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9C7A-20F1-47DD-97D8-E23662D55E6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BC664-A224-452E-8C7D-05ABCAC718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9625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0547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0649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9728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9830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9933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0035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0137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0240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0342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0445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B56-B8EC-42E8-9D24-D3D2AB4E6EE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4FEB-D124-4BB5-BBDC-AB2AC9DCD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B56-B8EC-42E8-9D24-D3D2AB4E6EE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4FEB-D124-4BB5-BBDC-AB2AC9DCD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B56-B8EC-42E8-9D24-D3D2AB4E6EE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4FEB-D124-4BB5-BBDC-AB2AC9DCD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3525"/>
            <a:ext cx="7804150" cy="1108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76400"/>
            <a:ext cx="3825875" cy="413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5" y="1676400"/>
            <a:ext cx="3825875" cy="413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B56-B8EC-42E8-9D24-D3D2AB4E6EE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4FEB-D124-4BB5-BBDC-AB2AC9DCD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B56-B8EC-42E8-9D24-D3D2AB4E6EE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4FEB-D124-4BB5-BBDC-AB2AC9DCD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B56-B8EC-42E8-9D24-D3D2AB4E6EE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4FEB-D124-4BB5-BBDC-AB2AC9DCD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B56-B8EC-42E8-9D24-D3D2AB4E6EE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4FEB-D124-4BB5-BBDC-AB2AC9DCD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B56-B8EC-42E8-9D24-D3D2AB4E6EE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4FEB-D124-4BB5-BBDC-AB2AC9DCD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B56-B8EC-42E8-9D24-D3D2AB4E6EE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4FEB-D124-4BB5-BBDC-AB2AC9DCD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B56-B8EC-42E8-9D24-D3D2AB4E6EE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4FEB-D124-4BB5-BBDC-AB2AC9DCD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B56-B8EC-42E8-9D24-D3D2AB4E6EE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4FEB-D124-4BB5-BBDC-AB2AC9DCD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FB56-B8EC-42E8-9D24-D3D2AB4E6EE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4FEB-D124-4BB5-BBDC-AB2AC9DCD0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../CSC%20540-541/Cocomo/Software%20Measurement%20Page,%20COCOMO%20II,%20object%20points.ht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804150" cy="4130675"/>
          </a:xfrm>
          <a:noFill/>
        </p:spPr>
        <p:txBody>
          <a:bodyPr/>
          <a:lstStyle/>
          <a:p>
            <a:pPr algn="ctr">
              <a:buFont typeface="Zapf Dingbats" charset="2"/>
              <a:buNone/>
            </a:pPr>
            <a:r>
              <a:rPr lang="en-GB" sz="4400" b="1" smtClean="0">
                <a:solidFill>
                  <a:schemeClr val="tx2"/>
                </a:solidFill>
              </a:rPr>
              <a:t>Software Engineering</a:t>
            </a:r>
          </a:p>
          <a:p>
            <a:pPr algn="ctr"/>
            <a:endParaRPr lang="en-GB" sz="4400" b="1" smtClean="0">
              <a:solidFill>
                <a:schemeClr val="tx2"/>
              </a:solidFill>
            </a:endParaRPr>
          </a:p>
          <a:p>
            <a:pPr algn="ctr">
              <a:buFont typeface="Zapf Dingbats" charset="2"/>
              <a:buNone/>
            </a:pPr>
            <a:r>
              <a:rPr lang="en-GB" sz="4400" b="1" smtClean="0">
                <a:solidFill>
                  <a:schemeClr val="tx2"/>
                </a:solidFill>
              </a:rPr>
              <a:t>Software Cost Estimation</a:t>
            </a:r>
          </a:p>
        </p:txBody>
      </p:sp>
    </p:spTree>
  </p:cSld>
  <p:clrMapOvr>
    <a:masterClrMapping/>
  </p:clrMapOvr>
  <p:transition advTm="2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Software Pricing Policy/Factors</a:t>
            </a:r>
          </a:p>
        </p:txBody>
      </p: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1152525" y="1530350"/>
          <a:ext cx="6540500" cy="5033963"/>
        </p:xfrm>
        <a:graphic>
          <a:graphicData uri="http://schemas.openxmlformats.org/presentationml/2006/ole">
            <p:oleObj spid="_x0000_s2050" name="Document" r:id="rId3" imgW="4356100" imgH="3352800" progId="Word.Document.6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6334125" y="1790700"/>
            <a:ext cx="1295400" cy="228600"/>
          </a:xfrm>
          <a:prstGeom prst="rect">
            <a:avLst/>
          </a:prstGeom>
          <a:solidFill>
            <a:srgbClr val="FFCC00">
              <a:alpha val="43137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886200" y="3429000"/>
            <a:ext cx="1295400" cy="228600"/>
          </a:xfrm>
          <a:prstGeom prst="rect">
            <a:avLst/>
          </a:prstGeom>
          <a:solidFill>
            <a:srgbClr val="F7DA2B">
              <a:alpha val="43137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6172200" y="4114800"/>
            <a:ext cx="1295400" cy="228600"/>
          </a:xfrm>
          <a:prstGeom prst="rect">
            <a:avLst/>
          </a:prstGeom>
          <a:solidFill>
            <a:srgbClr val="F7DA2B">
              <a:alpha val="43137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5638800" y="5181600"/>
            <a:ext cx="1295400" cy="228600"/>
          </a:xfrm>
          <a:prstGeom prst="rect">
            <a:avLst/>
          </a:prstGeom>
          <a:solidFill>
            <a:srgbClr val="F7DA2B">
              <a:alpha val="43137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6096000" y="5638800"/>
            <a:ext cx="1295400" cy="228600"/>
          </a:xfrm>
          <a:prstGeom prst="rect">
            <a:avLst/>
          </a:prstGeom>
          <a:solidFill>
            <a:srgbClr val="F7DA2B">
              <a:alpha val="43137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GB" smtClean="0"/>
              <a:t>Rate of s/w production</a:t>
            </a:r>
          </a:p>
          <a:p>
            <a:pPr lvl="1"/>
            <a:r>
              <a:rPr lang="en-GB" smtClean="0"/>
              <a:t>Needs  for measurements</a:t>
            </a:r>
          </a:p>
          <a:p>
            <a:pPr lvl="1"/>
            <a:r>
              <a:rPr lang="en-GB" smtClean="0"/>
              <a:t>Measure software produced per time unit (Ex: LOC/hr)</a:t>
            </a:r>
          </a:p>
          <a:p>
            <a:pPr lvl="2"/>
            <a:r>
              <a:rPr lang="en-GB" sz="1800" smtClean="0"/>
              <a:t>rate of s/w production</a:t>
            </a:r>
          </a:p>
          <a:p>
            <a:pPr lvl="2"/>
            <a:r>
              <a:rPr lang="en-GB" sz="1800" smtClean="0"/>
              <a:t>software produced including documentation</a:t>
            </a:r>
          </a:p>
          <a:p>
            <a:endParaRPr lang="en-GB" smtClean="0"/>
          </a:p>
          <a:p>
            <a:r>
              <a:rPr lang="en-GB" smtClean="0"/>
              <a:t>Not quality-oriented:  although quality assurance </a:t>
            </a:r>
            <a:br>
              <a:rPr lang="en-GB" smtClean="0"/>
            </a:br>
            <a:r>
              <a:rPr lang="en-GB" smtClean="0"/>
              <a:t>is a factor in productivity assessment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Programmer Productivity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buFont typeface="Zapf Dingbats" charset="2"/>
              <a:buNone/>
            </a:pPr>
            <a:r>
              <a:rPr lang="en-GB" smtClean="0"/>
              <a:t>S/W productivity measures are based on:</a:t>
            </a:r>
          </a:p>
          <a:p>
            <a:r>
              <a:rPr lang="en-GB" smtClean="0"/>
              <a:t>Size related measures: </a:t>
            </a:r>
          </a:p>
          <a:p>
            <a:pPr lvl="1"/>
            <a:r>
              <a:rPr lang="en-GB" smtClean="0"/>
              <a:t>Based on some output from the software process</a:t>
            </a:r>
          </a:p>
          <a:p>
            <a:pPr lvl="1"/>
            <a:r>
              <a:rPr lang="en-GB" smtClean="0"/>
              <a:t>Number lines of delivered source code (LOC) </a:t>
            </a:r>
          </a:p>
          <a:p>
            <a:r>
              <a:rPr lang="en-GB" smtClean="0"/>
              <a:t>Function-related measures </a:t>
            </a:r>
          </a:p>
          <a:p>
            <a:pPr lvl="1"/>
            <a:r>
              <a:rPr lang="en-GB" smtClean="0"/>
              <a:t>based on an estimate of the functionality of the delivered software:</a:t>
            </a:r>
          </a:p>
          <a:p>
            <a:pPr lvl="2"/>
            <a:r>
              <a:rPr lang="en-GB" sz="1800" smtClean="0"/>
              <a:t>Function-points (are the best known of this type of measure)</a:t>
            </a:r>
          </a:p>
          <a:p>
            <a:pPr lvl="2"/>
            <a:r>
              <a:rPr lang="en-GB" sz="1800" smtClean="0"/>
              <a:t>Object-points</a:t>
            </a:r>
          </a:p>
          <a:p>
            <a:pPr lvl="2"/>
            <a:r>
              <a:rPr lang="en-GB" sz="1800" smtClean="0"/>
              <a:t>UCP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Productivity measures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Estimating the size of the measure</a:t>
            </a:r>
          </a:p>
          <a:p>
            <a:r>
              <a:rPr lang="en-GB" smtClean="0"/>
              <a:t>Estimating the total number of programmer- </a:t>
            </a:r>
            <a:br>
              <a:rPr lang="en-GB" smtClean="0"/>
            </a:br>
            <a:r>
              <a:rPr lang="en-GB" smtClean="0"/>
              <a:t>months which have elapsed</a:t>
            </a:r>
          </a:p>
          <a:p>
            <a:r>
              <a:rPr lang="en-GB" smtClean="0"/>
              <a:t>Estimating contractor productivity (e.g. </a:t>
            </a:r>
            <a:br>
              <a:rPr lang="en-GB" smtClean="0"/>
            </a:br>
            <a:r>
              <a:rPr lang="en-GB" smtClean="0"/>
              <a:t>documentation team) and incorporating this </a:t>
            </a:r>
            <a:br>
              <a:rPr lang="en-GB" smtClean="0"/>
            </a:br>
            <a:r>
              <a:rPr lang="en-GB" smtClean="0"/>
              <a:t>estimate in overall estimate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Measurement problems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z="2400" smtClean="0"/>
              <a:t>Program length (LOC) can be used to predict program characteristics e.g. person-month effort and ease of maintenance </a:t>
            </a:r>
          </a:p>
          <a:p>
            <a:r>
              <a:rPr lang="en-GB" sz="2400" smtClean="0"/>
              <a:t>What's  a line of code?</a:t>
            </a:r>
          </a:p>
          <a:p>
            <a:pPr lvl="1"/>
            <a:r>
              <a:rPr lang="en-GB" sz="1800" smtClean="0"/>
              <a:t>The measure was first proposed when programs were typed on cards with one line per card</a:t>
            </a:r>
          </a:p>
          <a:p>
            <a:pPr lvl="1"/>
            <a:r>
              <a:rPr lang="en-GB" sz="1800" smtClean="0"/>
              <a:t>How does this correspond to statements as in Java which can span several lines or where there can be several statements on one line?</a:t>
            </a:r>
          </a:p>
          <a:p>
            <a:r>
              <a:rPr lang="en-GB" sz="2400" smtClean="0"/>
              <a:t>What programs should be counted as part of the system?</a:t>
            </a:r>
          </a:p>
          <a:p>
            <a:r>
              <a:rPr lang="en-GB" sz="2400" smtClean="0"/>
              <a:t>Assumes linear relationship between system size and volume of documentation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>
                <a:solidFill>
                  <a:schemeClr val="accent1"/>
                </a:solidFill>
              </a:rPr>
              <a:t>L</a:t>
            </a:r>
            <a:r>
              <a:rPr lang="en-GB" smtClean="0"/>
              <a:t>ines </a:t>
            </a:r>
            <a:r>
              <a:rPr lang="en-GB" smtClean="0">
                <a:solidFill>
                  <a:schemeClr val="accent1"/>
                </a:solidFill>
              </a:rPr>
              <a:t>O</a:t>
            </a:r>
            <a:r>
              <a:rPr lang="en-GB" smtClean="0"/>
              <a:t>f </a:t>
            </a:r>
            <a:r>
              <a:rPr lang="en-GB" smtClean="0">
                <a:solidFill>
                  <a:schemeClr val="accent1"/>
                </a:solidFill>
              </a:rPr>
              <a:t>C</a:t>
            </a:r>
            <a:r>
              <a:rPr lang="en-GB" smtClean="0"/>
              <a:t>ode (</a:t>
            </a:r>
            <a:r>
              <a:rPr lang="en-GB" smtClean="0">
                <a:solidFill>
                  <a:schemeClr val="accent1"/>
                </a:solidFill>
              </a:rPr>
              <a:t>LOC</a:t>
            </a:r>
            <a:r>
              <a:rPr lang="en-GB" smtClean="0"/>
              <a:t>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Versions of LOC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DSI : Delivered Source Instructions</a:t>
            </a:r>
          </a:p>
          <a:p>
            <a:r>
              <a:rPr lang="en-US" smtClean="0"/>
              <a:t>KLOC Thousands of LOC</a:t>
            </a:r>
          </a:p>
          <a:p>
            <a:r>
              <a:rPr lang="en-US" smtClean="0"/>
              <a:t>DSI</a:t>
            </a:r>
          </a:p>
          <a:p>
            <a:pPr lvl="1"/>
            <a:r>
              <a:rPr lang="en-US" smtClean="0"/>
              <a:t>One instruction is one LOC</a:t>
            </a:r>
          </a:p>
          <a:p>
            <a:pPr lvl="1"/>
            <a:r>
              <a:rPr lang="en-US" smtClean="0"/>
              <a:t>Declarations are counted</a:t>
            </a:r>
          </a:p>
          <a:p>
            <a:pPr lvl="1"/>
            <a:r>
              <a:rPr lang="en-US" smtClean="0"/>
              <a:t>Comments are not counted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400" smtClean="0"/>
              <a:t>Advantages</a:t>
            </a:r>
          </a:p>
          <a:p>
            <a:pPr lvl="1"/>
            <a:r>
              <a:rPr lang="en-US" sz="1800" smtClean="0"/>
              <a:t>Simple to measure</a:t>
            </a:r>
          </a:p>
          <a:p>
            <a:pPr lvl="1"/>
            <a:endParaRPr lang="en-US" sz="1800" smtClean="0"/>
          </a:p>
          <a:p>
            <a:r>
              <a:rPr lang="en-US" sz="2400" smtClean="0"/>
              <a:t>Disadvantages</a:t>
            </a:r>
          </a:p>
          <a:p>
            <a:pPr lvl="1"/>
            <a:r>
              <a:rPr lang="en-US" sz="1800" smtClean="0"/>
              <a:t>Defined on code: it can not measure the size of specification</a:t>
            </a:r>
          </a:p>
          <a:p>
            <a:pPr lvl="1"/>
            <a:r>
              <a:rPr lang="en-US" sz="1800" smtClean="0"/>
              <a:t>Based on one specific view of size: length.. </a:t>
            </a:r>
            <a:r>
              <a:rPr lang="en-US" sz="1800" smtClean="0">
                <a:solidFill>
                  <a:schemeClr val="accent1"/>
                </a:solidFill>
              </a:rPr>
              <a:t>What about complexity and functionality !!</a:t>
            </a:r>
          </a:p>
          <a:p>
            <a:pPr lvl="1"/>
            <a:r>
              <a:rPr lang="en-US" sz="1800" smtClean="0"/>
              <a:t>Bad s/w may yield more LOC</a:t>
            </a:r>
          </a:p>
          <a:p>
            <a:pPr lvl="1"/>
            <a:r>
              <a:rPr lang="en-US" sz="1800" smtClean="0"/>
              <a:t>Language dependent</a:t>
            </a:r>
          </a:p>
          <a:p>
            <a:pPr lvl="1"/>
            <a:endParaRPr lang="en-US" sz="1800" smtClean="0"/>
          </a:p>
          <a:p>
            <a:r>
              <a:rPr lang="en-US" sz="2400" smtClean="0"/>
              <a:t>Therefore: Other s/w size attributes must be included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/>
          </a:bodyPr>
          <a:lstStyle/>
          <a:p>
            <a:r>
              <a:rPr lang="en-GB" smtClean="0"/>
              <a:t>The lower level the language, the less </a:t>
            </a:r>
            <a:br>
              <a:rPr lang="en-GB" smtClean="0"/>
            </a:br>
            <a:r>
              <a:rPr lang="en-GB" smtClean="0"/>
              <a:t>productive the programmer</a:t>
            </a:r>
          </a:p>
          <a:p>
            <a:pPr lvl="1"/>
            <a:r>
              <a:rPr lang="en-GB" smtClean="0"/>
              <a:t>The same functionality takes more code to implement in a lower-level language than in a high-level language</a:t>
            </a:r>
          </a:p>
          <a:p>
            <a:endParaRPr lang="en-GB" smtClean="0"/>
          </a:p>
          <a:p>
            <a:r>
              <a:rPr lang="en-GB" smtClean="0"/>
              <a:t>Measures of productivity </a:t>
            </a:r>
            <a:r>
              <a:rPr lang="en-GB" i="1" smtClean="0"/>
              <a:t>based on LOC</a:t>
            </a:r>
            <a:r>
              <a:rPr lang="en-GB" smtClean="0"/>
              <a:t> suggest that programmers who write verbose code are more productive than programmers who write compact code !!!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LOC Productivity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 Points: FP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 Dingbats" charset="2"/>
              <a:buNone/>
            </a:pPr>
            <a:r>
              <a:rPr lang="en-GB" smtClean="0"/>
              <a:t>Function Points is used in 2 contexts:</a:t>
            </a:r>
          </a:p>
          <a:p>
            <a:pPr>
              <a:buFont typeface="Zapf Dingbats" charset="2"/>
              <a:buNone/>
            </a:pPr>
            <a:endParaRPr lang="en-GB" smtClean="0"/>
          </a:p>
          <a:p>
            <a:r>
              <a:rPr lang="en-US" smtClean="0"/>
              <a:t>Past: To develop </a:t>
            </a:r>
            <a:r>
              <a:rPr lang="en-US" b="1" smtClean="0">
                <a:solidFill>
                  <a:srgbClr val="FF0000"/>
                </a:solidFill>
              </a:rPr>
              <a:t>metrics</a:t>
            </a:r>
            <a:r>
              <a:rPr lang="en-US" smtClean="0"/>
              <a:t> from historical data</a:t>
            </a:r>
          </a:p>
          <a:p>
            <a:endParaRPr lang="en-US" smtClean="0"/>
          </a:p>
          <a:p>
            <a:r>
              <a:rPr lang="en-US" smtClean="0"/>
              <a:t>Future: Use of available metrics to size the s/w of a </a:t>
            </a:r>
            <a:r>
              <a:rPr lang="en-US" smtClean="0">
                <a:solidFill>
                  <a:schemeClr val="accent1"/>
                </a:solidFill>
              </a:rPr>
              <a:t>new</a:t>
            </a:r>
            <a:r>
              <a:rPr lang="en-US" smtClean="0"/>
              <a:t> project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Function Points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smtClean="0"/>
              <a:t>Based on a combination of program characteristics 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The number of :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External (user) inputs: input transactions that update internal files 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External (user) outputs: reports, error messages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User interactions: inquiries</a:t>
            </a:r>
          </a:p>
          <a:p>
            <a:pPr lvl="1">
              <a:lnSpc>
                <a:spcPct val="90000"/>
              </a:lnSpc>
            </a:pPr>
            <a:r>
              <a:rPr lang="en-GB" sz="1800" smtClean="0">
                <a:solidFill>
                  <a:schemeClr val="accent1"/>
                </a:solidFill>
              </a:rPr>
              <a:t>Logical</a:t>
            </a:r>
            <a:r>
              <a:rPr lang="en-GB" sz="1800" smtClean="0"/>
              <a:t> internal files used by the system: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800" smtClean="0"/>
              <a:t>	Example a purchase order logical file composed of 2 physical files/tables Purchase_Order and Purchase_Order_Item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External interfaces: files shared with other systems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1800" smtClean="0"/>
          </a:p>
          <a:p>
            <a:pPr>
              <a:lnSpc>
                <a:spcPct val="90000"/>
              </a:lnSpc>
            </a:pPr>
            <a:r>
              <a:rPr lang="en-GB" sz="2400" smtClean="0"/>
              <a:t>A weight  (ranging from </a:t>
            </a:r>
            <a:r>
              <a:rPr lang="en-GB" sz="2400" smtClean="0">
                <a:solidFill>
                  <a:schemeClr val="accent1"/>
                </a:solidFill>
              </a:rPr>
              <a:t>3 for simple</a:t>
            </a:r>
            <a:r>
              <a:rPr lang="en-GB" sz="2400" smtClean="0"/>
              <a:t> to </a:t>
            </a:r>
            <a:r>
              <a:rPr lang="en-GB" sz="2400" smtClean="0">
                <a:solidFill>
                  <a:schemeClr val="accent1"/>
                </a:solidFill>
              </a:rPr>
              <a:t>15 for complex</a:t>
            </a:r>
            <a:r>
              <a:rPr lang="en-GB" sz="2400" smtClean="0"/>
              <a:t> features) is associated with each of these above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The function point count is computed by multiplying each raw count by the weight and summing all values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Objectives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804150" cy="45720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GB" smtClean="0"/>
              <a:t>To introduce the fundamentals of software costing and pricing</a:t>
            </a:r>
          </a:p>
          <a:p>
            <a:r>
              <a:rPr lang="en-GB" smtClean="0"/>
              <a:t>To explain software productivity metric</a:t>
            </a:r>
          </a:p>
          <a:p>
            <a:r>
              <a:rPr lang="en-GB" smtClean="0"/>
              <a:t>To explain why different techniques for software estimation:</a:t>
            </a:r>
          </a:p>
          <a:p>
            <a:pPr lvl="1"/>
            <a:r>
              <a:rPr lang="en-GB" smtClean="0"/>
              <a:t>LOC model</a:t>
            </a:r>
          </a:p>
          <a:p>
            <a:pPr lvl="1"/>
            <a:r>
              <a:rPr lang="en-GB" smtClean="0"/>
              <a:t>Function points model</a:t>
            </a:r>
          </a:p>
          <a:p>
            <a:pPr lvl="1"/>
            <a:r>
              <a:rPr lang="en-GB" smtClean="0"/>
              <a:t>Object point model</a:t>
            </a:r>
          </a:p>
          <a:p>
            <a:pPr lvl="1"/>
            <a:r>
              <a:rPr lang="en-GB" smtClean="0"/>
              <a:t>COCOMO (COnstructive COst MOdel): 2 algorithmic cost estimation model</a:t>
            </a:r>
          </a:p>
          <a:p>
            <a:pPr lvl="1"/>
            <a:r>
              <a:rPr lang="en-GB" smtClean="0"/>
              <a:t>UCP: Use Case Points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 Points - Calculation</a:t>
            </a:r>
            <a:endParaRPr lang="en-US" smtClean="0"/>
          </a:p>
        </p:txBody>
      </p:sp>
      <p:pic>
        <p:nvPicPr>
          <p:cNvPr id="34819" name="Picture 1028"/>
          <p:cNvPicPr>
            <a:picLocks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9200" y="1676400"/>
            <a:ext cx="7389813" cy="4130675"/>
          </a:xfrm>
          <a:solidFill>
            <a:srgbClr val="FFFF00"/>
          </a:solidFill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685800" y="1524000"/>
            <a:ext cx="7924800" cy="1524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smtClean="0"/>
              <a:t>Function Points – </a:t>
            </a:r>
            <a:r>
              <a:rPr lang="en-US" sz="3600" smtClean="0"/>
              <a:t>Taking Complexity into Account -</a:t>
            </a:r>
            <a:r>
              <a:rPr lang="en-US" sz="3600" smtClean="0">
                <a:solidFill>
                  <a:srgbClr val="FF0000"/>
                </a:solidFill>
              </a:rPr>
              <a:t>14 Factors Fi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04150" cy="4732338"/>
          </a:xfrm>
        </p:spPr>
        <p:txBody>
          <a:bodyPr/>
          <a:lstStyle/>
          <a:p>
            <a:pPr marL="533400" indent="-533400">
              <a:buSzTx/>
              <a:buFont typeface="Zapf Dingbats" charset="2"/>
              <a:buNone/>
            </a:pPr>
            <a:r>
              <a:rPr lang="en-US" sz="2400" smtClean="0"/>
              <a:t>Each factor is rated on a scale of:</a:t>
            </a:r>
          </a:p>
          <a:p>
            <a:pPr marL="533400" indent="-533400">
              <a:buSzTx/>
              <a:buFont typeface="Zapf Dingbats" charset="2"/>
              <a:buNone/>
            </a:pPr>
            <a:r>
              <a:rPr lang="en-US" sz="2400" smtClean="0"/>
              <a:t>	</a:t>
            </a:r>
            <a:r>
              <a:rPr lang="en-US" sz="2000" b="1" smtClean="0"/>
              <a:t>Zero</a:t>
            </a:r>
            <a:r>
              <a:rPr lang="en-US" sz="2000" smtClean="0"/>
              <a:t>: not important or not applicable</a:t>
            </a:r>
          </a:p>
          <a:p>
            <a:pPr marL="533400" indent="-533400">
              <a:buSzTx/>
              <a:buFont typeface="Zapf Dingbats" charset="2"/>
              <a:buNone/>
            </a:pPr>
            <a:r>
              <a:rPr lang="en-US" sz="2000" smtClean="0"/>
              <a:t>	</a:t>
            </a:r>
            <a:r>
              <a:rPr lang="en-US" sz="2000" b="1" smtClean="0">
                <a:solidFill>
                  <a:srgbClr val="FF0000"/>
                </a:solidFill>
              </a:rPr>
              <a:t>Five</a:t>
            </a:r>
            <a:r>
              <a:rPr lang="en-US" sz="2000" smtClean="0">
                <a:solidFill>
                  <a:srgbClr val="FF0000"/>
                </a:solidFill>
              </a:rPr>
              <a:t>: absolutely essential</a:t>
            </a:r>
          </a:p>
          <a:p>
            <a:pPr marL="533400" indent="-533400">
              <a:buSzTx/>
              <a:buFont typeface="Zapf Dingbats" charset="2"/>
              <a:buNone/>
            </a:pPr>
            <a:endParaRPr lang="en-US" sz="2000" smtClean="0">
              <a:solidFill>
                <a:srgbClr val="FF0000"/>
              </a:solidFill>
            </a:endParaRPr>
          </a:p>
          <a:p>
            <a:pPr marL="533400" indent="-533400">
              <a:buSzTx/>
              <a:buFont typeface="Zapf Dingbats" charset="2"/>
              <a:buAutoNum type="arabicPeriod"/>
            </a:pPr>
            <a:r>
              <a:rPr lang="en-US" sz="2400" smtClean="0"/>
              <a:t>Backup and recovery</a:t>
            </a:r>
          </a:p>
          <a:p>
            <a:pPr marL="533400" indent="-533400">
              <a:buSzTx/>
              <a:buFont typeface="Zapf Dingbats" charset="2"/>
              <a:buAutoNum type="arabicPeriod"/>
            </a:pPr>
            <a:r>
              <a:rPr lang="en-US" sz="2400" smtClean="0"/>
              <a:t>Data communication </a:t>
            </a:r>
          </a:p>
          <a:p>
            <a:pPr marL="533400" indent="-533400">
              <a:buSzTx/>
              <a:buFont typeface="Zapf Dingbats" charset="2"/>
              <a:buAutoNum type="arabicPeriod"/>
            </a:pPr>
            <a:r>
              <a:rPr lang="en-US" sz="2400" smtClean="0"/>
              <a:t>Distributed processing functions </a:t>
            </a:r>
          </a:p>
          <a:p>
            <a:pPr marL="533400" indent="-533400">
              <a:buSzTx/>
              <a:buFont typeface="Zapf Dingbats" charset="2"/>
              <a:buAutoNum type="arabicPeriod"/>
            </a:pPr>
            <a:r>
              <a:rPr lang="en-US" sz="2400" smtClean="0"/>
              <a:t>Is performance critical?</a:t>
            </a:r>
          </a:p>
          <a:p>
            <a:pPr marL="533400" indent="-533400">
              <a:buSzTx/>
              <a:buFont typeface="Zapf Dingbats" charset="2"/>
              <a:buAutoNum type="arabicPeriod"/>
            </a:pPr>
            <a:r>
              <a:rPr lang="en-US" sz="2400" smtClean="0"/>
              <a:t>Existing operating environment</a:t>
            </a:r>
          </a:p>
          <a:p>
            <a:pPr marL="533400" indent="-533400">
              <a:buSzTx/>
              <a:buFont typeface="Zapf Dingbats" charset="2"/>
              <a:buAutoNum type="arabicPeriod"/>
            </a:pPr>
            <a:r>
              <a:rPr lang="en-US" sz="2400" smtClean="0"/>
              <a:t>On-line data entry</a:t>
            </a:r>
          </a:p>
          <a:p>
            <a:pPr marL="533400" indent="-533400">
              <a:buSzTx/>
              <a:buFont typeface="Zapf Dingbats" charset="2"/>
              <a:buAutoNum type="arabicPeriod"/>
            </a:pPr>
            <a:r>
              <a:rPr lang="en-US" sz="2400" smtClean="0"/>
              <a:t>Input transaction built over multiple screens</a:t>
            </a:r>
          </a:p>
          <a:p>
            <a:pPr marL="533400" indent="-533400">
              <a:buSzTx/>
              <a:buFont typeface="Zapf Dingbats" charset="2"/>
              <a:buAutoNum type="arabicPeriod"/>
            </a:pPr>
            <a:endParaRPr lang="en-US" sz="24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smtClean="0"/>
              <a:t>Function Points – </a:t>
            </a:r>
            <a:r>
              <a:rPr lang="en-US" sz="3600" smtClean="0"/>
              <a:t>Taking Complexity into Account -</a:t>
            </a:r>
            <a:r>
              <a:rPr lang="en-US" sz="3600" smtClean="0">
                <a:solidFill>
                  <a:srgbClr val="FF0000"/>
                </a:solidFill>
              </a:rPr>
              <a:t>14 Factors Fi </a:t>
            </a:r>
            <a:r>
              <a:rPr lang="en-US" sz="3600" smtClean="0">
                <a:solidFill>
                  <a:schemeClr val="tx1"/>
                </a:solidFill>
              </a:rPr>
              <a:t>(cont.)</a:t>
            </a:r>
            <a:endParaRPr lang="en-US" sz="3600" smtClean="0">
              <a:solidFill>
                <a:srgbClr val="FF00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533400" indent="-533400">
              <a:buSzTx/>
              <a:buFont typeface="Zapf Dingbats" charset="2"/>
              <a:buAutoNum type="arabicPeriod" startAt="8"/>
            </a:pPr>
            <a:r>
              <a:rPr lang="en-US" smtClean="0"/>
              <a:t>Master files updated on-line</a:t>
            </a:r>
          </a:p>
          <a:p>
            <a:pPr marL="533400" indent="-533400">
              <a:buSzTx/>
              <a:buFont typeface="Zapf Dingbats" charset="2"/>
              <a:buAutoNum type="arabicPeriod" startAt="8"/>
            </a:pPr>
            <a:r>
              <a:rPr lang="en-US" smtClean="0"/>
              <a:t>Complexity of inputs, outputs, files, inquiries</a:t>
            </a:r>
          </a:p>
          <a:p>
            <a:pPr marL="533400" indent="-533400">
              <a:buSzTx/>
              <a:buFont typeface="Zapf Dingbats" charset="2"/>
              <a:buAutoNum type="arabicPeriod" startAt="8"/>
            </a:pPr>
            <a:r>
              <a:rPr lang="en-US" smtClean="0"/>
              <a:t>Complexity of processing</a:t>
            </a:r>
          </a:p>
          <a:p>
            <a:pPr marL="533400" indent="-533400">
              <a:buSzTx/>
              <a:buFont typeface="Zapf Dingbats" charset="2"/>
              <a:buAutoNum type="arabicPeriod" startAt="8"/>
            </a:pPr>
            <a:r>
              <a:rPr lang="en-US" smtClean="0"/>
              <a:t>Code design for re-use</a:t>
            </a:r>
          </a:p>
          <a:p>
            <a:pPr marL="533400" indent="-533400">
              <a:buSzTx/>
              <a:buFont typeface="Zapf Dingbats" charset="2"/>
              <a:buAutoNum type="arabicPeriod" startAt="8"/>
            </a:pPr>
            <a:r>
              <a:rPr lang="en-US" smtClean="0"/>
              <a:t>Are conversion/installation included in design?</a:t>
            </a:r>
          </a:p>
          <a:p>
            <a:pPr marL="533400" indent="-533400">
              <a:buSzTx/>
              <a:buFont typeface="Zapf Dingbats" charset="2"/>
              <a:buAutoNum type="arabicPeriod" startAt="8"/>
            </a:pPr>
            <a:r>
              <a:rPr lang="en-US" smtClean="0"/>
              <a:t>Multiple installations</a:t>
            </a:r>
          </a:p>
          <a:p>
            <a:pPr marL="533400" indent="-533400">
              <a:buSzTx/>
              <a:buFont typeface="Zapf Dingbats" charset="2"/>
              <a:buAutoNum type="arabicPeriod" startAt="8"/>
            </a:pPr>
            <a:r>
              <a:rPr lang="en-US" smtClean="0"/>
              <a:t>Application designed to facilitate change by the user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1046"/>
          <p:cNvSpPr>
            <a:spLocks noChangeArrowheads="1"/>
          </p:cNvSpPr>
          <p:nvPr/>
        </p:nvSpPr>
        <p:spPr bwMode="auto">
          <a:xfrm>
            <a:off x="685800" y="1752600"/>
            <a:ext cx="7772400" cy="2667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</a:t>
            </a:r>
            <a:r>
              <a:rPr lang="en-GB" sz="3600" smtClean="0"/>
              <a:t>Function Points – </a:t>
            </a:r>
            <a:r>
              <a:rPr lang="en-US" sz="3600" smtClean="0"/>
              <a:t>Taking Complexity into Account -</a:t>
            </a:r>
            <a:r>
              <a:rPr lang="en-US" sz="3600" smtClean="0">
                <a:solidFill>
                  <a:srgbClr val="FF0000"/>
                </a:solidFill>
              </a:rPr>
              <a:t>14 Factors Fi  </a:t>
            </a:r>
            <a:r>
              <a:rPr lang="en-US" sz="3600" smtClean="0">
                <a:solidFill>
                  <a:schemeClr val="tx1"/>
                </a:solidFill>
              </a:rPr>
              <a:t>(cont.)</a:t>
            </a:r>
            <a:endParaRPr lang="en-US" sz="3600" smtClean="0">
              <a:solidFill>
                <a:srgbClr val="FF0000"/>
              </a:solidFill>
            </a:endParaRPr>
          </a:p>
        </p:txBody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en-US" smtClean="0"/>
              <a:t>   FP    =   UFC  *  </a:t>
            </a:r>
            <a:r>
              <a:rPr lang="en-US" sz="4000" smtClean="0">
                <a:solidFill>
                  <a:srgbClr val="FF0000"/>
                </a:solidFill>
              </a:rPr>
              <a:t>[ </a:t>
            </a:r>
            <a:r>
              <a:rPr lang="en-US" smtClean="0"/>
              <a:t> 0.65 +  0.01  *            F     </a:t>
            </a:r>
            <a:r>
              <a:rPr lang="en-US" sz="4000" smtClean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US" sz="40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US" sz="40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en-US" sz="3600" smtClean="0"/>
              <a:t>UFC: Unadjusted function point count 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en-US" sz="4000" smtClean="0">
                <a:solidFill>
                  <a:srgbClr val="FF0000"/>
                </a:solidFill>
              </a:rPr>
              <a:t> 0 &lt;= F  &lt;= 5</a:t>
            </a:r>
            <a:endParaRPr lang="en-US" sz="2400" smtClean="0"/>
          </a:p>
        </p:txBody>
      </p:sp>
      <p:sp>
        <p:nvSpPr>
          <p:cNvPr id="37893" name="Line 1036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4" name="Line 1037"/>
          <p:cNvSpPr>
            <a:spLocks noChangeShapeType="1"/>
          </p:cNvSpPr>
          <p:nvPr/>
        </p:nvSpPr>
        <p:spPr bwMode="auto">
          <a:xfrm>
            <a:off x="64770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Line 1038"/>
          <p:cNvSpPr>
            <a:spLocks noChangeShapeType="1"/>
          </p:cNvSpPr>
          <p:nvPr/>
        </p:nvSpPr>
        <p:spPr bwMode="auto">
          <a:xfrm flipH="1">
            <a:off x="6477000" y="29718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6" name="Line 1042"/>
          <p:cNvSpPr>
            <a:spLocks noChangeShapeType="1"/>
          </p:cNvSpPr>
          <p:nvPr/>
        </p:nvSpPr>
        <p:spPr bwMode="auto">
          <a:xfrm>
            <a:off x="6477000" y="3200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Text Box 1043"/>
          <p:cNvSpPr txBox="1">
            <a:spLocks noChangeArrowheads="1"/>
          </p:cNvSpPr>
          <p:nvPr/>
        </p:nvSpPr>
        <p:spPr bwMode="auto">
          <a:xfrm>
            <a:off x="7391400" y="2971800"/>
            <a:ext cx="304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7898" name="Text Box 1045"/>
          <p:cNvSpPr txBox="1">
            <a:spLocks noChangeArrowheads="1"/>
          </p:cNvSpPr>
          <p:nvPr/>
        </p:nvSpPr>
        <p:spPr bwMode="auto">
          <a:xfrm>
            <a:off x="6400800" y="3200400"/>
            <a:ext cx="685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i=1</a:t>
            </a:r>
          </a:p>
        </p:txBody>
      </p:sp>
      <p:sp>
        <p:nvSpPr>
          <p:cNvPr id="37899" name="Text Box 1047"/>
          <p:cNvSpPr txBox="1">
            <a:spLocks noChangeArrowheads="1"/>
          </p:cNvSpPr>
          <p:nvPr/>
        </p:nvSpPr>
        <p:spPr bwMode="auto">
          <a:xfrm>
            <a:off x="64008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i=14</a:t>
            </a:r>
          </a:p>
        </p:txBody>
      </p:sp>
      <p:sp>
        <p:nvSpPr>
          <p:cNvPr id="37900" name="Text Box 1048"/>
          <p:cNvSpPr txBox="1">
            <a:spLocks noChangeArrowheads="1"/>
          </p:cNvSpPr>
          <p:nvPr/>
        </p:nvSpPr>
        <p:spPr bwMode="auto">
          <a:xfrm>
            <a:off x="2438400" y="5410200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r>
              <a:rPr lang="en-US"/>
              <a:t>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FP: Advantages &amp; Disadvantages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Available early .. We need only a detailed specification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Not restricted to code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Language independent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accurate than LOC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Ignores quality issues of output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Subjective counting  .. </a:t>
            </a:r>
            <a:r>
              <a:rPr lang="en-GB" smtClean="0"/>
              <a:t>depend on the estimator</a:t>
            </a:r>
            <a:r>
              <a:rPr lang="en-US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Hard to automate.. </a:t>
            </a:r>
            <a:r>
              <a:rPr lang="en-GB" smtClean="0"/>
              <a:t>Automatic function-point counting is impossible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Function points and LOC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FPs can be used to estimate LOC depending on the average number of LOC per FP for a given language</a:t>
            </a:r>
          </a:p>
          <a:p>
            <a:pPr lvl="1"/>
            <a:r>
              <a:rPr lang="en-GB" smtClean="0"/>
              <a:t>LOC = AVC * number of function points </a:t>
            </a:r>
          </a:p>
          <a:p>
            <a:pPr lvl="1"/>
            <a:r>
              <a:rPr lang="en-GB" smtClean="0"/>
              <a:t>AVC is a language-dependent factor varying from approximately 300 for assemble language to 12-40 for a 4GL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 Between FP &amp; LOC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 Dingbats" charset="2"/>
              <a:buNone/>
            </a:pPr>
            <a:endParaRPr lang="en-US" smtClean="0"/>
          </a:p>
        </p:txBody>
      </p:sp>
      <p:graphicFrame>
        <p:nvGraphicFramePr>
          <p:cNvPr id="118846" name="Group 62"/>
          <p:cNvGraphicFramePr>
            <a:graphicFrameLocks noGrp="1"/>
          </p:cNvGraphicFramePr>
          <p:nvPr/>
        </p:nvGraphicFramePr>
        <p:xfrm>
          <a:off x="1295400" y="1676400"/>
          <a:ext cx="6172200" cy="4663320"/>
        </p:xfrm>
        <a:graphic>
          <a:graphicData uri="http://schemas.openxmlformats.org/drawingml/2006/table">
            <a:tbl>
              <a:tblPr/>
              <a:tblGrid>
                <a:gridCol w="3087688"/>
                <a:gridCol w="3084512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Programming Language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LOC/FP     (average)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DA2B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Assembly language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320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C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128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COBOL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106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FORTRAN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106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Pascal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90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C++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64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Ada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53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Visual Basic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32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Smalltalk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22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Power Builder (code generator)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16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SQL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12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 Points &amp; Normalisation</a:t>
            </a:r>
            <a:endParaRPr lang="en-US" smtClean="0"/>
          </a:p>
        </p:txBody>
      </p:sp>
      <p:sp>
        <p:nvSpPr>
          <p:cNvPr id="41987" name="Rectangle 1028"/>
          <p:cNvSpPr>
            <a:spLocks noChangeArrowheads="1"/>
          </p:cNvSpPr>
          <p:nvPr/>
        </p:nvSpPr>
        <p:spPr bwMode="auto">
          <a:xfrm>
            <a:off x="914400" y="3429000"/>
            <a:ext cx="7696200" cy="2362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Function points are used to normalise measures (same as for LOC) for:</a:t>
            </a:r>
          </a:p>
          <a:p>
            <a:pPr lvl="1"/>
            <a:r>
              <a:rPr lang="en-US" sz="1800" smtClean="0"/>
              <a:t>S/w productivity</a:t>
            </a:r>
          </a:p>
          <a:p>
            <a:pPr lvl="1"/>
            <a:r>
              <a:rPr lang="en-US" sz="1800" smtClean="0"/>
              <a:t>Quality</a:t>
            </a:r>
          </a:p>
          <a:p>
            <a:pPr lvl="1"/>
            <a:endParaRPr lang="en-US" sz="1800" smtClean="0"/>
          </a:p>
          <a:p>
            <a:r>
              <a:rPr lang="en-US" sz="2400" smtClean="0"/>
              <a:t>Error (bugs) per FP (discovered at programming)</a:t>
            </a:r>
          </a:p>
          <a:p>
            <a:r>
              <a:rPr lang="en-US" sz="2400" smtClean="0"/>
              <a:t>Defects per FP (discovered after programming)</a:t>
            </a:r>
          </a:p>
          <a:p>
            <a:r>
              <a:rPr lang="en-US" sz="2400" smtClean="0"/>
              <a:t>$ per FP</a:t>
            </a:r>
          </a:p>
          <a:p>
            <a:r>
              <a:rPr lang="en-US" sz="2400" smtClean="0"/>
              <a:t>Pages of documentation per FP</a:t>
            </a:r>
          </a:p>
          <a:p>
            <a:r>
              <a:rPr lang="en-US" sz="2400" smtClean="0"/>
              <a:t>FP per person-month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Software Size</a:t>
            </a:r>
          </a:p>
        </p:txBody>
      </p:sp>
      <p:sp>
        <p:nvSpPr>
          <p:cNvPr id="43011" name="Rectangle 1028"/>
          <p:cNvSpPr>
            <a:spLocks noChangeArrowheads="1"/>
          </p:cNvSpPr>
          <p:nvPr/>
        </p:nvSpPr>
        <p:spPr bwMode="auto">
          <a:xfrm>
            <a:off x="1066800" y="4419600"/>
            <a:ext cx="7696200" cy="6096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Based on three-point</a:t>
            </a:r>
          </a:p>
          <a:p>
            <a:pPr>
              <a:lnSpc>
                <a:spcPct val="90000"/>
              </a:lnSpc>
            </a:pPr>
            <a:r>
              <a:rPr lang="en-US" smtClean="0"/>
              <a:t>Compute Expected Software Size (S) as weighted average of: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Optimistic estimate: S(opt)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Most likely estimate: S(ml)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Pessimistic estimate: S(pess)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S = { S(opt) </a:t>
            </a:r>
            <a:r>
              <a:rPr lang="en-US" b="1" smtClean="0"/>
              <a:t>+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</a:rPr>
              <a:t>4</a:t>
            </a:r>
            <a:r>
              <a:rPr lang="en-US" smtClean="0"/>
              <a:t> S(ml) </a:t>
            </a:r>
            <a:r>
              <a:rPr lang="en-US" b="1" smtClean="0"/>
              <a:t>+</a:t>
            </a:r>
            <a:r>
              <a:rPr lang="en-US" smtClean="0"/>
              <a:t> S(pess) } / </a:t>
            </a:r>
            <a:r>
              <a:rPr lang="en-US" smtClean="0">
                <a:solidFill>
                  <a:schemeClr val="accent1"/>
                </a:solidFill>
              </a:rPr>
              <a:t>6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Beta probability distribution</a:t>
            </a:r>
          </a:p>
          <a:p>
            <a:pPr>
              <a:lnSpc>
                <a:spcPct val="90000"/>
              </a:lnSpc>
            </a:pPr>
            <a:endParaRPr lang="en-US" smtClean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1: LOC Approach</a:t>
            </a:r>
            <a:endParaRPr lang="en-GB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676400" y="3429000"/>
          <a:ext cx="5438775" cy="3013075"/>
        </p:xfrm>
        <a:graphic>
          <a:graphicData uri="http://schemas.openxmlformats.org/presentationml/2006/ole">
            <p:oleObj spid="_x0000_s3074" name="Bitmap Image" r:id="rId3" imgW="3680779" imgH="2400508" progId="Paint.Picture">
              <p:embed/>
            </p:oleObj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548688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>
              <a:buFontTx/>
              <a:buChar char="•"/>
            </a:pPr>
            <a:r>
              <a:rPr lang="en-US"/>
              <a:t> A system is composed of 7 subsystems as below. </a:t>
            </a:r>
          </a:p>
          <a:p>
            <a:pPr>
              <a:buFontTx/>
              <a:buChar char="•"/>
            </a:pPr>
            <a:r>
              <a:rPr lang="en-US"/>
              <a:t> Given for each subsystem the size in LOC and the </a:t>
            </a:r>
          </a:p>
          <a:p>
            <a:r>
              <a:rPr lang="en-US"/>
              <a:t>   </a:t>
            </a:r>
            <a:r>
              <a:rPr lang="en-US">
                <a:solidFill>
                  <a:schemeClr val="accent1"/>
                </a:solidFill>
              </a:rPr>
              <a:t>2 metrics: productivity  LOC/pm (pm: person month) ,Cost $/LOC</a:t>
            </a:r>
          </a:p>
          <a:p>
            <a:pPr>
              <a:buFontTx/>
              <a:buChar char="•"/>
            </a:pPr>
            <a:r>
              <a:rPr lang="en-US"/>
              <a:t>  Calculate the system total cost in $ and effort in months . 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What is Software Cost Estimation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804150" cy="4130675"/>
          </a:xfrm>
          <a:noFill/>
        </p:spPr>
        <p:txBody>
          <a:bodyPr/>
          <a:lstStyle/>
          <a:p>
            <a:r>
              <a:rPr lang="en-GB" sz="4400" smtClean="0"/>
              <a:t>Predicting the cost of resources required for a software development process</a:t>
            </a:r>
          </a:p>
        </p:txBody>
      </p:sp>
    </p:spTree>
  </p:cSld>
  <p:clrMapOvr>
    <a:masterClrMapping/>
  </p:clrMapOvr>
  <p:transition advTm="2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1: LOC Approach</a:t>
            </a:r>
          </a:p>
        </p:txBody>
      </p:sp>
      <p:pic>
        <p:nvPicPr>
          <p:cNvPr id="44035" name="Picture 1028"/>
          <p:cNvPicPr>
            <a:picLocks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42950" y="1797050"/>
            <a:ext cx="7804150" cy="3887788"/>
          </a:xfr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9"/>
          <p:cNvSpPr>
            <a:spLocks noChangeArrowheads="1"/>
          </p:cNvSpPr>
          <p:nvPr/>
        </p:nvSpPr>
        <p:spPr bwMode="auto">
          <a:xfrm>
            <a:off x="838200" y="4267200"/>
            <a:ext cx="8001000" cy="1828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1028"/>
          <p:cNvSpPr>
            <a:spLocks noChangeArrowheads="1"/>
          </p:cNvSpPr>
          <p:nvPr/>
        </p:nvSpPr>
        <p:spPr bwMode="auto">
          <a:xfrm>
            <a:off x="838200" y="1752600"/>
            <a:ext cx="8001000" cy="22860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2: LOC Approach</a:t>
            </a:r>
          </a:p>
        </p:txBody>
      </p:sp>
      <p:sp>
        <p:nvSpPr>
          <p:cNvPr id="4506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en-US" sz="2400" smtClean="0"/>
              <a:t>Assuming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Estimated project LOC = 33200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Organisational productivity (similar project type) = 620 LOC/p-m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Burdened labour rate = 8000 $/p-m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en-US" sz="2400" smtClean="0"/>
              <a:t>Then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Effort = 33200/620 =  (53.6) = 54 p-m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Cost per LOC = 8000/620 = (12.9) = 13  $/LOC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Project total Cost = 8000 * 54 = 432000  $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3: FP Approach</a:t>
            </a:r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2400" smtClean="0"/>
          </a:p>
          <a:p>
            <a:endParaRPr lang="en-US" sz="2400" smtClean="0"/>
          </a:p>
        </p:txBody>
      </p:sp>
      <p:graphicFrame>
        <p:nvGraphicFramePr>
          <p:cNvPr id="4098" name="Object 1035"/>
          <p:cNvGraphicFramePr>
            <a:graphicFrameLocks noChangeAspect="1"/>
          </p:cNvGraphicFramePr>
          <p:nvPr>
            <p:ph sz="half" idx="2"/>
          </p:nvPr>
        </p:nvGraphicFramePr>
        <p:xfrm>
          <a:off x="533400" y="1676400"/>
          <a:ext cx="8001000" cy="4191000"/>
        </p:xfrm>
        <a:graphic>
          <a:graphicData uri="http://schemas.openxmlformats.org/presentationml/2006/ole">
            <p:oleObj spid="_x0000_s4098" name="Bitmap Image" r:id="rId3" imgW="7643522" imgH="2979048" progId="Paint.Picture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 3: FP Approach (cont.) Complexity Factor</a:t>
            </a:r>
          </a:p>
        </p:txBody>
      </p:sp>
      <p:graphicFrame>
        <p:nvGraphicFramePr>
          <p:cNvPr id="5122" name="Object 1027"/>
          <p:cNvGraphicFramePr>
            <a:graphicFrameLocks noChangeAspect="1"/>
          </p:cNvGraphicFramePr>
          <p:nvPr>
            <p:ph type="body" idx="1"/>
          </p:nvPr>
        </p:nvGraphicFramePr>
        <p:xfrm>
          <a:off x="381000" y="1524000"/>
          <a:ext cx="8534400" cy="4800600"/>
        </p:xfrm>
        <a:graphic>
          <a:graphicData uri="http://schemas.openxmlformats.org/presentationml/2006/ole">
            <p:oleObj spid="_x0000_s5122" name="Bitmap Image" r:id="rId3" imgW="8321761" imgH="3726503" progId="Paint.Picture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3: FP Approach (cont.)</a:t>
            </a:r>
          </a:p>
        </p:txBody>
      </p:sp>
      <p:sp>
        <p:nvSpPr>
          <p:cNvPr id="4608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 Dingbats" charset="2"/>
              <a:buNone/>
            </a:pPr>
            <a:r>
              <a:rPr lang="en-US" smtClean="0"/>
              <a:t>  </a:t>
            </a:r>
          </a:p>
          <a:p>
            <a:endParaRPr lang="en-US" smtClean="0"/>
          </a:p>
          <a:p>
            <a:endParaRPr lang="en-US" smtClean="0"/>
          </a:p>
          <a:p>
            <a:pPr lvl="1">
              <a:buFontTx/>
              <a:buNone/>
            </a:pPr>
            <a:endParaRPr lang="en-US" sz="2800" smtClean="0"/>
          </a:p>
        </p:txBody>
      </p:sp>
      <p:sp>
        <p:nvSpPr>
          <p:cNvPr id="46084" name="Rectangle 2057"/>
          <p:cNvSpPr>
            <a:spLocks noChangeArrowheads="1"/>
          </p:cNvSpPr>
          <p:nvPr/>
        </p:nvSpPr>
        <p:spPr bwMode="auto">
          <a:xfrm>
            <a:off x="669925" y="1752600"/>
            <a:ext cx="780415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830" tIns="44618" rIns="90830" bIns="44618"/>
          <a:lstStyle/>
          <a:p>
            <a:pPr marL="466725" indent="-466725" defTabSz="9175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/>
              <a:t>  Assuming                F  = 52</a:t>
            </a:r>
          </a:p>
          <a:p>
            <a:pPr marL="466725" indent="-466725" defTabSz="9175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endParaRPr lang="en-US" sz="2800"/>
          </a:p>
          <a:p>
            <a:pPr marL="466725" indent="-466725" defTabSz="9175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US" sz="2800"/>
              <a:t>   FP    =   UFC  *  </a:t>
            </a:r>
            <a:r>
              <a:rPr lang="en-US" sz="4000">
                <a:solidFill>
                  <a:srgbClr val="FF0000"/>
                </a:solidFill>
              </a:rPr>
              <a:t>[ </a:t>
            </a:r>
            <a:r>
              <a:rPr lang="en-US" sz="2800"/>
              <a:t> 0.65 +  0.01  *            F     </a:t>
            </a:r>
            <a:r>
              <a:rPr lang="en-US" sz="4000">
                <a:solidFill>
                  <a:srgbClr val="FF0000"/>
                </a:solidFill>
              </a:rPr>
              <a:t>]</a:t>
            </a:r>
          </a:p>
          <a:p>
            <a:pPr marL="466725" indent="-466725" defTabSz="9175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endParaRPr lang="en-US" sz="4000">
              <a:solidFill>
                <a:srgbClr val="FF0000"/>
              </a:solidFill>
            </a:endParaRPr>
          </a:p>
          <a:p>
            <a:pPr marL="466725" indent="-466725" defTabSz="9175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US" sz="4000">
                <a:solidFill>
                  <a:srgbClr val="FF0000"/>
                </a:solidFill>
              </a:rPr>
              <a:t>  FP  = 342 * 1.17 = 400</a:t>
            </a:r>
          </a:p>
          <a:p>
            <a:pPr marL="1039813" lvl="1" indent="-458788" defTabSz="9175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US" sz="3600"/>
              <a:t> </a:t>
            </a:r>
            <a:r>
              <a:rPr lang="en-US" sz="3200"/>
              <a:t>Complexity adjustment factor = 1.17</a:t>
            </a:r>
          </a:p>
          <a:p>
            <a:pPr marL="466725" indent="-466725" defTabSz="9175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endParaRPr lang="en-US" sz="2000"/>
          </a:p>
        </p:txBody>
      </p:sp>
      <p:sp>
        <p:nvSpPr>
          <p:cNvPr id="46085" name="Line 2058"/>
          <p:cNvSpPr>
            <a:spLocks noChangeShapeType="1"/>
          </p:cNvSpPr>
          <p:nvPr/>
        </p:nvSpPr>
        <p:spPr bwMode="auto">
          <a:xfrm flipH="1">
            <a:off x="5943600" y="2819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Line 2059"/>
          <p:cNvSpPr>
            <a:spLocks noChangeShapeType="1"/>
          </p:cNvSpPr>
          <p:nvPr/>
        </p:nvSpPr>
        <p:spPr bwMode="auto">
          <a:xfrm>
            <a:off x="5943600" y="28194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Line 2060"/>
          <p:cNvSpPr>
            <a:spLocks noChangeShapeType="1"/>
          </p:cNvSpPr>
          <p:nvPr/>
        </p:nvSpPr>
        <p:spPr bwMode="auto">
          <a:xfrm flipH="1">
            <a:off x="5943600" y="30480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Line 2061"/>
          <p:cNvSpPr>
            <a:spLocks noChangeShapeType="1"/>
          </p:cNvSpPr>
          <p:nvPr/>
        </p:nvSpPr>
        <p:spPr bwMode="auto">
          <a:xfrm>
            <a:off x="5943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9" name="Text Box 2062"/>
          <p:cNvSpPr txBox="1">
            <a:spLocks noChangeArrowheads="1"/>
          </p:cNvSpPr>
          <p:nvPr/>
        </p:nvSpPr>
        <p:spPr bwMode="auto">
          <a:xfrm>
            <a:off x="6172200" y="3352800"/>
            <a:ext cx="228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46090" name="Text Box 2063"/>
          <p:cNvSpPr txBox="1">
            <a:spLocks noChangeArrowheads="1"/>
          </p:cNvSpPr>
          <p:nvPr/>
        </p:nvSpPr>
        <p:spPr bwMode="auto">
          <a:xfrm>
            <a:off x="5791200" y="2362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6091" name="Line 2064"/>
          <p:cNvSpPr>
            <a:spLocks noChangeShapeType="1"/>
          </p:cNvSpPr>
          <p:nvPr/>
        </p:nvSpPr>
        <p:spPr bwMode="auto">
          <a:xfrm flipH="1">
            <a:off x="2590800" y="1752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2" name="Line 2065"/>
          <p:cNvSpPr>
            <a:spLocks noChangeShapeType="1"/>
          </p:cNvSpPr>
          <p:nvPr/>
        </p:nvSpPr>
        <p:spPr bwMode="auto">
          <a:xfrm>
            <a:off x="2590800" y="17526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Line 2066"/>
          <p:cNvSpPr>
            <a:spLocks noChangeShapeType="1"/>
          </p:cNvSpPr>
          <p:nvPr/>
        </p:nvSpPr>
        <p:spPr bwMode="auto">
          <a:xfrm flipH="1">
            <a:off x="2590800" y="1981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4" name="Line 2067"/>
          <p:cNvSpPr>
            <a:spLocks noChangeShapeType="1"/>
          </p:cNvSpPr>
          <p:nvPr/>
        </p:nvSpPr>
        <p:spPr bwMode="auto">
          <a:xfrm>
            <a:off x="25908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5" name="Text Box 2068"/>
          <p:cNvSpPr txBox="1">
            <a:spLocks noChangeArrowheads="1"/>
          </p:cNvSpPr>
          <p:nvPr/>
        </p:nvSpPr>
        <p:spPr bwMode="auto">
          <a:xfrm>
            <a:off x="6705600" y="3124200"/>
            <a:ext cx="228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46096" name="Text Box 2069"/>
          <p:cNvSpPr txBox="1">
            <a:spLocks noChangeArrowheads="1"/>
          </p:cNvSpPr>
          <p:nvPr/>
        </p:nvSpPr>
        <p:spPr bwMode="auto">
          <a:xfrm>
            <a:off x="2743200" y="2209800"/>
            <a:ext cx="228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46097" name="Text Box 2070"/>
          <p:cNvSpPr txBox="1">
            <a:spLocks noChangeArrowheads="1"/>
          </p:cNvSpPr>
          <p:nvPr/>
        </p:nvSpPr>
        <p:spPr bwMode="auto">
          <a:xfrm>
            <a:off x="3429000" y="1981200"/>
            <a:ext cx="228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9"/>
          <p:cNvSpPr>
            <a:spLocks noChangeArrowheads="1"/>
          </p:cNvSpPr>
          <p:nvPr/>
        </p:nvSpPr>
        <p:spPr bwMode="auto">
          <a:xfrm>
            <a:off x="990600" y="4191000"/>
            <a:ext cx="7924800" cy="1981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1028"/>
          <p:cNvSpPr>
            <a:spLocks noChangeArrowheads="1"/>
          </p:cNvSpPr>
          <p:nvPr/>
        </p:nvSpPr>
        <p:spPr bwMode="auto">
          <a:xfrm>
            <a:off x="990600" y="1676400"/>
            <a:ext cx="7924800" cy="2057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4: FP Approach (cont.)</a:t>
            </a:r>
          </a:p>
        </p:txBody>
      </p:sp>
      <p:sp>
        <p:nvSpPr>
          <p:cNvPr id="4710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804150" cy="41306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en-US" sz="2400" smtClean="0"/>
              <a:t>Assuming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Estimated FP = 401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Organisation average productivity (similar project type) = 6.5 FP/p-m (person-month)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Burdened labour rate = 8000   $/p-m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en-US" sz="2400" smtClean="0"/>
              <a:t>Then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Estimated effort = 401/6.5 = (61.65) = 62 p-m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Cost per FP = 8000/6</a:t>
            </a:r>
            <a:r>
              <a:rPr lang="en-US" sz="2400" smtClean="0">
                <a:cs typeface="Times New Roman" pitchFamily="18" charset="0"/>
              </a:rPr>
              <a:t>.5 = 1231   $/FP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Project cost = 8000 * 62 =  496000  $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Object Points (for </a:t>
            </a:r>
            <a:r>
              <a:rPr lang="en-GB" smtClean="0">
                <a:solidFill>
                  <a:schemeClr val="accent1"/>
                </a:solidFill>
              </a:rPr>
              <a:t>4GLs)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smtClean="0"/>
              <a:t>Object points are an alternative function-related measure to function points </a:t>
            </a:r>
            <a:r>
              <a:rPr lang="en-GB" sz="2400" smtClean="0">
                <a:solidFill>
                  <a:schemeClr val="accent1"/>
                </a:solidFill>
              </a:rPr>
              <a:t>when 4Gls</a:t>
            </a:r>
            <a:r>
              <a:rPr lang="en-GB" sz="2400" smtClean="0"/>
              <a:t> or similar languages are used for development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Object points are </a:t>
            </a:r>
            <a:r>
              <a:rPr lang="en-GB" sz="2400" smtClean="0">
                <a:solidFill>
                  <a:schemeClr val="accent1"/>
                </a:solidFill>
              </a:rPr>
              <a:t>NOT</a:t>
            </a:r>
            <a:r>
              <a:rPr lang="en-GB" sz="2400" smtClean="0"/>
              <a:t> the same as object classes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 The number of object points in a program is a weighted estimate of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The number of separate </a:t>
            </a:r>
            <a:r>
              <a:rPr lang="en-GB" sz="1800" smtClean="0">
                <a:solidFill>
                  <a:schemeClr val="accent1"/>
                </a:solidFill>
              </a:rPr>
              <a:t>screens</a:t>
            </a:r>
            <a:r>
              <a:rPr lang="en-GB" sz="1800" smtClean="0"/>
              <a:t> that are displayed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The number of </a:t>
            </a:r>
            <a:r>
              <a:rPr lang="en-GB" sz="1800" smtClean="0">
                <a:solidFill>
                  <a:schemeClr val="accent1"/>
                </a:solidFill>
              </a:rPr>
              <a:t>reports</a:t>
            </a:r>
            <a:r>
              <a:rPr lang="en-GB" sz="1800" smtClean="0"/>
              <a:t> that are produced by the system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The number of </a:t>
            </a:r>
            <a:r>
              <a:rPr lang="en-GB" sz="1800" smtClean="0">
                <a:solidFill>
                  <a:schemeClr val="accent1"/>
                </a:solidFill>
              </a:rPr>
              <a:t>3GL modules</a:t>
            </a:r>
            <a:r>
              <a:rPr lang="en-GB" sz="1800" smtClean="0"/>
              <a:t> that must be developed to supplement the 4GL code</a:t>
            </a:r>
          </a:p>
          <a:p>
            <a:pPr lvl="1">
              <a:lnSpc>
                <a:spcPct val="90000"/>
              </a:lnSpc>
            </a:pPr>
            <a:r>
              <a:rPr lang="en-GB" sz="1800" smtClean="0">
                <a:hlinkClick r:id="rId2" action="ppaction://hlinkfile"/>
              </a:rPr>
              <a:t>C:\Software_Eng\Cocomo\Software Measurement Page, COCOMO II, object points.htm</a:t>
            </a:r>
            <a:endParaRPr lang="en-GB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Object Points – Weighting </a:t>
            </a:r>
            <a:endParaRPr lang="en-US" smtClean="0"/>
          </a:p>
        </p:txBody>
      </p:sp>
      <p:graphicFrame>
        <p:nvGraphicFramePr>
          <p:cNvPr id="6146" name="Object 1024"/>
          <p:cNvGraphicFramePr>
            <a:graphicFrameLocks noChangeAspect="1"/>
          </p:cNvGraphicFramePr>
          <p:nvPr>
            <p:ph type="body" idx="1"/>
          </p:nvPr>
        </p:nvGraphicFramePr>
        <p:xfrm>
          <a:off x="990600" y="2438400"/>
          <a:ext cx="7804150" cy="2667000"/>
        </p:xfrm>
        <a:graphic>
          <a:graphicData uri="http://schemas.openxmlformats.org/presentationml/2006/ole">
            <p:oleObj spid="_x0000_s6146" name="Bitmap Image" r:id="rId3" imgW="4900085" imgH="1257409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Object Points – Weighting (cont.)</a:t>
            </a:r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1363663"/>
            <a:ext cx="7804150" cy="4130675"/>
          </a:xfrm>
        </p:spPr>
        <p:txBody>
          <a:bodyPr/>
          <a:lstStyle/>
          <a:p>
            <a:r>
              <a:rPr lang="en-US" sz="2000" b="1" i="1" smtClean="0"/>
              <a:t>srvr</a:t>
            </a:r>
            <a:r>
              <a:rPr lang="en-US" sz="2000" smtClean="0"/>
              <a:t>: number of server </a:t>
            </a:r>
            <a:r>
              <a:rPr lang="en-US" sz="2000" smtClean="0">
                <a:solidFill>
                  <a:schemeClr val="accent1"/>
                </a:solidFill>
              </a:rPr>
              <a:t>data tables</a:t>
            </a:r>
            <a:r>
              <a:rPr lang="en-US" sz="2000" smtClean="0"/>
              <a:t> used with screen/report</a:t>
            </a:r>
          </a:p>
          <a:p>
            <a:r>
              <a:rPr lang="en-US" sz="2000" b="1" smtClean="0"/>
              <a:t>clnt:</a:t>
            </a:r>
            <a:r>
              <a:rPr lang="en-US" sz="2000" smtClean="0"/>
              <a:t> number of client </a:t>
            </a:r>
            <a:r>
              <a:rPr lang="en-US" sz="2000" smtClean="0">
                <a:solidFill>
                  <a:schemeClr val="accent1"/>
                </a:solidFill>
              </a:rPr>
              <a:t>data tables</a:t>
            </a:r>
            <a:r>
              <a:rPr lang="en-US" sz="2000" smtClean="0"/>
              <a:t> used with screen/report</a:t>
            </a:r>
          </a:p>
          <a:p>
            <a:endParaRPr lang="en-US" smtClean="0"/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762000" y="2114550"/>
          <a:ext cx="7620000" cy="4286250"/>
        </p:xfrm>
        <a:graphic>
          <a:graphicData uri="http://schemas.openxmlformats.org/presentationml/2006/ole">
            <p:oleObj spid="_x0000_s7170" name="Photo Editor Photo" r:id="rId3" imgW="4229467" imgH="1980952" progId="MSPhotoEd.3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Object Point Estimation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smtClean="0"/>
          </a:p>
          <a:p>
            <a:r>
              <a:rPr lang="en-GB" smtClean="0"/>
              <a:t>Object points are </a:t>
            </a:r>
            <a:r>
              <a:rPr lang="en-GB" smtClean="0">
                <a:solidFill>
                  <a:schemeClr val="accent1"/>
                </a:solidFill>
              </a:rPr>
              <a:t>easier</a:t>
            </a:r>
            <a:r>
              <a:rPr lang="en-GB" smtClean="0"/>
              <a:t> to estimate from a specification than function points</a:t>
            </a:r>
          </a:p>
          <a:p>
            <a:pPr lvl="1"/>
            <a:r>
              <a:rPr lang="en-GB" smtClean="0"/>
              <a:t>simply concerned with screens, reports and 3GL modules</a:t>
            </a:r>
          </a:p>
          <a:p>
            <a:r>
              <a:rPr lang="en-GB" smtClean="0"/>
              <a:t>At an </a:t>
            </a:r>
            <a:r>
              <a:rPr lang="en-GB" smtClean="0">
                <a:solidFill>
                  <a:schemeClr val="accent1"/>
                </a:solidFill>
              </a:rPr>
              <a:t>early</a:t>
            </a:r>
            <a:r>
              <a:rPr lang="en-GB" smtClean="0"/>
              <a:t> point in the development process: </a:t>
            </a:r>
          </a:p>
          <a:p>
            <a:pPr lvl="1"/>
            <a:r>
              <a:rPr lang="en-GB" smtClean="0"/>
              <a:t>Object points can be easily estimated</a:t>
            </a:r>
          </a:p>
          <a:p>
            <a:pPr lvl="1"/>
            <a:r>
              <a:rPr lang="en-GB" smtClean="0"/>
              <a:t>It is very difficult to estimate the number of lines of code in a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smtClean="0"/>
              <a:t>Software is a Risky Business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9063" y="1822450"/>
            <a:ext cx="5081587" cy="1981200"/>
            <a:chOff x="1216" y="8218"/>
            <a:chExt cx="7968" cy="3108"/>
          </a:xfrm>
        </p:grpSpPr>
        <p:graphicFrame>
          <p:nvGraphicFramePr>
            <p:cNvPr id="1026" name="Object 4"/>
            <p:cNvGraphicFramePr>
              <a:graphicFrameLocks noChangeAspect="1"/>
            </p:cNvGraphicFramePr>
            <p:nvPr/>
          </p:nvGraphicFramePr>
          <p:xfrm>
            <a:off x="1978" y="8218"/>
            <a:ext cx="5533" cy="3108"/>
          </p:xfrm>
          <a:graphic>
            <a:graphicData uri="http://schemas.openxmlformats.org/presentationml/2006/ole">
              <p:oleObj spid="_x0000_s1026" name="Chart" r:id="rId3" imgW="3512772" imgH="1973580" progId="Excel.Chart.8">
                <p:embed/>
              </p:oleObj>
            </a:graphicData>
          </a:graphic>
        </p:graphicFrame>
        <p:sp>
          <p:nvSpPr>
            <p:cNvPr id="1030" name="Text Box 5"/>
            <p:cNvSpPr txBox="1">
              <a:spLocks noChangeArrowheads="1"/>
            </p:cNvSpPr>
            <p:nvPr/>
          </p:nvSpPr>
          <p:spPr bwMode="auto">
            <a:xfrm>
              <a:off x="1216" y="10299"/>
              <a:ext cx="2432" cy="6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797" tIns="45898" rIns="91797" bIns="45898"/>
            <a:lstStyle/>
            <a:p>
              <a:pPr defTabSz="917575"/>
              <a:r>
                <a:rPr lang="en-US" sz="1600">
                  <a:latin typeface="Times New Roman" pitchFamily="18" charset="0"/>
                </a:rPr>
                <a:t>70% Completed </a:t>
              </a:r>
              <a:endParaRPr lang="en-US"/>
            </a:p>
          </p:txBody>
        </p:sp>
        <p:sp>
          <p:nvSpPr>
            <p:cNvPr id="1031" name="Text Box 6"/>
            <p:cNvSpPr txBox="1">
              <a:spLocks noChangeArrowheads="1"/>
            </p:cNvSpPr>
            <p:nvPr/>
          </p:nvSpPr>
          <p:spPr bwMode="auto">
            <a:xfrm>
              <a:off x="6032" y="8859"/>
              <a:ext cx="3152" cy="6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797" tIns="45898" rIns="91797" bIns="45898"/>
            <a:lstStyle/>
            <a:p>
              <a:pPr defTabSz="917575"/>
              <a:r>
                <a:rPr lang="en-US" sz="1600">
                  <a:latin typeface="Times New Roman" pitchFamily="18" charset="0"/>
                </a:rPr>
                <a:t>30% Not completed </a:t>
              </a:r>
              <a:endParaRPr lang="en-US"/>
            </a:p>
          </p:txBody>
        </p:sp>
      </p:grpSp>
      <p:sp>
        <p:nvSpPr>
          <p:cNvPr id="102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3708400"/>
            <a:ext cx="7653338" cy="2098675"/>
          </a:xfrm>
        </p:spPr>
        <p:txBody>
          <a:bodyPr/>
          <a:lstStyle/>
          <a:p>
            <a:pPr marL="465138" indent="-465138" defTabSz="914400">
              <a:buFont typeface="Zapf Dingbats" charset="2"/>
              <a:buNone/>
            </a:pPr>
            <a:endParaRPr lang="en-US" sz="2400" smtClean="0"/>
          </a:p>
          <a:p>
            <a:pPr marL="465138" indent="-465138" defTabSz="914400"/>
            <a:r>
              <a:rPr lang="en-US" sz="2400" smtClean="0"/>
              <a:t>53% of projects cost almost 200% of original estimate.</a:t>
            </a:r>
          </a:p>
          <a:p>
            <a:pPr marL="465138" indent="-465138" defTabSz="914400"/>
            <a:r>
              <a:rPr lang="en-US" sz="2400" smtClean="0"/>
              <a:t>Estimated $81 billion spent on failed U.S. projects in 1995.</a:t>
            </a:r>
          </a:p>
          <a:p>
            <a:pPr marL="1035050" lvl="1" indent="-455613" defTabSz="914400"/>
            <a:r>
              <a:rPr lang="en-US" sz="1800" smtClean="0"/>
              <a:t>  All surveyed projects used waterfall lifecycle.</a:t>
            </a:r>
          </a:p>
          <a:p>
            <a:pPr marL="465138" indent="-465138" defTabSz="914400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804150" cy="4130675"/>
          </a:xfrm>
          <a:noFill/>
        </p:spPr>
        <p:txBody>
          <a:bodyPr>
            <a:normAutofit fontScale="92500"/>
          </a:bodyPr>
          <a:lstStyle/>
          <a:p>
            <a:r>
              <a:rPr lang="en-GB" smtClean="0"/>
              <a:t>LOC productivity</a:t>
            </a:r>
          </a:p>
          <a:p>
            <a:pPr lvl="1"/>
            <a:r>
              <a:rPr lang="en-GB" smtClean="0"/>
              <a:t>Real-time embedded systems, 40-160 LOC/P-month</a:t>
            </a:r>
          </a:p>
          <a:p>
            <a:pPr lvl="1"/>
            <a:r>
              <a:rPr lang="en-GB" smtClean="0"/>
              <a:t>Systems programs , 150-400 LOC/P-month</a:t>
            </a:r>
          </a:p>
          <a:p>
            <a:pPr lvl="1"/>
            <a:r>
              <a:rPr lang="en-GB" smtClean="0"/>
              <a:t>Commercial applications, 200-800 LOC/P-month</a:t>
            </a:r>
          </a:p>
          <a:p>
            <a:r>
              <a:rPr lang="en-GB" smtClean="0"/>
              <a:t>Object points productivity </a:t>
            </a:r>
          </a:p>
          <a:p>
            <a:pPr lvl="1"/>
            <a:r>
              <a:rPr lang="en-GB" smtClean="0"/>
              <a:t>measured </a:t>
            </a:r>
            <a:r>
              <a:rPr lang="en-GB" smtClean="0">
                <a:solidFill>
                  <a:schemeClr val="accent1"/>
                </a:solidFill>
              </a:rPr>
              <a:t>4 - 50</a:t>
            </a:r>
            <a:r>
              <a:rPr lang="en-GB" smtClean="0"/>
              <a:t> object points/person-month </a:t>
            </a:r>
          </a:p>
          <a:p>
            <a:pPr lvl="1"/>
            <a:r>
              <a:rPr lang="en-GB" smtClean="0"/>
              <a:t>depends on tool support and developer capability</a:t>
            </a:r>
          </a:p>
          <a:p>
            <a:pPr lvl="1">
              <a:buFontTx/>
              <a:buNone/>
            </a:pPr>
            <a:endParaRPr lang="en-GB" smtClean="0"/>
          </a:p>
          <a:p>
            <a:pPr lvl="1">
              <a:buFontTx/>
              <a:buNone/>
            </a:pPr>
            <a:endParaRPr lang="en-GB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Productivity Estimates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1066800" y="4419600"/>
          <a:ext cx="7653338" cy="1622425"/>
        </p:xfrm>
        <a:graphic>
          <a:graphicData uri="http://schemas.openxmlformats.org/presentationml/2006/ole">
            <p:oleObj spid="_x0000_s8194" name="Bitmap Image" r:id="rId4" imgW="7651143" imgH="1623201" progId="Paint.Picture">
              <p:embed/>
            </p:oleObj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Point Effort Estimation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Effort in  p-m  = NOP / PROD</a:t>
            </a:r>
          </a:p>
          <a:p>
            <a:pPr lvl="1"/>
            <a:r>
              <a:rPr lang="en-US" sz="2400" smtClean="0"/>
              <a:t>NOP = number of OP of the system</a:t>
            </a:r>
          </a:p>
          <a:p>
            <a:pPr lvl="1"/>
            <a:r>
              <a:rPr lang="en-US" sz="2400" smtClean="0"/>
              <a:t>Example: An application contains 840 OP (NOP=840) &amp; Productivity is very high (= 50)</a:t>
            </a:r>
          </a:p>
          <a:p>
            <a:pPr lvl="1"/>
            <a:r>
              <a:rPr lang="en-US" sz="2400" smtClean="0"/>
              <a:t>Then, Effort  = 840/50 =  (16.8) = 17 p-m</a:t>
            </a:r>
          </a:p>
          <a:p>
            <a:pPr lvl="1"/>
            <a:endParaRPr lang="en-US" sz="240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Adjustment for % of Reuse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smtClean="0"/>
          </a:p>
          <a:p>
            <a:pPr lvl="1"/>
            <a:r>
              <a:rPr lang="en-US" sz="2400" smtClean="0"/>
              <a:t>Adjusted NOP = NOP * (1 - </a:t>
            </a:r>
            <a:r>
              <a:rPr lang="en-US" sz="2400" smtClean="0">
                <a:solidFill>
                  <a:schemeClr val="accent1"/>
                </a:solidFill>
              </a:rPr>
              <a:t>% reuse</a:t>
            </a:r>
            <a:r>
              <a:rPr lang="en-US" sz="2400" smtClean="0"/>
              <a:t> / 100)</a:t>
            </a:r>
          </a:p>
          <a:p>
            <a:pPr lvl="1"/>
            <a:r>
              <a:rPr lang="en-US" sz="2400" smtClean="0"/>
              <a:t>Example: </a:t>
            </a:r>
          </a:p>
          <a:p>
            <a:pPr lvl="2"/>
            <a:r>
              <a:rPr lang="en-US" sz="2000" smtClean="0"/>
              <a:t>An application contains </a:t>
            </a:r>
            <a:r>
              <a:rPr lang="en-US" sz="2000" smtClean="0">
                <a:solidFill>
                  <a:srgbClr val="0000FF"/>
                </a:solidFill>
              </a:rPr>
              <a:t>840  OP</a:t>
            </a:r>
            <a:r>
              <a:rPr lang="en-US" sz="2000" smtClean="0"/>
              <a:t>,  of which </a:t>
            </a:r>
            <a:r>
              <a:rPr lang="en-US" sz="2000" smtClean="0">
                <a:solidFill>
                  <a:schemeClr val="accent1"/>
                </a:solidFill>
              </a:rPr>
              <a:t>20%</a:t>
            </a:r>
            <a:r>
              <a:rPr lang="en-US" sz="2000" smtClean="0"/>
              <a:t> can be supplied by existing components. </a:t>
            </a:r>
          </a:p>
          <a:p>
            <a:pPr lvl="2">
              <a:buFontTx/>
              <a:buNone/>
            </a:pPr>
            <a:endParaRPr lang="en-US" sz="2000" smtClean="0"/>
          </a:p>
          <a:p>
            <a:pPr lvl="1">
              <a:buFontTx/>
              <a:buNone/>
            </a:pPr>
            <a:r>
              <a:rPr lang="en-US" sz="2400" smtClean="0"/>
              <a:t>	Adjusted NOP = 840 * (1 – </a:t>
            </a:r>
            <a:r>
              <a:rPr lang="en-US" sz="2400" smtClean="0">
                <a:solidFill>
                  <a:schemeClr val="accent1"/>
                </a:solidFill>
              </a:rPr>
              <a:t>20/100</a:t>
            </a:r>
            <a:r>
              <a:rPr lang="en-US" sz="2400" smtClean="0"/>
              <a:t>) = 672 OP</a:t>
            </a:r>
          </a:p>
          <a:p>
            <a:pPr lvl="1">
              <a:buFontTx/>
              <a:buNone/>
            </a:pPr>
            <a:endParaRPr lang="en-US" sz="2400" smtClean="0"/>
          </a:p>
          <a:p>
            <a:pPr lvl="1">
              <a:buFontTx/>
              <a:buNone/>
            </a:pPr>
            <a:r>
              <a:rPr lang="en-US" sz="2400" smtClean="0"/>
              <a:t>	Adjusted effort = 672/50 = (13.4) = 14 p-m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Factors affecting productivity</a:t>
            </a:r>
          </a:p>
        </p:txBody>
      </p:sp>
      <p:graphicFrame>
        <p:nvGraphicFramePr>
          <p:cNvPr id="9218" name="Object 2048"/>
          <p:cNvGraphicFramePr>
            <a:graphicFrameLocks/>
          </p:cNvGraphicFramePr>
          <p:nvPr/>
        </p:nvGraphicFramePr>
        <p:xfrm>
          <a:off x="246063" y="1631950"/>
          <a:ext cx="8545512" cy="4932363"/>
        </p:xfrm>
        <a:graphic>
          <a:graphicData uri="http://schemas.openxmlformats.org/presentationml/2006/ole">
            <p:oleObj spid="_x0000_s9218" name="Document" r:id="rId4" imgW="4356100" imgH="2514600" progId="Word.Document.6">
              <p:embed/>
            </p:oleObj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All </a:t>
            </a:r>
            <a:r>
              <a:rPr lang="en-GB" smtClean="0">
                <a:solidFill>
                  <a:schemeClr val="accent1"/>
                </a:solidFill>
              </a:rPr>
              <a:t>metrics</a:t>
            </a:r>
            <a:r>
              <a:rPr lang="en-GB" smtClean="0"/>
              <a:t> based on </a:t>
            </a:r>
            <a:r>
              <a:rPr lang="en-GB" b="1" smtClean="0"/>
              <a:t>volume/unit </a:t>
            </a:r>
            <a:r>
              <a:rPr lang="en-GB" smtClean="0"/>
              <a:t>time are </a:t>
            </a:r>
            <a:br>
              <a:rPr lang="en-GB" smtClean="0"/>
            </a:br>
            <a:r>
              <a:rPr lang="en-GB" smtClean="0"/>
              <a:t>flawed because they </a:t>
            </a:r>
            <a:r>
              <a:rPr lang="en-GB" smtClean="0">
                <a:solidFill>
                  <a:schemeClr val="accent1"/>
                </a:solidFill>
              </a:rPr>
              <a:t>do not take quality into </a:t>
            </a:r>
            <a:br>
              <a:rPr lang="en-GB" smtClean="0">
                <a:solidFill>
                  <a:schemeClr val="accent1"/>
                </a:solidFill>
              </a:rPr>
            </a:br>
            <a:r>
              <a:rPr lang="en-GB" smtClean="0">
                <a:solidFill>
                  <a:schemeClr val="accent1"/>
                </a:solidFill>
              </a:rPr>
              <a:t>account</a:t>
            </a:r>
          </a:p>
          <a:p>
            <a:r>
              <a:rPr lang="en-GB" smtClean="0"/>
              <a:t>Productivity may generally be increased </a:t>
            </a:r>
            <a:r>
              <a:rPr lang="en-GB" smtClean="0">
                <a:solidFill>
                  <a:schemeClr val="accent1"/>
                </a:solidFill>
              </a:rPr>
              <a:t>at the </a:t>
            </a:r>
            <a:br>
              <a:rPr lang="en-GB" smtClean="0">
                <a:solidFill>
                  <a:schemeClr val="accent1"/>
                </a:solidFill>
              </a:rPr>
            </a:br>
            <a:r>
              <a:rPr lang="en-GB" smtClean="0">
                <a:solidFill>
                  <a:schemeClr val="accent1"/>
                </a:solidFill>
              </a:rPr>
              <a:t>cost of quality</a:t>
            </a:r>
          </a:p>
          <a:p>
            <a:r>
              <a:rPr lang="en-GB" smtClean="0"/>
              <a:t>If change is constant, then an approach based on </a:t>
            </a:r>
            <a:r>
              <a:rPr lang="en-GB" i="1" smtClean="0"/>
              <a:t>counting lines of code</a:t>
            </a:r>
            <a:r>
              <a:rPr lang="en-GB" smtClean="0"/>
              <a:t> </a:t>
            </a:r>
            <a:r>
              <a:rPr lang="en-GB" smtClean="0">
                <a:solidFill>
                  <a:schemeClr val="accent1"/>
                </a:solidFill>
              </a:rPr>
              <a:t>(LOC)</a:t>
            </a:r>
            <a:r>
              <a:rPr lang="en-GB" smtClean="0"/>
              <a:t> is not meaningful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Quality and Productivity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Estimation techniques</a:t>
            </a:r>
          </a:p>
        </p:txBody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smtClean="0"/>
              <a:t>There is no simple way to make an accurate estimate of the effort required to develop a software system: </a:t>
            </a:r>
          </a:p>
          <a:p>
            <a:pPr lvl="1"/>
            <a:r>
              <a:rPr lang="en-GB" sz="1800" smtClean="0"/>
              <a:t>Initial estimates may be based on inadequate information in a user requirements definition</a:t>
            </a:r>
          </a:p>
          <a:p>
            <a:pPr lvl="1"/>
            <a:r>
              <a:rPr lang="en-GB" sz="1800" smtClean="0"/>
              <a:t>The software may run on unfamiliar computers or use new technology</a:t>
            </a:r>
          </a:p>
          <a:p>
            <a:pPr lvl="1"/>
            <a:r>
              <a:rPr lang="en-GB" sz="1800" smtClean="0"/>
              <a:t>The people in the project may be unknown</a:t>
            </a:r>
          </a:p>
          <a:p>
            <a:pPr lvl="1"/>
            <a:endParaRPr lang="en-GB" sz="1800" smtClean="0"/>
          </a:p>
          <a:p>
            <a:r>
              <a:rPr lang="en-GB" sz="2400" smtClean="0"/>
              <a:t>Project cost estimates may be self-fulfilling</a:t>
            </a:r>
          </a:p>
          <a:p>
            <a:pPr lvl="1"/>
            <a:r>
              <a:rPr lang="en-GB" sz="1800" smtClean="0"/>
              <a:t>The estimate defines the budget and the product is adjusted to meet the budget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is a Risky Business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British Computer Society (BCS) survey:</a:t>
            </a:r>
          </a:p>
          <a:p>
            <a:pPr lvl="1"/>
            <a:r>
              <a:rPr lang="en-US" smtClean="0"/>
              <a:t>1027 projects</a:t>
            </a:r>
          </a:p>
          <a:p>
            <a:pPr lvl="1"/>
            <a:r>
              <a:rPr lang="en-US" smtClean="0"/>
              <a:t>Only 130 were successful  !</a:t>
            </a:r>
          </a:p>
          <a:p>
            <a:pPr lvl="1"/>
            <a:endParaRPr lang="en-US" smtClean="0"/>
          </a:p>
          <a:p>
            <a:r>
              <a:rPr lang="en-US" smtClean="0"/>
              <a:t>Success was defined as: </a:t>
            </a:r>
          </a:p>
          <a:p>
            <a:pPr lvl="1"/>
            <a:r>
              <a:rPr lang="en-US" smtClean="0"/>
              <a:t>deliver all system </a:t>
            </a:r>
            <a:r>
              <a:rPr lang="en-US" b="1" smtClean="0">
                <a:solidFill>
                  <a:schemeClr val="accent1"/>
                </a:solidFill>
              </a:rPr>
              <a:t>requirements</a:t>
            </a:r>
          </a:p>
          <a:p>
            <a:pPr lvl="1"/>
            <a:r>
              <a:rPr lang="en-US" smtClean="0"/>
              <a:t>within </a:t>
            </a:r>
            <a:r>
              <a:rPr lang="en-US" b="1" smtClean="0">
                <a:solidFill>
                  <a:schemeClr val="accent1"/>
                </a:solidFill>
              </a:rPr>
              <a:t>budget</a:t>
            </a:r>
          </a:p>
          <a:p>
            <a:pPr lvl="1"/>
            <a:r>
              <a:rPr lang="en-US" smtClean="0"/>
              <a:t>within </a:t>
            </a:r>
            <a:r>
              <a:rPr lang="en-US" b="1" smtClean="0">
                <a:solidFill>
                  <a:schemeClr val="accent1"/>
                </a:solidFill>
              </a:rPr>
              <a:t>time</a:t>
            </a:r>
          </a:p>
          <a:p>
            <a:pPr lvl="1"/>
            <a:r>
              <a:rPr lang="en-US" smtClean="0"/>
              <a:t>to the </a:t>
            </a:r>
            <a:r>
              <a:rPr lang="en-US" b="1" smtClean="0">
                <a:solidFill>
                  <a:schemeClr val="accent1"/>
                </a:solidFill>
              </a:rPr>
              <a:t>quality</a:t>
            </a:r>
            <a:r>
              <a:rPr lang="en-US" smtClean="0"/>
              <a:t> agreed  on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8"/>
          <p:cNvSpPr>
            <a:spLocks noChangeArrowheads="1"/>
          </p:cNvSpPr>
          <p:nvPr/>
        </p:nvSpPr>
        <p:spPr bwMode="auto">
          <a:xfrm>
            <a:off x="685800" y="2133600"/>
            <a:ext cx="8001000" cy="2286000"/>
          </a:xfrm>
          <a:prstGeom prst="rect">
            <a:avLst/>
          </a:prstGeom>
          <a:solidFill>
            <a:srgbClr val="FECE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</a:t>
            </a:r>
            <a:r>
              <a:rPr lang="en-US" smtClean="0">
                <a:solidFill>
                  <a:schemeClr val="accent1"/>
                </a:solidFill>
              </a:rPr>
              <a:t>early</a:t>
            </a:r>
            <a:r>
              <a:rPr lang="en-US" smtClean="0"/>
              <a:t> Cost Estimation?</a:t>
            </a: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Cost estimation is needed </a:t>
            </a:r>
            <a:r>
              <a:rPr lang="en-US" smtClean="0">
                <a:solidFill>
                  <a:schemeClr val="accent1"/>
                </a:solidFill>
              </a:rPr>
              <a:t>early</a:t>
            </a:r>
            <a:r>
              <a:rPr lang="en-US" smtClean="0"/>
              <a:t> for s/w pricing</a:t>
            </a:r>
          </a:p>
          <a:p>
            <a:endParaRPr lang="en-US" smtClean="0"/>
          </a:p>
          <a:p>
            <a:r>
              <a:rPr lang="en-US" smtClean="0"/>
              <a:t>S/W price = cost + profit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266113" cy="1108075"/>
          </a:xfrm>
        </p:spPr>
        <p:txBody>
          <a:bodyPr/>
          <a:lstStyle/>
          <a:p>
            <a:r>
              <a:rPr lang="en-GB" smtClean="0"/>
              <a:t>Fundamental estimation questions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00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b="1" smtClean="0">
                <a:solidFill>
                  <a:srgbClr val="FF0000"/>
                </a:solidFill>
              </a:rPr>
              <a:t>Effort</a:t>
            </a:r>
            <a:endParaRPr lang="en-GB" sz="2400" smtClean="0"/>
          </a:p>
          <a:p>
            <a:pPr lvl="1">
              <a:lnSpc>
                <a:spcPct val="90000"/>
              </a:lnSpc>
            </a:pPr>
            <a:r>
              <a:rPr lang="en-GB" sz="1800" smtClean="0"/>
              <a:t>How much effort is required to complete an activity?  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Units: man-day (person-day), man-week, man-month,,..</a:t>
            </a:r>
          </a:p>
          <a:p>
            <a:pPr>
              <a:lnSpc>
                <a:spcPct val="90000"/>
              </a:lnSpc>
            </a:pPr>
            <a:r>
              <a:rPr lang="en-GB" sz="2400" b="1" smtClean="0">
                <a:solidFill>
                  <a:srgbClr val="FF0000"/>
                </a:solidFill>
              </a:rPr>
              <a:t>Duration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How much </a:t>
            </a:r>
            <a:r>
              <a:rPr lang="en-GB" sz="1800" smtClean="0">
                <a:solidFill>
                  <a:srgbClr val="FF0000"/>
                </a:solidFill>
              </a:rPr>
              <a:t>calendar time</a:t>
            </a:r>
            <a:r>
              <a:rPr lang="en-GB" sz="1800" smtClean="0"/>
              <a:t> is needed to complete an activity? Resources assigned 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Units: hour, day, week, month, year,..</a:t>
            </a:r>
          </a:p>
          <a:p>
            <a:pPr>
              <a:lnSpc>
                <a:spcPct val="90000"/>
              </a:lnSpc>
            </a:pPr>
            <a:endParaRPr lang="en-GB" sz="2400" smtClean="0"/>
          </a:p>
          <a:p>
            <a:pPr>
              <a:lnSpc>
                <a:spcPct val="90000"/>
              </a:lnSpc>
            </a:pPr>
            <a:r>
              <a:rPr lang="en-GB" sz="2400" b="1" smtClean="0">
                <a:solidFill>
                  <a:srgbClr val="FF0000"/>
                </a:solidFill>
              </a:rPr>
              <a:t>Cost of an activity</a:t>
            </a:r>
            <a:r>
              <a:rPr lang="en-GB" sz="24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What is the total cost of an activity?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Project estimation and scheduling are interleaved management activities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Software Cost Components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804150" cy="4130675"/>
          </a:xfrm>
          <a:noFill/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90000"/>
              </a:lnSpc>
              <a:buSzTx/>
              <a:buFont typeface="Zapf Dingbats" charset="2"/>
              <a:buAutoNum type="arabicPeriod"/>
            </a:pPr>
            <a:r>
              <a:rPr lang="en-GB" sz="2400" smtClean="0"/>
              <a:t>Effort costs  (dominant factor in most projects)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salaries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Social and insurance &amp; benefits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800" smtClean="0"/>
          </a:p>
          <a:p>
            <a:pPr marL="533400" indent="-533400">
              <a:lnSpc>
                <a:spcPct val="90000"/>
              </a:lnSpc>
              <a:buSzTx/>
              <a:buFont typeface="Zapf Dingbats" charset="2"/>
              <a:buAutoNum type="arabicPeriod"/>
            </a:pPr>
            <a:r>
              <a:rPr lang="en-GB" sz="2400" smtClean="0"/>
              <a:t>Tools costs: Hardware and software for development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Depreciation on relatively small # of years 300K US$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1800" smtClean="0"/>
          </a:p>
          <a:p>
            <a:pPr marL="533400" indent="-533400">
              <a:lnSpc>
                <a:spcPct val="90000"/>
              </a:lnSpc>
              <a:buSzTx/>
              <a:buFont typeface="Zapf Dingbats" charset="2"/>
              <a:buAutoNum type="arabicPeriod"/>
            </a:pPr>
            <a:r>
              <a:rPr lang="en-GB" sz="2400" smtClean="0"/>
              <a:t>Travel and Training costs (for particular client)</a:t>
            </a:r>
          </a:p>
          <a:p>
            <a:pPr marL="533400" indent="-533400">
              <a:lnSpc>
                <a:spcPct val="90000"/>
              </a:lnSpc>
              <a:buSzTx/>
              <a:buFont typeface="Zapf Dingbats" charset="2"/>
              <a:buNone/>
            </a:pPr>
            <a:endParaRPr lang="en-GB" sz="2400" smtClean="0"/>
          </a:p>
          <a:p>
            <a:pPr marL="533400" indent="-533400">
              <a:lnSpc>
                <a:spcPct val="90000"/>
              </a:lnSpc>
              <a:buSzTx/>
              <a:buFont typeface="Zapf Dingbats" charset="2"/>
              <a:buAutoNum type="arabicPeriod" startAt="4"/>
            </a:pPr>
            <a:r>
              <a:rPr lang="en-GB" sz="2400" smtClean="0"/>
              <a:t>Overheads(OH): Costs must take overheads into account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costs of building, air-conditioning, heating, lighting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costs of networking and communications (tel, fax,  )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costs of shared facilities (e.g library, staff restaurant, etc.)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depreciation costs of assets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Activity Based Costing (ABC)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1800" smtClean="0"/>
          </a:p>
        </p:txBody>
      </p:sp>
    </p:spTree>
  </p:cSld>
  <p:clrMapOvr>
    <a:masterClrMapping/>
  </p:clrMapOvr>
  <p:transition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S/W Pricing Policy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Zapf Dingbats" charset="2"/>
              <a:buNone/>
            </a:pPr>
            <a:endParaRPr lang="en-GB" smtClean="0"/>
          </a:p>
          <a:p>
            <a:pPr>
              <a:buFont typeface="Zapf Dingbats" charset="2"/>
              <a:buNone/>
            </a:pPr>
            <a:r>
              <a:rPr lang="en-GB" smtClean="0"/>
              <a:t>S/W price is influenced by</a:t>
            </a:r>
          </a:p>
          <a:p>
            <a:r>
              <a:rPr lang="en-GB" smtClean="0"/>
              <a:t>economic consideration</a:t>
            </a:r>
          </a:p>
          <a:p>
            <a:r>
              <a:rPr lang="en-GB" smtClean="0"/>
              <a:t>political consideration</a:t>
            </a:r>
          </a:p>
          <a:p>
            <a:r>
              <a:rPr lang="en-GB" smtClean="0"/>
              <a:t>and business consideration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1713</Words>
  <Application>Microsoft Office PowerPoint</Application>
  <PresentationFormat>On-screen Show (4:3)</PresentationFormat>
  <Paragraphs>333</Paragraphs>
  <Slides>45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Office Theme</vt:lpstr>
      <vt:lpstr>Microsoft Excel Chart</vt:lpstr>
      <vt:lpstr>Document</vt:lpstr>
      <vt:lpstr>Bitmap Image</vt:lpstr>
      <vt:lpstr>Microsoft Photo Editor 3.0 Photo</vt:lpstr>
      <vt:lpstr>Slide 1</vt:lpstr>
      <vt:lpstr>Objectives</vt:lpstr>
      <vt:lpstr>What is Software Cost Estimation</vt:lpstr>
      <vt:lpstr>Software is a Risky Business</vt:lpstr>
      <vt:lpstr>Software is a Risky Business</vt:lpstr>
      <vt:lpstr>Why early Cost Estimation?</vt:lpstr>
      <vt:lpstr>Fundamental estimation questions</vt:lpstr>
      <vt:lpstr>Software Cost Components</vt:lpstr>
      <vt:lpstr>S/W Pricing Policy</vt:lpstr>
      <vt:lpstr>Software Pricing Policy/Factors</vt:lpstr>
      <vt:lpstr>Programmer Productivity</vt:lpstr>
      <vt:lpstr>Productivity measures</vt:lpstr>
      <vt:lpstr>Measurement problems</vt:lpstr>
      <vt:lpstr>Lines Of Code (LOC)</vt:lpstr>
      <vt:lpstr>Versions of LOC</vt:lpstr>
      <vt:lpstr>LOC</vt:lpstr>
      <vt:lpstr>LOC Productivity</vt:lpstr>
      <vt:lpstr>Function Points: FP</vt:lpstr>
      <vt:lpstr>Function Points</vt:lpstr>
      <vt:lpstr>Function Points - Calculation</vt:lpstr>
      <vt:lpstr>Function Points – Taking Complexity into Account -14 Factors Fi</vt:lpstr>
      <vt:lpstr>Function Points – Taking Complexity into Account -14 Factors Fi (cont.)</vt:lpstr>
      <vt:lpstr> Function Points – Taking Complexity into Account -14 Factors Fi  (cont.)</vt:lpstr>
      <vt:lpstr>FP: Advantages &amp; Disadvantages</vt:lpstr>
      <vt:lpstr>Function points and LOC</vt:lpstr>
      <vt:lpstr>Relation Between FP &amp; LOC</vt:lpstr>
      <vt:lpstr>Function Points &amp; Normalisation</vt:lpstr>
      <vt:lpstr>Expected Software Size</vt:lpstr>
      <vt:lpstr>Example 1: LOC Approach</vt:lpstr>
      <vt:lpstr>Example 1: LOC Approach</vt:lpstr>
      <vt:lpstr>Example 2: LOC Approach</vt:lpstr>
      <vt:lpstr>Example 3: FP Approach</vt:lpstr>
      <vt:lpstr>Example 3: FP Approach (cont.) Complexity Factor</vt:lpstr>
      <vt:lpstr>Example 3: FP Approach (cont.)</vt:lpstr>
      <vt:lpstr>Example 4: FP Approach (cont.)</vt:lpstr>
      <vt:lpstr>Object Points (for 4GLs)</vt:lpstr>
      <vt:lpstr>Object Points – Weighting </vt:lpstr>
      <vt:lpstr>Object Points – Weighting (cont.)</vt:lpstr>
      <vt:lpstr>Object Point Estimation</vt:lpstr>
      <vt:lpstr>Productivity Estimates</vt:lpstr>
      <vt:lpstr>Object Point Effort Estimation</vt:lpstr>
      <vt:lpstr>Adjustment for % of Reuse</vt:lpstr>
      <vt:lpstr>Factors affecting productivity</vt:lpstr>
      <vt:lpstr>Quality and Productivity</vt:lpstr>
      <vt:lpstr>Estimation techniques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 DEPT</dc:creator>
  <cp:lastModifiedBy>IT DEPT</cp:lastModifiedBy>
  <cp:revision>1</cp:revision>
  <dcterms:created xsi:type="dcterms:W3CDTF">2020-11-11T04:37:46Z</dcterms:created>
  <dcterms:modified xsi:type="dcterms:W3CDTF">2020-11-11T04:38:27Z</dcterms:modified>
</cp:coreProperties>
</file>