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C7B7-EA14-4D7B-8780-0C00614FA3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D598-9698-459D-9159-A929E29CF4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44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136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146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547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64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75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85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095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105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116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126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3525"/>
            <a:ext cx="7804150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3B1F-262E-4092-8EBE-8D288FEADE3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0A7F-B2E6-4584-99FD-2557D7A49F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CSC%20540-541/Cocomo/Software%20Measurement%20Page,%20COCOMO%20II,%20object%20point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Software Cost </a:t>
            </a:r>
            <a:r>
              <a:rPr lang="en-GB" b="1" dirty="0" smtClean="0">
                <a:solidFill>
                  <a:schemeClr val="tx2"/>
                </a:solidFill>
              </a:rPr>
              <a:t>Estimation</a:t>
            </a:r>
            <a:br>
              <a:rPr lang="en-GB" b="1" dirty="0" smtClean="0">
                <a:solidFill>
                  <a:schemeClr val="tx2"/>
                </a:solidFill>
              </a:rPr>
            </a:br>
            <a:r>
              <a:rPr lang="en-GB" b="1" dirty="0" smtClean="0">
                <a:solidFill>
                  <a:schemeClr val="tx2"/>
                </a:solidFill>
              </a:rPr>
              <a:t>Part 2</a:t>
            </a:r>
            <a:r>
              <a:rPr lang="en-GB" b="1" dirty="0">
                <a:solidFill>
                  <a:schemeClr val="tx2"/>
                </a:solidFill>
              </a:rPr>
              <a:t/>
            </a:r>
            <a:br>
              <a:rPr lang="en-GB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28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3: FP Approach (cont.) Complexity Factor</a:t>
            </a:r>
          </a:p>
        </p:txBody>
      </p:sp>
      <p:graphicFrame>
        <p:nvGraphicFramePr>
          <p:cNvPr id="5122" name="Object 1027"/>
          <p:cNvGraphicFramePr>
            <a:graphicFrameLocks noChangeAspect="1"/>
          </p:cNvGraphicFramePr>
          <p:nvPr>
            <p:ph type="body" idx="1"/>
          </p:nvPr>
        </p:nvGraphicFramePr>
        <p:xfrm>
          <a:off x="381000" y="1524000"/>
          <a:ext cx="8534400" cy="4800600"/>
        </p:xfrm>
        <a:graphic>
          <a:graphicData uri="http://schemas.openxmlformats.org/presentationml/2006/ole">
            <p:oleObj spid="_x0000_s3074" name="Bitmap Image" r:id="rId3" imgW="8321761" imgH="3726503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3: FP Approach (cont.)</a:t>
            </a:r>
          </a:p>
        </p:txBody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 Dingbats" charset="2"/>
              <a:buNone/>
            </a:pPr>
            <a:r>
              <a:rPr lang="en-US" smtClean="0"/>
              <a:t>  </a:t>
            </a:r>
          </a:p>
          <a:p>
            <a:endParaRPr lang="en-US" smtClean="0"/>
          </a:p>
          <a:p>
            <a:endParaRPr lang="en-US" smtClean="0"/>
          </a:p>
          <a:p>
            <a:pPr lvl="1">
              <a:buFontTx/>
              <a:buNone/>
            </a:pPr>
            <a:endParaRPr lang="en-US" sz="2800" smtClean="0"/>
          </a:p>
        </p:txBody>
      </p:sp>
      <p:sp>
        <p:nvSpPr>
          <p:cNvPr id="46084" name="Rectangle 2057"/>
          <p:cNvSpPr>
            <a:spLocks noChangeArrowheads="1"/>
          </p:cNvSpPr>
          <p:nvPr/>
        </p:nvSpPr>
        <p:spPr bwMode="auto">
          <a:xfrm>
            <a:off x="669925" y="1752600"/>
            <a:ext cx="780415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830" tIns="44618" rIns="90830" bIns="44618"/>
          <a:lstStyle/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  Assuming                F  = 52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endParaRPr lang="en-US" sz="2800"/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2800"/>
              <a:t>   FP    =   UFC  *  </a:t>
            </a:r>
            <a:r>
              <a:rPr lang="en-US" sz="4000">
                <a:solidFill>
                  <a:srgbClr val="FF0000"/>
                </a:solidFill>
              </a:rPr>
              <a:t>[ </a:t>
            </a:r>
            <a:r>
              <a:rPr lang="en-US" sz="2800"/>
              <a:t> 0.65 +  0.01  *            F     </a:t>
            </a:r>
            <a:r>
              <a:rPr lang="en-US" sz="4000">
                <a:solidFill>
                  <a:srgbClr val="FF0000"/>
                </a:solidFill>
              </a:rPr>
              <a:t>]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endParaRPr lang="en-US" sz="4000">
              <a:solidFill>
                <a:srgbClr val="FF0000"/>
              </a:solidFill>
            </a:endParaRP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4000">
                <a:solidFill>
                  <a:srgbClr val="FF0000"/>
                </a:solidFill>
              </a:rPr>
              <a:t>  FP  = 342 * 1.17 = 400</a:t>
            </a:r>
          </a:p>
          <a:p>
            <a:pPr marL="1039813" lvl="1" indent="-458788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3600"/>
              <a:t> </a:t>
            </a:r>
            <a:r>
              <a:rPr lang="en-US" sz="3200"/>
              <a:t>Complexity adjustment factor = 1.17</a:t>
            </a:r>
          </a:p>
          <a:p>
            <a:pPr marL="466725" indent="-466725" defTabSz="9175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endParaRPr lang="en-US" sz="2000"/>
          </a:p>
        </p:txBody>
      </p:sp>
      <p:sp>
        <p:nvSpPr>
          <p:cNvPr id="46085" name="Line 2058"/>
          <p:cNvSpPr>
            <a:spLocks noChangeShapeType="1"/>
          </p:cNvSpPr>
          <p:nvPr/>
        </p:nvSpPr>
        <p:spPr bwMode="auto">
          <a:xfrm flipH="1">
            <a:off x="5943600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2059"/>
          <p:cNvSpPr>
            <a:spLocks noChangeShapeType="1"/>
          </p:cNvSpPr>
          <p:nvPr/>
        </p:nvSpPr>
        <p:spPr bwMode="auto">
          <a:xfrm>
            <a:off x="5943600" y="28194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2060"/>
          <p:cNvSpPr>
            <a:spLocks noChangeShapeType="1"/>
          </p:cNvSpPr>
          <p:nvPr/>
        </p:nvSpPr>
        <p:spPr bwMode="auto">
          <a:xfrm flipH="1">
            <a:off x="5943600" y="30480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2061"/>
          <p:cNvSpPr>
            <a:spLocks noChangeShapeType="1"/>
          </p:cNvSpPr>
          <p:nvPr/>
        </p:nvSpPr>
        <p:spPr bwMode="auto">
          <a:xfrm>
            <a:off x="594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Text Box 2062"/>
          <p:cNvSpPr txBox="1">
            <a:spLocks noChangeArrowheads="1"/>
          </p:cNvSpPr>
          <p:nvPr/>
        </p:nvSpPr>
        <p:spPr bwMode="auto">
          <a:xfrm>
            <a:off x="6172200" y="33528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0" name="Text Box 2063"/>
          <p:cNvSpPr txBox="1">
            <a:spLocks noChangeArrowheads="1"/>
          </p:cNvSpPr>
          <p:nvPr/>
        </p:nvSpPr>
        <p:spPr bwMode="auto">
          <a:xfrm>
            <a:off x="5791200" y="2362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6091" name="Line 2064"/>
          <p:cNvSpPr>
            <a:spLocks noChangeShapeType="1"/>
          </p:cNvSpPr>
          <p:nvPr/>
        </p:nvSpPr>
        <p:spPr bwMode="auto">
          <a:xfrm flipH="1">
            <a:off x="2590800" y="1752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2065"/>
          <p:cNvSpPr>
            <a:spLocks noChangeShapeType="1"/>
          </p:cNvSpPr>
          <p:nvPr/>
        </p:nvSpPr>
        <p:spPr bwMode="auto">
          <a:xfrm>
            <a:off x="2590800" y="17526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2066"/>
          <p:cNvSpPr>
            <a:spLocks noChangeShapeType="1"/>
          </p:cNvSpPr>
          <p:nvPr/>
        </p:nvSpPr>
        <p:spPr bwMode="auto">
          <a:xfrm flipH="1">
            <a:off x="2590800" y="1981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2067"/>
          <p:cNvSpPr>
            <a:spLocks noChangeShapeType="1"/>
          </p:cNvSpPr>
          <p:nvPr/>
        </p:nvSpPr>
        <p:spPr bwMode="auto">
          <a:xfrm>
            <a:off x="25908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 Box 2068"/>
          <p:cNvSpPr txBox="1">
            <a:spLocks noChangeArrowheads="1"/>
          </p:cNvSpPr>
          <p:nvPr/>
        </p:nvSpPr>
        <p:spPr bwMode="auto">
          <a:xfrm>
            <a:off x="6705600" y="31242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6" name="Text Box 2069"/>
          <p:cNvSpPr txBox="1">
            <a:spLocks noChangeArrowheads="1"/>
          </p:cNvSpPr>
          <p:nvPr/>
        </p:nvSpPr>
        <p:spPr bwMode="auto">
          <a:xfrm>
            <a:off x="2743200" y="22098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46097" name="Text Box 2070"/>
          <p:cNvSpPr txBox="1">
            <a:spLocks noChangeArrowheads="1"/>
          </p:cNvSpPr>
          <p:nvPr/>
        </p:nvSpPr>
        <p:spPr bwMode="auto">
          <a:xfrm>
            <a:off x="3429000" y="19812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9"/>
          <p:cNvSpPr>
            <a:spLocks noChangeArrowheads="1"/>
          </p:cNvSpPr>
          <p:nvPr/>
        </p:nvSpPr>
        <p:spPr bwMode="auto">
          <a:xfrm>
            <a:off x="990600" y="4191000"/>
            <a:ext cx="7924800" cy="1981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1028"/>
          <p:cNvSpPr>
            <a:spLocks noChangeArrowheads="1"/>
          </p:cNvSpPr>
          <p:nvPr/>
        </p:nvSpPr>
        <p:spPr bwMode="auto">
          <a:xfrm>
            <a:off x="990600" y="1676400"/>
            <a:ext cx="7924800" cy="2057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4: FP Approach (cont.)</a:t>
            </a:r>
          </a:p>
        </p:txBody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04150" cy="413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Assuming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FP = 401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Organisation average productivity (similar project type) = 6.5 FP/p-m (person-month)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Burdened labour rate = 8000   $/p-m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Then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effort = 401/6.5 = (61.65) = 62 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Cost per FP = 8000/6</a:t>
            </a:r>
            <a:r>
              <a:rPr lang="en-US" sz="2400" smtClean="0">
                <a:cs typeface="Times New Roman" pitchFamily="18" charset="0"/>
              </a:rPr>
              <a:t>.5 = 1231   $/FP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Project cost = 8000 * 62 =  496000  $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(for </a:t>
            </a:r>
            <a:r>
              <a:rPr lang="en-GB" smtClean="0">
                <a:solidFill>
                  <a:schemeClr val="accent1"/>
                </a:solidFill>
              </a:rPr>
              <a:t>4GLs)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Object points are an alternative function-related measure to function points </a:t>
            </a:r>
            <a:r>
              <a:rPr lang="en-GB" sz="2400" smtClean="0">
                <a:solidFill>
                  <a:schemeClr val="accent1"/>
                </a:solidFill>
              </a:rPr>
              <a:t>when 4Gls</a:t>
            </a:r>
            <a:r>
              <a:rPr lang="en-GB" sz="2400" smtClean="0"/>
              <a:t> or similar languages are used for development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Object points are </a:t>
            </a:r>
            <a:r>
              <a:rPr lang="en-GB" sz="2400" smtClean="0">
                <a:solidFill>
                  <a:schemeClr val="accent1"/>
                </a:solidFill>
              </a:rPr>
              <a:t>NOT</a:t>
            </a:r>
            <a:r>
              <a:rPr lang="en-GB" sz="2400" smtClean="0"/>
              <a:t> the same as object classes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 The number of object points in a program is a weighted estimate of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separate </a:t>
            </a:r>
            <a:r>
              <a:rPr lang="en-GB" sz="1800" smtClean="0">
                <a:solidFill>
                  <a:schemeClr val="accent1"/>
                </a:solidFill>
              </a:rPr>
              <a:t>screens</a:t>
            </a:r>
            <a:r>
              <a:rPr lang="en-GB" sz="1800" smtClean="0"/>
              <a:t> that are displayed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</a:t>
            </a:r>
            <a:r>
              <a:rPr lang="en-GB" sz="1800" smtClean="0">
                <a:solidFill>
                  <a:schemeClr val="accent1"/>
                </a:solidFill>
              </a:rPr>
              <a:t>reports</a:t>
            </a:r>
            <a:r>
              <a:rPr lang="en-GB" sz="1800" smtClean="0"/>
              <a:t> that are produced by the system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The number of </a:t>
            </a:r>
            <a:r>
              <a:rPr lang="en-GB" sz="1800" smtClean="0">
                <a:solidFill>
                  <a:schemeClr val="accent1"/>
                </a:solidFill>
              </a:rPr>
              <a:t>3GL modules</a:t>
            </a:r>
            <a:r>
              <a:rPr lang="en-GB" sz="1800" smtClean="0"/>
              <a:t> that must be developed to supplement the 4GL code</a:t>
            </a:r>
          </a:p>
          <a:p>
            <a:pPr lvl="1">
              <a:lnSpc>
                <a:spcPct val="90000"/>
              </a:lnSpc>
            </a:pPr>
            <a:r>
              <a:rPr lang="en-GB" sz="1800" smtClean="0">
                <a:hlinkClick r:id="rId2" action="ppaction://hlinkfile"/>
              </a:rPr>
              <a:t>C:\Software_Eng\Cocomo\Software Measurement Page, COCOMO II, object points.htm</a:t>
            </a: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– Weighting </a:t>
            </a:r>
            <a:endParaRPr lang="en-US" smtClean="0"/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>
            <p:ph type="body" idx="1"/>
          </p:nvPr>
        </p:nvGraphicFramePr>
        <p:xfrm>
          <a:off x="990600" y="2438400"/>
          <a:ext cx="7804150" cy="2667000"/>
        </p:xfrm>
        <a:graphic>
          <a:graphicData uri="http://schemas.openxmlformats.org/presentationml/2006/ole">
            <p:oleObj spid="_x0000_s4098" name="Bitmap Image" r:id="rId3" imgW="4900085" imgH="125740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Points – Weighting (cont.)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363663"/>
            <a:ext cx="7804150" cy="4130675"/>
          </a:xfrm>
        </p:spPr>
        <p:txBody>
          <a:bodyPr/>
          <a:lstStyle/>
          <a:p>
            <a:r>
              <a:rPr lang="en-US" sz="2000" b="1" i="1" smtClean="0"/>
              <a:t>srvr</a:t>
            </a:r>
            <a:r>
              <a:rPr lang="en-US" sz="2000" smtClean="0"/>
              <a:t>: number of server </a:t>
            </a:r>
            <a:r>
              <a:rPr lang="en-US" sz="2000" smtClean="0">
                <a:solidFill>
                  <a:schemeClr val="accent1"/>
                </a:solidFill>
              </a:rPr>
              <a:t>data tables</a:t>
            </a:r>
            <a:r>
              <a:rPr lang="en-US" sz="2000" smtClean="0"/>
              <a:t> used with screen/report</a:t>
            </a:r>
          </a:p>
          <a:p>
            <a:r>
              <a:rPr lang="en-US" sz="2000" b="1" smtClean="0"/>
              <a:t>clnt:</a:t>
            </a:r>
            <a:r>
              <a:rPr lang="en-US" sz="2000" smtClean="0"/>
              <a:t> number of client </a:t>
            </a:r>
            <a:r>
              <a:rPr lang="en-US" sz="2000" smtClean="0">
                <a:solidFill>
                  <a:schemeClr val="accent1"/>
                </a:solidFill>
              </a:rPr>
              <a:t>data tables</a:t>
            </a:r>
            <a:r>
              <a:rPr lang="en-US" sz="2000" smtClean="0"/>
              <a:t> used with screen/report</a:t>
            </a:r>
          </a:p>
          <a:p>
            <a:endParaRPr lang="en-US" smtClean="0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762000" y="2114550"/>
          <a:ext cx="7620000" cy="4286250"/>
        </p:xfrm>
        <a:graphic>
          <a:graphicData uri="http://schemas.openxmlformats.org/presentationml/2006/ole">
            <p:oleObj spid="_x0000_s5122" name="Photo Editor Photo" r:id="rId3" imgW="4229467" imgH="1980952" progId="MSPhotoEd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 Point Estimation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smtClean="0"/>
          </a:p>
          <a:p>
            <a:r>
              <a:rPr lang="en-GB" smtClean="0"/>
              <a:t>Object points are </a:t>
            </a:r>
            <a:r>
              <a:rPr lang="en-GB" smtClean="0">
                <a:solidFill>
                  <a:schemeClr val="accent1"/>
                </a:solidFill>
              </a:rPr>
              <a:t>easier</a:t>
            </a:r>
            <a:r>
              <a:rPr lang="en-GB" smtClean="0"/>
              <a:t> to estimate from a specification than function points</a:t>
            </a:r>
          </a:p>
          <a:p>
            <a:pPr lvl="1"/>
            <a:r>
              <a:rPr lang="en-GB" smtClean="0"/>
              <a:t>simply concerned with screens, reports and 3GL modules</a:t>
            </a:r>
          </a:p>
          <a:p>
            <a:r>
              <a:rPr lang="en-GB" smtClean="0"/>
              <a:t>At an </a:t>
            </a:r>
            <a:r>
              <a:rPr lang="en-GB" smtClean="0">
                <a:solidFill>
                  <a:schemeClr val="accent1"/>
                </a:solidFill>
              </a:rPr>
              <a:t>early</a:t>
            </a:r>
            <a:r>
              <a:rPr lang="en-GB" smtClean="0"/>
              <a:t> point in the development process: </a:t>
            </a:r>
          </a:p>
          <a:p>
            <a:pPr lvl="1"/>
            <a:r>
              <a:rPr lang="en-GB" smtClean="0"/>
              <a:t>Object points can be easily estimated</a:t>
            </a:r>
          </a:p>
          <a:p>
            <a:pPr lvl="1"/>
            <a:r>
              <a:rPr lang="en-GB" smtClean="0"/>
              <a:t>It is very difficult to estimate the number of lines of code in a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804150" cy="4130675"/>
          </a:xfrm>
          <a:noFill/>
        </p:spPr>
        <p:txBody>
          <a:bodyPr>
            <a:normAutofit fontScale="92500"/>
          </a:bodyPr>
          <a:lstStyle/>
          <a:p>
            <a:r>
              <a:rPr lang="en-GB" smtClean="0"/>
              <a:t>LOC productivity</a:t>
            </a:r>
          </a:p>
          <a:p>
            <a:pPr lvl="1"/>
            <a:r>
              <a:rPr lang="en-GB" smtClean="0"/>
              <a:t>Real-time embedded systems, 40-160 LOC/P-month</a:t>
            </a:r>
          </a:p>
          <a:p>
            <a:pPr lvl="1"/>
            <a:r>
              <a:rPr lang="en-GB" smtClean="0"/>
              <a:t>Systems programs , 150-400 LOC/P-month</a:t>
            </a:r>
          </a:p>
          <a:p>
            <a:pPr lvl="1"/>
            <a:r>
              <a:rPr lang="en-GB" smtClean="0"/>
              <a:t>Commercial applications, 200-800 LOC/P-month</a:t>
            </a:r>
          </a:p>
          <a:p>
            <a:r>
              <a:rPr lang="en-GB" smtClean="0"/>
              <a:t>Object points productivity </a:t>
            </a:r>
          </a:p>
          <a:p>
            <a:pPr lvl="1"/>
            <a:r>
              <a:rPr lang="en-GB" smtClean="0"/>
              <a:t>measured </a:t>
            </a:r>
            <a:r>
              <a:rPr lang="en-GB" smtClean="0">
                <a:solidFill>
                  <a:schemeClr val="accent1"/>
                </a:solidFill>
              </a:rPr>
              <a:t>4 - 50</a:t>
            </a:r>
            <a:r>
              <a:rPr lang="en-GB" smtClean="0"/>
              <a:t> object points/person-month </a:t>
            </a:r>
          </a:p>
          <a:p>
            <a:pPr lvl="1"/>
            <a:r>
              <a:rPr lang="en-GB" smtClean="0"/>
              <a:t>depends on tool support and developer capability</a:t>
            </a:r>
          </a:p>
          <a:p>
            <a:pPr lvl="1">
              <a:buFontTx/>
              <a:buNone/>
            </a:pPr>
            <a:endParaRPr lang="en-GB" smtClean="0"/>
          </a:p>
          <a:p>
            <a:pPr lvl="1">
              <a:buFontTx/>
              <a:buNone/>
            </a:pPr>
            <a:endParaRPr lang="en-GB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Productivity Estimates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066800" y="4419600"/>
          <a:ext cx="7653338" cy="1622425"/>
        </p:xfrm>
        <a:graphic>
          <a:graphicData uri="http://schemas.openxmlformats.org/presentationml/2006/ole">
            <p:oleObj spid="_x0000_s6146" name="Bitmap Image" r:id="rId4" imgW="7651143" imgH="1623201" progId="Paint.Picture">
              <p:embed/>
            </p:oleObj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Point Effort Estimation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Effort in  p-m  = NOP / PROD</a:t>
            </a:r>
          </a:p>
          <a:p>
            <a:pPr lvl="1"/>
            <a:r>
              <a:rPr lang="en-US" sz="2400" smtClean="0"/>
              <a:t>NOP = number of OP of the system</a:t>
            </a:r>
          </a:p>
          <a:p>
            <a:pPr lvl="1"/>
            <a:r>
              <a:rPr lang="en-US" sz="2400" smtClean="0"/>
              <a:t>Example: An application contains 840 OP (NOP=840) &amp; Productivity is very high (= 50)</a:t>
            </a:r>
          </a:p>
          <a:p>
            <a:pPr lvl="1"/>
            <a:r>
              <a:rPr lang="en-US" sz="2400" smtClean="0"/>
              <a:t>Then, Effort  = 840/50 =  (16.8) = 17 p-m</a:t>
            </a:r>
          </a:p>
          <a:p>
            <a:pPr lvl="1"/>
            <a:endParaRPr lang="en-US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Adjustment for % of Reuse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smtClean="0"/>
          </a:p>
          <a:p>
            <a:pPr lvl="1"/>
            <a:r>
              <a:rPr lang="en-US" sz="2400" smtClean="0"/>
              <a:t>Adjusted NOP = NOP * (1 - </a:t>
            </a:r>
            <a:r>
              <a:rPr lang="en-US" sz="2400" smtClean="0">
                <a:solidFill>
                  <a:schemeClr val="accent1"/>
                </a:solidFill>
              </a:rPr>
              <a:t>% reuse</a:t>
            </a:r>
            <a:r>
              <a:rPr lang="en-US" sz="2400" smtClean="0"/>
              <a:t> / 100)</a:t>
            </a:r>
          </a:p>
          <a:p>
            <a:pPr lvl="1"/>
            <a:r>
              <a:rPr lang="en-US" sz="2400" smtClean="0"/>
              <a:t>Example: </a:t>
            </a:r>
          </a:p>
          <a:p>
            <a:pPr lvl="2"/>
            <a:r>
              <a:rPr lang="en-US" sz="2000" smtClean="0"/>
              <a:t>An application contains </a:t>
            </a:r>
            <a:r>
              <a:rPr lang="en-US" sz="2000" smtClean="0">
                <a:solidFill>
                  <a:srgbClr val="0000FF"/>
                </a:solidFill>
              </a:rPr>
              <a:t>840  OP</a:t>
            </a:r>
            <a:r>
              <a:rPr lang="en-US" sz="2000" smtClean="0"/>
              <a:t>,  of which </a:t>
            </a:r>
            <a:r>
              <a:rPr lang="en-US" sz="2000" smtClean="0">
                <a:solidFill>
                  <a:schemeClr val="accent1"/>
                </a:solidFill>
              </a:rPr>
              <a:t>20%</a:t>
            </a:r>
            <a:r>
              <a:rPr lang="en-US" sz="2000" smtClean="0"/>
              <a:t> can be supplied by existing components. </a:t>
            </a:r>
          </a:p>
          <a:p>
            <a:pPr lvl="2">
              <a:buFontTx/>
              <a:buNone/>
            </a:pPr>
            <a:endParaRPr lang="en-US" sz="2000" smtClean="0"/>
          </a:p>
          <a:p>
            <a:pPr lvl="1">
              <a:buFontTx/>
              <a:buNone/>
            </a:pPr>
            <a:r>
              <a:rPr lang="en-US" sz="2400" smtClean="0"/>
              <a:t>	Adjusted NOP = 840 * (1 – </a:t>
            </a:r>
            <a:r>
              <a:rPr lang="en-US" sz="2400" smtClean="0">
                <a:solidFill>
                  <a:schemeClr val="accent1"/>
                </a:solidFill>
              </a:rPr>
              <a:t>20/100</a:t>
            </a:r>
            <a:r>
              <a:rPr lang="en-US" sz="2400" smtClean="0"/>
              <a:t>) = 672 OP</a:t>
            </a:r>
          </a:p>
          <a:p>
            <a:pPr lvl="1">
              <a:buFontTx/>
              <a:buNone/>
            </a:pPr>
            <a:endParaRPr lang="en-US" sz="2400" smtClean="0"/>
          </a:p>
          <a:p>
            <a:pPr lvl="1">
              <a:buFontTx/>
              <a:buNone/>
            </a:pPr>
            <a:r>
              <a:rPr lang="en-US" sz="2400" smtClean="0"/>
              <a:t>	Adjusted effort = 672/50 = (13.4) = 14 p-m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Function points and LOC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FPs can be used to estimate LOC depending on the average number of LOC per FP for a given language</a:t>
            </a:r>
          </a:p>
          <a:p>
            <a:pPr lvl="1"/>
            <a:r>
              <a:rPr lang="en-GB" smtClean="0"/>
              <a:t>LOC = AVC * number of function points </a:t>
            </a:r>
          </a:p>
          <a:p>
            <a:pPr lvl="1"/>
            <a:r>
              <a:rPr lang="en-GB" smtClean="0"/>
              <a:t>AVC is a language-dependent factor varying from approximately 300 for assemble language to 12-40 for a 4GL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Factors affecting productivity</a:t>
            </a:r>
          </a:p>
        </p:txBody>
      </p:sp>
      <p:graphicFrame>
        <p:nvGraphicFramePr>
          <p:cNvPr id="9218" name="Object 2048"/>
          <p:cNvGraphicFramePr>
            <a:graphicFrameLocks/>
          </p:cNvGraphicFramePr>
          <p:nvPr/>
        </p:nvGraphicFramePr>
        <p:xfrm>
          <a:off x="246063" y="1631950"/>
          <a:ext cx="8545512" cy="4932363"/>
        </p:xfrm>
        <a:graphic>
          <a:graphicData uri="http://schemas.openxmlformats.org/presentationml/2006/ole">
            <p:oleObj spid="_x0000_s7170" name="Document" r:id="rId4" imgW="4356100" imgH="25146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All </a:t>
            </a:r>
            <a:r>
              <a:rPr lang="en-GB" smtClean="0">
                <a:solidFill>
                  <a:schemeClr val="accent1"/>
                </a:solidFill>
              </a:rPr>
              <a:t>metrics</a:t>
            </a:r>
            <a:r>
              <a:rPr lang="en-GB" smtClean="0"/>
              <a:t> based on </a:t>
            </a:r>
            <a:r>
              <a:rPr lang="en-GB" b="1" smtClean="0"/>
              <a:t>volume/unit </a:t>
            </a:r>
            <a:r>
              <a:rPr lang="en-GB" smtClean="0"/>
              <a:t>time are </a:t>
            </a:r>
            <a:br>
              <a:rPr lang="en-GB" smtClean="0"/>
            </a:br>
            <a:r>
              <a:rPr lang="en-GB" smtClean="0"/>
              <a:t>flawed because they </a:t>
            </a:r>
            <a:r>
              <a:rPr lang="en-GB" smtClean="0">
                <a:solidFill>
                  <a:schemeClr val="accent1"/>
                </a:solidFill>
              </a:rPr>
              <a:t>do not take quality into </a:t>
            </a:r>
            <a:br>
              <a:rPr lang="en-GB" smtClean="0">
                <a:solidFill>
                  <a:schemeClr val="accent1"/>
                </a:solidFill>
              </a:rPr>
            </a:br>
            <a:r>
              <a:rPr lang="en-GB" smtClean="0">
                <a:solidFill>
                  <a:schemeClr val="accent1"/>
                </a:solidFill>
              </a:rPr>
              <a:t>account</a:t>
            </a:r>
          </a:p>
          <a:p>
            <a:r>
              <a:rPr lang="en-GB" smtClean="0"/>
              <a:t>Productivity may generally be increased </a:t>
            </a:r>
            <a:r>
              <a:rPr lang="en-GB" smtClean="0">
                <a:solidFill>
                  <a:schemeClr val="accent1"/>
                </a:solidFill>
              </a:rPr>
              <a:t>at the </a:t>
            </a:r>
            <a:br>
              <a:rPr lang="en-GB" smtClean="0">
                <a:solidFill>
                  <a:schemeClr val="accent1"/>
                </a:solidFill>
              </a:rPr>
            </a:br>
            <a:r>
              <a:rPr lang="en-GB" smtClean="0">
                <a:solidFill>
                  <a:schemeClr val="accent1"/>
                </a:solidFill>
              </a:rPr>
              <a:t>cost of quality</a:t>
            </a:r>
          </a:p>
          <a:p>
            <a:r>
              <a:rPr lang="en-GB" smtClean="0"/>
              <a:t>If change is constant, then an approach based on </a:t>
            </a:r>
            <a:r>
              <a:rPr lang="en-GB" i="1" smtClean="0"/>
              <a:t>counting lines of code</a:t>
            </a:r>
            <a:r>
              <a:rPr lang="en-GB" smtClean="0"/>
              <a:t> </a:t>
            </a:r>
            <a:r>
              <a:rPr lang="en-GB" smtClean="0">
                <a:solidFill>
                  <a:schemeClr val="accent1"/>
                </a:solidFill>
              </a:rPr>
              <a:t>(LOC)</a:t>
            </a:r>
            <a:r>
              <a:rPr lang="en-GB" smtClean="0"/>
              <a:t> is not meaningful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Quality and Productivity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Estimation techniques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There is no simple way to make an accurate estimate of the effort required to develop a software system: </a:t>
            </a:r>
          </a:p>
          <a:p>
            <a:pPr lvl="1"/>
            <a:r>
              <a:rPr lang="en-GB" sz="1800" smtClean="0"/>
              <a:t>Initial estimates may be based on inadequate information in a user requirements definition</a:t>
            </a:r>
          </a:p>
          <a:p>
            <a:pPr lvl="1"/>
            <a:r>
              <a:rPr lang="en-GB" sz="1800" smtClean="0"/>
              <a:t>The software may run on unfamiliar computers or use new technology</a:t>
            </a:r>
          </a:p>
          <a:p>
            <a:pPr lvl="1"/>
            <a:r>
              <a:rPr lang="en-GB" sz="1800" smtClean="0"/>
              <a:t>The people in the project may be unknown</a:t>
            </a:r>
          </a:p>
          <a:p>
            <a:pPr lvl="1"/>
            <a:endParaRPr lang="en-GB" sz="1800" smtClean="0"/>
          </a:p>
          <a:p>
            <a:r>
              <a:rPr lang="en-GB" sz="2400" smtClean="0"/>
              <a:t>Project cost estimates may be self-fulfilling</a:t>
            </a:r>
          </a:p>
          <a:p>
            <a:pPr lvl="1"/>
            <a:r>
              <a:rPr lang="en-GB" sz="1800" smtClean="0"/>
              <a:t>The estimate defines the budget and the product is adjusted to meet the budget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Estimation techniques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smtClean="0"/>
              <a:t>Algorithmic cost modelling</a:t>
            </a:r>
          </a:p>
          <a:p>
            <a:r>
              <a:rPr lang="en-GB" smtClean="0"/>
              <a:t>Expert judgement</a:t>
            </a:r>
          </a:p>
          <a:p>
            <a:r>
              <a:rPr lang="en-GB" smtClean="0"/>
              <a:t>Estimation by analogy</a:t>
            </a:r>
          </a:p>
          <a:p>
            <a:r>
              <a:rPr lang="en-GB" smtClean="0"/>
              <a:t>Parkinson's Law</a:t>
            </a:r>
          </a:p>
          <a:p>
            <a:r>
              <a:rPr lang="en-GB" smtClean="0"/>
              <a:t>Pricing to win</a:t>
            </a:r>
          </a:p>
        </p:txBody>
      </p:sp>
    </p:spTree>
  </p:cSld>
  <p:clrMapOvr>
    <a:masterClrMapping/>
  </p:clrMapOvr>
  <p:transition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Algorithmic code modelling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formula – empirical relation:</a:t>
            </a:r>
          </a:p>
          <a:p>
            <a:pPr lvl="1"/>
            <a:r>
              <a:rPr lang="en-GB" smtClean="0"/>
              <a:t> based on historical cost information and which is generally based on the size of the software </a:t>
            </a:r>
          </a:p>
          <a:p>
            <a:r>
              <a:rPr lang="en-US" smtClean="0"/>
              <a:t>The formulae used in a formal model arise from the analysis of </a:t>
            </a:r>
            <a:r>
              <a:rPr lang="en-US" smtClean="0">
                <a:solidFill>
                  <a:schemeClr val="accent1"/>
                </a:solidFill>
              </a:rPr>
              <a:t>historical data</a:t>
            </a:r>
            <a:r>
              <a:rPr lang="en-US" smtClean="0"/>
              <a:t>. </a:t>
            </a:r>
          </a:p>
          <a:p>
            <a:pPr lvl="1"/>
            <a:endParaRPr lang="en-GB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Expert Judgement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mtClean="0"/>
              <a:t>One or more experts in both software </a:t>
            </a:r>
            <a:br>
              <a:rPr lang="en-GB" smtClean="0"/>
            </a:br>
            <a:r>
              <a:rPr lang="en-GB" smtClean="0"/>
              <a:t>development and the </a:t>
            </a:r>
            <a:r>
              <a:rPr lang="en-GB" smtClean="0">
                <a:solidFill>
                  <a:srgbClr val="FF0000"/>
                </a:solidFill>
              </a:rPr>
              <a:t>application domain</a:t>
            </a:r>
            <a:r>
              <a:rPr lang="en-GB" smtClean="0"/>
              <a:t> use </a:t>
            </a:r>
            <a:br>
              <a:rPr lang="en-GB" smtClean="0"/>
            </a:br>
            <a:r>
              <a:rPr lang="en-GB" smtClean="0"/>
              <a:t>their experience to predict software costs.  </a:t>
            </a:r>
            <a:br>
              <a:rPr lang="en-GB" smtClean="0"/>
            </a:br>
            <a:r>
              <a:rPr lang="en-GB" smtClean="0"/>
              <a:t>Process iterates until some consensus is </a:t>
            </a:r>
            <a:br>
              <a:rPr lang="en-GB" smtClean="0"/>
            </a:br>
            <a:r>
              <a:rPr lang="en-GB" smtClean="0"/>
              <a:t>reached.</a:t>
            </a:r>
          </a:p>
          <a:p>
            <a:pPr>
              <a:lnSpc>
                <a:spcPct val="90000"/>
              </a:lnSpc>
            </a:pPr>
            <a:r>
              <a:rPr lang="en-GB" smtClean="0"/>
              <a:t>Advantages:  Relatively cheap estimation </a:t>
            </a:r>
            <a:br>
              <a:rPr lang="en-GB" smtClean="0"/>
            </a:br>
            <a:r>
              <a:rPr lang="en-GB" smtClean="0"/>
              <a:t>method. Can be accurate if experts have direct </a:t>
            </a:r>
            <a:br>
              <a:rPr lang="en-GB" smtClean="0"/>
            </a:br>
            <a:r>
              <a:rPr lang="en-GB" smtClean="0"/>
              <a:t>experience of similar systems</a:t>
            </a:r>
          </a:p>
          <a:p>
            <a:pPr>
              <a:lnSpc>
                <a:spcPct val="90000"/>
              </a:lnSpc>
            </a:pPr>
            <a:r>
              <a:rPr lang="en-GB" smtClean="0"/>
              <a:t>Disadvantages:  Very inaccurate if there are no </a:t>
            </a:r>
            <a:br>
              <a:rPr lang="en-GB" smtClean="0"/>
            </a:br>
            <a:r>
              <a:rPr lang="en-GB" smtClean="0"/>
              <a:t>experts!</a:t>
            </a:r>
          </a:p>
        </p:txBody>
      </p:sp>
    </p:spTree>
  </p:cSld>
  <p:clrMapOvr>
    <a:masterClrMapping/>
  </p:clrMapOvr>
  <p:transition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Estimation by Analogy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smtClean="0"/>
              <a:t>Experience-based Estimates</a:t>
            </a:r>
          </a:p>
          <a:p>
            <a:r>
              <a:rPr lang="en-GB" smtClean="0"/>
              <a:t>The cost of a project is computed by comparing </a:t>
            </a:r>
            <a:br>
              <a:rPr lang="en-GB" smtClean="0"/>
            </a:br>
            <a:r>
              <a:rPr lang="en-GB" smtClean="0"/>
              <a:t>the project to a </a:t>
            </a:r>
            <a:r>
              <a:rPr lang="en-GB" smtClean="0">
                <a:solidFill>
                  <a:schemeClr val="accent1"/>
                </a:solidFill>
              </a:rPr>
              <a:t>similar</a:t>
            </a:r>
            <a:r>
              <a:rPr lang="en-GB" smtClean="0"/>
              <a:t> project in the </a:t>
            </a:r>
            <a:r>
              <a:rPr lang="en-GB" smtClean="0">
                <a:solidFill>
                  <a:schemeClr val="accent1"/>
                </a:solidFill>
              </a:rPr>
              <a:t>same</a:t>
            </a:r>
            <a:r>
              <a:rPr lang="en-GB" smtClean="0"/>
              <a:t> </a:t>
            </a:r>
            <a:br>
              <a:rPr lang="en-GB" smtClean="0"/>
            </a:br>
            <a:r>
              <a:rPr lang="en-GB" smtClean="0"/>
              <a:t>application domain</a:t>
            </a:r>
          </a:p>
          <a:p>
            <a:r>
              <a:rPr lang="en-GB" smtClean="0"/>
              <a:t>Advantages:  Accurate if project data available</a:t>
            </a:r>
          </a:p>
          <a:p>
            <a:r>
              <a:rPr lang="en-GB" smtClean="0"/>
              <a:t>Disadvantages: Impossible if no comparable </a:t>
            </a:r>
            <a:br>
              <a:rPr lang="en-GB" smtClean="0"/>
            </a:br>
            <a:r>
              <a:rPr lang="en-GB" smtClean="0"/>
              <a:t>project has been tackled. Needs systematically </a:t>
            </a:r>
            <a:br>
              <a:rPr lang="en-GB" smtClean="0"/>
            </a:br>
            <a:r>
              <a:rPr lang="en-GB" smtClean="0"/>
              <a:t>maintained cost database</a:t>
            </a:r>
          </a:p>
        </p:txBody>
      </p:sp>
    </p:spTree>
  </p:cSld>
  <p:clrMapOvr>
    <a:masterClrMapping/>
  </p:clrMapOvr>
  <p:transition advTm="2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Estimation by Analogy : Problems</a:t>
            </a:r>
          </a:p>
        </p:txBody>
      </p:sp>
      <p:sp>
        <p:nvSpPr>
          <p:cNvPr id="58371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smtClean="0"/>
              <a:t>However, </a:t>
            </a:r>
            <a:r>
              <a:rPr lang="en-GB" smtClean="0">
                <a:solidFill>
                  <a:schemeClr val="accent1"/>
                </a:solidFill>
              </a:rPr>
              <a:t>new </a:t>
            </a:r>
            <a:r>
              <a:rPr lang="en-GB" smtClean="0"/>
              <a:t>methods and technologies may make estimating based on experience inaccurate:</a:t>
            </a:r>
          </a:p>
          <a:p>
            <a:pPr lvl="1"/>
            <a:r>
              <a:rPr lang="en-GB" smtClean="0"/>
              <a:t>Object oriented rather than function-oriented development</a:t>
            </a:r>
          </a:p>
          <a:p>
            <a:pPr lvl="1"/>
            <a:r>
              <a:rPr lang="en-GB" smtClean="0"/>
              <a:t>Client-server systems rather than mainframe systems</a:t>
            </a:r>
          </a:p>
          <a:p>
            <a:pPr lvl="1"/>
            <a:r>
              <a:rPr lang="en-GB" smtClean="0"/>
              <a:t>Off the shelf components</a:t>
            </a:r>
          </a:p>
          <a:p>
            <a:pPr lvl="1"/>
            <a:r>
              <a:rPr lang="en-GB" smtClean="0"/>
              <a:t>Component-based software engineering</a:t>
            </a:r>
          </a:p>
          <a:p>
            <a:pPr lvl="1"/>
            <a:r>
              <a:rPr lang="en-GB" smtClean="0"/>
              <a:t>CASE tools and program generators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Parkinson's Law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08950" cy="4130675"/>
          </a:xfrm>
          <a:solidFill>
            <a:srgbClr val="00FFFF"/>
          </a:solidFill>
        </p:spPr>
        <p:txBody>
          <a:bodyPr>
            <a:normAutofit fontScale="92500" lnSpcReduction="10000"/>
          </a:bodyPr>
          <a:lstStyle/>
          <a:p>
            <a:r>
              <a:rPr lang="en-GB" smtClean="0">
                <a:solidFill>
                  <a:schemeClr val="accent1"/>
                </a:solidFill>
              </a:rPr>
              <a:t>“The project costs whatever resources are available”</a:t>
            </a:r>
          </a:p>
          <a:p>
            <a:pPr>
              <a:buFont typeface="Zapf Dingbats" charset="2"/>
              <a:buNone/>
            </a:pPr>
            <a:r>
              <a:rPr lang="en-GB" sz="2400" i="1" smtClean="0">
                <a:solidFill>
                  <a:schemeClr val="accent1"/>
                </a:solidFill>
              </a:rPr>
              <a:t>	  (Resources are defined by the software house)</a:t>
            </a:r>
          </a:p>
          <a:p>
            <a:pPr>
              <a:buFont typeface="Zapf Dingbats" charset="2"/>
              <a:buNone/>
            </a:pPr>
            <a:endParaRPr lang="en-GB" sz="2400" i="1" smtClean="0"/>
          </a:p>
          <a:p>
            <a:r>
              <a:rPr lang="en-GB" smtClean="0"/>
              <a:t>Advantages:  No overspend</a:t>
            </a:r>
          </a:p>
          <a:p>
            <a:r>
              <a:rPr lang="en-GB" smtClean="0"/>
              <a:t>Disadvantages: System is usually </a:t>
            </a:r>
            <a:r>
              <a:rPr lang="en-GB" smtClean="0">
                <a:solidFill>
                  <a:srgbClr val="FF0000"/>
                </a:solidFill>
              </a:rPr>
              <a:t>unfinished</a:t>
            </a:r>
          </a:p>
          <a:p>
            <a:pPr lvl="1"/>
            <a:endParaRPr lang="en-GB" smtClean="0">
              <a:solidFill>
                <a:srgbClr val="FF0000"/>
              </a:solidFill>
            </a:endParaRPr>
          </a:p>
          <a:p>
            <a:pPr lvl="1"/>
            <a:r>
              <a:rPr lang="en-GB" smtClean="0">
                <a:solidFill>
                  <a:srgbClr val="FF0000"/>
                </a:solidFill>
              </a:rPr>
              <a:t>The work is contracted to fit the budget available: by reducing functionality, quality </a:t>
            </a:r>
          </a:p>
          <a:p>
            <a:pPr lvl="1"/>
            <a:endParaRPr lang="en-GB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Pricing to Win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56550" cy="4130675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smtClean="0"/>
              <a:t>The project costs whatever the </a:t>
            </a:r>
            <a:r>
              <a:rPr lang="en-GB" smtClean="0">
                <a:solidFill>
                  <a:srgbClr val="FF0000"/>
                </a:solidFill>
              </a:rPr>
              <a:t>customer </a:t>
            </a:r>
            <a:r>
              <a:rPr lang="en-GB" smtClean="0">
                <a:solidFill>
                  <a:schemeClr val="accent1"/>
                </a:solidFill>
              </a:rPr>
              <a:t>budget is</a:t>
            </a:r>
            <a:r>
              <a:rPr lang="en-GB" smtClean="0"/>
              <a:t>.</a:t>
            </a:r>
          </a:p>
          <a:p>
            <a:endParaRPr lang="en-GB" smtClean="0"/>
          </a:p>
          <a:p>
            <a:r>
              <a:rPr lang="en-GB" smtClean="0"/>
              <a:t>Advantages: You get the contract</a:t>
            </a:r>
          </a:p>
          <a:p>
            <a:endParaRPr lang="en-GB" smtClean="0"/>
          </a:p>
          <a:p>
            <a:r>
              <a:rPr lang="en-GB" smtClean="0"/>
              <a:t>Disadvantages: </a:t>
            </a:r>
          </a:p>
          <a:p>
            <a:pPr lvl="1"/>
            <a:r>
              <a:rPr lang="en-GB" smtClean="0"/>
              <a:t>The probability that the customer gets the system he/she wants is small. </a:t>
            </a:r>
          </a:p>
          <a:p>
            <a:pPr lvl="1"/>
            <a:r>
              <a:rPr lang="en-GB" smtClean="0"/>
              <a:t>Costs do not accurately reflect the work required</a:t>
            </a:r>
          </a:p>
        </p:txBody>
      </p:sp>
    </p:spTree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Between FP &amp; LOC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 Dingbats" charset="2"/>
              <a:buNone/>
            </a:pPr>
            <a:endParaRPr lang="en-US" smtClean="0"/>
          </a:p>
        </p:txBody>
      </p:sp>
      <p:graphicFrame>
        <p:nvGraphicFramePr>
          <p:cNvPr id="118846" name="Group 62"/>
          <p:cNvGraphicFramePr>
            <a:graphicFrameLocks noGrp="1"/>
          </p:cNvGraphicFramePr>
          <p:nvPr/>
        </p:nvGraphicFramePr>
        <p:xfrm>
          <a:off x="1295400" y="1676400"/>
          <a:ext cx="6172200" cy="4663320"/>
        </p:xfrm>
        <a:graphic>
          <a:graphicData uri="http://schemas.openxmlformats.org/drawingml/2006/table">
            <a:tbl>
              <a:tblPr/>
              <a:tblGrid>
                <a:gridCol w="3087688"/>
                <a:gridCol w="308451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Programming Language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LOC/FP     (average)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DA2B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Assembly language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320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128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COBOL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106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FORTRAN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106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Pascal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90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C++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64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Ada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53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Visual Basic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32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Smalltalk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22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Power Builder (code generator)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16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SQL</a:t>
                      </a:r>
                    </a:p>
                  </a:txBody>
                  <a:tcPr marL="91429" marR="91429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Zapf Dingba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12</a:t>
                      </a:r>
                    </a:p>
                  </a:txBody>
                  <a:tcPr marL="91429" marR="9142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Pricing to Win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This approach may seem unethical and unbusiness like</a:t>
            </a:r>
          </a:p>
          <a:p>
            <a:r>
              <a:rPr lang="en-GB" sz="2400" smtClean="0"/>
              <a:t>However, when detailed information is lacking it may be the only appropriate strategy</a:t>
            </a:r>
          </a:p>
          <a:p>
            <a:r>
              <a:rPr lang="en-GB" sz="2400" smtClean="0"/>
              <a:t>The project cost is agreed on the basis of an </a:t>
            </a:r>
            <a:r>
              <a:rPr lang="en-GB" sz="2400" smtClean="0">
                <a:solidFill>
                  <a:schemeClr val="accent1"/>
                </a:solidFill>
              </a:rPr>
              <a:t>outline</a:t>
            </a:r>
            <a:r>
              <a:rPr lang="en-GB" sz="2400" smtClean="0"/>
              <a:t> proposal and the development is </a:t>
            </a:r>
            <a:r>
              <a:rPr lang="en-GB" sz="2400" smtClean="0">
                <a:solidFill>
                  <a:schemeClr val="accent1"/>
                </a:solidFill>
              </a:rPr>
              <a:t>constrained by that cost</a:t>
            </a:r>
          </a:p>
          <a:p>
            <a:r>
              <a:rPr lang="en-GB" sz="2400" smtClean="0"/>
              <a:t>A detailed specification may be negotiated or an evolutionary approach used for system development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Top-down and Bottom-up Estimation</a:t>
            </a:r>
            <a:endParaRPr lang="en-GB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Top-down</a:t>
            </a:r>
          </a:p>
          <a:p>
            <a:pPr lvl="1"/>
            <a:r>
              <a:rPr lang="en-GB" smtClean="0"/>
              <a:t>Start at the system level and assess the overall system functionality</a:t>
            </a:r>
          </a:p>
          <a:p>
            <a:pPr lvl="1"/>
            <a:endParaRPr lang="en-GB" smtClean="0"/>
          </a:p>
          <a:p>
            <a:r>
              <a:rPr lang="en-GB" smtClean="0"/>
              <a:t>Bottom-up</a:t>
            </a:r>
          </a:p>
          <a:p>
            <a:pPr lvl="1"/>
            <a:r>
              <a:rPr lang="en-GB" smtClean="0"/>
              <a:t>Start at the component level and estimate the effort required for each component. Add these efforts to reach a final estimate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Top-down Estimation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Usable </a:t>
            </a:r>
            <a:r>
              <a:rPr lang="en-GB" i="1" smtClean="0"/>
              <a:t>without</a:t>
            </a:r>
            <a:r>
              <a:rPr lang="en-GB" smtClean="0"/>
              <a:t> knowledge of the </a:t>
            </a:r>
            <a:r>
              <a:rPr lang="en-GB" smtClean="0">
                <a:solidFill>
                  <a:schemeClr val="accent1"/>
                </a:solidFill>
              </a:rPr>
              <a:t>system architecture</a:t>
            </a:r>
            <a:r>
              <a:rPr lang="en-GB" smtClean="0"/>
              <a:t> and the components that might be part of the system</a:t>
            </a:r>
          </a:p>
          <a:p>
            <a:r>
              <a:rPr lang="en-GB" smtClean="0"/>
              <a:t>Takes into account costs such as integration, configuration management and documentation</a:t>
            </a:r>
          </a:p>
          <a:p>
            <a:r>
              <a:rPr lang="en-GB" smtClean="0"/>
              <a:t>Can underestimate the cost of solving difficult low-level technical problems</a:t>
            </a:r>
          </a:p>
        </p:txBody>
      </p:sp>
    </p:spTree>
  </p:cSld>
  <p:clrMapOvr>
    <a:masterClrMapping/>
  </p:clrMapOvr>
  <p:transition advTm="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Bottom-up estimation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Usable when </a:t>
            </a:r>
          </a:p>
          <a:p>
            <a:pPr lvl="1"/>
            <a:r>
              <a:rPr lang="en-GB" smtClean="0"/>
              <a:t>the </a:t>
            </a:r>
            <a:r>
              <a:rPr lang="en-GB" smtClean="0">
                <a:solidFill>
                  <a:schemeClr val="accent1"/>
                </a:solidFill>
              </a:rPr>
              <a:t>architecture of the system</a:t>
            </a:r>
            <a:r>
              <a:rPr lang="en-GB" smtClean="0"/>
              <a:t> is known and </a:t>
            </a:r>
          </a:p>
          <a:p>
            <a:pPr lvl="1"/>
            <a:r>
              <a:rPr lang="en-GB" smtClean="0"/>
              <a:t>components identified</a:t>
            </a:r>
          </a:p>
          <a:p>
            <a:r>
              <a:rPr lang="en-GB" smtClean="0"/>
              <a:t>Accurate method if the system has been designed in detail</a:t>
            </a:r>
          </a:p>
          <a:p>
            <a:r>
              <a:rPr lang="en-GB" smtClean="0"/>
              <a:t>May underestimate costs of system level activities such as integration and documentation</a:t>
            </a:r>
          </a:p>
        </p:txBody>
      </p:sp>
    </p:spTree>
  </p:cSld>
  <p:clrMapOvr>
    <a:masterClrMapping/>
  </p:clrMapOvr>
  <p:transition advTm="2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Estimation Methods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smtClean="0"/>
              <a:t>S/W project estimation should </a:t>
            </a:r>
            <a:r>
              <a:rPr lang="en-GB" smtClean="0">
                <a:solidFill>
                  <a:schemeClr val="accent1"/>
                </a:solidFill>
              </a:rPr>
              <a:t>be based on several methods</a:t>
            </a:r>
          </a:p>
          <a:p>
            <a:r>
              <a:rPr lang="en-GB" smtClean="0"/>
              <a:t>If these do not return approximately the same result, there is insufficient information available</a:t>
            </a:r>
          </a:p>
          <a:p>
            <a:r>
              <a:rPr lang="en-GB" smtClean="0"/>
              <a:t>Some action should be taken to find out more in order to make more accurate estimates</a:t>
            </a:r>
          </a:p>
          <a:p>
            <a:r>
              <a:rPr lang="en-GB" smtClean="0"/>
              <a:t>Pricing to win is sometimes the only applicable method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Algorithmic Cost Modelling</a:t>
            </a:r>
            <a:endParaRPr lang="en-US" smtClean="0"/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Most of the work in the cost estimation field has focused on algorithmic cost modelling. 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Costs are analysed using mathematical formulas linking costs or inputs with </a:t>
            </a:r>
            <a:r>
              <a:rPr lang="en-US" sz="2000" smtClean="0">
                <a:solidFill>
                  <a:schemeClr val="accent1"/>
                </a:solidFill>
              </a:rPr>
              <a:t>METRICS</a:t>
            </a:r>
            <a:r>
              <a:rPr lang="en-US" sz="2000" smtClean="0"/>
              <a:t> to produce an estimated output. 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The formula is based on the analysis of </a:t>
            </a:r>
            <a:r>
              <a:rPr lang="en-US" sz="2000" smtClean="0">
                <a:solidFill>
                  <a:schemeClr val="accent1"/>
                </a:solidFill>
              </a:rPr>
              <a:t>historical data</a:t>
            </a:r>
            <a:r>
              <a:rPr lang="en-US" sz="2000" smtClean="0"/>
              <a:t>. 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The accuracy of the model can be improved by </a:t>
            </a:r>
            <a:r>
              <a:rPr lang="en-US" sz="2000" smtClean="0">
                <a:solidFill>
                  <a:schemeClr val="accent1"/>
                </a:solidFill>
              </a:rPr>
              <a:t>calibrating the model</a:t>
            </a:r>
            <a:r>
              <a:rPr lang="en-US" sz="2000" smtClean="0"/>
              <a:t> to your specific development </a:t>
            </a:r>
            <a:r>
              <a:rPr lang="en-US" sz="2000" smtClean="0">
                <a:solidFill>
                  <a:schemeClr val="accent1"/>
                </a:solidFill>
              </a:rPr>
              <a:t>environment</a:t>
            </a:r>
            <a:r>
              <a:rPr lang="en-US" sz="2000" smtClean="0"/>
              <a:t>, (which basically involves adjusting the </a:t>
            </a:r>
            <a:r>
              <a:rPr lang="en-US" sz="2000" smtClean="0">
                <a:solidFill>
                  <a:schemeClr val="accent1"/>
                </a:solidFill>
              </a:rPr>
              <a:t>weighting parameters of the metrics).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Building Metrics from measurements</a:t>
            </a:r>
          </a:p>
        </p:txBody>
      </p:sp>
      <p:sp>
        <p:nvSpPr>
          <p:cNvPr id="67587" name="Text Box 1031"/>
          <p:cNvSpPr txBox="1">
            <a:spLocks noChangeArrowheads="1"/>
          </p:cNvSpPr>
          <p:nvPr/>
        </p:nvSpPr>
        <p:spPr bwMode="auto">
          <a:xfrm>
            <a:off x="1812925" y="3962400"/>
            <a:ext cx="11588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endParaRPr lang="en-US" sz="1600"/>
          </a:p>
          <a:p>
            <a:endParaRPr lang="en-US"/>
          </a:p>
        </p:txBody>
      </p:sp>
      <p:sp>
        <p:nvSpPr>
          <p:cNvPr id="67588" name="Oval 1044"/>
          <p:cNvSpPr>
            <a:spLocks noChangeArrowheads="1"/>
          </p:cNvSpPr>
          <p:nvPr/>
        </p:nvSpPr>
        <p:spPr bwMode="auto">
          <a:xfrm>
            <a:off x="536575" y="4038600"/>
            <a:ext cx="10668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Project n</a:t>
            </a:r>
          </a:p>
        </p:txBody>
      </p:sp>
      <p:sp>
        <p:nvSpPr>
          <p:cNvPr id="67589" name="Oval 1047"/>
          <p:cNvSpPr>
            <a:spLocks noChangeArrowheads="1"/>
          </p:cNvSpPr>
          <p:nvPr/>
        </p:nvSpPr>
        <p:spPr bwMode="auto">
          <a:xfrm>
            <a:off x="523875" y="3048000"/>
            <a:ext cx="10668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Project 2</a:t>
            </a:r>
          </a:p>
        </p:txBody>
      </p:sp>
      <p:sp>
        <p:nvSpPr>
          <p:cNvPr id="67590" name="Oval 1050"/>
          <p:cNvSpPr>
            <a:spLocks noChangeArrowheads="1"/>
          </p:cNvSpPr>
          <p:nvPr/>
        </p:nvSpPr>
        <p:spPr bwMode="auto">
          <a:xfrm>
            <a:off x="3030538" y="2895600"/>
            <a:ext cx="1722437" cy="87153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Historical Data</a:t>
            </a:r>
          </a:p>
        </p:txBody>
      </p:sp>
      <p:sp>
        <p:nvSpPr>
          <p:cNvPr id="67591" name="Line 1052"/>
          <p:cNvSpPr>
            <a:spLocks noChangeShapeType="1"/>
          </p:cNvSpPr>
          <p:nvPr/>
        </p:nvSpPr>
        <p:spPr bwMode="auto">
          <a:xfrm>
            <a:off x="1600200" y="2590800"/>
            <a:ext cx="1447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2" name="Line 1053"/>
          <p:cNvSpPr>
            <a:spLocks noChangeShapeType="1"/>
          </p:cNvSpPr>
          <p:nvPr/>
        </p:nvSpPr>
        <p:spPr bwMode="auto">
          <a:xfrm>
            <a:off x="1676400" y="3352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Line 1054"/>
          <p:cNvSpPr>
            <a:spLocks noChangeShapeType="1"/>
          </p:cNvSpPr>
          <p:nvPr/>
        </p:nvSpPr>
        <p:spPr bwMode="auto">
          <a:xfrm flipV="1">
            <a:off x="1600200" y="3581400"/>
            <a:ext cx="1447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Text Box 1055"/>
          <p:cNvSpPr txBox="1">
            <a:spLocks noChangeArrowheads="1"/>
          </p:cNvSpPr>
          <p:nvPr/>
        </p:nvSpPr>
        <p:spPr bwMode="auto">
          <a:xfrm>
            <a:off x="3108325" y="4343400"/>
            <a:ext cx="18415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</p:txBody>
      </p:sp>
      <p:sp>
        <p:nvSpPr>
          <p:cNvPr id="67595" name="Text Box 1057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smtClean="0"/>
              <a:t> </a:t>
            </a:r>
          </a:p>
        </p:txBody>
      </p:sp>
      <p:sp>
        <p:nvSpPr>
          <p:cNvPr id="67596" name="Oval 1058"/>
          <p:cNvSpPr>
            <a:spLocks noChangeArrowheads="1"/>
          </p:cNvSpPr>
          <p:nvPr/>
        </p:nvSpPr>
        <p:spPr bwMode="auto">
          <a:xfrm>
            <a:off x="931863" y="3603625"/>
            <a:ext cx="228600" cy="6096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600" b="1"/>
              <a:t>.</a:t>
            </a:r>
          </a:p>
          <a:p>
            <a:pPr algn="ctr"/>
            <a:r>
              <a:rPr lang="en-US" sz="1600" b="1"/>
              <a:t>.</a:t>
            </a:r>
          </a:p>
          <a:p>
            <a:pPr algn="ctr"/>
            <a:endParaRPr lang="en-US" sz="1600" b="1"/>
          </a:p>
        </p:txBody>
      </p:sp>
      <p:sp>
        <p:nvSpPr>
          <p:cNvPr id="67597" name="Oval 1060"/>
          <p:cNvSpPr>
            <a:spLocks noChangeArrowheads="1"/>
          </p:cNvSpPr>
          <p:nvPr/>
        </p:nvSpPr>
        <p:spPr bwMode="auto">
          <a:xfrm>
            <a:off x="6400800" y="2895600"/>
            <a:ext cx="1722438" cy="871538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400" b="1">
                <a:solidFill>
                  <a:schemeClr val="accent1"/>
                </a:solidFill>
              </a:rPr>
              <a:t>METRICS</a:t>
            </a:r>
          </a:p>
        </p:txBody>
      </p:sp>
      <p:sp>
        <p:nvSpPr>
          <p:cNvPr id="67598" name="AutoShape 1061"/>
          <p:cNvSpPr>
            <a:spLocks noChangeArrowheads="1"/>
          </p:cNvSpPr>
          <p:nvPr/>
        </p:nvSpPr>
        <p:spPr bwMode="auto">
          <a:xfrm>
            <a:off x="4876800" y="320040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1062"/>
          <p:cNvSpPr txBox="1">
            <a:spLocks noChangeArrowheads="1"/>
          </p:cNvSpPr>
          <p:nvPr/>
        </p:nvSpPr>
        <p:spPr bwMode="auto">
          <a:xfrm>
            <a:off x="4648200" y="2590800"/>
            <a:ext cx="18288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ctr"/>
            <a:r>
              <a:rPr lang="en-US" sz="1600"/>
              <a:t>Analysis of historical data</a:t>
            </a:r>
          </a:p>
        </p:txBody>
      </p:sp>
      <p:sp>
        <p:nvSpPr>
          <p:cNvPr id="67600" name="Text Box 1063"/>
          <p:cNvSpPr txBox="1">
            <a:spLocks noChangeArrowheads="1"/>
          </p:cNvSpPr>
          <p:nvPr/>
        </p:nvSpPr>
        <p:spPr bwMode="auto">
          <a:xfrm rot="1082732">
            <a:off x="1666875" y="2593975"/>
            <a:ext cx="220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1"/>
                </a:solidFill>
              </a:rPr>
              <a:t>Measurements</a:t>
            </a:r>
          </a:p>
        </p:txBody>
      </p:sp>
      <p:sp>
        <p:nvSpPr>
          <p:cNvPr id="67601" name="Text Box 1064"/>
          <p:cNvSpPr txBox="1">
            <a:spLocks noChangeArrowheads="1"/>
          </p:cNvSpPr>
          <p:nvPr/>
        </p:nvSpPr>
        <p:spPr bwMode="auto">
          <a:xfrm rot="78282">
            <a:off x="1579563" y="3027363"/>
            <a:ext cx="220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1"/>
                </a:solidFill>
              </a:rPr>
              <a:t>Measurements</a:t>
            </a:r>
          </a:p>
        </p:txBody>
      </p:sp>
      <p:sp>
        <p:nvSpPr>
          <p:cNvPr id="67602" name="Text Box 1065"/>
          <p:cNvSpPr txBox="1">
            <a:spLocks noChangeArrowheads="1"/>
          </p:cNvSpPr>
          <p:nvPr/>
        </p:nvSpPr>
        <p:spPr bwMode="auto">
          <a:xfrm rot="-1564884">
            <a:off x="1427163" y="3497263"/>
            <a:ext cx="220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1"/>
                </a:solidFill>
              </a:rPr>
              <a:t>Measurements</a:t>
            </a:r>
          </a:p>
        </p:txBody>
      </p:sp>
      <p:sp>
        <p:nvSpPr>
          <p:cNvPr id="67603" name="Oval 1066"/>
          <p:cNvSpPr>
            <a:spLocks noChangeArrowheads="1"/>
          </p:cNvSpPr>
          <p:nvPr/>
        </p:nvSpPr>
        <p:spPr bwMode="auto">
          <a:xfrm>
            <a:off x="533400" y="2286000"/>
            <a:ext cx="10668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Project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 Project estimation using available Metrics</a:t>
            </a:r>
          </a:p>
        </p:txBody>
      </p:sp>
      <p:sp>
        <p:nvSpPr>
          <p:cNvPr id="68611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68612" name="Oval 2055"/>
          <p:cNvSpPr>
            <a:spLocks noChangeArrowheads="1"/>
          </p:cNvSpPr>
          <p:nvPr/>
        </p:nvSpPr>
        <p:spPr bwMode="auto">
          <a:xfrm>
            <a:off x="1447800" y="2209800"/>
            <a:ext cx="1722438" cy="871538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METRICS</a:t>
            </a:r>
          </a:p>
        </p:txBody>
      </p:sp>
      <p:sp>
        <p:nvSpPr>
          <p:cNvPr id="68613" name="Oval 2056"/>
          <p:cNvSpPr>
            <a:spLocks noChangeArrowheads="1"/>
          </p:cNvSpPr>
          <p:nvPr/>
        </p:nvSpPr>
        <p:spPr bwMode="auto">
          <a:xfrm>
            <a:off x="1524000" y="4038600"/>
            <a:ext cx="1600200" cy="914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800" b="1">
                <a:solidFill>
                  <a:srgbClr val="000000"/>
                </a:solidFill>
              </a:rPr>
              <a:t>New Project</a:t>
            </a:r>
          </a:p>
        </p:txBody>
      </p:sp>
      <p:sp>
        <p:nvSpPr>
          <p:cNvPr id="68614" name="Oval 2057"/>
          <p:cNvSpPr>
            <a:spLocks noChangeArrowheads="1"/>
          </p:cNvSpPr>
          <p:nvPr/>
        </p:nvSpPr>
        <p:spPr bwMode="auto">
          <a:xfrm>
            <a:off x="4800600" y="3048000"/>
            <a:ext cx="28956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r>
              <a:rPr lang="en-US" sz="1800" b="1">
                <a:solidFill>
                  <a:schemeClr val="bg1"/>
                </a:solidFill>
              </a:rPr>
              <a:t>Estimates for new project</a:t>
            </a:r>
          </a:p>
        </p:txBody>
      </p:sp>
      <p:sp>
        <p:nvSpPr>
          <p:cNvPr id="68615" name="Line 2058"/>
          <p:cNvSpPr>
            <a:spLocks noChangeShapeType="1"/>
          </p:cNvSpPr>
          <p:nvPr/>
        </p:nvSpPr>
        <p:spPr bwMode="auto">
          <a:xfrm>
            <a:off x="3276600" y="2667000"/>
            <a:ext cx="1524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6" name="Line 2059"/>
          <p:cNvSpPr>
            <a:spLocks noChangeShapeType="1"/>
          </p:cNvSpPr>
          <p:nvPr/>
        </p:nvSpPr>
        <p:spPr bwMode="auto">
          <a:xfrm flipV="1">
            <a:off x="3200400" y="38100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Empirical Estimation Models -</a:t>
            </a:r>
            <a:br>
              <a:rPr lang="en-US" smtClean="0"/>
            </a:br>
            <a:r>
              <a:rPr lang="en-US" smtClean="0"/>
              <a:t> </a:t>
            </a:r>
            <a:r>
              <a:rPr lang="en-GB" smtClean="0"/>
              <a:t>Algorithmic Cost Modelling</a:t>
            </a:r>
            <a:endParaRPr lang="en-US" smtClean="0"/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804150" cy="3825875"/>
          </a:xfrm>
          <a:solidFill>
            <a:srgbClr val="FFFF00"/>
          </a:solidFill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69636" name="Rectangle 1029"/>
          <p:cNvSpPr>
            <a:spLocks noChangeArrowheads="1"/>
          </p:cNvSpPr>
          <p:nvPr/>
        </p:nvSpPr>
        <p:spPr bwMode="auto">
          <a:xfrm>
            <a:off x="1754188" y="2574925"/>
            <a:ext cx="5548312" cy="78105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1030"/>
          <p:cNvSpPr>
            <a:spLocks noChangeArrowheads="1"/>
          </p:cNvSpPr>
          <p:nvPr/>
        </p:nvSpPr>
        <p:spPr bwMode="auto">
          <a:xfrm>
            <a:off x="1676400" y="2514600"/>
            <a:ext cx="5548313" cy="7810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9638" name="Rectangle 1032"/>
          <p:cNvSpPr>
            <a:spLocks noChangeArrowheads="1"/>
          </p:cNvSpPr>
          <p:nvPr/>
        </p:nvSpPr>
        <p:spPr bwMode="auto">
          <a:xfrm>
            <a:off x="2082800" y="2868613"/>
            <a:ext cx="3117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latin typeface="Helvetica" pitchFamily="34" charset="0"/>
              </a:rPr>
              <a:t>effort = tuning coefficient * size</a:t>
            </a:r>
            <a:endParaRPr lang="en-US" sz="1800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9639" name="Rectangle 1033"/>
          <p:cNvSpPr>
            <a:spLocks noChangeArrowheads="1"/>
          </p:cNvSpPr>
          <p:nvPr/>
        </p:nvSpPr>
        <p:spPr bwMode="auto">
          <a:xfrm>
            <a:off x="5338763" y="2665413"/>
            <a:ext cx="939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latin typeface="Helvetica" pitchFamily="34" charset="0"/>
              </a:rPr>
              <a:t>exponent</a:t>
            </a:r>
            <a:endParaRPr lang="en-US" sz="1800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9640" name="Line 1034"/>
          <p:cNvSpPr>
            <a:spLocks noChangeShapeType="1"/>
          </p:cNvSpPr>
          <p:nvPr/>
        </p:nvSpPr>
        <p:spPr bwMode="auto">
          <a:xfrm flipH="1">
            <a:off x="1955800" y="3148013"/>
            <a:ext cx="315913" cy="8731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Line 1035"/>
          <p:cNvSpPr>
            <a:spLocks noChangeShapeType="1"/>
          </p:cNvSpPr>
          <p:nvPr/>
        </p:nvSpPr>
        <p:spPr bwMode="auto">
          <a:xfrm>
            <a:off x="3552825" y="3148013"/>
            <a:ext cx="163513" cy="1962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Line 1036"/>
          <p:cNvSpPr>
            <a:spLocks noChangeShapeType="1"/>
          </p:cNvSpPr>
          <p:nvPr/>
        </p:nvSpPr>
        <p:spPr bwMode="auto">
          <a:xfrm>
            <a:off x="5010150" y="3173413"/>
            <a:ext cx="19050" cy="1246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Line 1037"/>
          <p:cNvSpPr>
            <a:spLocks noChangeShapeType="1"/>
          </p:cNvSpPr>
          <p:nvPr/>
        </p:nvSpPr>
        <p:spPr bwMode="auto">
          <a:xfrm>
            <a:off x="5921375" y="2944813"/>
            <a:ext cx="419100" cy="1165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4" name="Rectangle 1038"/>
          <p:cNvSpPr>
            <a:spLocks noChangeArrowheads="1"/>
          </p:cNvSpPr>
          <p:nvPr/>
        </p:nvSpPr>
        <p:spPr bwMode="auto">
          <a:xfrm>
            <a:off x="1816100" y="4159250"/>
            <a:ext cx="12890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usually derived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45" name="Rectangle 1039"/>
          <p:cNvSpPr>
            <a:spLocks noChangeArrowheads="1"/>
          </p:cNvSpPr>
          <p:nvPr/>
        </p:nvSpPr>
        <p:spPr bwMode="auto">
          <a:xfrm>
            <a:off x="1816100" y="4349750"/>
            <a:ext cx="153511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as person-months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46" name="Rectangle 1040"/>
          <p:cNvSpPr>
            <a:spLocks noChangeArrowheads="1"/>
          </p:cNvSpPr>
          <p:nvPr/>
        </p:nvSpPr>
        <p:spPr bwMode="auto">
          <a:xfrm>
            <a:off x="1816100" y="4538663"/>
            <a:ext cx="14271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of effort required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47" name="Rectangle 1041"/>
          <p:cNvSpPr>
            <a:spLocks noChangeArrowheads="1"/>
          </p:cNvSpPr>
          <p:nvPr/>
        </p:nvSpPr>
        <p:spPr bwMode="auto">
          <a:xfrm>
            <a:off x="2525713" y="5260975"/>
            <a:ext cx="38639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either an organisation-dependent  constant or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48" name="Rectangle 1042"/>
          <p:cNvSpPr>
            <a:spLocks noChangeArrowheads="1"/>
          </p:cNvSpPr>
          <p:nvPr/>
        </p:nvSpPr>
        <p:spPr bwMode="auto">
          <a:xfrm>
            <a:off x="2525713" y="5451475"/>
            <a:ext cx="41830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a number derived based on complexity of project </a:t>
            </a:r>
          </a:p>
        </p:txBody>
      </p:sp>
      <p:sp>
        <p:nvSpPr>
          <p:cNvPr id="69649" name="Rectangle 1044"/>
          <p:cNvSpPr>
            <a:spLocks noChangeArrowheads="1"/>
          </p:cNvSpPr>
          <p:nvPr/>
        </p:nvSpPr>
        <p:spPr bwMode="auto">
          <a:xfrm>
            <a:off x="4572000" y="4421188"/>
            <a:ext cx="13573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usually LOC but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50" name="Rectangle 1045"/>
          <p:cNvSpPr>
            <a:spLocks noChangeArrowheads="1"/>
          </p:cNvSpPr>
          <p:nvPr/>
        </p:nvSpPr>
        <p:spPr bwMode="auto">
          <a:xfrm>
            <a:off x="4572000" y="4611688"/>
            <a:ext cx="10144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may also be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51" name="Rectangle 1046"/>
          <p:cNvSpPr>
            <a:spLocks noChangeArrowheads="1"/>
          </p:cNvSpPr>
          <p:nvPr/>
        </p:nvSpPr>
        <p:spPr bwMode="auto">
          <a:xfrm>
            <a:off x="4572000" y="4800600"/>
            <a:ext cx="11779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function point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52" name="Rectangle 1047"/>
          <p:cNvSpPr>
            <a:spLocks noChangeArrowheads="1"/>
          </p:cNvSpPr>
          <p:nvPr/>
        </p:nvSpPr>
        <p:spPr bwMode="auto">
          <a:xfrm>
            <a:off x="6213475" y="4273550"/>
            <a:ext cx="9271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empirically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69653" name="Rectangle 1048"/>
          <p:cNvSpPr>
            <a:spLocks noChangeArrowheads="1"/>
          </p:cNvSpPr>
          <p:nvPr/>
        </p:nvSpPr>
        <p:spPr bwMode="auto">
          <a:xfrm>
            <a:off x="6213475" y="4464050"/>
            <a:ext cx="63023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derived</a:t>
            </a:r>
            <a:endParaRPr lang="en-US" sz="1800" b="1">
              <a:solidFill>
                <a:srgbClr val="0000FF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981200" y="1600200"/>
            <a:ext cx="3200400" cy="762000"/>
          </a:xfrm>
          <a:prstGeom prst="rect">
            <a:avLst/>
          </a:prstGeom>
          <a:solidFill>
            <a:srgbClr val="FECE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804150" cy="41306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GB" sz="2400" smtClean="0"/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smtClean="0">
                <a:latin typeface="Helvetica" pitchFamily="34" charset="0"/>
              </a:rPr>
              <a:t>Effort</a:t>
            </a:r>
            <a:r>
              <a:rPr lang="en-GB" sz="2400" smtClean="0"/>
              <a:t> = </a:t>
            </a:r>
            <a:r>
              <a:rPr lang="en-GB" sz="2400" smtClean="0">
                <a:latin typeface="Helvetica" pitchFamily="34" charset="0"/>
              </a:rPr>
              <a:t>A </a:t>
            </a:r>
            <a:r>
              <a:rPr lang="en-GB" sz="2400" smtClean="0"/>
              <a:t> </a:t>
            </a:r>
            <a:r>
              <a:rPr lang="en-GB" sz="2400" smtClean="0">
                <a:latin typeface="Symbol" pitchFamily="18" charset="2"/>
              </a:rPr>
              <a:t>´</a:t>
            </a:r>
            <a:r>
              <a:rPr lang="en-GB" sz="2400" smtClean="0"/>
              <a:t> </a:t>
            </a:r>
            <a:r>
              <a:rPr lang="en-GB" sz="2400" smtClean="0">
                <a:latin typeface="Helvetica" pitchFamily="34" charset="0"/>
              </a:rPr>
              <a:t>Size</a:t>
            </a:r>
            <a:r>
              <a:rPr lang="en-GB" sz="2400" baseline="30000" smtClean="0">
                <a:latin typeface="Helvetica" pitchFamily="34" charset="0"/>
              </a:rPr>
              <a:t>B</a:t>
            </a:r>
            <a:r>
              <a:rPr lang="en-GB" sz="2400" baseline="30000" smtClean="0"/>
              <a:t>  </a:t>
            </a:r>
            <a:r>
              <a:rPr lang="en-GB" sz="2400" smtClean="0">
                <a:latin typeface="Symbol" pitchFamily="18" charset="2"/>
              </a:rPr>
              <a:t>´</a:t>
            </a:r>
            <a:r>
              <a:rPr lang="en-GB" sz="2400" smtClean="0"/>
              <a:t> </a:t>
            </a:r>
            <a:r>
              <a:rPr lang="en-GB" sz="2400" smtClean="0">
                <a:latin typeface="Helvetica" pitchFamily="34" charset="0"/>
              </a:rPr>
              <a:t>M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800" smtClean="0">
              <a:latin typeface="Helvetica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smtClean="0"/>
              <a:t>A is an </a:t>
            </a:r>
            <a:r>
              <a:rPr lang="en-GB" sz="1800" smtClean="0">
                <a:solidFill>
                  <a:schemeClr val="accent1"/>
                </a:solidFill>
              </a:rPr>
              <a:t>organisation-dependent constant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smtClean="0"/>
              <a:t>B reflects the </a:t>
            </a:r>
            <a:r>
              <a:rPr lang="en-GB" sz="1800" smtClean="0">
                <a:solidFill>
                  <a:schemeClr val="accent1"/>
                </a:solidFill>
              </a:rPr>
              <a:t>nonlinearity</a:t>
            </a:r>
            <a:r>
              <a:rPr lang="en-GB" sz="1800" smtClean="0"/>
              <a:t> (disproportionate) effort for large projects 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smtClean="0"/>
              <a:t>M is a multiplier reflecting product, process and people attributes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Most commonly used product attribute for cost </a:t>
            </a:r>
            <a:br>
              <a:rPr lang="en-GB" sz="2400" smtClean="0"/>
            </a:br>
            <a:r>
              <a:rPr lang="en-GB" sz="2400" smtClean="0"/>
              <a:t>estimation is code size (LOC)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Most models are basically similar but with </a:t>
            </a:r>
            <a:br>
              <a:rPr lang="en-GB" sz="2400" smtClean="0"/>
            </a:br>
            <a:r>
              <a:rPr lang="en-GB" sz="2400" smtClean="0"/>
              <a:t>different values for A, B and M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Algorithmic Cost Modelling</a:t>
            </a:r>
          </a:p>
        </p:txBody>
      </p:sp>
    </p:spTree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Points &amp; Normalisation</a:t>
            </a:r>
            <a:endParaRPr lang="en-US" smtClean="0"/>
          </a:p>
        </p:txBody>
      </p:sp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914400" y="3429000"/>
            <a:ext cx="7696200" cy="2362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Function points are used to normalise measures (same as for LOC) for:</a:t>
            </a:r>
          </a:p>
          <a:p>
            <a:pPr lvl="1"/>
            <a:r>
              <a:rPr lang="en-US" sz="1800" smtClean="0"/>
              <a:t>S/w productivity</a:t>
            </a:r>
          </a:p>
          <a:p>
            <a:pPr lvl="1"/>
            <a:r>
              <a:rPr lang="en-US" sz="1800" smtClean="0"/>
              <a:t>Quality</a:t>
            </a:r>
          </a:p>
          <a:p>
            <a:pPr lvl="1"/>
            <a:endParaRPr lang="en-US" sz="1800" smtClean="0"/>
          </a:p>
          <a:p>
            <a:r>
              <a:rPr lang="en-US" sz="2400" smtClean="0"/>
              <a:t>Error (bugs) per FP (discovered at programming)</a:t>
            </a:r>
          </a:p>
          <a:p>
            <a:r>
              <a:rPr lang="en-US" sz="2400" smtClean="0"/>
              <a:t>Defects per FP (discovered after programming)</a:t>
            </a:r>
          </a:p>
          <a:p>
            <a:r>
              <a:rPr lang="en-US" sz="2400" smtClean="0"/>
              <a:t>$ per FP</a:t>
            </a:r>
          </a:p>
          <a:p>
            <a:r>
              <a:rPr lang="en-US" sz="2400" smtClean="0"/>
              <a:t>Pages of documentation per FP</a:t>
            </a:r>
          </a:p>
          <a:p>
            <a:r>
              <a:rPr lang="en-US" sz="2400" smtClean="0"/>
              <a:t>FP per person-month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Estimation Accuracy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size of a software system can only be known accurately when it is </a:t>
            </a:r>
            <a:r>
              <a:rPr lang="en-GB" smtClean="0">
                <a:solidFill>
                  <a:schemeClr val="accent1"/>
                </a:solidFill>
              </a:rPr>
              <a:t>finished</a:t>
            </a:r>
          </a:p>
          <a:p>
            <a:r>
              <a:rPr lang="en-GB" smtClean="0"/>
              <a:t>Several factors influence the final size</a:t>
            </a:r>
          </a:p>
          <a:p>
            <a:pPr lvl="1"/>
            <a:r>
              <a:rPr lang="en-GB" smtClean="0"/>
              <a:t>Use of COTS and components</a:t>
            </a:r>
          </a:p>
          <a:p>
            <a:pPr lvl="1"/>
            <a:r>
              <a:rPr lang="en-GB" smtClean="0"/>
              <a:t>Programming language</a:t>
            </a:r>
          </a:p>
          <a:p>
            <a:pPr lvl="1"/>
            <a:r>
              <a:rPr lang="en-GB" smtClean="0"/>
              <a:t>Distribution of system</a:t>
            </a:r>
          </a:p>
          <a:p>
            <a:r>
              <a:rPr lang="en-GB" smtClean="0"/>
              <a:t>As the development process progresses then the size estimate becomes more accurate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Estimate Uncertainty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0" y="1828800"/>
            <a:ext cx="7119938" cy="3992563"/>
            <a:chOff x="480" y="1152"/>
            <a:chExt cx="4485" cy="2515"/>
          </a:xfrm>
        </p:grpSpPr>
        <p:sp>
          <p:nvSpPr>
            <p:cNvPr id="72708" name="Rectangle 8"/>
            <p:cNvSpPr>
              <a:spLocks noChangeArrowheads="1"/>
            </p:cNvSpPr>
            <p:nvPr/>
          </p:nvSpPr>
          <p:spPr bwMode="auto">
            <a:xfrm>
              <a:off x="480" y="1152"/>
              <a:ext cx="240" cy="2496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70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" y="1156"/>
              <a:ext cx="4242" cy="251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2710" name="Text Box 5"/>
            <p:cNvSpPr txBox="1">
              <a:spLocks noChangeArrowheads="1"/>
            </p:cNvSpPr>
            <p:nvPr/>
          </p:nvSpPr>
          <p:spPr bwMode="auto">
            <a:xfrm>
              <a:off x="1104" y="1776"/>
              <a:ext cx="1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429" tIns="45715" rIns="91429" bIns="45715">
              <a:spAutoFit/>
            </a:bodyPr>
            <a:lstStyle/>
            <a:p>
              <a:r>
                <a:rPr lang="en-US" sz="1800"/>
                <a:t>Higher</a:t>
              </a:r>
              <a:r>
                <a:rPr lang="en-US"/>
                <a:t> </a:t>
              </a:r>
              <a:r>
                <a:rPr lang="en-US" sz="1800"/>
                <a:t>uncertainty</a:t>
              </a:r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3552" y="2793"/>
              <a:ext cx="12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429" tIns="45715" rIns="91429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Lower uncertainty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 rot="-5455779">
              <a:off x="173" y="2178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429" tIns="45715" rIns="91429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Cost</a:t>
              </a:r>
              <a:r>
                <a:rPr lang="en-US" sz="1800"/>
                <a:t> estimate</a:t>
              </a:r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H="1">
              <a:off x="1200" y="211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3504" y="307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Oval 11"/>
            <p:cNvSpPr>
              <a:spLocks noChangeArrowheads="1"/>
            </p:cNvSpPr>
            <p:nvPr/>
          </p:nvSpPr>
          <p:spPr bwMode="auto">
            <a:xfrm>
              <a:off x="1296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Oval 12"/>
            <p:cNvSpPr>
              <a:spLocks noChangeArrowheads="1"/>
            </p:cNvSpPr>
            <p:nvPr/>
          </p:nvSpPr>
          <p:spPr bwMode="auto">
            <a:xfrm>
              <a:off x="1632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Oval 14"/>
            <p:cNvSpPr>
              <a:spLocks noChangeArrowheads="1"/>
            </p:cNvSpPr>
            <p:nvPr/>
          </p:nvSpPr>
          <p:spPr bwMode="auto">
            <a:xfrm>
              <a:off x="216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Oval 15"/>
            <p:cNvSpPr>
              <a:spLocks noChangeArrowheads="1"/>
            </p:cNvSpPr>
            <p:nvPr/>
          </p:nvSpPr>
          <p:spPr bwMode="auto">
            <a:xfrm>
              <a:off x="187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Oval 16"/>
            <p:cNvSpPr>
              <a:spLocks noChangeArrowheads="1"/>
            </p:cNvSpPr>
            <p:nvPr/>
          </p:nvSpPr>
          <p:spPr bwMode="auto">
            <a:xfrm>
              <a:off x="1776" y="297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1824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Oval 18"/>
            <p:cNvSpPr>
              <a:spLocks noChangeArrowheads="1"/>
            </p:cNvSpPr>
            <p:nvPr/>
          </p:nvSpPr>
          <p:spPr bwMode="auto">
            <a:xfrm>
              <a:off x="1728" y="26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3" name="Oval 19"/>
            <p:cNvSpPr>
              <a:spLocks noChangeArrowheads="1"/>
            </p:cNvSpPr>
            <p:nvPr/>
          </p:nvSpPr>
          <p:spPr bwMode="auto">
            <a:xfrm>
              <a:off x="177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Oval 20"/>
            <p:cNvSpPr>
              <a:spLocks noChangeArrowheads="1"/>
            </p:cNvSpPr>
            <p:nvPr/>
          </p:nvSpPr>
          <p:spPr bwMode="auto">
            <a:xfrm>
              <a:off x="1728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5" name="Oval 23"/>
            <p:cNvSpPr>
              <a:spLocks noChangeArrowheads="1"/>
            </p:cNvSpPr>
            <p:nvPr/>
          </p:nvSpPr>
          <p:spPr bwMode="auto">
            <a:xfrm>
              <a:off x="3639" y="150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6" name="Rectangle 24"/>
            <p:cNvSpPr>
              <a:spLocks noChangeArrowheads="1"/>
            </p:cNvSpPr>
            <p:nvPr/>
          </p:nvSpPr>
          <p:spPr bwMode="auto">
            <a:xfrm>
              <a:off x="3456" y="1392"/>
              <a:ext cx="124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800"/>
                <a:t>measurements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Software Size</a:t>
            </a:r>
          </a:p>
        </p:txBody>
      </p:sp>
      <p:sp>
        <p:nvSpPr>
          <p:cNvPr id="43011" name="Rectangle 1028"/>
          <p:cNvSpPr>
            <a:spLocks noChangeArrowheads="1"/>
          </p:cNvSpPr>
          <p:nvPr/>
        </p:nvSpPr>
        <p:spPr bwMode="auto">
          <a:xfrm>
            <a:off x="1066800" y="4419600"/>
            <a:ext cx="7696200" cy="609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Based on three-point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 Expected Software Size (S) as weighted average of: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Optimistic estimate: S(opt)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Most likely estimate: S(ml)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Pessimistic estimate: S(pess)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 = { S(opt) </a:t>
            </a:r>
            <a:r>
              <a:rPr lang="en-US" b="1" smtClean="0"/>
              <a:t>+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S(ml) </a:t>
            </a:r>
            <a:r>
              <a:rPr lang="en-US" b="1" smtClean="0"/>
              <a:t>+</a:t>
            </a:r>
            <a:r>
              <a:rPr lang="en-US" smtClean="0"/>
              <a:t> S(pess) } / </a:t>
            </a:r>
            <a:r>
              <a:rPr lang="en-US" smtClean="0">
                <a:solidFill>
                  <a:schemeClr val="accent1"/>
                </a:solidFill>
              </a:rPr>
              <a:t>6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Beta probability distribution</a:t>
            </a:r>
          </a:p>
          <a:p>
            <a:pPr>
              <a:lnSpc>
                <a:spcPct val="90000"/>
              </a:lnSpc>
            </a:pPr>
            <a:endParaRPr lang="en-US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LOC Approach</a:t>
            </a:r>
            <a:endParaRPr lang="en-GB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76400" y="3429000"/>
          <a:ext cx="5438775" cy="3013075"/>
        </p:xfrm>
        <a:graphic>
          <a:graphicData uri="http://schemas.openxmlformats.org/presentationml/2006/ole">
            <p:oleObj spid="_x0000_s1026" name="Bitmap Image" r:id="rId3" imgW="3680779" imgH="2400508" progId="Paint.Picture">
              <p:embed/>
            </p:oleObj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548688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>
              <a:buFontTx/>
              <a:buChar char="•"/>
            </a:pPr>
            <a:r>
              <a:rPr lang="en-US"/>
              <a:t> A system is composed of 7 subsystems as below. </a:t>
            </a:r>
          </a:p>
          <a:p>
            <a:pPr>
              <a:buFontTx/>
              <a:buChar char="•"/>
            </a:pPr>
            <a:r>
              <a:rPr lang="en-US"/>
              <a:t> Given for each subsystem the size in LOC and the </a:t>
            </a:r>
          </a:p>
          <a:p>
            <a:r>
              <a:rPr lang="en-US"/>
              <a:t>   </a:t>
            </a:r>
            <a:r>
              <a:rPr lang="en-US">
                <a:solidFill>
                  <a:schemeClr val="accent1"/>
                </a:solidFill>
              </a:rPr>
              <a:t>2 metrics: productivity  LOC/pm (pm: person month) ,Cost $/LOC</a:t>
            </a:r>
          </a:p>
          <a:p>
            <a:pPr>
              <a:buFontTx/>
              <a:buChar char="•"/>
            </a:pPr>
            <a:r>
              <a:rPr lang="en-US"/>
              <a:t>  Calculate the system total cost in $ and effort in months . 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LOC Approach</a:t>
            </a:r>
          </a:p>
        </p:txBody>
      </p:sp>
      <p:pic>
        <p:nvPicPr>
          <p:cNvPr id="44035" name="Picture 1028"/>
          <p:cNvPicPr>
            <a:picLocks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2950" y="1797050"/>
            <a:ext cx="7804150" cy="3887788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9"/>
          <p:cNvSpPr>
            <a:spLocks noChangeArrowheads="1"/>
          </p:cNvSpPr>
          <p:nvPr/>
        </p:nvSpPr>
        <p:spPr bwMode="auto">
          <a:xfrm>
            <a:off x="838200" y="4267200"/>
            <a:ext cx="8001000" cy="1828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1028"/>
          <p:cNvSpPr>
            <a:spLocks noChangeArrowheads="1"/>
          </p:cNvSpPr>
          <p:nvPr/>
        </p:nvSpPr>
        <p:spPr bwMode="auto">
          <a:xfrm>
            <a:off x="838200" y="1752600"/>
            <a:ext cx="8001000" cy="22860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LOC Approach</a:t>
            </a:r>
          </a:p>
        </p:txBody>
      </p:sp>
      <p:sp>
        <p:nvSpPr>
          <p:cNvPr id="4506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Assuming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Estimated project LOC = 33200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Organisational productivity (similar project type) = 620 LOC/p-m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Burdened labour rate = 8000 $/p-m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en-US" sz="2400" smtClean="0"/>
              <a:t>Then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Effort = 33200/620 =  (53.6) = 54 p-m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Cost per LOC = 8000/620 = (12.9) = 13  $/LOC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total Cost = 8000 * 54 = 432000  $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3: FP Approach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400" smtClean="0"/>
          </a:p>
          <a:p>
            <a:endParaRPr lang="en-US" sz="2400" smtClean="0"/>
          </a:p>
        </p:txBody>
      </p:sp>
      <p:graphicFrame>
        <p:nvGraphicFramePr>
          <p:cNvPr id="4098" name="Object 1035"/>
          <p:cNvGraphicFramePr>
            <a:graphicFrameLocks noChangeAspect="1"/>
          </p:cNvGraphicFramePr>
          <p:nvPr>
            <p:ph sz="half" idx="2"/>
          </p:nvPr>
        </p:nvGraphicFramePr>
        <p:xfrm>
          <a:off x="533400" y="1676400"/>
          <a:ext cx="8001000" cy="4191000"/>
        </p:xfrm>
        <a:graphic>
          <a:graphicData uri="http://schemas.openxmlformats.org/presentationml/2006/ole">
            <p:oleObj spid="_x0000_s2050" name="Bitmap Image" r:id="rId3" imgW="7643522" imgH="2979048" progId="Paint.Pictur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1487</Words>
  <Application>Microsoft Office PowerPoint</Application>
  <PresentationFormat>On-screen Show (4:3)</PresentationFormat>
  <Paragraphs>280</Paragraphs>
  <Slides>41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Bitmap Image</vt:lpstr>
      <vt:lpstr>Microsoft Photo Editor 3.0 Photo</vt:lpstr>
      <vt:lpstr>Document</vt:lpstr>
      <vt:lpstr>Software Cost Estimation Part 2 </vt:lpstr>
      <vt:lpstr>Function points and LOC</vt:lpstr>
      <vt:lpstr>Relation Between FP &amp; LOC</vt:lpstr>
      <vt:lpstr>Function Points &amp; Normalisation</vt:lpstr>
      <vt:lpstr>Expected Software Size</vt:lpstr>
      <vt:lpstr>Example 1: LOC Approach</vt:lpstr>
      <vt:lpstr>Example 1: LOC Approach</vt:lpstr>
      <vt:lpstr>Example 2: LOC Approach</vt:lpstr>
      <vt:lpstr>Example 3: FP Approach</vt:lpstr>
      <vt:lpstr>Example 3: FP Approach (cont.) Complexity Factor</vt:lpstr>
      <vt:lpstr>Example 3: FP Approach (cont.)</vt:lpstr>
      <vt:lpstr>Example 4: FP Approach (cont.)</vt:lpstr>
      <vt:lpstr>Object Points (for 4GLs)</vt:lpstr>
      <vt:lpstr>Object Points – Weighting </vt:lpstr>
      <vt:lpstr>Object Points – Weighting (cont.)</vt:lpstr>
      <vt:lpstr>Object Point Estimation</vt:lpstr>
      <vt:lpstr>Productivity Estimates</vt:lpstr>
      <vt:lpstr>Object Point Effort Estimation</vt:lpstr>
      <vt:lpstr>Adjustment for % of Reuse</vt:lpstr>
      <vt:lpstr>Factors affecting productivity</vt:lpstr>
      <vt:lpstr>Quality and Productivity</vt:lpstr>
      <vt:lpstr>Estimation techniques</vt:lpstr>
      <vt:lpstr>Estimation techniques</vt:lpstr>
      <vt:lpstr>Algorithmic code modelling</vt:lpstr>
      <vt:lpstr>Expert Judgement</vt:lpstr>
      <vt:lpstr>Estimation by Analogy</vt:lpstr>
      <vt:lpstr>Estimation by Analogy : Problems</vt:lpstr>
      <vt:lpstr>Parkinson's Law</vt:lpstr>
      <vt:lpstr>Pricing to Win</vt:lpstr>
      <vt:lpstr>Pricing to Win</vt:lpstr>
      <vt:lpstr>Top-down and Bottom-up Estimation</vt:lpstr>
      <vt:lpstr>Top-down Estimation</vt:lpstr>
      <vt:lpstr>Bottom-up estimation</vt:lpstr>
      <vt:lpstr>Estimation Methods</vt:lpstr>
      <vt:lpstr>Algorithmic Cost Modelling</vt:lpstr>
      <vt:lpstr>Building Metrics from measurements</vt:lpstr>
      <vt:lpstr>New Project estimation using available Metrics</vt:lpstr>
      <vt:lpstr>Empirical Estimation Models -  Algorithmic Cost Modelling</vt:lpstr>
      <vt:lpstr>Algorithmic Cost Modelling</vt:lpstr>
      <vt:lpstr>Estimation Accuracy</vt:lpstr>
      <vt:lpstr>Estimate Uncertainty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Cost Estimation </dc:title>
  <dc:creator>IT DEPT</dc:creator>
  <cp:lastModifiedBy>IT DEPT</cp:lastModifiedBy>
  <cp:revision>2</cp:revision>
  <dcterms:created xsi:type="dcterms:W3CDTF">2020-11-12T09:33:44Z</dcterms:created>
  <dcterms:modified xsi:type="dcterms:W3CDTF">2020-11-12T09:35:53Z</dcterms:modified>
</cp:coreProperties>
</file>