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997CB2-C2E0-4216-A196-8AA726EB1E2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97CB2-C2E0-4216-A196-8AA726EB1E2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97CB2-C2E0-4216-A196-8AA726EB1E2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97CB2-C2E0-4216-A196-8AA726EB1E2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7CB2-C2E0-4216-A196-8AA726EB1E2D}"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997CB2-C2E0-4216-A196-8AA726EB1E2D}"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997CB2-C2E0-4216-A196-8AA726EB1E2D}"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997CB2-C2E0-4216-A196-8AA726EB1E2D}"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97CB2-C2E0-4216-A196-8AA726EB1E2D}"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97CB2-C2E0-4216-A196-8AA726EB1E2D}"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97CB2-C2E0-4216-A196-8AA726EB1E2D}"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909C7-4FC5-4448-A259-3D642BD5E6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97CB2-C2E0-4216-A196-8AA726EB1E2D}" type="datetimeFigureOut">
              <a:rPr lang="en-US" smtClean="0"/>
              <a:t>11/13/2020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909C7-4FC5-4448-A259-3D642BD5E6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Configuration Management</a:t>
            </a:r>
            <a:br>
              <a:rPr lang="en-US" dirty="0" smtClean="0"/>
            </a:br>
            <a:r>
              <a:rPr lang="en-US" dirty="0" smtClean="0"/>
              <a:t>Part 2 </a:t>
            </a:r>
            <a:endParaRPr lang="en-US" b="1" dirty="0"/>
          </a:p>
        </p:txBody>
      </p:sp>
      <p:sp>
        <p:nvSpPr>
          <p:cNvPr id="3" name="Subtitle 2"/>
          <p:cNvSpPr>
            <a:spLocks noGrp="1"/>
          </p:cNvSpPr>
          <p:nvPr>
            <p:ph type="subTitle" idx="1"/>
          </p:nvPr>
        </p:nvSpPr>
        <p:spPr/>
        <p:txBody>
          <a:bodyPr/>
          <a:lstStyle/>
          <a:p>
            <a:r>
              <a:rPr lang="en-IN" dirty="0" smtClean="0"/>
              <a:t>Lecture 30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Once the system has passed its tests, check it into the build system but do not commit it as a new system baseline.</a:t>
            </a:r>
            <a:endParaRPr lang="en-GB" dirty="0" smtClean="0"/>
          </a:p>
          <a:p>
            <a:r>
              <a:rPr lang="en-US" dirty="0" smtClean="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smtClean="0"/>
          </a:p>
          <a:p>
            <a:r>
              <a:rPr lang="en-US" dirty="0" smtClean="0"/>
              <a:t>If the system passes its tests on the build system, then commit the changes you have made as a new baseline in the system mainline.</a:t>
            </a:r>
            <a:endParaRPr lang="en-GB" dirty="0" smtClean="0"/>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r>
              <a:rPr lang="en-GB" dirty="0" smtClean="0"/>
              <a:t> </a:t>
            </a:r>
            <a:endParaRPr lang="en-US"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767967" y="1600201"/>
            <a:ext cx="7203898" cy="3961866"/>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 and cons of continuous integration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Pros</a:t>
            </a:r>
          </a:p>
          <a:p>
            <a:pPr lvl="1"/>
            <a:r>
              <a:rPr lang="en-US" dirty="0"/>
              <a:t>The advantage of continuous integration is that it allows problems caused by the interactions between different developers to be discovered and repaired as soon as </a:t>
            </a:r>
            <a:r>
              <a:rPr lang="en-US" dirty="0" smtClean="0"/>
              <a:t>possible.</a:t>
            </a:r>
          </a:p>
          <a:p>
            <a:pPr lvl="1"/>
            <a:r>
              <a:rPr lang="en-US" dirty="0" smtClean="0"/>
              <a:t>The </a:t>
            </a:r>
            <a:r>
              <a:rPr lang="en-US" dirty="0"/>
              <a:t>most recent system in the mainline is the definitive working system. </a:t>
            </a:r>
            <a:endParaRPr lang="en-US" dirty="0" smtClean="0"/>
          </a:p>
          <a:p>
            <a:r>
              <a:rPr lang="en-US" dirty="0" smtClean="0"/>
              <a:t>Cons</a:t>
            </a:r>
          </a:p>
          <a:p>
            <a:pPr lvl="1"/>
            <a:r>
              <a:rPr lang="en-US" dirty="0"/>
              <a:t>If the system is very large, it may take a long time to build and test, especially if integration with other application systems is involved. </a:t>
            </a:r>
            <a:endParaRPr lang="en-US" dirty="0" smtClean="0"/>
          </a:p>
          <a:p>
            <a:pPr lvl="1"/>
            <a:r>
              <a:rPr lang="en-US" dirty="0"/>
              <a:t>If the development platform is different from the target platform, it may not be possible to run system tests in the developer’s private workspace. </a:t>
            </a:r>
          </a:p>
        </p:txBody>
      </p:sp>
    </p:spTree>
    <p:extLst>
      <p:ext uri="{BB962C8B-B14F-4D97-AF65-F5344CB8AC3E}">
        <p14:creationId xmlns:p14="http://schemas.microsoft.com/office/powerpoint/2010/main" xmlns="" val="25930808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development organization sets a delivery time (say 2 p.m.) for system components. </a:t>
            </a:r>
          </a:p>
          <a:p>
            <a:pPr lvl="1"/>
            <a:r>
              <a:rPr lang="en-US" dirty="0" smtClean="0"/>
              <a:t>If developers have new versions of the components that they are writing, they must deliver them by that time. </a:t>
            </a:r>
            <a:endParaRPr lang="en-GB" dirty="0" smtClean="0"/>
          </a:p>
          <a:p>
            <a:pPr lvl="1"/>
            <a:r>
              <a:rPr lang="en-US" dirty="0" smtClean="0"/>
              <a:t>A new version of the system is built from these components by compiling and linking them to form a complete system.</a:t>
            </a:r>
            <a:endParaRPr lang="en-GB" dirty="0" smtClean="0"/>
          </a:p>
          <a:p>
            <a:pPr lvl="1"/>
            <a:r>
              <a:rPr lang="en-US" dirty="0" smtClean="0"/>
              <a:t>This system is then delivered to the testing team, which carries out a set of predefined system tests</a:t>
            </a:r>
            <a:endParaRPr lang="en-GB" dirty="0" smtClean="0"/>
          </a:p>
          <a:p>
            <a:pPr lvl="1"/>
            <a:r>
              <a:rPr lang="en-US" dirty="0" smtClean="0"/>
              <a:t>Faults that are discovered during system testing are documented and returned to the system developers. They repair these faults in a subsequent version of the component.</a:t>
            </a:r>
            <a:endParaRPr lang="en-GB" dirty="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Tools to support system building are usually designed to minimize the amount of compilation that is required.</a:t>
            </a:r>
          </a:p>
          <a:p>
            <a:r>
              <a:rPr lang="en-US" dirty="0" smtClean="0"/>
              <a:t>They do this by checking if a compiled version of a component is available. If so, there is no need to recompile that component. </a:t>
            </a:r>
            <a:endParaRPr lang="en-GB" dirty="0" smtClean="0"/>
          </a:p>
          <a:p>
            <a:r>
              <a:rPr lang="en-US" dirty="0" smtClean="0"/>
              <a:t>A unique signature identifies each source and object code version and is changed when the source code is edited. </a:t>
            </a:r>
          </a:p>
          <a:p>
            <a:r>
              <a:rPr lang="en-US" dirty="0" smtClean="0"/>
              <a:t>By comparing the signatures on the source and object code files, it is possible to decide if the source code was used to generate the object code component.</a:t>
            </a:r>
            <a:endParaRPr lang="en-GB" dirty="0" smtClean="0"/>
          </a:p>
          <a:p>
            <a:endParaRPr lang="en-US" dirty="0"/>
          </a:p>
        </p:txBody>
      </p:sp>
    </p:spTree>
    <p:extLst>
      <p:ext uri="{BB962C8B-B14F-4D97-AF65-F5344CB8AC3E}">
        <p14:creationId xmlns:p14="http://schemas.microsoft.com/office/powerpoint/2010/main" xmlns="" val="534147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Modification timestamps </a:t>
            </a:r>
          </a:p>
          <a:p>
            <a:pPr lvl="1"/>
            <a:r>
              <a:rPr lang="en-US" dirty="0" smtClean="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smtClean="0"/>
              <a:t>Source code checksums </a:t>
            </a:r>
          </a:p>
          <a:p>
            <a:pPr lvl="1"/>
            <a:r>
              <a:rPr lang="en-US" dirty="0" smtClean="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smtClean="0"/>
              <a:t> </a:t>
            </a:r>
          </a:p>
          <a:p>
            <a:endParaRPr lang="en-US" dirty="0"/>
          </a:p>
        </p:txBody>
      </p:sp>
    </p:spTree>
    <p:extLst>
      <p:ext uri="{BB962C8B-B14F-4D97-AF65-F5344CB8AC3E}">
        <p14:creationId xmlns:p14="http://schemas.microsoft.com/office/powerpoint/2010/main" xmlns="" val="105414923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Timestamps</a:t>
            </a:r>
          </a:p>
          <a:p>
            <a:pPr lvl="1"/>
            <a:r>
              <a:rPr lang="en-US" dirty="0" smtClean="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smtClean="0"/>
              <a:t>Checksums</a:t>
            </a:r>
          </a:p>
          <a:p>
            <a:pPr lvl="1"/>
            <a:r>
              <a:rPr lang="en-US" dirty="0" smtClean="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smtClean="0"/>
          </a:p>
          <a:p>
            <a:pPr lvl="1"/>
            <a:endParaRPr lang="en-US" dirty="0" smtClean="0"/>
          </a:p>
          <a:p>
            <a:endParaRPr lang="en-US" dirty="0"/>
          </a:p>
        </p:txBody>
      </p:sp>
    </p:spTree>
    <p:extLst>
      <p:ext uri="{BB962C8B-B14F-4D97-AF65-F5344CB8AC3E}">
        <p14:creationId xmlns:p14="http://schemas.microsoft.com/office/powerpoint/2010/main" xmlns="" val="58502916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source and object code</a:t>
            </a:r>
            <a:endParaRPr lang="en-US" dirty="0"/>
          </a:p>
        </p:txBody>
      </p:sp>
      <p:pic>
        <p:nvPicPr>
          <p:cNvPr id="7" name="Picture 6" descr="25.13 Source-object identification.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6765" y="1858064"/>
            <a:ext cx="8075824" cy="3133588"/>
          </a:xfrm>
          <a:prstGeom prst="rect">
            <a:avLst/>
          </a:prstGeom>
        </p:spPr>
      </p:pic>
    </p:spTree>
    <p:extLst>
      <p:ext uri="{BB962C8B-B14F-4D97-AF65-F5344CB8AC3E}">
        <p14:creationId xmlns:p14="http://schemas.microsoft.com/office/powerpoint/2010/main" xmlns="" val="210638321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1"/>
            <a:ext cx="8229600" cy="1143000"/>
          </a:xfrm>
        </p:spPr>
        <p:txBody>
          <a:bodyPr/>
          <a:lstStyle/>
          <a:p>
            <a:pPr algn="ctr"/>
            <a:r>
              <a:rPr lang="en-US" dirty="0" smtClean="0"/>
              <a:t>Change management</a:t>
            </a:r>
            <a:endParaRPr lang="en-US" dirty="0"/>
          </a:p>
        </p:txBody>
      </p:sp>
    </p:spTree>
    <p:extLst>
      <p:ext uri="{BB962C8B-B14F-4D97-AF65-F5344CB8AC3E}">
        <p14:creationId xmlns:p14="http://schemas.microsoft.com/office/powerpoint/2010/main" xmlns="" val="42447643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Organizational needs and requirements change during the lifetime of a system, bugs have to be repaired and systems have to adapt to changes in their environment.</a:t>
            </a:r>
          </a:p>
          <a:p>
            <a:r>
              <a:rPr lang="en-US" dirty="0" smtClean="0"/>
              <a:t>Change management is intended to ensure that system evolution is a managed process and that priority is given to the most urgent and cost-effective changes.</a:t>
            </a:r>
            <a:r>
              <a:rPr lang="en-GB" dirty="0" smtClean="0"/>
              <a:t> </a:t>
            </a:r>
          </a:p>
          <a:p>
            <a:r>
              <a:rPr lang="en-US" dirty="0" smtClean="0"/>
              <a:t>The change management process is concerned with analyzing the costs and benefits of proposed changes, approving those changes that are worthwhile and tracking which components in the system have been changed. </a:t>
            </a:r>
          </a:p>
          <a:p>
            <a:endParaRPr lang="en-US" dirty="0"/>
          </a:p>
        </p:txBody>
      </p:sp>
    </p:spTree>
    <p:extLst>
      <p:ext uri="{BB962C8B-B14F-4D97-AF65-F5344CB8AC3E}">
        <p14:creationId xmlns:p14="http://schemas.microsoft.com/office/powerpoint/2010/main" xmlns="" val="25701746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System building</a:t>
            </a:r>
            <a:endParaRPr lang="en-US" dirty="0"/>
          </a:p>
        </p:txBody>
      </p:sp>
    </p:spTree>
    <p:extLst>
      <p:ext uri="{BB962C8B-B14F-4D97-AF65-F5344CB8AC3E}">
        <p14:creationId xmlns:p14="http://schemas.microsoft.com/office/powerpoint/2010/main" xmlns="" val="385913883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591" y="4802103"/>
            <a:ext cx="1803822" cy="1143000"/>
          </a:xfrm>
        </p:spPr>
        <p:txBody>
          <a:bodyPr/>
          <a:lstStyle/>
          <a:p>
            <a:r>
              <a:rPr lang="en-US" sz="1800" dirty="0" smtClean="0"/>
              <a:t>The </a:t>
            </a:r>
            <a:r>
              <a:rPr lang="en-US" sz="1800" dirty="0"/>
              <a:t>change management process</a:t>
            </a:r>
            <a:r>
              <a:rPr lang="en-GB" sz="1800" dirty="0" smtClean="0"/>
              <a:t> </a:t>
            </a:r>
            <a:r>
              <a:rPr lang="en-US" sz="1800" dirty="0" smtClean="0"/>
              <a:t>  </a:t>
            </a:r>
            <a:endParaRPr lang="en-US" sz="1800" dirty="0"/>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348915" y="230910"/>
            <a:ext cx="8093887" cy="6125440"/>
          </a:xfrm>
        </p:spPr>
      </p:pic>
      <p:sp>
        <p:nvSpPr>
          <p:cNvPr id="7" name="Rectangle 6"/>
          <p:cNvSpPr/>
          <p:nvPr/>
        </p:nvSpPr>
        <p:spPr>
          <a:xfrm>
            <a:off x="351529" y="1349487"/>
            <a:ext cx="7393443" cy="1474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944524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partially completed change request </a:t>
            </a:r>
            <a:r>
              <a:rPr lang="en-US" dirty="0" smtClean="0"/>
              <a:t>form (a)</a:t>
            </a:r>
            <a:r>
              <a:rPr lang="en-GB" dirty="0" smtClean="0"/>
              <a:t> </a:t>
            </a:r>
            <a:endParaRPr lang="en-US" dirty="0"/>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smtClean="0">
                <a:ln>
                  <a:noFill/>
                </a:ln>
                <a:solidFill>
                  <a:schemeClr val="tx1"/>
                </a:solidFill>
                <a:effectLst/>
                <a:latin typeface="Arial"/>
                <a:ea typeface="ＭＳ Ｐゴシック" charset="-128"/>
                <a:cs typeface="Arial"/>
              </a:rPr>
              <a:t>Sommerville		</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extLst>
      <p:ext uri="{BB962C8B-B14F-4D97-AF65-F5344CB8AC3E}">
        <p14:creationId xmlns:p14="http://schemas.microsoft.com/office/powerpoint/2010/main" xmlns="" val="4506644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partially completed change request </a:t>
            </a:r>
            <a:r>
              <a:rPr lang="en-US" dirty="0" smtClean="0"/>
              <a:t>form (</a:t>
            </a:r>
            <a:r>
              <a:rPr lang="en-US" dirty="0" err="1" smtClean="0"/>
              <a:t>b</a:t>
            </a:r>
            <a:r>
              <a:rPr lang="en-US" dirty="0" smtClean="0"/>
              <a:t>)</a:t>
            </a:r>
            <a:r>
              <a:rPr lang="en-GB" dirty="0" smtClean="0"/>
              <a:t> </a:t>
            </a:r>
            <a:endParaRPr lang="en-US" dirty="0"/>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a:t>
            </a:r>
            <a:r>
              <a:rPr kumimoji="0" lang="en-GB" sz="1600" b="0" i="0" u="none" strike="noStrike" cap="none" normalizeH="0" baseline="0" dirty="0" smtClean="0">
                <a:ln>
                  <a:noFill/>
                </a:ln>
                <a:solidFill>
                  <a:schemeClr val="tx1"/>
                </a:solidFill>
                <a:effectLst/>
                <a:latin typeface="Arial"/>
                <a:ea typeface="ＭＳ Ｐゴシック" charset="-128"/>
                <a:cs typeface="Arial"/>
              </a:rPr>
              <a:t>07/12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extLst>
      <p:ext uri="{BB962C8B-B14F-4D97-AF65-F5344CB8AC3E}">
        <p14:creationId xmlns:p14="http://schemas.microsoft.com/office/powerpoint/2010/main" xmlns="" val="6554456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 </a:t>
            </a:r>
            <a:endParaRPr lang="en-GB" dirty="0" smtClean="0"/>
          </a:p>
          <a:p>
            <a:r>
              <a:rPr lang="en-US" dirty="0" smtClean="0"/>
              <a:t>The benefits of the change </a:t>
            </a:r>
            <a:endParaRPr lang="en-GB" dirty="0" smtClean="0"/>
          </a:p>
          <a:p>
            <a:r>
              <a:rPr lang="en-US" dirty="0" smtClean="0"/>
              <a:t>The number of users affected by the change</a:t>
            </a:r>
            <a:endParaRPr lang="en-GB" dirty="0" smtClean="0"/>
          </a:p>
          <a:p>
            <a:r>
              <a:rPr lang="en-US" dirty="0" smtClean="0"/>
              <a:t>The costs of making the change</a:t>
            </a:r>
            <a:endParaRPr lang="en-GB" dirty="0" smtClean="0"/>
          </a:p>
          <a:p>
            <a:r>
              <a:rPr lang="en-US" dirty="0" smtClean="0"/>
              <a:t>The product release cycle</a:t>
            </a:r>
            <a:endParaRPr lang="en-GB" dirty="0" smtClean="0"/>
          </a:p>
          <a:p>
            <a:endParaRPr lang="en-US" dirty="0"/>
          </a:p>
        </p:txBody>
      </p:sp>
    </p:spTree>
    <p:extLst>
      <p:ext uri="{BB962C8B-B14F-4D97-AF65-F5344CB8AC3E}">
        <p14:creationId xmlns:p14="http://schemas.microsoft.com/office/powerpoint/2010/main" xmlns="" val="239962271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r>
              <a:rPr lang="en-GB" dirty="0" smtClean="0"/>
              <a:t> </a:t>
            </a:r>
            <a:endParaRPr lang="en-US" dirty="0"/>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/2012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extLst>
      <p:ext uri="{BB962C8B-B14F-4D97-AF65-F5344CB8AC3E}">
        <p14:creationId xmlns:p14="http://schemas.microsoft.com/office/powerpoint/2010/main" xmlns="" val="33277521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Change management and agile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Tree>
    <p:extLst>
      <p:ext uri="{BB962C8B-B14F-4D97-AF65-F5344CB8AC3E}">
        <p14:creationId xmlns:p14="http://schemas.microsoft.com/office/powerpoint/2010/main" xmlns="" val="18300903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Release management</a:t>
            </a:r>
            <a:endParaRPr lang="en-US" dirty="0"/>
          </a:p>
        </p:txBody>
      </p:sp>
    </p:spTree>
    <p:extLst>
      <p:ext uri="{BB962C8B-B14F-4D97-AF65-F5344CB8AC3E}">
        <p14:creationId xmlns:p14="http://schemas.microsoft.com/office/powerpoint/2010/main" xmlns="" val="16241498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system release is a version of a software system that is distributed to customers.</a:t>
            </a:r>
          </a:p>
          <a:p>
            <a:r>
              <a:rPr lang="en-US" dirty="0" smtClean="0"/>
              <a:t>For mass market software, it is usually possible to identify two types of release: major releases which deliver significant new functionality, and minor releases, which repair bugs and fix customer problems that have been reported. </a:t>
            </a:r>
          </a:p>
          <a:p>
            <a:r>
              <a:rPr lang="en-US" dirty="0" smtClean="0"/>
              <a:t>For custom software or software product lines, releases of the system may have to be produced for each customer and individual customers may be running several different releases of the system at the same time. </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well as the the executable code of the system, a release may also include:</a:t>
            </a:r>
            <a:endParaRPr lang="en-GB" dirty="0" smtClean="0"/>
          </a:p>
          <a:p>
            <a:pPr lvl="1"/>
            <a:r>
              <a:rPr lang="en-US" dirty="0" smtClean="0"/>
              <a:t>configuration files defining how the release should be configured for particular installations;</a:t>
            </a:r>
            <a:endParaRPr lang="en-GB" dirty="0" smtClean="0"/>
          </a:p>
          <a:p>
            <a:pPr lvl="1"/>
            <a:r>
              <a:rPr lang="en-US" dirty="0" smtClean="0"/>
              <a:t>data files, such as files of error messages, that are needed for successful system operation;</a:t>
            </a:r>
            <a:endParaRPr lang="en-GB" dirty="0" smtClean="0"/>
          </a:p>
          <a:p>
            <a:pPr lvl="1"/>
            <a:r>
              <a:rPr lang="en-US" dirty="0" smtClean="0"/>
              <a:t>an installation program that is used to help install the system on target hardware;</a:t>
            </a:r>
            <a:endParaRPr lang="en-GB" dirty="0" smtClean="0"/>
          </a:p>
          <a:p>
            <a:pPr lvl="1"/>
            <a:r>
              <a:rPr lang="en-US" dirty="0" smtClean="0"/>
              <a:t>electronic and paper documentation describing the system;</a:t>
            </a:r>
            <a:endParaRPr lang="en-GB" dirty="0" smtClean="0"/>
          </a:p>
          <a:p>
            <a:pPr lvl="1"/>
            <a:r>
              <a:rPr lang="en-US" dirty="0" smtClean="0"/>
              <a:t>packaging and associated publicity</a:t>
            </a:r>
            <a:r>
              <a:rPr lang="en-US" i="1" dirty="0" smtClean="0"/>
              <a:t> </a:t>
            </a:r>
            <a:r>
              <a:rPr lang="en-US" dirty="0" smtClean="0"/>
              <a:t>that have been designed for that release.</a:t>
            </a:r>
            <a:endParaRPr lang="en-GB" dirty="0" smtClean="0"/>
          </a:p>
          <a:p>
            <a:endParaRPr lang="en-US" dirty="0"/>
          </a:p>
        </p:txBody>
      </p:sp>
    </p:spTree>
    <p:extLst>
      <p:ext uri="{BB962C8B-B14F-4D97-AF65-F5344CB8AC3E}">
        <p14:creationId xmlns:p14="http://schemas.microsoft.com/office/powerpoint/2010/main" xmlns="" val="16958197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t>
            </a:r>
            <a:r>
              <a:rPr lang="en-US" dirty="0"/>
              <a:t>influencing system release planning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94940251"/>
              </p:ext>
            </p:extLst>
          </p:nvPr>
        </p:nvGraphicFramePr>
        <p:xfrm>
          <a:off x="457200" y="1702257"/>
          <a:ext cx="7957172" cy="4419600"/>
        </p:xfrm>
        <a:graphic>
          <a:graphicData uri="http://schemas.openxmlformats.org/drawingml/2006/table">
            <a:tbl>
              <a:tblPr firstRow="1" bandRow="1">
                <a:tableStyleId>{5C22544A-7EE6-4342-B048-85BDC9FD1C3A}</a:tableStyleId>
              </a:tblPr>
              <a:tblGrid>
                <a:gridCol w="2157742"/>
                <a:gridCol w="5799430"/>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System building is the process of creating a complete, executable system by compiling and linking the system components, external libraries, configuration files, etc.</a:t>
            </a:r>
          </a:p>
          <a:p>
            <a:r>
              <a:rPr lang="en-US" dirty="0" smtClean="0"/>
              <a:t>System building tools and version management tools must communicate as the build process involves checking out component versions from the repository managed by the version management system. </a:t>
            </a:r>
          </a:p>
          <a:p>
            <a:r>
              <a:rPr lang="en-US" dirty="0" smtClean="0"/>
              <a:t>The configuration description used to identify a baseline is also used by the system building tool.</a:t>
            </a:r>
            <a:r>
              <a:rPr lang="en-GB" dirty="0" smtClean="0"/>
              <a:t> </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creation</a:t>
            </a:r>
            <a:endParaRPr lang="en-US" dirty="0"/>
          </a:p>
        </p:txBody>
      </p:sp>
      <p:sp>
        <p:nvSpPr>
          <p:cNvPr id="3" name="Content Placeholder 2"/>
          <p:cNvSpPr>
            <a:spLocks noGrp="1"/>
          </p:cNvSpPr>
          <p:nvPr>
            <p:ph idx="1"/>
          </p:nvPr>
        </p:nvSpPr>
        <p:spPr>
          <a:xfrm>
            <a:off x="457199" y="1600200"/>
            <a:ext cx="8399057" cy="4525963"/>
          </a:xfrm>
        </p:spPr>
        <p:txBody>
          <a:bodyPr/>
          <a:lstStyle/>
          <a:p>
            <a:r>
              <a:rPr lang="en-US" sz="2000" dirty="0" smtClean="0"/>
              <a:t>The </a:t>
            </a:r>
            <a:r>
              <a:rPr lang="en-US" sz="2000" dirty="0"/>
              <a:t>executable code of the programs and all associated data files must be identified in the version control </a:t>
            </a:r>
            <a:r>
              <a:rPr lang="en-US" sz="2000" dirty="0" smtClean="0"/>
              <a:t>system. </a:t>
            </a:r>
            <a:endParaRPr lang="en-GB" sz="2000" dirty="0"/>
          </a:p>
          <a:p>
            <a:r>
              <a:rPr lang="en-US" sz="2000" dirty="0" smtClean="0"/>
              <a:t>Configuration </a:t>
            </a:r>
            <a:r>
              <a:rPr lang="en-US" sz="2000" dirty="0"/>
              <a:t>descriptions may have to be written for different hardware and operating systems. </a:t>
            </a:r>
            <a:endParaRPr lang="en-GB" sz="2000" dirty="0"/>
          </a:p>
          <a:p>
            <a:r>
              <a:rPr lang="en-US" sz="2000" dirty="0" smtClean="0"/>
              <a:t>Update </a:t>
            </a:r>
            <a:r>
              <a:rPr lang="en-US" sz="2000" dirty="0"/>
              <a:t>instructions may have to be written for customers who need to configure their own systems. </a:t>
            </a:r>
            <a:endParaRPr lang="en-GB" sz="2000" dirty="0"/>
          </a:p>
          <a:p>
            <a:r>
              <a:rPr lang="en-US" sz="2000" dirty="0" smtClean="0"/>
              <a:t>Scripts </a:t>
            </a:r>
            <a:r>
              <a:rPr lang="en-US" sz="2000" dirty="0"/>
              <a:t>for the installation program may have to be written. </a:t>
            </a:r>
            <a:endParaRPr lang="en-GB" sz="2000" dirty="0"/>
          </a:p>
          <a:p>
            <a:r>
              <a:rPr lang="en-US" sz="2000" dirty="0" smtClean="0"/>
              <a:t>Web </a:t>
            </a:r>
            <a:r>
              <a:rPr lang="en-US" sz="2000" dirty="0"/>
              <a:t>pages have to be created describing the release, with links to system documentation. </a:t>
            </a:r>
            <a:endParaRPr lang="en-GB" sz="2000" dirty="0"/>
          </a:p>
          <a:p>
            <a:r>
              <a:rPr lang="en-US" sz="2000" dirty="0" smtClean="0"/>
              <a:t>When all </a:t>
            </a:r>
            <a:r>
              <a:rPr lang="en-US" sz="2000" dirty="0"/>
              <a:t>information is available, an executable master image of the software must be prepared and handed over for distribution to customers or sales outlets.</a:t>
            </a:r>
            <a:endParaRPr lang="en-GB" sz="2000" dirty="0"/>
          </a:p>
          <a:p>
            <a:endParaRPr lang="en-US" dirty="0"/>
          </a:p>
        </p:txBody>
      </p:sp>
    </p:spTree>
    <p:extLst>
      <p:ext uri="{BB962C8B-B14F-4D97-AF65-F5344CB8AC3E}">
        <p14:creationId xmlns:p14="http://schemas.microsoft.com/office/powerpoint/2010/main" xmlns="" val="15645847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tracking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event of a problem, it may be necessary to reproduce exactly the software that has been delivered to a particular customer. </a:t>
            </a:r>
            <a:endParaRPr lang="en-GB" dirty="0" smtClean="0"/>
          </a:p>
          <a:p>
            <a:r>
              <a:rPr lang="en-US" dirty="0" smtClean="0"/>
              <a:t>When a system release is produced, it must be documented to ensure that it can be re-created exactly in the future. </a:t>
            </a:r>
          </a:p>
          <a:p>
            <a:r>
              <a:rPr lang="en-US" dirty="0" smtClean="0"/>
              <a:t>This is particularly important for customized, long-lifetime embedded systems, such as those that control complex machines.</a:t>
            </a:r>
          </a:p>
          <a:p>
            <a:pPr lvl="1"/>
            <a:r>
              <a:rPr lang="en-US" dirty="0" smtClean="0"/>
              <a:t> Customers may use a single release of these systems for many years and may require specific changes to a particular software system long after its original release date.</a:t>
            </a:r>
            <a:endParaRPr lang="en-GB" dirty="0" smtClean="0"/>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reproduction</a:t>
            </a:r>
            <a:endParaRPr lang="en-US" dirty="0"/>
          </a:p>
        </p:txBody>
      </p:sp>
      <p:sp>
        <p:nvSpPr>
          <p:cNvPr id="3" name="Content Placeholder 2"/>
          <p:cNvSpPr>
            <a:spLocks noGrp="1"/>
          </p:cNvSpPr>
          <p:nvPr>
            <p:ph idx="1"/>
          </p:nvPr>
        </p:nvSpPr>
        <p:spPr/>
        <p:txBody>
          <a:bodyPr>
            <a:normAutofit fontScale="92500"/>
          </a:bodyPr>
          <a:lstStyle/>
          <a:p>
            <a:r>
              <a:rPr lang="en-US" dirty="0" smtClean="0"/>
              <a:t>To document a release, you have to record the specific versions of the source code components that were used to create the executable code. </a:t>
            </a:r>
          </a:p>
          <a:p>
            <a:r>
              <a:rPr lang="en-US" dirty="0" smtClean="0"/>
              <a:t>You must keep copies of the source code files, corresponding executables and all data and configuration files. </a:t>
            </a:r>
          </a:p>
          <a:p>
            <a:r>
              <a:rPr lang="en-US" dirty="0" smtClean="0"/>
              <a:t>You should also record the versions of the operating system, libraries, compilers and other tools used to build the software. </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well as the technical work involved in creating a release distribution, advertising and publicity material have to be prepared and marketing strategies put in place to convince customers to buy the new release of the system. </a:t>
            </a:r>
          </a:p>
          <a:p>
            <a:r>
              <a:rPr lang="en-US" dirty="0" smtClean="0"/>
              <a:t>Release timing</a:t>
            </a:r>
          </a:p>
          <a:p>
            <a:pPr lvl="1"/>
            <a:r>
              <a:rPr lang="en-US" dirty="0" smtClean="0"/>
              <a:t>If releases are too frequent or require hardware upgrades, customers may not move to the new release, especially if they have to pay for it. </a:t>
            </a:r>
          </a:p>
          <a:p>
            <a:pPr lvl="1"/>
            <a:r>
              <a:rPr lang="en-US" dirty="0" smtClean="0"/>
              <a:t>If system releases are  too infrequent, market share may be lost as customers move to alternative systems. </a:t>
            </a:r>
            <a:endParaRPr lang="en-GB" dirty="0" smtClean="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US" dirty="0" smtClean="0"/>
              <a:t>Delivering </a:t>
            </a:r>
            <a:r>
              <a:rPr lang="en-US" dirty="0"/>
              <a:t>software as a service (</a:t>
            </a:r>
            <a:r>
              <a:rPr lang="en-US" dirty="0" err="1"/>
              <a:t>SaaS</a:t>
            </a:r>
            <a:r>
              <a:rPr lang="en-US" dirty="0"/>
              <a:t>) </a:t>
            </a:r>
            <a:r>
              <a:rPr lang="en-US" dirty="0" smtClean="0"/>
              <a:t>reduces the problems of release management. </a:t>
            </a:r>
          </a:p>
          <a:p>
            <a:r>
              <a:rPr lang="en-US" dirty="0" smtClean="0"/>
              <a:t>It </a:t>
            </a:r>
            <a:r>
              <a:rPr lang="en-US" dirty="0"/>
              <a:t>simplifies both release management and system installation for customers. </a:t>
            </a:r>
            <a:endParaRPr lang="en-US" dirty="0" smtClean="0"/>
          </a:p>
          <a:p>
            <a:r>
              <a:rPr lang="en-US" dirty="0" smtClean="0"/>
              <a:t>The </a:t>
            </a:r>
            <a:r>
              <a:rPr lang="en-US" dirty="0"/>
              <a:t>software developer is responsible for replacing the existing release of a system with a new release and this is made available to all customers at the same time. </a:t>
            </a:r>
          </a:p>
        </p:txBody>
      </p:sp>
    </p:spTree>
    <p:extLst>
      <p:ext uri="{BB962C8B-B14F-4D97-AF65-F5344CB8AC3E}">
        <p14:creationId xmlns:p14="http://schemas.microsoft.com/office/powerpoint/2010/main" xmlns="" val="336577608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concerned with version management, system </a:t>
            </a:r>
            <a:r>
              <a:rPr lang="en-US" sz="2000" dirty="0"/>
              <a:t>building, change management,  </a:t>
            </a:r>
            <a:r>
              <a:rPr lang="en-US" sz="2000" dirty="0" smtClean="0"/>
              <a:t>and release management. </a:t>
            </a:r>
            <a:endParaRPr lang="en-GB" sz="2000" dirty="0" smtClean="0"/>
          </a:p>
          <a:p>
            <a:r>
              <a:rPr lang="en-US" sz="2000" dirty="0" smtClean="0"/>
              <a:t>Version management involves keeping track of the different versions of software components as changes are made to them. </a:t>
            </a:r>
            <a:endParaRPr lang="en-GB" sz="2000" dirty="0" smtClean="0"/>
          </a:p>
          <a:p>
            <a:endParaRPr lang="en-GB" sz="2000" dirty="0" smtClean="0"/>
          </a:p>
          <a:p>
            <a:endParaRPr lang="en-US" dirty="0"/>
          </a:p>
        </p:txBody>
      </p:sp>
    </p:spTree>
    <p:extLst>
      <p:ext uri="{BB962C8B-B14F-4D97-AF65-F5344CB8AC3E}">
        <p14:creationId xmlns:p14="http://schemas.microsoft.com/office/powerpoint/2010/main" xmlns="" val="280673180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p>
          <a:p>
            <a:r>
              <a:rPr lang="en-US" sz="2000" dirty="0"/>
              <a:t>Change management involves assessing proposals for changes from system customers and other stakeholders and deciding if it is cost-effective to implement these in a new version of a system</a:t>
            </a:r>
            <a:r>
              <a:rPr lang="en-US" sz="2000" dirty="0" smtClean="0"/>
              <a:t>.</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development system, which includes development tools such as compilers, source code editors, etc.</a:t>
            </a:r>
          </a:p>
          <a:p>
            <a:pPr lvl="1"/>
            <a:r>
              <a:rPr lang="en-US" dirty="0" smtClean="0"/>
              <a:t>Developers check out code from the version management system into a private workspace before making changes to the system. </a:t>
            </a:r>
            <a:endParaRPr lang="en-GB" dirty="0" smtClean="0"/>
          </a:p>
          <a:p>
            <a:r>
              <a:rPr lang="en-US" dirty="0" smtClean="0"/>
              <a:t>The build server, which is used to build definitive, executable versions of the system. </a:t>
            </a:r>
          </a:p>
          <a:p>
            <a:pPr lvl="1"/>
            <a:r>
              <a:rPr lang="en-US" dirty="0" smtClean="0"/>
              <a:t>Developers check-in code to the version management system before it is built. The system build may rely on external libraries that are not included in the version management system.</a:t>
            </a:r>
            <a:r>
              <a:rPr lang="en-GB" dirty="0" smtClean="0"/>
              <a:t> </a:t>
            </a:r>
          </a:p>
          <a:p>
            <a:r>
              <a:rPr lang="en-US" dirty="0" smtClean="0"/>
              <a:t>The target environment, which is the platform on which the system executes. </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r>
              <a:rPr lang="en-GB" dirty="0" smtClean="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1213852" y="1600200"/>
            <a:ext cx="6447246" cy="3545737"/>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generation</a:t>
            </a:r>
            <a:endParaRPr lang="en-GB" dirty="0" smtClean="0"/>
          </a:p>
          <a:p>
            <a:r>
              <a:rPr lang="en-US" dirty="0" smtClean="0"/>
              <a:t>Version management system integration</a:t>
            </a:r>
            <a:endParaRPr lang="en-GB" dirty="0" smtClean="0"/>
          </a:p>
          <a:p>
            <a:r>
              <a:rPr lang="en-US" dirty="0" smtClean="0"/>
              <a:t>Minimal re-compilation</a:t>
            </a:r>
            <a:endParaRPr lang="en-GB" dirty="0" smtClean="0"/>
          </a:p>
          <a:p>
            <a:r>
              <a:rPr lang="en-US" dirty="0" smtClean="0"/>
              <a:t>Executable system 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platforms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development system, which includes development tools such as compilers, source code editors, etc. </a:t>
            </a:r>
            <a:endParaRPr lang="en-US" dirty="0" smtClean="0"/>
          </a:p>
          <a:p>
            <a:r>
              <a:rPr lang="en-US" dirty="0"/>
              <a:t>The build server, which is used to build definitive, executable versions of the system. This server maintains the definitive versions of a system.</a:t>
            </a:r>
            <a:r>
              <a:rPr lang="en-GB" dirty="0"/>
              <a:t> </a:t>
            </a:r>
            <a:endParaRPr lang="en-GB" dirty="0" smtClean="0"/>
          </a:p>
          <a:p>
            <a:r>
              <a:rPr lang="en-US" dirty="0"/>
              <a:t>The target environment, which is the platform on which the system executes. </a:t>
            </a:r>
            <a:endParaRPr lang="en-US" dirty="0" smtClean="0"/>
          </a:p>
          <a:p>
            <a:pPr lvl="1"/>
            <a:r>
              <a:rPr lang="en-US" dirty="0" smtClean="0"/>
              <a:t>For </a:t>
            </a:r>
            <a:r>
              <a:rPr lang="en-US" dirty="0"/>
              <a:t>real-time and embedded systems, the target environment is often smaller and simpler than the development environment (e.g. a cell phone)</a:t>
            </a:r>
            <a:r>
              <a:rPr lang="en-GB" dirty="0"/>
              <a:t> </a:t>
            </a:r>
            <a:endParaRPr lang="en-US" dirty="0"/>
          </a:p>
        </p:txBody>
      </p:sp>
    </p:spTree>
    <p:extLst>
      <p:ext uri="{BB962C8B-B14F-4D97-AF65-F5344CB8AC3E}">
        <p14:creationId xmlns:p14="http://schemas.microsoft.com/office/powerpoint/2010/main" xmlns="" val="141245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a:t>
            </a:r>
            <a:r>
              <a:rPr lang="en-US" dirty="0"/>
              <a: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1200340" y="1600200"/>
            <a:ext cx="6690456" cy="3679493"/>
          </a:xfr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Check out the mainline system from the version management system into the developer’s private workspace.</a:t>
            </a:r>
            <a:endParaRPr lang="en-GB" dirty="0" smtClean="0"/>
          </a:p>
          <a:p>
            <a:r>
              <a:rPr lang="en-US" dirty="0" smtClean="0"/>
              <a:t>Build the system and run automated tests to ensure that the built system passes all tests. If not, the build is broken and you should inform whoever checked in the last baseline system. They are responsible for repairing the problem.</a:t>
            </a:r>
            <a:endParaRPr lang="en-GB" dirty="0" smtClean="0"/>
          </a:p>
          <a:p>
            <a:r>
              <a:rPr lang="en-US" dirty="0" smtClean="0"/>
              <a:t>Make the changes to the system components.</a:t>
            </a:r>
            <a:endParaRPr lang="en-GB" dirty="0" smtClean="0"/>
          </a:p>
          <a:p>
            <a:r>
              <a:rPr lang="en-US" dirty="0" smtClean="0"/>
              <a:t>Build the system in the private workspace and rerun system tests. If the tests fail, continue editing.</a:t>
            </a:r>
            <a:endParaRPr lang="en-GB" dirty="0" smtClean="0"/>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2377</Words>
  <Application>Microsoft Office PowerPoint</Application>
  <PresentationFormat>On-screen Show (4:3)</PresentationFormat>
  <Paragraphs>186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Configuration Management Part 2 </vt:lpstr>
      <vt:lpstr>System building</vt:lpstr>
      <vt:lpstr>System building</vt:lpstr>
      <vt:lpstr>Build platforms</vt:lpstr>
      <vt:lpstr>System building </vt:lpstr>
      <vt:lpstr>Build system functionality</vt:lpstr>
      <vt:lpstr>System platforms</vt:lpstr>
      <vt:lpstr>Development, build, and target platforms </vt:lpstr>
      <vt:lpstr>Agile building</vt:lpstr>
      <vt:lpstr>Agile building</vt:lpstr>
      <vt:lpstr>Continuous integration </vt:lpstr>
      <vt:lpstr>Pros and cons of continuous integration</vt:lpstr>
      <vt:lpstr>Daily building</vt:lpstr>
      <vt:lpstr>Minimizing recompilation</vt:lpstr>
      <vt:lpstr>File identification</vt:lpstr>
      <vt:lpstr>Timestamps vs checksums</vt:lpstr>
      <vt:lpstr>Linking source and object code</vt:lpstr>
      <vt:lpstr>Change management</vt:lpstr>
      <vt:lpstr>Change management</vt:lpstr>
      <vt:lpstr>The change management process   </vt:lpstr>
      <vt:lpstr>A partially completed change request form (a) </vt:lpstr>
      <vt:lpstr>A partially completed change request form (b) </vt:lpstr>
      <vt:lpstr>Factors in change analysis</vt:lpstr>
      <vt:lpstr>Derivation history </vt:lpstr>
      <vt:lpstr>Change management and agile methods</vt:lpstr>
      <vt:lpstr>Release management</vt:lpstr>
      <vt:lpstr>Release management</vt:lpstr>
      <vt:lpstr>Release components</vt:lpstr>
      <vt:lpstr>Factors influencing system release planning </vt:lpstr>
      <vt:lpstr>Release creation</vt:lpstr>
      <vt:lpstr>Release tracking</vt:lpstr>
      <vt:lpstr>Release reproduction</vt:lpstr>
      <vt:lpstr>Release planning</vt:lpstr>
      <vt:lpstr>Software as a service</vt:lpstr>
      <vt:lpstr>Key points</vt:lpstr>
      <vt:lpstr>Key points</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Management Part 2 </dc:title>
  <dc:creator>IT DEPT</dc:creator>
  <cp:lastModifiedBy>IT DEPT</cp:lastModifiedBy>
  <cp:revision>1</cp:revision>
  <dcterms:created xsi:type="dcterms:W3CDTF">2020-11-13T06:25:29Z</dcterms:created>
  <dcterms:modified xsi:type="dcterms:W3CDTF">2020-11-13T06:27:23Z</dcterms:modified>
</cp:coreProperties>
</file>