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3" r:id="rId2"/>
    <p:sldId id="304" r:id="rId3"/>
    <p:sldId id="256" r:id="rId4"/>
    <p:sldId id="265" r:id="rId5"/>
    <p:sldId id="266" r:id="rId6"/>
    <p:sldId id="300" r:id="rId7"/>
    <p:sldId id="270" r:id="rId8"/>
    <p:sldId id="298" r:id="rId9"/>
    <p:sldId id="299" r:id="rId10"/>
    <p:sldId id="295" r:id="rId11"/>
    <p:sldId id="267" r:id="rId12"/>
    <p:sldId id="301" r:id="rId13"/>
    <p:sldId id="269" r:id="rId14"/>
    <p:sldId id="271" r:id="rId15"/>
    <p:sldId id="288" r:id="rId16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CC"/>
    <a:srgbClr val="6600CC"/>
    <a:srgbClr val="00FFCC"/>
    <a:srgbClr val="3366FF"/>
    <a:srgbClr val="FF7C80"/>
    <a:srgbClr val="FF6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 autoAdjust="0"/>
    <p:restoredTop sz="94709" autoAdjust="0"/>
  </p:normalViewPr>
  <p:slideViewPr>
    <p:cSldViewPr>
      <p:cViewPr varScale="1">
        <p:scale>
          <a:sx n="75" d="100"/>
          <a:sy n="75" d="100"/>
        </p:scale>
        <p:origin x="1464" y="66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32B2901-BC23-49C1-9BD3-68453ACB7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47763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DF193DA-4B19-4144-81D3-CE6C87CFA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5239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solidFill>
                <a:srgbClr val="3333CC"/>
              </a:solidFill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21AE453B-3C58-465A-9864-B9171BDBA79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53539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200397B-F8F8-471C-A8E8-04A93918479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0796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06C59C7-1CF7-4B26-BDBB-F3D06CDE688F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9976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8DAA7959-8B75-4E8D-9B26-E0A29591FC17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3072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91333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601DF6F-7B58-4CA8-9E18-90D71F5CA1E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638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6390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0727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D71EEA0-D6EC-4D6F-A4A9-1872E1B2F18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7414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0865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E2BAD84-4B25-4973-9077-18F6F6F031B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04252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CB8306C-0D5D-4E1D-920F-551F1246FE6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6540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08E7651-A306-43DE-9DA9-9771CF22BC3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04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9043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46FD8AC-4FA6-451A-AA4E-6C33D434B942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6853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756472D-CFD5-445C-BA3A-61E921B41F6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79453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AABAB3B-3131-4484-A1DB-248AFB69D726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4128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443A48C-4F49-4830-8D52-C2AC7E6FADDF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61935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F116122-9CB9-4371-B93D-B3855C438E91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89730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B6C134B-F978-47E6-940E-79DE4A3F8399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2836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E72C5CD-A539-4EB1-9A08-BDA219205730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30905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8A4D7FA-BF16-4327-9A94-F513FE2F0E2C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883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1D9FBCD-3C35-40C6-8FB1-9E5B1CA7DD29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677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837F51A-985F-44F7-A5FD-C4814EA27E54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2701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8BD0884-E7D0-4643-AD17-9C18505CC22B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8086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D83B13A-0252-415B-A35E-3A0E2AC02C97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785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38EA06A-2E81-476E-AA7E-5E998A2B2152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553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87CF9A8-C7F9-4444-A14C-4A22170A93E6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41781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smtClean="0"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smtClean="0"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r>
              <a:rPr lang="en-US" altLang="en-US"/>
              <a:t>1-</a:t>
            </a:r>
            <a:fld id="{534592BA-9E7A-49B6-9679-3911759F7126}" type="slidenum">
              <a:rPr lang="en-US" altLang="en-US"/>
              <a:pPr/>
              <a:t>‹#›</a:t>
            </a:fld>
            <a:endParaRPr lang="en-US" alt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481013" y="152400"/>
            <a:ext cx="6994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ROR of Bond Investment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49250" y="860425"/>
            <a:ext cx="778668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/>
              <a:t>Bond is 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IOU</a:t>
            </a:r>
            <a:r>
              <a:rPr lang="en-US" sz="2000" dirty="0"/>
              <a:t> with face value </a:t>
            </a:r>
            <a:r>
              <a:rPr lang="en-US" sz="2000" b="1" dirty="0">
                <a:solidFill>
                  <a:srgbClr val="3333CC"/>
                </a:solidFill>
              </a:rPr>
              <a:t>(V)</a:t>
            </a:r>
            <a:r>
              <a:rPr lang="en-US" sz="2000" dirty="0"/>
              <a:t>, coupon rate </a:t>
            </a:r>
            <a:r>
              <a:rPr lang="en-US" sz="2000" b="1" dirty="0">
                <a:solidFill>
                  <a:srgbClr val="3333CC"/>
                </a:solidFill>
              </a:rPr>
              <a:t>(b)</a:t>
            </a:r>
            <a:r>
              <a:rPr lang="en-US" sz="2000" dirty="0"/>
              <a:t>, no. of payment periods/year </a:t>
            </a:r>
            <a:r>
              <a:rPr lang="en-US" sz="2000" b="1" dirty="0">
                <a:solidFill>
                  <a:srgbClr val="3333CC"/>
                </a:solidFill>
              </a:rPr>
              <a:t>(c)</a:t>
            </a:r>
            <a:r>
              <a:rPr lang="en-US" sz="2000" dirty="0"/>
              <a:t>,</a:t>
            </a:r>
          </a:p>
          <a:p>
            <a:pPr eaLnBrk="0" hangingPunct="0">
              <a:defRPr/>
            </a:pPr>
            <a:r>
              <a:rPr lang="en-US" sz="2000" dirty="0"/>
              <a:t>dividend </a:t>
            </a:r>
            <a:r>
              <a:rPr lang="en-US" sz="2000" b="1" dirty="0">
                <a:solidFill>
                  <a:srgbClr val="3333CC"/>
                </a:solidFill>
              </a:rPr>
              <a:t>(I)</a:t>
            </a:r>
            <a:r>
              <a:rPr lang="en-US" sz="2000" dirty="0"/>
              <a:t>, and maturity date </a:t>
            </a:r>
            <a:r>
              <a:rPr lang="en-US" sz="2000" b="1" dirty="0">
                <a:solidFill>
                  <a:srgbClr val="3333CC"/>
                </a:solidFill>
              </a:rPr>
              <a:t>(n). </a:t>
            </a:r>
            <a:r>
              <a:rPr lang="en-US" sz="2000" dirty="0"/>
              <a:t>Amount paid for the bond is </a:t>
            </a:r>
            <a:r>
              <a:rPr lang="en-US" sz="2000" b="1" dirty="0">
                <a:solidFill>
                  <a:srgbClr val="3333CC"/>
                </a:solidFill>
              </a:rPr>
              <a:t>P.</a:t>
            </a:r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3276600" y="1524000"/>
            <a:ext cx="1147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 I = Vb/c</a:t>
            </a:r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533400" y="2057400"/>
            <a:ext cx="5983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General equation for i*:</a:t>
            </a:r>
            <a:r>
              <a:rPr lang="en-US" sz="2000"/>
              <a:t>    0 = - P + I(P/A,i*,n</a:t>
            </a:r>
            <a:r>
              <a:rPr lang="en-US" sz="1400"/>
              <a:t>x</a:t>
            </a:r>
            <a:r>
              <a:rPr lang="en-US" sz="2000"/>
              <a:t>c) + V(P/F,i*,n</a:t>
            </a:r>
            <a:r>
              <a:rPr lang="en-US" sz="1400"/>
              <a:t>x</a:t>
            </a:r>
            <a:r>
              <a:rPr lang="en-US" sz="2000"/>
              <a:t>c)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473075" y="3686175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Solution</a:t>
            </a:r>
            <a:r>
              <a:rPr lang="en-US" b="1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616075" y="3748088"/>
            <a:ext cx="407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(a)</a:t>
            </a:r>
            <a:r>
              <a:rPr lang="en-US" sz="2000"/>
              <a:t>   I = 10,000(0.06)/4 = $150 per quarter</a:t>
            </a: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1352550" y="4151313"/>
            <a:ext cx="635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/>
              <a:t>ROR equation is:     </a:t>
            </a:r>
            <a:r>
              <a:rPr lang="en-US" sz="2000" b="1">
                <a:solidFill>
                  <a:srgbClr val="3333CC"/>
                </a:solidFill>
              </a:rPr>
              <a:t>0 = -8000 + 150(P/A,i*,20) + 10,000(P/F,i*,20)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1554163" y="4530725"/>
            <a:ext cx="40190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dirty="0"/>
              <a:t>By trial and error </a:t>
            </a:r>
            <a:r>
              <a:rPr lang="en-US" sz="2000" dirty="0" smtClean="0"/>
              <a:t>:    </a:t>
            </a:r>
            <a:r>
              <a:rPr lang="en-US" sz="2000" dirty="0" err="1">
                <a:solidFill>
                  <a:srgbClr val="009900"/>
                </a:solidFill>
              </a:rPr>
              <a:t>i</a:t>
            </a:r>
            <a:r>
              <a:rPr lang="en-US" sz="2000" dirty="0">
                <a:solidFill>
                  <a:srgbClr val="009900"/>
                </a:solidFill>
              </a:rPr>
              <a:t>* = 2.8% per quarter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1646238" y="5032375"/>
            <a:ext cx="5978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 dirty="0"/>
              <a:t>(b)</a:t>
            </a:r>
            <a:r>
              <a:rPr lang="en-US" sz="2000" dirty="0"/>
              <a:t>      </a:t>
            </a:r>
            <a:r>
              <a:rPr lang="en-US" sz="2000" dirty="0">
                <a:solidFill>
                  <a:srgbClr val="009900"/>
                </a:solidFill>
              </a:rPr>
              <a:t>Nominal </a:t>
            </a:r>
            <a:r>
              <a:rPr lang="en-US" sz="2000" dirty="0" err="1">
                <a:solidFill>
                  <a:srgbClr val="009900"/>
                </a:solidFill>
              </a:rPr>
              <a:t>i</a:t>
            </a:r>
            <a:r>
              <a:rPr lang="en-US" sz="2000" dirty="0">
                <a:solidFill>
                  <a:srgbClr val="009900"/>
                </a:solidFill>
              </a:rPr>
              <a:t>*</a:t>
            </a:r>
            <a:r>
              <a:rPr lang="en-US" sz="2000" dirty="0"/>
              <a:t> per year = 2.8(4) = </a:t>
            </a:r>
            <a:r>
              <a:rPr lang="en-US" sz="2000" dirty="0">
                <a:solidFill>
                  <a:srgbClr val="009900"/>
                </a:solidFill>
              </a:rPr>
              <a:t>11.2% per year</a:t>
            </a:r>
          </a:p>
          <a:p>
            <a:r>
              <a:rPr lang="en-US" sz="2000" dirty="0">
                <a:solidFill>
                  <a:srgbClr val="FF9900"/>
                </a:solidFill>
              </a:rPr>
              <a:t>           </a:t>
            </a:r>
            <a:r>
              <a:rPr lang="en-US" sz="2000" dirty="0">
                <a:solidFill>
                  <a:srgbClr val="009900"/>
                </a:solidFill>
              </a:rPr>
              <a:t>Effective </a:t>
            </a:r>
            <a:r>
              <a:rPr lang="en-US" sz="2000" dirty="0" err="1">
                <a:solidFill>
                  <a:srgbClr val="009900"/>
                </a:solidFill>
              </a:rPr>
              <a:t>i</a:t>
            </a:r>
            <a:r>
              <a:rPr lang="en-US" sz="2000" dirty="0">
                <a:solidFill>
                  <a:srgbClr val="009900"/>
                </a:solidFill>
              </a:rPr>
              <a:t>* </a:t>
            </a:r>
            <a:r>
              <a:rPr lang="en-US" sz="2000" dirty="0"/>
              <a:t>per year = (1 + 0.028)</a:t>
            </a:r>
            <a:r>
              <a:rPr lang="en-US" sz="2000" baseline="30000" dirty="0"/>
              <a:t>4</a:t>
            </a:r>
            <a:r>
              <a:rPr lang="en-US" sz="2000" dirty="0"/>
              <a:t> – 1 = </a:t>
            </a:r>
            <a:r>
              <a:rPr lang="en-US" sz="2000" dirty="0">
                <a:solidFill>
                  <a:srgbClr val="009900"/>
                </a:solidFill>
              </a:rPr>
              <a:t>11.7% per year</a:t>
            </a:r>
          </a:p>
        </p:txBody>
      </p:sp>
      <p:sp>
        <p:nvSpPr>
          <p:cNvPr id="17420" name="Rectangle 58"/>
          <p:cNvSpPr>
            <a:spLocks noChangeArrowheads="1"/>
          </p:cNvSpPr>
          <p:nvPr/>
        </p:nvSpPr>
        <p:spPr bwMode="auto">
          <a:xfrm>
            <a:off x="327025" y="2743200"/>
            <a:ext cx="7673975" cy="766763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 sz="2000" b="1"/>
              <a:t> </a:t>
            </a:r>
          </a:p>
          <a:p>
            <a:pPr eaLnBrk="0" hangingPunct="0"/>
            <a:r>
              <a:rPr lang="en-US" sz="2000" b="1"/>
              <a:t>A $10,000 bond with 6% interest payable quarterly is purchased for $8000.</a:t>
            </a:r>
          </a:p>
          <a:p>
            <a:pPr eaLnBrk="0" hangingPunct="0"/>
            <a:r>
              <a:rPr lang="en-US" sz="2000" b="1"/>
              <a:t>If the bond matures in 5 years, what is the ROR (a) per quarter, (b) per year?</a:t>
            </a:r>
          </a:p>
          <a:p>
            <a:pPr eaLnBrk="0" hangingPunct="0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1241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54" grpId="0" autoUpdateAnimBg="0"/>
      <p:bldP spid="55" grpId="0" autoUpdateAnimBg="0"/>
      <p:bldP spid="5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4463" y="76200"/>
            <a:ext cx="8001000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Example: Incremental ROR Evaluation</a:t>
            </a:r>
            <a:endParaRPr lang="en-US" dirty="0"/>
          </a:p>
        </p:txBody>
      </p:sp>
      <p:grpSp>
        <p:nvGrpSpPr>
          <p:cNvPr id="9220" name="Group 23"/>
          <p:cNvGrpSpPr>
            <a:grpSpLocks/>
          </p:cNvGrpSpPr>
          <p:nvPr/>
        </p:nvGrpSpPr>
        <p:grpSpPr bwMode="auto">
          <a:xfrm>
            <a:off x="304800" y="1143000"/>
            <a:ext cx="7321550" cy="1177925"/>
            <a:chOff x="336" y="1562"/>
            <a:chExt cx="4944" cy="768"/>
          </a:xfrm>
        </p:grpSpPr>
        <p:sp>
          <p:nvSpPr>
            <p:cNvPr id="9230" name="Rectangle 7"/>
            <p:cNvSpPr>
              <a:spLocks noChangeArrowheads="1"/>
            </p:cNvSpPr>
            <p:nvPr/>
          </p:nvSpPr>
          <p:spPr bwMode="auto">
            <a:xfrm>
              <a:off x="336" y="1562"/>
              <a:ext cx="4944" cy="76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endParaRPr lang="en-US" altLang="en-US" sz="1800"/>
            </a:p>
          </p:txBody>
        </p:sp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470" y="1562"/>
              <a:ext cx="4806" cy="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 </a:t>
              </a:r>
              <a:r>
                <a:rPr lang="en-US" altLang="en-US" sz="2000" b="1">
                  <a:solidFill>
                    <a:schemeClr val="bg1"/>
                  </a:solidFill>
                </a:rPr>
                <a:t>Either of the cost alternatives shown below can be used in</a:t>
              </a:r>
              <a:r>
                <a:rPr lang="en-US" altLang="en-US" sz="2000">
                  <a:solidFill>
                    <a:schemeClr val="bg1"/>
                  </a:solidFill>
                </a:rPr>
                <a:t> </a:t>
              </a:r>
              <a:r>
                <a:rPr lang="en-US" altLang="en-US" sz="2000" b="1">
                  <a:solidFill>
                    <a:schemeClr val="bg1"/>
                  </a:solidFill>
                </a:rPr>
                <a:t>a </a:t>
              </a:r>
            </a:p>
            <a:p>
              <a:r>
                <a:rPr lang="en-US" altLang="en-US" sz="2000" b="1">
                  <a:solidFill>
                    <a:schemeClr val="bg1"/>
                  </a:solidFill>
                </a:rPr>
                <a:t>chemical refining process. If the company’s MARR is 15% per year,</a:t>
              </a:r>
            </a:p>
            <a:p>
              <a:r>
                <a:rPr lang="en-US" altLang="en-US" sz="2000" b="1">
                  <a:solidFill>
                    <a:schemeClr val="bg1"/>
                  </a:solidFill>
                </a:rPr>
                <a:t> determine which should be selected on the basis of ROR analysis?</a:t>
              </a:r>
              <a:r>
                <a:rPr lang="en-US" altLang="en-US" b="1">
                  <a:solidFill>
                    <a:srgbClr val="FFFF99"/>
                  </a:solidFill>
                </a:rPr>
                <a:t>  </a:t>
              </a:r>
            </a:p>
          </p:txBody>
        </p:sp>
      </p:grp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5715000" y="2819400"/>
            <a:ext cx="59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/>
              <a:t>   </a:t>
            </a:r>
            <a:r>
              <a:rPr lang="en-US" altLang="en-US" b="1"/>
              <a:t> B</a:t>
            </a:r>
            <a:endParaRPr lang="en-US" altLang="en-US" sz="1800"/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4495800" y="2819400"/>
            <a:ext cx="52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/>
              <a:t>   </a:t>
            </a:r>
            <a:r>
              <a:rPr lang="en-US" altLang="en-US" b="1"/>
              <a:t>A</a:t>
            </a:r>
            <a:endParaRPr lang="en-US" altLang="en-US" sz="1800" b="1"/>
          </a:p>
        </p:txBody>
      </p:sp>
      <p:sp>
        <p:nvSpPr>
          <p:cNvPr id="9223" name="Text Box 14"/>
          <p:cNvSpPr txBox="1">
            <a:spLocks noChangeArrowheads="1"/>
          </p:cNvSpPr>
          <p:nvPr/>
        </p:nvSpPr>
        <p:spPr bwMode="auto">
          <a:xfrm>
            <a:off x="1831975" y="3238500"/>
            <a:ext cx="4648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First cost ,$                          -40,000         -60,000   </a:t>
            </a:r>
          </a:p>
        </p:txBody>
      </p: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1831975" y="3581400"/>
            <a:ext cx="4738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Annual cost, $/year              -25,000         -19,000</a:t>
            </a:r>
          </a:p>
        </p:txBody>
      </p:sp>
      <p:sp>
        <p:nvSpPr>
          <p:cNvPr id="9225" name="Text Box 16"/>
          <p:cNvSpPr txBox="1">
            <a:spLocks noChangeArrowheads="1"/>
          </p:cNvSpPr>
          <p:nvPr/>
        </p:nvSpPr>
        <p:spPr bwMode="auto">
          <a:xfrm>
            <a:off x="1831975" y="3975100"/>
            <a:ext cx="475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Salvage value, $                    8,000           10,000</a:t>
            </a:r>
          </a:p>
        </p:txBody>
      </p:sp>
      <p:sp>
        <p:nvSpPr>
          <p:cNvPr id="9226" name="Text Box 19"/>
          <p:cNvSpPr txBox="1">
            <a:spLocks noChangeArrowheads="1"/>
          </p:cNvSpPr>
          <p:nvPr/>
        </p:nvSpPr>
        <p:spPr bwMode="auto">
          <a:xfrm>
            <a:off x="1831975" y="4343400"/>
            <a:ext cx="4446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Life, years                                  5                   5</a:t>
            </a:r>
          </a:p>
        </p:txBody>
      </p:sp>
      <p:cxnSp>
        <p:nvCxnSpPr>
          <p:cNvPr id="9228" name="Straight Connector 15"/>
          <p:cNvCxnSpPr>
            <a:cxnSpLocks noChangeShapeType="1"/>
          </p:cNvCxnSpPr>
          <p:nvPr/>
        </p:nvCxnSpPr>
        <p:spPr bwMode="auto">
          <a:xfrm>
            <a:off x="4419600" y="3200400"/>
            <a:ext cx="21336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TextBox 16"/>
          <p:cNvSpPr txBox="1">
            <a:spLocks noChangeArrowheads="1"/>
          </p:cNvSpPr>
          <p:nvPr/>
        </p:nvSpPr>
        <p:spPr bwMode="auto">
          <a:xfrm>
            <a:off x="685800" y="5181600"/>
            <a:ext cx="693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3366FF"/>
                </a:solidFill>
              </a:rPr>
              <a:t>Initial observations: </a:t>
            </a:r>
            <a:r>
              <a:rPr lang="en-US" altLang="en-US" sz="2000" b="1"/>
              <a:t>ME, cost alternatives with equal life estimates</a:t>
            </a:r>
          </a:p>
          <a:p>
            <a:pPr algn="ctr"/>
            <a:r>
              <a:rPr lang="en-US" altLang="en-US" sz="2000" b="1"/>
              <a:t>and no multiple ROR values indicated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30175" y="152400"/>
            <a:ext cx="8001000" cy="6858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Example: ROR Evaluation of Two Alternatives</a:t>
            </a:r>
            <a:endParaRPr lang="en-US" sz="3200" dirty="0"/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5272088" y="1323975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/>
              <a:t>B</a:t>
            </a:r>
            <a:endParaRPr lang="en-US" altLang="en-US" sz="1800"/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4038600" y="1295400"/>
            <a:ext cx="32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/>
              <a:t>A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1131888" y="1628775"/>
            <a:ext cx="494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First cost , $                         -40,000         -60,000   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1131888" y="1982788"/>
            <a:ext cx="4729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Annual cost, $/year              -25,000         -19,000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131888" y="2390775"/>
            <a:ext cx="475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Salvage value, $                    8,000           10,000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1131888" y="2771775"/>
            <a:ext cx="467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Life, years                                  5                    5</a:t>
            </a: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354013" y="974725"/>
            <a:ext cx="3395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>
                <a:solidFill>
                  <a:srgbClr val="3333CC"/>
                </a:solidFill>
              </a:rPr>
              <a:t>Solution, using procedure:</a:t>
            </a:r>
          </a:p>
        </p:txBody>
      </p:sp>
      <p:sp>
        <p:nvSpPr>
          <p:cNvPr id="10251" name="Text Box 16"/>
          <p:cNvSpPr txBox="1">
            <a:spLocks noChangeArrowheads="1"/>
          </p:cNvSpPr>
          <p:nvPr/>
        </p:nvSpPr>
        <p:spPr bwMode="auto">
          <a:xfrm>
            <a:off x="609600" y="3352800"/>
            <a:ext cx="5672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 i="1">
                <a:solidFill>
                  <a:srgbClr val="C00000"/>
                </a:solidFill>
              </a:rPr>
              <a:t>Order by first cost </a:t>
            </a:r>
            <a:r>
              <a:rPr lang="en-US" altLang="en-US" sz="2000" b="1"/>
              <a:t>and </a:t>
            </a:r>
            <a:r>
              <a:rPr lang="en-US" altLang="en-US" sz="2000" b="1" i="1">
                <a:solidFill>
                  <a:srgbClr val="C00000"/>
                </a:solidFill>
              </a:rPr>
              <a:t>find incremental cash flow</a:t>
            </a:r>
            <a:r>
              <a:rPr lang="en-US" altLang="en-US" sz="2000" b="1"/>
              <a:t> B - A</a:t>
            </a:r>
          </a:p>
        </p:txBody>
      </p:sp>
      <p:sp>
        <p:nvSpPr>
          <p:cNvPr id="10252" name="AutoShape 19"/>
          <p:cNvSpPr>
            <a:spLocks noChangeArrowheads="1"/>
          </p:cNvSpPr>
          <p:nvPr/>
        </p:nvSpPr>
        <p:spPr bwMode="auto">
          <a:xfrm>
            <a:off x="6324600" y="3065463"/>
            <a:ext cx="1143000" cy="611187"/>
          </a:xfrm>
          <a:custGeom>
            <a:avLst/>
            <a:gdLst>
              <a:gd name="T0" fmla="*/ 43203863 w 21600"/>
              <a:gd name="T1" fmla="*/ 0 h 21600"/>
              <a:gd name="T2" fmla="*/ 25921226 w 21600"/>
              <a:gd name="T3" fmla="*/ 5770737 h 21600"/>
              <a:gd name="T4" fmla="*/ 0 w 21600"/>
              <a:gd name="T5" fmla="*/ 14427633 h 21600"/>
              <a:gd name="T6" fmla="*/ 25921226 w 21600"/>
              <a:gd name="T7" fmla="*/ 17312212 h 21600"/>
              <a:gd name="T8" fmla="*/ 51842400 w 21600"/>
              <a:gd name="T9" fmla="*/ 12022359 h 21600"/>
              <a:gd name="T10" fmla="*/ 60483755 w 21600"/>
              <a:gd name="T11" fmla="*/ 577073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Text Box 22"/>
          <p:cNvSpPr txBox="1">
            <a:spLocks noChangeArrowheads="1"/>
          </p:cNvSpPr>
          <p:nvPr/>
        </p:nvSpPr>
        <p:spPr bwMode="auto">
          <a:xfrm>
            <a:off x="6678613" y="1633538"/>
            <a:ext cx="896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>
                <a:solidFill>
                  <a:srgbClr val="3333CC"/>
                </a:solidFill>
              </a:rPr>
              <a:t>-20,000</a:t>
            </a:r>
          </a:p>
        </p:txBody>
      </p:sp>
      <p:sp>
        <p:nvSpPr>
          <p:cNvPr id="10254" name="Text Box 23"/>
          <p:cNvSpPr txBox="1">
            <a:spLocks noChangeArrowheads="1"/>
          </p:cNvSpPr>
          <p:nvPr/>
        </p:nvSpPr>
        <p:spPr bwMode="auto">
          <a:xfrm>
            <a:off x="6678613" y="2000250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>
                <a:solidFill>
                  <a:srgbClr val="3333CC"/>
                </a:solidFill>
              </a:rPr>
              <a:t>  +6000</a:t>
            </a:r>
          </a:p>
        </p:txBody>
      </p:sp>
      <p:sp>
        <p:nvSpPr>
          <p:cNvPr id="10255" name="Text Box 24"/>
          <p:cNvSpPr txBox="1">
            <a:spLocks noChangeArrowheads="1"/>
          </p:cNvSpPr>
          <p:nvPr/>
        </p:nvSpPr>
        <p:spPr bwMode="auto">
          <a:xfrm>
            <a:off x="6678613" y="2381250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>
                <a:solidFill>
                  <a:srgbClr val="3333CC"/>
                </a:solidFill>
              </a:rPr>
              <a:t>  +2000</a:t>
            </a:r>
          </a:p>
        </p:txBody>
      </p:sp>
      <p:sp>
        <p:nvSpPr>
          <p:cNvPr id="10256" name="Text Box 25"/>
          <p:cNvSpPr txBox="1">
            <a:spLocks noChangeArrowheads="1"/>
          </p:cNvSpPr>
          <p:nvPr/>
        </p:nvSpPr>
        <p:spPr bwMode="auto">
          <a:xfrm>
            <a:off x="6838950" y="1314450"/>
            <a:ext cx="617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/>
              <a:t>B - A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565275" y="4270375"/>
            <a:ext cx="462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>
                <a:solidFill>
                  <a:srgbClr val="3333CC"/>
                </a:solidFill>
              </a:rPr>
              <a:t>0 = -20,000 + 6000(P/A,∆i*,5) + 2000(P/F,∆i*,5)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1933575" y="5043488"/>
            <a:ext cx="324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 ∆i*</a:t>
            </a:r>
            <a:r>
              <a:rPr lang="en-US" altLang="en-US" sz="2000" b="1" baseline="-25000"/>
              <a:t>B-A</a:t>
            </a:r>
            <a:r>
              <a:rPr lang="en-US" altLang="en-US" sz="2000"/>
              <a:t> = 17.2% &gt; MARR of 15%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1195388" y="5443538"/>
            <a:ext cx="559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ROR on $20,000 extra investment is acceptable: </a:t>
            </a:r>
            <a:r>
              <a:rPr lang="en-US" altLang="en-US" sz="2000" b="1">
                <a:solidFill>
                  <a:srgbClr val="FF0000"/>
                </a:solidFill>
              </a:rPr>
              <a:t>Select B</a:t>
            </a: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130175" y="3790950"/>
            <a:ext cx="744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 i="1">
                <a:solidFill>
                  <a:srgbClr val="C00000"/>
                </a:solidFill>
              </a:rPr>
              <a:t>Write ROR equation </a:t>
            </a:r>
            <a:r>
              <a:rPr lang="en-US" altLang="en-US" sz="2000" b="1"/>
              <a:t>(</a:t>
            </a:r>
            <a:r>
              <a:rPr lang="en-US" altLang="en-US" sz="2000" b="1">
                <a:solidFill>
                  <a:srgbClr val="009900"/>
                </a:solidFill>
              </a:rPr>
              <a:t>in terms of PW, AW, or FW</a:t>
            </a:r>
            <a:r>
              <a:rPr lang="en-US" altLang="en-US" sz="2000" b="1"/>
              <a:t>) on incremental CF </a:t>
            </a:r>
          </a:p>
        </p:txBody>
      </p:sp>
      <p:sp>
        <p:nvSpPr>
          <p:cNvPr id="10261" name="Rectangle 2"/>
          <p:cNvSpPr>
            <a:spLocks noChangeArrowheads="1"/>
          </p:cNvSpPr>
          <p:nvPr/>
        </p:nvSpPr>
        <p:spPr bwMode="auto">
          <a:xfrm>
            <a:off x="685800" y="4648200"/>
            <a:ext cx="387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 i="1">
                <a:solidFill>
                  <a:srgbClr val="C00000"/>
                </a:solidFill>
              </a:rPr>
              <a:t>Solve</a:t>
            </a:r>
            <a:r>
              <a:rPr lang="en-US" altLang="en-US" sz="2000" b="1"/>
              <a:t> for ∆i* and  </a:t>
            </a:r>
            <a:r>
              <a:rPr lang="en-US" altLang="en-US" sz="2000" b="1" i="1">
                <a:solidFill>
                  <a:srgbClr val="C00000"/>
                </a:solidFill>
              </a:rPr>
              <a:t>compare</a:t>
            </a:r>
            <a:r>
              <a:rPr lang="en-US" altLang="en-US" sz="2000" b="1">
                <a:solidFill>
                  <a:srgbClr val="C00000"/>
                </a:solidFill>
              </a:rPr>
              <a:t> </a:t>
            </a:r>
            <a:r>
              <a:rPr lang="en-US" altLang="en-US" sz="2000" b="1"/>
              <a:t>to MARR</a:t>
            </a:r>
          </a:p>
        </p:txBody>
      </p:sp>
      <p:cxnSp>
        <p:nvCxnSpPr>
          <p:cNvPr id="10263" name="Straight Connector 26"/>
          <p:cNvCxnSpPr>
            <a:cxnSpLocks noChangeShapeType="1"/>
          </p:cNvCxnSpPr>
          <p:nvPr/>
        </p:nvCxnSpPr>
        <p:spPr bwMode="auto">
          <a:xfrm>
            <a:off x="3810000" y="1676400"/>
            <a:ext cx="36576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5" grpId="0" autoUpdateAnimBg="0"/>
      <p:bldP spid="37" grpId="0" autoUpdateAnimBg="0"/>
      <p:bldP spid="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Breakeven ROR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3200400" cy="40386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An ROR at which the PW, AW or FW values: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 Of cash flows for two alternatives are exactly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   equal. </a:t>
            </a:r>
            <a:r>
              <a:rPr lang="en-US" sz="2000" dirty="0" smtClean="0">
                <a:solidFill>
                  <a:srgbClr val="C00000"/>
                </a:solidFill>
              </a:rPr>
              <a:t>This is the i* value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 Of </a:t>
            </a: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incremental</a:t>
            </a:r>
            <a:r>
              <a:rPr lang="en-US" sz="2000" dirty="0" smtClean="0"/>
              <a:t> cash flows between two alternatives are exactly equal. 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This is the ∆i* value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9" t="38222" r="34912" b="17447"/>
          <a:stretch>
            <a:fillRect/>
          </a:stretch>
        </p:blipFill>
        <p:spPr bwMode="auto">
          <a:xfrm>
            <a:off x="4419600" y="762000"/>
            <a:ext cx="3657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6" t="22221" r="26083" b="14890"/>
          <a:stretch>
            <a:fillRect/>
          </a:stretch>
        </p:blipFill>
        <p:spPr bwMode="auto">
          <a:xfrm>
            <a:off x="4114800" y="3124200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2" name="Straight Connector 9"/>
          <p:cNvCxnSpPr>
            <a:cxnSpLocks noChangeShapeType="1"/>
          </p:cNvCxnSpPr>
          <p:nvPr/>
        </p:nvCxnSpPr>
        <p:spPr bwMode="auto">
          <a:xfrm>
            <a:off x="3200400" y="2895600"/>
            <a:ext cx="3276600" cy="0"/>
          </a:xfrm>
          <a:prstGeom prst="lin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6172200" y="2438400"/>
            <a:ext cx="762000" cy="152400"/>
          </a:xfrm>
          <a:prstGeom prst="straightConnector1">
            <a:avLst/>
          </a:prstGeom>
          <a:noFill/>
          <a:ln w="28575" algn="ctr">
            <a:solidFill>
              <a:srgbClr val="00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Connector 16"/>
          <p:cNvCxnSpPr>
            <a:cxnSpLocks noChangeShapeType="1"/>
          </p:cNvCxnSpPr>
          <p:nvPr/>
        </p:nvCxnSpPr>
        <p:spPr bwMode="auto">
          <a:xfrm>
            <a:off x="2895600" y="4419600"/>
            <a:ext cx="3505200" cy="0"/>
          </a:xfrm>
          <a:prstGeom prst="lin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Straight Arrow Connector 19"/>
          <p:cNvCxnSpPr>
            <a:cxnSpLocks noChangeShapeType="1"/>
          </p:cNvCxnSpPr>
          <p:nvPr/>
        </p:nvCxnSpPr>
        <p:spPr bwMode="auto">
          <a:xfrm rot="16200000" flipH="1">
            <a:off x="6096000" y="4724400"/>
            <a:ext cx="838200" cy="228600"/>
          </a:xfrm>
          <a:prstGeom prst="straightConnector1">
            <a:avLst/>
          </a:prstGeom>
          <a:noFill/>
          <a:ln w="28575" algn="ctr">
            <a:solidFill>
              <a:srgbClr val="00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TextBox 24"/>
          <p:cNvSpPr txBox="1">
            <a:spLocks noChangeArrowheads="1"/>
          </p:cNvSpPr>
          <p:nvPr/>
        </p:nvSpPr>
        <p:spPr bwMode="auto">
          <a:xfrm>
            <a:off x="228600" y="4800600"/>
            <a:ext cx="3352800" cy="1016000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000" b="1"/>
              <a:t>If MARR &gt; breakeven ROR, select lower-investment alternative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14300" y="236538"/>
            <a:ext cx="8001000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ROR Analysis – Multiple Alternatives</a:t>
            </a:r>
            <a:endParaRPr lang="en-US" sz="4000" dirty="0"/>
          </a:p>
        </p:txBody>
      </p:sp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152400" y="1143000"/>
            <a:ext cx="7839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800" b="1" u="sng">
                <a:solidFill>
                  <a:srgbClr val="0033CC"/>
                </a:solidFill>
              </a:rPr>
              <a:t>Six-Step Procedure for Mutually Exclusive Alternatives</a:t>
            </a:r>
          </a:p>
        </p:txBody>
      </p:sp>
      <p:sp>
        <p:nvSpPr>
          <p:cNvPr id="12293" name="TextBox 3"/>
          <p:cNvSpPr txBox="1">
            <a:spLocks noChangeArrowheads="1"/>
          </p:cNvSpPr>
          <p:nvPr/>
        </p:nvSpPr>
        <p:spPr bwMode="auto">
          <a:xfrm>
            <a:off x="87313" y="1752600"/>
            <a:ext cx="80819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(1)</a:t>
            </a:r>
            <a:r>
              <a:rPr lang="en-US" altLang="en-US" sz="2000">
                <a:solidFill>
                  <a:srgbClr val="009900"/>
                </a:solidFill>
              </a:rPr>
              <a:t> </a:t>
            </a:r>
            <a:r>
              <a:rPr lang="en-US" altLang="en-US" sz="2000"/>
              <a:t>Order alternatives from </a:t>
            </a:r>
            <a:r>
              <a:rPr lang="en-US" altLang="en-US" sz="2000" i="1">
                <a:solidFill>
                  <a:srgbClr val="009900"/>
                </a:solidFill>
              </a:rPr>
              <a:t>smallest to largest initial investment</a:t>
            </a:r>
          </a:p>
          <a:p>
            <a:r>
              <a:rPr lang="en-US" altLang="en-US" sz="2000"/>
              <a:t>(2) For revenue alts, calculate </a:t>
            </a:r>
            <a:r>
              <a:rPr lang="en-US" altLang="en-US" sz="2000" b="1"/>
              <a:t>i* </a:t>
            </a:r>
            <a:r>
              <a:rPr lang="en-US" altLang="en-US" sz="2000"/>
              <a:t>(vs. DN) and </a:t>
            </a:r>
            <a:r>
              <a:rPr lang="en-US" altLang="en-US" sz="2000" i="1">
                <a:solidFill>
                  <a:srgbClr val="FF0000"/>
                </a:solidFill>
              </a:rPr>
              <a:t>eliminate all with i* &lt; MARR</a:t>
            </a:r>
            <a:r>
              <a:rPr lang="en-US" altLang="en-US" sz="2000"/>
              <a:t>; remaining </a:t>
            </a:r>
          </a:p>
          <a:p>
            <a:r>
              <a:rPr lang="en-US" altLang="en-US" sz="2000"/>
              <a:t>         alternative with lowest cost is </a:t>
            </a:r>
            <a:r>
              <a:rPr lang="en-US" altLang="en-US" sz="2000" b="1" i="1">
                <a:solidFill>
                  <a:srgbClr val="009900"/>
                </a:solidFill>
              </a:rPr>
              <a:t>defender</a:t>
            </a:r>
            <a:r>
              <a:rPr lang="en-US" altLang="en-US" sz="2000" b="1"/>
              <a:t>. F</a:t>
            </a:r>
            <a:r>
              <a:rPr lang="en-US" altLang="en-US" sz="2000"/>
              <a:t>or cost alternatives, go to step (3)</a:t>
            </a:r>
          </a:p>
          <a:p>
            <a:r>
              <a:rPr lang="en-US" altLang="en-US" sz="2000"/>
              <a:t>(3) Determine incremental CF between </a:t>
            </a:r>
            <a:r>
              <a:rPr lang="en-US" altLang="en-US" sz="2000" b="1" i="1">
                <a:solidFill>
                  <a:srgbClr val="009900"/>
                </a:solidFill>
              </a:rPr>
              <a:t>defender</a:t>
            </a:r>
            <a:r>
              <a:rPr lang="en-US" altLang="en-US" sz="2000"/>
              <a:t> and </a:t>
            </a:r>
            <a:r>
              <a:rPr lang="en-US" altLang="en-US" sz="2000" b="1" i="1">
                <a:solidFill>
                  <a:srgbClr val="009900"/>
                </a:solidFill>
              </a:rPr>
              <a:t>next lowest-cost</a:t>
            </a:r>
            <a:r>
              <a:rPr lang="en-US" altLang="en-US" sz="2000" i="1"/>
              <a:t> </a:t>
            </a:r>
            <a:r>
              <a:rPr lang="en-US" altLang="en-US" sz="2000"/>
              <a:t>alternative</a:t>
            </a:r>
          </a:p>
          <a:p>
            <a:r>
              <a:rPr lang="en-US" altLang="en-US" sz="2000"/>
              <a:t>      (known as the </a:t>
            </a:r>
            <a:r>
              <a:rPr lang="en-US" altLang="en-US" sz="2000" i="1">
                <a:solidFill>
                  <a:srgbClr val="3333CC"/>
                </a:solidFill>
              </a:rPr>
              <a:t>challenger</a:t>
            </a:r>
            <a:r>
              <a:rPr lang="en-US" altLang="en-US" sz="2000"/>
              <a:t>). Set up ROR relation</a:t>
            </a:r>
          </a:p>
          <a:p>
            <a:r>
              <a:rPr lang="en-US" altLang="en-US" sz="2000"/>
              <a:t>(4) Calculate </a:t>
            </a:r>
            <a:r>
              <a:rPr lang="en-US" altLang="en-US" sz="2000" b="1"/>
              <a:t>∆i* </a:t>
            </a:r>
            <a:r>
              <a:rPr lang="en-US" altLang="en-US" sz="2000"/>
              <a:t>on incremental CF between </a:t>
            </a:r>
            <a:r>
              <a:rPr lang="en-US" altLang="en-US" sz="2000" i="1">
                <a:solidFill>
                  <a:srgbClr val="009900"/>
                </a:solidFill>
              </a:rPr>
              <a:t>two alternatives from step (3)</a:t>
            </a:r>
          </a:p>
          <a:p>
            <a:r>
              <a:rPr lang="en-US" altLang="en-US" sz="2000"/>
              <a:t>(5) If </a:t>
            </a:r>
            <a:r>
              <a:rPr lang="en-US" altLang="en-US" sz="2000" b="1"/>
              <a:t>∆i* ≥ MARR, </a:t>
            </a:r>
            <a:r>
              <a:rPr lang="en-US" altLang="en-US" sz="2000" i="1">
                <a:solidFill>
                  <a:srgbClr val="FF0000"/>
                </a:solidFill>
              </a:rPr>
              <a:t>eliminate defender </a:t>
            </a:r>
            <a:r>
              <a:rPr lang="en-US" altLang="en-US" sz="2000"/>
              <a:t>and </a:t>
            </a:r>
            <a:r>
              <a:rPr lang="en-US" altLang="en-US" sz="2000" i="1">
                <a:solidFill>
                  <a:srgbClr val="3333CC"/>
                </a:solidFill>
              </a:rPr>
              <a:t>challenger becomes new defender  </a:t>
            </a:r>
          </a:p>
          <a:p>
            <a:r>
              <a:rPr lang="en-US" altLang="en-US" sz="2000" i="1">
                <a:solidFill>
                  <a:srgbClr val="3333CC"/>
                </a:solidFill>
              </a:rPr>
              <a:t>       </a:t>
            </a:r>
            <a:r>
              <a:rPr lang="en-US" altLang="en-US" sz="2000"/>
              <a:t>against</a:t>
            </a:r>
            <a:r>
              <a:rPr lang="en-US" altLang="en-US" sz="2000" i="1">
                <a:solidFill>
                  <a:srgbClr val="3333CC"/>
                </a:solidFill>
              </a:rPr>
              <a:t> </a:t>
            </a:r>
            <a:r>
              <a:rPr lang="en-US" altLang="en-US" sz="2000"/>
              <a:t>next alternative on list </a:t>
            </a:r>
          </a:p>
          <a:p>
            <a:r>
              <a:rPr lang="en-US" altLang="en-US" sz="2000"/>
              <a:t>(6) Repeat steps (3) through (5) </a:t>
            </a:r>
            <a:r>
              <a:rPr lang="en-US" altLang="en-US" sz="2000" i="1">
                <a:solidFill>
                  <a:srgbClr val="FF0000"/>
                </a:solidFill>
              </a:rPr>
              <a:t>until only one alternative </a:t>
            </a:r>
            <a:r>
              <a:rPr lang="en-US" altLang="en-US" sz="2000"/>
              <a:t>remains. </a:t>
            </a:r>
            <a:r>
              <a:rPr lang="en-US" altLang="en-US" sz="2000" b="1" i="1"/>
              <a:t>Select it</a:t>
            </a:r>
            <a:r>
              <a:rPr lang="en-US" altLang="en-US" sz="2000"/>
              <a:t>.  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438400" y="4724400"/>
            <a:ext cx="372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800" b="1" u="sng">
                <a:solidFill>
                  <a:srgbClr val="0033CC"/>
                </a:solidFill>
              </a:rPr>
              <a:t>For Independent Projects</a:t>
            </a:r>
          </a:p>
        </p:txBody>
      </p:sp>
      <p:sp>
        <p:nvSpPr>
          <p:cNvPr id="12295" name="TextBox 2"/>
          <p:cNvSpPr txBox="1">
            <a:spLocks noChangeArrowheads="1"/>
          </p:cNvSpPr>
          <p:nvPr/>
        </p:nvSpPr>
        <p:spPr bwMode="auto">
          <a:xfrm>
            <a:off x="184150" y="5264150"/>
            <a:ext cx="659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Compare each alternative vs. DN and select </a:t>
            </a:r>
            <a:r>
              <a:rPr lang="en-US" altLang="en-US" sz="2000" b="1" i="1">
                <a:solidFill>
                  <a:srgbClr val="FF0000"/>
                </a:solidFill>
              </a:rPr>
              <a:t>all</a:t>
            </a:r>
            <a:r>
              <a:rPr lang="en-US" altLang="en-US" sz="2000" b="1"/>
              <a:t> </a:t>
            </a:r>
            <a:r>
              <a:rPr lang="en-US" altLang="en-US" sz="2000" b="1" i="1">
                <a:solidFill>
                  <a:srgbClr val="FF0000"/>
                </a:solidFill>
              </a:rPr>
              <a:t>with ROR  ≥  MARR</a:t>
            </a:r>
            <a:r>
              <a:rPr lang="en-US" altLang="en-US" sz="2000" i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38100" y="1106488"/>
            <a:ext cx="7810500" cy="1408112"/>
          </a:xfrm>
          <a:prstGeom prst="rect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152400" y="141288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 </a:t>
            </a:r>
            <a:r>
              <a:rPr lang="en-US" dirty="0" smtClean="0"/>
              <a:t>Example: ROR for Multiple Alternatives</a:t>
            </a:r>
            <a:endParaRPr lang="en-US" sz="4000" dirty="0"/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228600" y="1143000"/>
            <a:ext cx="7543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>
                <a:solidFill>
                  <a:srgbClr val="6600CC"/>
                </a:solidFill>
              </a:rPr>
              <a:t>The five mutually exclusive alternatives shown below are under consideration for improving visitor safety and access to additional areas of a national park. If all alternatives are considered to last indefinitely, determine which should be selected on the basis of a rate of return analysis using an interest rate of 10%.</a:t>
            </a:r>
          </a:p>
          <a:p>
            <a:endParaRPr lang="en-US" altLang="en-US" sz="2000"/>
          </a:p>
          <a:p>
            <a:r>
              <a:rPr lang="en-US" altLang="en-US" sz="2000"/>
              <a:t>                                                                </a:t>
            </a:r>
            <a:r>
              <a:rPr lang="en-US" altLang="en-US" sz="2000" b="1" u="sng"/>
              <a:t>    A         B         C         D        E_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        First cost, $ millions                          -20      -40      -35       -90      -70 </a:t>
            </a:r>
            <a:br>
              <a:rPr lang="en-US" altLang="en-US" sz="2000"/>
            </a:br>
            <a:r>
              <a:rPr lang="en-US" altLang="en-US" sz="2000"/>
              <a:t>        Annual M&amp;O cost, $ millions              -2      -1.5     -1.9      -1.1     -1.3 </a:t>
            </a:r>
          </a:p>
        </p:txBody>
      </p:sp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381000" y="3810000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3319" name="TextBox 11"/>
          <p:cNvSpPr txBox="1">
            <a:spLocks noChangeArrowheads="1"/>
          </p:cNvSpPr>
          <p:nvPr/>
        </p:nvSpPr>
        <p:spPr bwMode="auto">
          <a:xfrm>
            <a:off x="1447800" y="3816350"/>
            <a:ext cx="68992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Rank on the basis of initial cost:  </a:t>
            </a:r>
            <a:r>
              <a:rPr lang="en-US" altLang="en-US" sz="2000" b="1">
                <a:solidFill>
                  <a:srgbClr val="3333CC"/>
                </a:solidFill>
              </a:rPr>
              <a:t>A,C,B,E,D; </a:t>
            </a:r>
            <a:r>
              <a:rPr lang="en-US" altLang="en-US" sz="2000" b="1"/>
              <a:t>calculate CC values</a:t>
            </a:r>
          </a:p>
          <a:p>
            <a:r>
              <a:rPr lang="en-US" altLang="en-US" sz="2000" b="1">
                <a:solidFill>
                  <a:srgbClr val="3333CC"/>
                </a:solidFill>
              </a:rPr>
              <a:t>C vs. A: </a:t>
            </a:r>
            <a:r>
              <a:rPr lang="en-US" altLang="en-US" sz="2000"/>
              <a:t>0 = -15 + 0.1/0.1       </a:t>
            </a:r>
            <a:r>
              <a:rPr lang="en-US" altLang="en-US" sz="2000" b="1"/>
              <a:t>∆i* = 6.7%   </a:t>
            </a:r>
            <a:r>
              <a:rPr lang="en-US" altLang="en-US" sz="2000">
                <a:solidFill>
                  <a:srgbClr val="FF0000"/>
                </a:solidFill>
              </a:rPr>
              <a:t>(eliminate C)</a:t>
            </a:r>
          </a:p>
          <a:p>
            <a:r>
              <a:rPr lang="en-US" altLang="en-US" sz="2000" b="1">
                <a:solidFill>
                  <a:srgbClr val="3333CC"/>
                </a:solidFill>
              </a:rPr>
              <a:t>B vs. A: </a:t>
            </a:r>
            <a:r>
              <a:rPr lang="en-US" altLang="en-US" sz="2000"/>
              <a:t>0 = -20 + 0.5/0.1       </a:t>
            </a:r>
            <a:r>
              <a:rPr lang="en-US" altLang="en-US" sz="2000" b="1"/>
              <a:t>∆i* = 25%    </a:t>
            </a:r>
            <a:r>
              <a:rPr lang="en-US" altLang="en-US" sz="2000">
                <a:solidFill>
                  <a:srgbClr val="FF0000"/>
                </a:solidFill>
              </a:rPr>
              <a:t>(eliminate A)</a:t>
            </a:r>
          </a:p>
          <a:p>
            <a:r>
              <a:rPr lang="en-US" altLang="en-US" sz="2000" b="1">
                <a:solidFill>
                  <a:srgbClr val="3333CC"/>
                </a:solidFill>
              </a:rPr>
              <a:t>E vs. B: </a:t>
            </a:r>
            <a:r>
              <a:rPr lang="en-US" altLang="en-US" sz="2000"/>
              <a:t>0 = -30 + 0.2/0.1       </a:t>
            </a:r>
            <a:r>
              <a:rPr lang="en-US" altLang="en-US" sz="2000" b="1"/>
              <a:t>∆i* = 6.7%   </a:t>
            </a:r>
            <a:r>
              <a:rPr lang="en-US" altLang="en-US" sz="2000">
                <a:solidFill>
                  <a:srgbClr val="FF0000"/>
                </a:solidFill>
              </a:rPr>
              <a:t>(eliminate E)</a:t>
            </a:r>
          </a:p>
          <a:p>
            <a:r>
              <a:rPr lang="en-US" altLang="en-US" sz="2000" b="1">
                <a:solidFill>
                  <a:srgbClr val="3333CC"/>
                </a:solidFill>
              </a:rPr>
              <a:t>D vs. B: </a:t>
            </a:r>
            <a:r>
              <a:rPr lang="en-US" altLang="en-US" sz="2000"/>
              <a:t>0 = -50 + 0.4/0.1       </a:t>
            </a:r>
            <a:r>
              <a:rPr lang="en-US" altLang="en-US" sz="2000" b="1"/>
              <a:t>∆i* = 8%      </a:t>
            </a:r>
            <a:r>
              <a:rPr lang="en-US" altLang="en-US" sz="2000">
                <a:solidFill>
                  <a:srgbClr val="FF0000"/>
                </a:solidFill>
              </a:rPr>
              <a:t>(eliminate D)</a:t>
            </a:r>
          </a:p>
          <a:p>
            <a:pPr algn="ctr"/>
            <a:r>
              <a:rPr lang="en-US" altLang="en-US" sz="2000" b="1" i="1">
                <a:solidFill>
                  <a:srgbClr val="FF0000"/>
                </a:solidFill>
              </a:rPr>
              <a:t>Select alternative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85800" y="1066800"/>
            <a:ext cx="706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Must consider </a:t>
            </a:r>
            <a:r>
              <a:rPr lang="en-US" altLang="en-US" sz="2000" b="1" i="1">
                <a:solidFill>
                  <a:srgbClr val="009900"/>
                </a:solidFill>
              </a:rPr>
              <a:t>incremental cash flows </a:t>
            </a:r>
            <a:r>
              <a:rPr lang="en-US" altLang="en-US" sz="2000"/>
              <a:t>for mutually exclusive alternatives</a:t>
            </a:r>
            <a:endParaRPr lang="en-US" altLang="en-US" sz="2000" b="1" i="1">
              <a:solidFill>
                <a:srgbClr val="009900"/>
              </a:solidFill>
            </a:endParaRPr>
          </a:p>
        </p:txBody>
      </p:sp>
      <p:sp>
        <p:nvSpPr>
          <p:cNvPr id="14340" name="4-Point Star 29"/>
          <p:cNvSpPr>
            <a:spLocks noChangeArrowheads="1"/>
          </p:cNvSpPr>
          <p:nvPr/>
        </p:nvSpPr>
        <p:spPr bwMode="auto">
          <a:xfrm>
            <a:off x="228600" y="1066800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152400"/>
            <a:ext cx="6994525" cy="8382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Summary of Important Points</a:t>
            </a:r>
            <a:endParaRPr lang="en-US" sz="4400" dirty="0"/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63785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/>
              <a:t>Incremental cash flow = cash flow</a:t>
            </a:r>
            <a:r>
              <a:rPr lang="en-US" altLang="en-US" b="1" baseline="-25000"/>
              <a:t>B</a:t>
            </a:r>
            <a:r>
              <a:rPr lang="en-US" altLang="en-US" b="1"/>
              <a:t> – cash flow</a:t>
            </a:r>
            <a:r>
              <a:rPr lang="en-US" altLang="en-US" b="1" baseline="-25000"/>
              <a:t>A</a:t>
            </a:r>
          </a:p>
          <a:p>
            <a:r>
              <a:rPr lang="en-US" altLang="en-US" sz="2000" b="1"/>
              <a:t>       </a:t>
            </a:r>
            <a:r>
              <a:rPr lang="en-US" altLang="en-US" sz="2000"/>
              <a:t>where alternative with </a:t>
            </a:r>
            <a:r>
              <a:rPr lang="en-US" altLang="en-US" sz="2000" b="1" i="1">
                <a:solidFill>
                  <a:srgbClr val="FF0000"/>
                </a:solidFill>
              </a:rPr>
              <a:t>larger</a:t>
            </a:r>
            <a:r>
              <a:rPr lang="en-US" altLang="en-US" sz="2000" b="1" i="1"/>
              <a:t> </a:t>
            </a:r>
            <a:r>
              <a:rPr lang="en-US" altLang="en-US" sz="2000"/>
              <a:t>initial investment is </a:t>
            </a:r>
            <a:r>
              <a:rPr lang="en-US" altLang="en-US" sz="2000" b="1">
                <a:solidFill>
                  <a:srgbClr val="FF0000"/>
                </a:solidFill>
              </a:rPr>
              <a:t>Alternative B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656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>
                <a:solidFill>
                  <a:srgbClr val="3333CC"/>
                </a:solidFill>
              </a:rPr>
              <a:t>Eliminate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3333CC"/>
                </a:solidFill>
              </a:rPr>
              <a:t>B</a:t>
            </a:r>
            <a:r>
              <a:rPr lang="en-US" altLang="en-US" sz="2000"/>
              <a:t> if incremental ROR </a:t>
            </a:r>
            <a:r>
              <a:rPr lang="en-US" altLang="en-US" sz="2000" b="1">
                <a:solidFill>
                  <a:srgbClr val="3333CC"/>
                </a:solidFill>
              </a:rPr>
              <a:t>∆i* </a:t>
            </a:r>
            <a:r>
              <a:rPr lang="en-US" altLang="en-US" sz="2000" b="1" i="1">
                <a:solidFill>
                  <a:srgbClr val="3333CC"/>
                </a:solidFill>
              </a:rPr>
              <a:t>&lt; MARR</a:t>
            </a:r>
            <a:r>
              <a:rPr lang="en-US" altLang="en-US" sz="2000" b="1" i="1"/>
              <a:t>; </a:t>
            </a:r>
            <a:r>
              <a:rPr lang="en-US" altLang="en-US" sz="2000" i="1"/>
              <a:t>otherwise,</a:t>
            </a:r>
            <a:r>
              <a:rPr lang="en-US" altLang="en-US" sz="2000" b="1" i="1"/>
              <a:t> </a:t>
            </a:r>
            <a:r>
              <a:rPr lang="en-US" altLang="en-US" sz="2000" b="1">
                <a:solidFill>
                  <a:srgbClr val="3333CC"/>
                </a:solidFill>
              </a:rPr>
              <a:t>eliminate A</a:t>
            </a:r>
            <a:endParaRPr lang="en-US" altLang="en-US" sz="2000" b="1" i="1">
              <a:solidFill>
                <a:srgbClr val="3333CC"/>
              </a:solidFill>
            </a:endParaRPr>
          </a:p>
        </p:txBody>
      </p:sp>
      <p:sp>
        <p:nvSpPr>
          <p:cNvPr id="14344" name="4-Point Star 16"/>
          <p:cNvSpPr>
            <a:spLocks noChangeArrowheads="1"/>
          </p:cNvSpPr>
          <p:nvPr/>
        </p:nvSpPr>
        <p:spPr bwMode="auto">
          <a:xfrm>
            <a:off x="228600" y="2362200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Text Box 5"/>
          <p:cNvSpPr txBox="1">
            <a:spLocks noChangeArrowheads="1"/>
          </p:cNvSpPr>
          <p:nvPr/>
        </p:nvSpPr>
        <p:spPr bwMode="auto">
          <a:xfrm>
            <a:off x="762000" y="3810000"/>
            <a:ext cx="6359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For multiple mutually exclusive alternatives, compare two at a time</a:t>
            </a:r>
          </a:p>
          <a:p>
            <a:r>
              <a:rPr lang="en-US" altLang="en-US" sz="2000"/>
              <a:t>and eliminate alternatives until </a:t>
            </a:r>
            <a:r>
              <a:rPr lang="en-US" altLang="en-US" sz="2000" b="1" i="1">
                <a:solidFill>
                  <a:srgbClr val="3333CC"/>
                </a:solidFill>
              </a:rPr>
              <a:t>only one remains</a:t>
            </a:r>
          </a:p>
        </p:txBody>
      </p:sp>
      <p:sp>
        <p:nvSpPr>
          <p:cNvPr id="14346" name="4-Point Star 18"/>
          <p:cNvSpPr>
            <a:spLocks noChangeArrowheads="1"/>
          </p:cNvSpPr>
          <p:nvPr/>
        </p:nvSpPr>
        <p:spPr bwMode="auto">
          <a:xfrm>
            <a:off x="228600" y="3810000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Text Box 5"/>
          <p:cNvSpPr txBox="1">
            <a:spLocks noChangeArrowheads="1"/>
          </p:cNvSpPr>
          <p:nvPr/>
        </p:nvSpPr>
        <p:spPr bwMode="auto">
          <a:xfrm>
            <a:off x="762000" y="4724400"/>
            <a:ext cx="6470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For independent alternatives, compare each against </a:t>
            </a:r>
            <a:r>
              <a:rPr lang="en-US" altLang="en-US" sz="2000" b="1"/>
              <a:t>DN</a:t>
            </a:r>
            <a:r>
              <a:rPr lang="en-US" altLang="en-US" sz="2000"/>
              <a:t> and </a:t>
            </a:r>
            <a:r>
              <a:rPr lang="en-US" altLang="en-US" sz="2000" b="1" i="1">
                <a:solidFill>
                  <a:srgbClr val="3333CC"/>
                </a:solidFill>
              </a:rPr>
              <a:t>select</a:t>
            </a:r>
            <a:r>
              <a:rPr lang="en-US" altLang="en-US" sz="2000"/>
              <a:t> </a:t>
            </a:r>
          </a:p>
          <a:p>
            <a:r>
              <a:rPr lang="en-US" altLang="en-US" sz="2000" b="1" i="1">
                <a:solidFill>
                  <a:srgbClr val="3333CC"/>
                </a:solidFill>
              </a:rPr>
              <a:t> all that have ROR ≥ MARR</a:t>
            </a:r>
          </a:p>
        </p:txBody>
      </p:sp>
      <p:sp>
        <p:nvSpPr>
          <p:cNvPr id="14348" name="4-Point Star 20"/>
          <p:cNvSpPr>
            <a:spLocks noChangeArrowheads="1"/>
          </p:cNvSpPr>
          <p:nvPr/>
        </p:nvSpPr>
        <p:spPr bwMode="auto">
          <a:xfrm>
            <a:off x="255588" y="4619625"/>
            <a:ext cx="477837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0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680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 i="1">
                <a:solidFill>
                  <a:srgbClr val="3333CC"/>
                </a:solidFill>
              </a:rPr>
              <a:t>Breakeven ROR </a:t>
            </a:r>
            <a:r>
              <a:rPr lang="en-US" altLang="en-US" sz="2000"/>
              <a:t> is i* between </a:t>
            </a:r>
            <a:r>
              <a:rPr lang="en-US" altLang="en-US" sz="2000" b="1" i="1">
                <a:solidFill>
                  <a:srgbClr val="009900"/>
                </a:solidFill>
              </a:rPr>
              <a:t>project cash flows </a:t>
            </a:r>
            <a:r>
              <a:rPr lang="en-US" altLang="en-US" sz="2000"/>
              <a:t>of two alternatives, or ∆i* between </a:t>
            </a:r>
            <a:r>
              <a:rPr lang="en-US" altLang="en-US" sz="2000" b="1" i="1">
                <a:solidFill>
                  <a:srgbClr val="009900"/>
                </a:solidFill>
              </a:rPr>
              <a:t>incremental cash flows </a:t>
            </a:r>
            <a:r>
              <a:rPr lang="en-US" altLang="en-US" sz="2000"/>
              <a:t>of two alternatives</a:t>
            </a:r>
            <a:endParaRPr lang="en-US" altLang="en-US" sz="2000" b="1" i="1">
              <a:solidFill>
                <a:srgbClr val="3333CC"/>
              </a:solidFill>
            </a:endParaRPr>
          </a:p>
        </p:txBody>
      </p:sp>
      <p:sp>
        <p:nvSpPr>
          <p:cNvPr id="14351" name="4-Point Star 22"/>
          <p:cNvSpPr>
            <a:spLocks noChangeArrowheads="1"/>
          </p:cNvSpPr>
          <p:nvPr/>
        </p:nvSpPr>
        <p:spPr bwMode="auto">
          <a:xfrm>
            <a:off x="228600" y="2971800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994525" cy="6858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Summary of Important Points</a:t>
            </a:r>
            <a:endParaRPr lang="en-US" sz="4000" dirty="0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762000" y="2514600"/>
            <a:ext cx="6283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More than 1 sign change in NCF may cause </a:t>
            </a:r>
            <a:r>
              <a:rPr lang="en-US" sz="2000" b="1" i="1">
                <a:solidFill>
                  <a:srgbClr val="0033CC"/>
                </a:solidFill>
              </a:rPr>
              <a:t>multiple i* values</a:t>
            </a:r>
            <a:endParaRPr lang="en-US" sz="2000" b="1" i="1">
              <a:solidFill>
                <a:srgbClr val="FF0000"/>
              </a:solidFill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685800" y="3124200"/>
            <a:ext cx="6318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Descarte’s rule of signs and Norstrom’s criterion </a:t>
            </a:r>
            <a:r>
              <a:rPr lang="en-US" sz="2000" b="1">
                <a:solidFill>
                  <a:srgbClr val="3333CC"/>
                </a:solidFill>
              </a:rPr>
              <a:t>useful</a:t>
            </a:r>
            <a:r>
              <a:rPr lang="en-US" sz="2000" b="1"/>
              <a:t> when </a:t>
            </a:r>
          </a:p>
          <a:p>
            <a:r>
              <a:rPr lang="en-US" sz="2000" b="1" i="1">
                <a:solidFill>
                  <a:srgbClr val="3333CC"/>
                </a:solidFill>
              </a:rPr>
              <a:t>multiple</a:t>
            </a:r>
            <a:r>
              <a:rPr lang="en-US" sz="2000" b="1">
                <a:solidFill>
                  <a:srgbClr val="3333CC"/>
                </a:solidFill>
              </a:rPr>
              <a:t> </a:t>
            </a:r>
            <a:r>
              <a:rPr lang="en-US" sz="2000" b="1" i="1">
                <a:solidFill>
                  <a:srgbClr val="0033CC"/>
                </a:solidFill>
              </a:rPr>
              <a:t>i* values</a:t>
            </a:r>
            <a:r>
              <a:rPr lang="en-US" sz="2000" b="1"/>
              <a:t> are suspected</a:t>
            </a:r>
            <a:endParaRPr lang="en-US" sz="2000" b="1">
              <a:solidFill>
                <a:srgbClr val="0033CC"/>
              </a:solidFill>
            </a:endParaRPr>
          </a:p>
        </p:txBody>
      </p:sp>
      <p:sp>
        <p:nvSpPr>
          <p:cNvPr id="18437" name="4-Point Star 26"/>
          <p:cNvSpPr>
            <a:spLocks noChangeArrowheads="1"/>
          </p:cNvSpPr>
          <p:nvPr/>
        </p:nvSpPr>
        <p:spPr bwMode="auto">
          <a:xfrm>
            <a:off x="152400" y="1143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38" name="Rectangle 1"/>
          <p:cNvSpPr>
            <a:spLocks noChangeArrowheads="1"/>
          </p:cNvSpPr>
          <p:nvPr/>
        </p:nvSpPr>
        <p:spPr bwMode="auto">
          <a:xfrm>
            <a:off x="762000" y="9906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ROR equations can be written in terms of </a:t>
            </a:r>
            <a:r>
              <a:rPr lang="en-US" sz="2000" b="1">
                <a:solidFill>
                  <a:srgbClr val="3333CC"/>
                </a:solidFill>
              </a:rPr>
              <a:t>PW, FW, or AW </a:t>
            </a:r>
            <a:r>
              <a:rPr lang="en-US" sz="2000" b="1"/>
              <a:t>and</a:t>
            </a:r>
            <a:r>
              <a:rPr lang="en-US" sz="2000" b="1">
                <a:solidFill>
                  <a:srgbClr val="3333CC"/>
                </a:solidFill>
              </a:rPr>
              <a:t> </a:t>
            </a:r>
          </a:p>
          <a:p>
            <a:pPr eaLnBrk="0" hangingPunct="0"/>
            <a:r>
              <a:rPr lang="en-US" sz="2000" b="1"/>
              <a:t> usually require </a:t>
            </a:r>
            <a:r>
              <a:rPr lang="en-US" sz="2000" b="1" i="1">
                <a:solidFill>
                  <a:srgbClr val="3333CC"/>
                </a:solidFill>
              </a:rPr>
              <a:t>trial and error solution</a:t>
            </a:r>
          </a:p>
        </p:txBody>
      </p:sp>
      <p:sp>
        <p:nvSpPr>
          <p:cNvPr id="18439" name="TextBox 15"/>
          <p:cNvSpPr txBox="1">
            <a:spLocks noChangeArrowheads="1"/>
          </p:cNvSpPr>
          <p:nvPr/>
        </p:nvSpPr>
        <p:spPr bwMode="auto">
          <a:xfrm>
            <a:off x="762000" y="1828800"/>
            <a:ext cx="5929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i* assumes </a:t>
            </a:r>
            <a:r>
              <a:rPr lang="en-US" sz="2000" b="1" i="1">
                <a:solidFill>
                  <a:srgbClr val="0033CC"/>
                </a:solidFill>
              </a:rPr>
              <a:t>reinvestment</a:t>
            </a:r>
            <a:r>
              <a:rPr lang="en-US" sz="2000" b="1"/>
              <a:t> of positive cash flows </a:t>
            </a:r>
            <a:r>
              <a:rPr lang="en-US" sz="2000" b="1" i="1">
                <a:solidFill>
                  <a:srgbClr val="0033CC"/>
                </a:solidFill>
              </a:rPr>
              <a:t>at i* rate</a:t>
            </a:r>
            <a:endParaRPr lang="en-US" sz="2000" b="1" i="1">
              <a:solidFill>
                <a:srgbClr val="FF0000"/>
              </a:solidFill>
            </a:endParaRPr>
          </a:p>
        </p:txBody>
      </p:sp>
      <p:sp>
        <p:nvSpPr>
          <p:cNvPr id="18440" name="TextBox 17"/>
          <p:cNvSpPr txBox="1">
            <a:spLocks noChangeArrowheads="1"/>
          </p:cNvSpPr>
          <p:nvPr/>
        </p:nvSpPr>
        <p:spPr bwMode="auto">
          <a:xfrm>
            <a:off x="762000" y="4038600"/>
            <a:ext cx="7016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EROR can be calculated using </a:t>
            </a:r>
            <a:r>
              <a:rPr lang="en-US" sz="2000" b="1">
                <a:solidFill>
                  <a:srgbClr val="3333CC"/>
                </a:solidFill>
              </a:rPr>
              <a:t>MIRR </a:t>
            </a:r>
            <a:r>
              <a:rPr lang="en-US" sz="2000" b="1"/>
              <a:t>or</a:t>
            </a:r>
            <a:r>
              <a:rPr lang="en-US" sz="2000" b="1">
                <a:solidFill>
                  <a:srgbClr val="3333CC"/>
                </a:solidFill>
              </a:rPr>
              <a:t> ROIC </a:t>
            </a:r>
            <a:r>
              <a:rPr lang="en-US" sz="2000" b="1"/>
              <a:t>approach. Assumptions about investment and borrowing rates is required.</a:t>
            </a:r>
            <a:endParaRPr lang="en-US" sz="2000" b="1" i="1"/>
          </a:p>
        </p:txBody>
      </p:sp>
      <p:sp>
        <p:nvSpPr>
          <p:cNvPr id="18441" name="4-Point Star 19"/>
          <p:cNvSpPr>
            <a:spLocks noChangeArrowheads="1"/>
          </p:cNvSpPr>
          <p:nvPr/>
        </p:nvSpPr>
        <p:spPr bwMode="auto">
          <a:xfrm>
            <a:off x="152400" y="18288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2" name="4-Point Star 21"/>
          <p:cNvSpPr>
            <a:spLocks noChangeArrowheads="1"/>
          </p:cNvSpPr>
          <p:nvPr/>
        </p:nvSpPr>
        <p:spPr bwMode="auto">
          <a:xfrm>
            <a:off x="152400" y="25146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3" name="4-Point Star 23"/>
          <p:cNvSpPr>
            <a:spLocks noChangeArrowheads="1"/>
          </p:cNvSpPr>
          <p:nvPr/>
        </p:nvSpPr>
        <p:spPr bwMode="auto">
          <a:xfrm>
            <a:off x="152400" y="32766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4" name="4-Point Star 24"/>
          <p:cNvSpPr>
            <a:spLocks noChangeArrowheads="1"/>
          </p:cNvSpPr>
          <p:nvPr/>
        </p:nvSpPr>
        <p:spPr bwMode="auto">
          <a:xfrm>
            <a:off x="152400" y="4191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5" name="4-Point Star 25"/>
          <p:cNvSpPr>
            <a:spLocks noChangeArrowheads="1"/>
          </p:cNvSpPr>
          <p:nvPr/>
        </p:nvSpPr>
        <p:spPr bwMode="auto">
          <a:xfrm>
            <a:off x="228600" y="51054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6" name="TextBox 28"/>
          <p:cNvSpPr txBox="1">
            <a:spLocks noChangeArrowheads="1"/>
          </p:cNvSpPr>
          <p:nvPr/>
        </p:nvSpPr>
        <p:spPr bwMode="auto">
          <a:xfrm>
            <a:off x="762000" y="4953000"/>
            <a:ext cx="679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General ROR equation for bonds is </a:t>
            </a:r>
          </a:p>
          <a:p>
            <a:pPr algn="ctr"/>
            <a:r>
              <a:rPr lang="en-US" sz="2000" b="1">
                <a:solidFill>
                  <a:srgbClr val="3333CC"/>
                </a:solidFill>
              </a:rPr>
              <a:t>0 = - P + I(P/A,i*,n</a:t>
            </a:r>
            <a:r>
              <a:rPr lang="en-US" sz="1400" b="1">
                <a:solidFill>
                  <a:srgbClr val="3333CC"/>
                </a:solidFill>
              </a:rPr>
              <a:t>x</a:t>
            </a:r>
            <a:r>
              <a:rPr lang="en-US" sz="2000" b="1">
                <a:solidFill>
                  <a:srgbClr val="3333CC"/>
                </a:solidFill>
              </a:rPr>
              <a:t>c) + V(P/F,i*,n</a:t>
            </a:r>
            <a:r>
              <a:rPr lang="en-US" sz="1400" b="1">
                <a:solidFill>
                  <a:srgbClr val="3333CC"/>
                </a:solidFill>
              </a:rPr>
              <a:t>x</a:t>
            </a:r>
            <a:r>
              <a:rPr lang="en-US" sz="2000" b="1">
                <a:solidFill>
                  <a:srgbClr val="3333CC"/>
                </a:solidFill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6511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1143000" y="2677180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Rate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Return  Multiple Alternatives</a:t>
            </a:r>
            <a:endParaRPr lang="en-US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12725"/>
            <a:ext cx="6996113" cy="915988"/>
          </a:xfrm>
        </p:spPr>
        <p:txBody>
          <a:bodyPr/>
          <a:lstStyle/>
          <a:p>
            <a:pPr defTabSz="914400">
              <a:defRPr/>
            </a:pPr>
            <a:r>
              <a:rPr lang="en-US" sz="4400" u="sng" dirty="0"/>
              <a:t>LEARNING</a:t>
            </a:r>
            <a:r>
              <a:rPr lang="en-US" u="sng" dirty="0"/>
              <a:t> </a:t>
            </a:r>
            <a:r>
              <a:rPr lang="en-US" sz="4400" u="sng" dirty="0" smtClean="0"/>
              <a:t>OUTCOMES</a:t>
            </a:r>
            <a:endParaRPr lang="en-US" sz="4400" u="sng" dirty="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31775" y="1219200"/>
            <a:ext cx="7464425" cy="44196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3594" tIns="41797" rIns="83594" bIns="41797">
            <a:spAutoFit/>
          </a:bodyPr>
          <a:lstStyle>
            <a:lvl1pPr marL="457200" indent="-4572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Why incremental analysis is required in ROR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Incremental cash flow (CF) calculation 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Interpretation of ROR on incremental CF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Select alternative by ROR based on PW relation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Select alternative by ROR based on AW relation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Select best from several alternatives using ROR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2"/>
          <p:cNvSpPr>
            <a:spLocks noChangeArrowheads="1"/>
          </p:cNvSpPr>
          <p:nvPr/>
        </p:nvSpPr>
        <p:spPr bwMode="auto">
          <a:xfrm>
            <a:off x="311150" y="990600"/>
            <a:ext cx="7562850" cy="1973263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 </a:t>
            </a:r>
          </a:p>
          <a:p>
            <a:endParaRPr lang="en-US" altLang="en-US" sz="2000" b="1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Incremental Analysis is Necessary </a:t>
            </a:r>
            <a:endParaRPr lang="en-US" dirty="0"/>
          </a:p>
        </p:txBody>
      </p:sp>
      <p:sp>
        <p:nvSpPr>
          <p:cNvPr id="4101" name="TextBox 2"/>
          <p:cNvSpPr txBox="1">
            <a:spLocks noChangeArrowheads="1"/>
          </p:cNvSpPr>
          <p:nvPr/>
        </p:nvSpPr>
        <p:spPr bwMode="auto">
          <a:xfrm>
            <a:off x="681038" y="990600"/>
            <a:ext cx="5902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>
                <a:solidFill>
                  <a:srgbClr val="FFFFCC"/>
                </a:solidFill>
              </a:rPr>
              <a:t>Selecting the alternative with highest ROR may not</a:t>
            </a:r>
          </a:p>
          <a:p>
            <a:r>
              <a:rPr lang="en-US" altLang="en-US">
                <a:solidFill>
                  <a:srgbClr val="FFFFCC"/>
                </a:solidFill>
              </a:rPr>
              <a:t>yield highest return on</a:t>
            </a:r>
            <a:r>
              <a:rPr lang="en-US" altLang="en-US"/>
              <a:t> </a:t>
            </a:r>
            <a:r>
              <a:rPr lang="en-US" altLang="en-US" b="1" i="1">
                <a:solidFill>
                  <a:srgbClr val="FFC000"/>
                </a:solidFill>
              </a:rPr>
              <a:t>available capital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681038" y="1905000"/>
            <a:ext cx="6729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>
                <a:solidFill>
                  <a:srgbClr val="FFFFCC"/>
                </a:solidFill>
              </a:rPr>
              <a:t>Must consider </a:t>
            </a:r>
            <a:r>
              <a:rPr lang="en-US" altLang="en-US" b="1" i="1">
                <a:solidFill>
                  <a:srgbClr val="FFC000"/>
                </a:solidFill>
              </a:rPr>
              <a:t>weighted average </a:t>
            </a:r>
            <a:r>
              <a:rPr lang="en-US" altLang="en-US">
                <a:solidFill>
                  <a:srgbClr val="FFFFCC"/>
                </a:solidFill>
              </a:rPr>
              <a:t>of total capital available </a:t>
            </a:r>
          </a:p>
        </p:txBody>
      </p:sp>
      <p:sp>
        <p:nvSpPr>
          <p:cNvPr id="4103" name="TextBox 7"/>
          <p:cNvSpPr txBox="1">
            <a:spLocks noChangeArrowheads="1"/>
          </p:cNvSpPr>
          <p:nvPr/>
        </p:nvSpPr>
        <p:spPr bwMode="auto">
          <a:xfrm>
            <a:off x="681038" y="2503488"/>
            <a:ext cx="7121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>
                <a:solidFill>
                  <a:srgbClr val="FFFFCC"/>
                </a:solidFill>
              </a:rPr>
              <a:t>Capital</a:t>
            </a:r>
            <a:r>
              <a:rPr lang="en-US" altLang="en-US"/>
              <a:t> </a:t>
            </a:r>
            <a:r>
              <a:rPr lang="en-US" altLang="en-US" b="1" i="1">
                <a:solidFill>
                  <a:srgbClr val="FFC000"/>
                </a:solidFill>
              </a:rPr>
              <a:t>not</a:t>
            </a:r>
            <a:r>
              <a:rPr lang="en-US" altLang="en-US"/>
              <a:t> </a:t>
            </a:r>
            <a:r>
              <a:rPr lang="en-US" altLang="en-US">
                <a:solidFill>
                  <a:srgbClr val="FFFFCC"/>
                </a:solidFill>
              </a:rPr>
              <a:t>invested in a project is assumed to </a:t>
            </a:r>
            <a:r>
              <a:rPr lang="en-US" altLang="en-US" b="1" i="1">
                <a:solidFill>
                  <a:srgbClr val="FFC000"/>
                </a:solidFill>
              </a:rPr>
              <a:t>earn at MARR</a:t>
            </a:r>
          </a:p>
        </p:txBody>
      </p:sp>
      <p:sp>
        <p:nvSpPr>
          <p:cNvPr id="4104" name="TextBox 8"/>
          <p:cNvSpPr txBox="1">
            <a:spLocks noChangeArrowheads="1"/>
          </p:cNvSpPr>
          <p:nvPr/>
        </p:nvSpPr>
        <p:spPr bwMode="auto">
          <a:xfrm>
            <a:off x="311150" y="3041650"/>
            <a:ext cx="7743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Example: Assume $90,000 is available for investment and MARR = 16% </a:t>
            </a:r>
          </a:p>
          <a:p>
            <a:r>
              <a:rPr lang="en-US" altLang="en-US" sz="2000"/>
              <a:t>per year. If alternative </a:t>
            </a:r>
            <a:r>
              <a:rPr lang="en-US" altLang="en-US" sz="2000">
                <a:solidFill>
                  <a:srgbClr val="6600CC"/>
                </a:solidFill>
              </a:rPr>
              <a:t>A would earn 35% per year </a:t>
            </a:r>
            <a:r>
              <a:rPr lang="en-US" altLang="en-US" sz="2000"/>
              <a:t>on investment of $50,000, and </a:t>
            </a:r>
          </a:p>
          <a:p>
            <a:r>
              <a:rPr lang="en-US" altLang="en-US" sz="2000">
                <a:solidFill>
                  <a:srgbClr val="6600CC"/>
                </a:solidFill>
              </a:rPr>
              <a:t>B would earn 29% per year </a:t>
            </a:r>
            <a:r>
              <a:rPr lang="en-US" altLang="en-US" sz="2000"/>
              <a:t>on investment of $85,000, the weighted averages are:</a:t>
            </a:r>
          </a:p>
        </p:txBody>
      </p:sp>
      <p:sp>
        <p:nvSpPr>
          <p:cNvPr id="4105" name="TextBox 9"/>
          <p:cNvSpPr txBox="1">
            <a:spLocks noChangeArrowheads="1"/>
          </p:cNvSpPr>
          <p:nvPr/>
        </p:nvSpPr>
        <p:spPr bwMode="auto">
          <a:xfrm>
            <a:off x="485775" y="4252913"/>
            <a:ext cx="605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Overall ROR</a:t>
            </a:r>
            <a:r>
              <a:rPr lang="en-US" altLang="en-US" sz="2000" b="1" baseline="-25000"/>
              <a:t>A</a:t>
            </a:r>
            <a:r>
              <a:rPr lang="en-US" altLang="en-US" sz="2000" b="1"/>
              <a:t> = [50,000(0.35) + 40,000(0.16)]/90,000 = 26.6%</a:t>
            </a:r>
          </a:p>
        </p:txBody>
      </p:sp>
      <p:sp>
        <p:nvSpPr>
          <p:cNvPr id="4106" name="TextBox 17"/>
          <p:cNvSpPr txBox="1">
            <a:spLocks noChangeArrowheads="1"/>
          </p:cNvSpPr>
          <p:nvPr/>
        </p:nvSpPr>
        <p:spPr bwMode="auto">
          <a:xfrm>
            <a:off x="485775" y="4637088"/>
            <a:ext cx="59467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Overall ROR</a:t>
            </a:r>
            <a:r>
              <a:rPr lang="en-US" altLang="en-US" sz="2000" b="1" baseline="-25000"/>
              <a:t>B</a:t>
            </a:r>
            <a:r>
              <a:rPr lang="en-US" altLang="en-US" sz="2000" b="1"/>
              <a:t> = [85,000(0.29) + 5,000(0.16)]/90,000 = 28.3%</a:t>
            </a:r>
          </a:p>
          <a:p>
            <a:endParaRPr lang="en-US" altLang="en-US" sz="2000" b="1"/>
          </a:p>
          <a:p>
            <a:r>
              <a:rPr lang="en-US" altLang="en-US" sz="2000" b="1">
                <a:solidFill>
                  <a:srgbClr val="75D175"/>
                </a:solidFill>
              </a:rPr>
              <a:t>Which investment is better, economically?</a:t>
            </a:r>
          </a:p>
        </p:txBody>
      </p:sp>
      <p:sp>
        <p:nvSpPr>
          <p:cNvPr id="4107" name="4-Point Star 19"/>
          <p:cNvSpPr>
            <a:spLocks noChangeArrowheads="1"/>
          </p:cNvSpPr>
          <p:nvPr/>
        </p:nvSpPr>
        <p:spPr bwMode="auto">
          <a:xfrm>
            <a:off x="382588" y="1952625"/>
            <a:ext cx="304800" cy="304800"/>
          </a:xfrm>
          <a:prstGeom prst="star4">
            <a:avLst>
              <a:gd name="adj" fmla="val 6616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8" name="4-Point Star 23"/>
          <p:cNvSpPr>
            <a:spLocks noChangeArrowheads="1"/>
          </p:cNvSpPr>
          <p:nvPr/>
        </p:nvSpPr>
        <p:spPr bwMode="auto">
          <a:xfrm>
            <a:off x="365125" y="1103313"/>
            <a:ext cx="304800" cy="304800"/>
          </a:xfrm>
          <a:prstGeom prst="star4">
            <a:avLst>
              <a:gd name="adj" fmla="val 6616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9" name="4-Point Star 24"/>
          <p:cNvSpPr>
            <a:spLocks noChangeArrowheads="1"/>
          </p:cNvSpPr>
          <p:nvPr/>
        </p:nvSpPr>
        <p:spPr bwMode="auto">
          <a:xfrm>
            <a:off x="382588" y="2579688"/>
            <a:ext cx="304800" cy="304800"/>
          </a:xfrm>
          <a:prstGeom prst="star4">
            <a:avLst>
              <a:gd name="adj" fmla="val 6616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ave 7"/>
          <p:cNvSpPr>
            <a:spLocks noChangeArrowheads="1"/>
          </p:cNvSpPr>
          <p:nvPr/>
        </p:nvSpPr>
        <p:spPr bwMode="auto">
          <a:xfrm>
            <a:off x="457200" y="3886200"/>
            <a:ext cx="7239000" cy="1905000"/>
          </a:xfrm>
          <a:prstGeom prst="wave">
            <a:avLst>
              <a:gd name="adj1" fmla="val 12500"/>
              <a:gd name="adj2" fmla="val -1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994525" cy="5334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Why Incremental Analysis is Necessary </a:t>
            </a:r>
            <a:endParaRPr lang="en-US" sz="3200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838200"/>
            <a:ext cx="7307263" cy="4633913"/>
          </a:xfrm>
        </p:spPr>
        <p:txBody>
          <a:bodyPr rtlCol="0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3333CC"/>
                </a:solidFill>
              </a:rPr>
              <a:t>If selection basis is higher ROR: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dirty="0" smtClean="0"/>
              <a:t>Select alternative A    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(wrong answer)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1100" dirty="0" smtClean="0">
              <a:solidFill>
                <a:srgbClr val="3333CC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3333CC"/>
                </a:solidFill>
              </a:rPr>
              <a:t>If selection basis is higher overall ROR: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dirty="0" smtClean="0"/>
              <a:t>Select alternative B 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1100" dirty="0" smtClean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6600CC"/>
                </a:solidFill>
              </a:rPr>
              <a:t>Conclusion: </a:t>
            </a:r>
            <a:r>
              <a:rPr lang="en-US" sz="2400" dirty="0" smtClean="0"/>
              <a:t>Must use an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incremental ROR analysis </a:t>
            </a:r>
            <a:r>
              <a:rPr lang="en-US" sz="2400" dirty="0" smtClean="0"/>
              <a:t>to make a consistently correct selection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   Unlike PW, AW, and FW values, if not analyzed correctly, ROR values can lead to an incorrect alternative selection. This is called the </a:t>
            </a:r>
            <a:r>
              <a:rPr lang="en-US" sz="2000" dirty="0" smtClean="0">
                <a:solidFill>
                  <a:srgbClr val="FFFF00"/>
                </a:solidFill>
              </a:rPr>
              <a:t>ranking inconsistency problem </a:t>
            </a:r>
            <a:r>
              <a:rPr lang="en-US" sz="2000" dirty="0" smtClean="0"/>
              <a:t>(discussed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9" descr="Walnut"/>
          <p:cNvSpPr>
            <a:spLocks noChangeArrowheads="1"/>
          </p:cNvSpPr>
          <p:nvPr/>
        </p:nvSpPr>
        <p:spPr bwMode="auto">
          <a:xfrm>
            <a:off x="304800" y="1066800"/>
            <a:ext cx="7696200" cy="830263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553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b="1"/>
              <a:t>Incremental cash flow = cash flow</a:t>
            </a:r>
            <a:r>
              <a:rPr lang="en-US" altLang="en-US" b="1" baseline="-25000"/>
              <a:t>B</a:t>
            </a:r>
            <a:r>
              <a:rPr lang="en-US" altLang="en-US" b="1"/>
              <a:t> – cash flow</a:t>
            </a:r>
            <a:r>
              <a:rPr lang="en-US" altLang="en-US" b="1" baseline="-25000"/>
              <a:t>A</a:t>
            </a:r>
          </a:p>
          <a:p>
            <a:pPr algn="ctr"/>
            <a:r>
              <a:rPr lang="en-US" altLang="en-US" sz="2000" b="1"/>
              <a:t>       where </a:t>
            </a:r>
            <a:r>
              <a:rPr lang="en-US" altLang="en-US" sz="2000" b="1" i="1"/>
              <a:t>larger initial investment  </a:t>
            </a:r>
            <a:r>
              <a:rPr lang="en-US" altLang="en-US" sz="2000" b="1"/>
              <a:t>is </a:t>
            </a:r>
            <a:r>
              <a:rPr lang="en-US" altLang="en-US" sz="2000" b="1">
                <a:solidFill>
                  <a:srgbClr val="FF0000"/>
                </a:solidFill>
              </a:rPr>
              <a:t>Alternative B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152400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Calculation of Incremental CF</a:t>
            </a:r>
            <a:endParaRPr lang="en-US" sz="4400" dirty="0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200025" y="2170113"/>
            <a:ext cx="7848600" cy="8731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195263" y="2222500"/>
            <a:ext cx="74390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/>
              <a:t> </a:t>
            </a:r>
            <a:r>
              <a:rPr lang="en-US" altLang="en-US" b="1">
                <a:solidFill>
                  <a:srgbClr val="FF0000"/>
                </a:solidFill>
              </a:rPr>
              <a:t>Example</a:t>
            </a:r>
            <a:r>
              <a:rPr lang="en-US" altLang="en-US">
                <a:solidFill>
                  <a:srgbClr val="FF0000"/>
                </a:solidFill>
              </a:rPr>
              <a:t>: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sz="2000" b="1">
                <a:solidFill>
                  <a:srgbClr val="FFFF99"/>
                </a:solidFill>
              </a:rPr>
              <a:t>Either of the cost alternatives shown below can be used in </a:t>
            </a:r>
          </a:p>
          <a:p>
            <a:r>
              <a:rPr lang="en-US" altLang="en-US" sz="2000" b="1">
                <a:solidFill>
                  <a:srgbClr val="FFFF99"/>
                </a:solidFill>
              </a:rPr>
              <a:t>                      a grinding process. Tabulate the incremental cash flows.  </a:t>
            </a:r>
          </a:p>
        </p:txBody>
      </p:sp>
      <p:sp>
        <p:nvSpPr>
          <p:cNvPr id="6152" name="Text Box 13"/>
          <p:cNvSpPr txBox="1">
            <a:spLocks noChangeArrowheads="1"/>
          </p:cNvSpPr>
          <p:nvPr/>
        </p:nvSpPr>
        <p:spPr bwMode="auto">
          <a:xfrm>
            <a:off x="4572000" y="3194050"/>
            <a:ext cx="32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/>
              <a:t>B</a:t>
            </a:r>
            <a:endParaRPr lang="en-US" altLang="en-US" sz="1800"/>
          </a:p>
        </p:txBody>
      </p:sp>
      <p:sp>
        <p:nvSpPr>
          <p:cNvPr id="6153" name="Text Box 15"/>
          <p:cNvSpPr txBox="1">
            <a:spLocks noChangeArrowheads="1"/>
          </p:cNvSpPr>
          <p:nvPr/>
        </p:nvSpPr>
        <p:spPr bwMode="auto">
          <a:xfrm>
            <a:off x="3279775" y="3194050"/>
            <a:ext cx="32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/>
              <a:t>A</a:t>
            </a:r>
          </a:p>
        </p:txBody>
      </p:sp>
      <p:sp>
        <p:nvSpPr>
          <p:cNvPr id="6154" name="Text Box 16"/>
          <p:cNvSpPr txBox="1">
            <a:spLocks noChangeArrowheads="1"/>
          </p:cNvSpPr>
          <p:nvPr/>
        </p:nvSpPr>
        <p:spPr bwMode="auto">
          <a:xfrm>
            <a:off x="504825" y="3514725"/>
            <a:ext cx="494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First cost, $                          -40,000         - 60,000   </a:t>
            </a:r>
          </a:p>
        </p:txBody>
      </p:sp>
      <p:sp>
        <p:nvSpPr>
          <p:cNvPr id="6155" name="Text Box 17"/>
          <p:cNvSpPr txBox="1">
            <a:spLocks noChangeArrowheads="1"/>
          </p:cNvSpPr>
          <p:nvPr/>
        </p:nvSpPr>
        <p:spPr bwMode="auto">
          <a:xfrm>
            <a:off x="504825" y="3971925"/>
            <a:ext cx="4738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Annual cost, $/year             -25,000          -19,000</a:t>
            </a:r>
          </a:p>
        </p:txBody>
      </p:sp>
      <p:sp>
        <p:nvSpPr>
          <p:cNvPr id="6156" name="Text Box 18"/>
          <p:cNvSpPr txBox="1">
            <a:spLocks noChangeArrowheads="1"/>
          </p:cNvSpPr>
          <p:nvPr/>
        </p:nvSpPr>
        <p:spPr bwMode="auto">
          <a:xfrm>
            <a:off x="581025" y="4429125"/>
            <a:ext cx="469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Salvage value, $                   8,000           10,000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457200" y="5334000"/>
            <a:ext cx="715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 i="1">
                <a:solidFill>
                  <a:srgbClr val="3333CC"/>
                </a:solidFill>
              </a:rPr>
              <a:t>The ROR on the </a:t>
            </a:r>
            <a:r>
              <a:rPr lang="en-US" altLang="en-US" sz="1800" b="1" i="1">
                <a:solidFill>
                  <a:srgbClr val="FF0000"/>
                </a:solidFill>
              </a:rPr>
              <a:t>extra</a:t>
            </a:r>
            <a:r>
              <a:rPr lang="en-US" altLang="en-US" sz="1800" b="1" i="1">
                <a:solidFill>
                  <a:srgbClr val="3333CC"/>
                </a:solidFill>
              </a:rPr>
              <a:t> </a:t>
            </a:r>
            <a:r>
              <a:rPr lang="en-US" altLang="en-US" sz="1800" b="1" i="1">
                <a:solidFill>
                  <a:srgbClr val="FF0000"/>
                </a:solidFill>
              </a:rPr>
              <a:t>$20,000 </a:t>
            </a:r>
            <a:r>
              <a:rPr lang="en-US" altLang="en-US" sz="1800" b="1" i="1">
                <a:solidFill>
                  <a:srgbClr val="3333CC"/>
                </a:solidFill>
              </a:rPr>
              <a:t>investment in B determines which alternative </a:t>
            </a:r>
          </a:p>
          <a:p>
            <a:r>
              <a:rPr lang="en-US" altLang="en-US" sz="1800" b="1" i="1">
                <a:solidFill>
                  <a:srgbClr val="3333CC"/>
                </a:solidFill>
              </a:rPr>
              <a:t>to select (as discussed later) </a:t>
            </a:r>
          </a:p>
        </p:txBody>
      </p:sp>
      <p:sp>
        <p:nvSpPr>
          <p:cNvPr id="6158" name="Text Box 21"/>
          <p:cNvSpPr txBox="1">
            <a:spLocks noChangeArrowheads="1"/>
          </p:cNvSpPr>
          <p:nvPr/>
        </p:nvSpPr>
        <p:spPr bwMode="auto">
          <a:xfrm>
            <a:off x="1371600" y="4953000"/>
            <a:ext cx="5299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The incremental CF is shown in the (B-A) column</a:t>
            </a:r>
          </a:p>
        </p:txBody>
      </p:sp>
      <p:sp>
        <p:nvSpPr>
          <p:cNvPr id="6159" name="AutoShape 22"/>
          <p:cNvSpPr>
            <a:spLocks noChangeArrowheads="1"/>
          </p:cNvSpPr>
          <p:nvPr/>
        </p:nvSpPr>
        <p:spPr bwMode="auto">
          <a:xfrm>
            <a:off x="6248400" y="4800600"/>
            <a:ext cx="611188" cy="428625"/>
          </a:xfrm>
          <a:custGeom>
            <a:avLst/>
            <a:gdLst>
              <a:gd name="T0" fmla="*/ 12353212 w 21600"/>
              <a:gd name="T1" fmla="*/ 0 h 21600"/>
              <a:gd name="T2" fmla="*/ 7411616 w 21600"/>
              <a:gd name="T3" fmla="*/ 2835176 h 21600"/>
              <a:gd name="T4" fmla="*/ 0 w 21600"/>
              <a:gd name="T5" fmla="*/ 7088326 h 21600"/>
              <a:gd name="T6" fmla="*/ 7411616 w 21600"/>
              <a:gd name="T7" fmla="*/ 8505527 h 21600"/>
              <a:gd name="T8" fmla="*/ 14823203 w 21600"/>
              <a:gd name="T9" fmla="*/ 5906612 h 21600"/>
              <a:gd name="T10" fmla="*/ 17294018 w 21600"/>
              <a:gd name="T11" fmla="*/ 283517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160" name="Group 23"/>
          <p:cNvGrpSpPr>
            <a:grpSpLocks/>
          </p:cNvGrpSpPr>
          <p:nvPr/>
        </p:nvGrpSpPr>
        <p:grpSpPr bwMode="auto">
          <a:xfrm>
            <a:off x="6388100" y="3209925"/>
            <a:ext cx="966788" cy="1633538"/>
            <a:chOff x="3974" y="2544"/>
            <a:chExt cx="609" cy="1029"/>
          </a:xfrm>
        </p:grpSpPr>
        <p:grpSp>
          <p:nvGrpSpPr>
            <p:cNvPr id="6163" name="Group 24"/>
            <p:cNvGrpSpPr>
              <a:grpSpLocks/>
            </p:cNvGrpSpPr>
            <p:nvPr/>
          </p:nvGrpSpPr>
          <p:grpSpPr bwMode="auto">
            <a:xfrm>
              <a:off x="3974" y="2745"/>
              <a:ext cx="609" cy="828"/>
              <a:chOff x="3974" y="2745"/>
              <a:chExt cx="609" cy="828"/>
            </a:xfrm>
          </p:grpSpPr>
          <p:sp>
            <p:nvSpPr>
              <p:cNvPr id="6165" name="Text Box 25"/>
              <p:cNvSpPr txBox="1">
                <a:spLocks noChangeArrowheads="1"/>
              </p:cNvSpPr>
              <p:nvPr/>
            </p:nvSpPr>
            <p:spPr bwMode="auto">
              <a:xfrm>
                <a:off x="3974" y="2745"/>
                <a:ext cx="6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000"/>
                  <a:t>-20,000</a:t>
                </a:r>
              </a:p>
            </p:txBody>
          </p:sp>
          <p:sp>
            <p:nvSpPr>
              <p:cNvPr id="6166" name="Text Box 26"/>
              <p:cNvSpPr txBox="1">
                <a:spLocks noChangeArrowheads="1"/>
              </p:cNvSpPr>
              <p:nvPr/>
            </p:nvSpPr>
            <p:spPr bwMode="auto">
              <a:xfrm>
                <a:off x="3974" y="3033"/>
                <a:ext cx="5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000"/>
                  <a:t>  +6000</a:t>
                </a:r>
              </a:p>
            </p:txBody>
          </p:sp>
          <p:sp>
            <p:nvSpPr>
              <p:cNvPr id="6167" name="Text Box 27"/>
              <p:cNvSpPr txBox="1">
                <a:spLocks noChangeArrowheads="1"/>
              </p:cNvSpPr>
              <p:nvPr/>
            </p:nvSpPr>
            <p:spPr bwMode="auto">
              <a:xfrm>
                <a:off x="3974" y="3321"/>
                <a:ext cx="5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000"/>
                  <a:t>  +2000</a:t>
                </a:r>
              </a:p>
            </p:txBody>
          </p:sp>
        </p:grpSp>
        <p:sp>
          <p:nvSpPr>
            <p:cNvPr id="6164" name="Text Box 28"/>
            <p:cNvSpPr txBox="1">
              <a:spLocks noChangeArrowheads="1"/>
            </p:cNvSpPr>
            <p:nvPr/>
          </p:nvSpPr>
          <p:spPr bwMode="auto">
            <a:xfrm>
              <a:off x="4093" y="2544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00" b="1"/>
                <a:t>B - A</a:t>
              </a:r>
            </a:p>
          </p:txBody>
        </p:sp>
      </p:grpSp>
      <p:cxnSp>
        <p:nvCxnSpPr>
          <p:cNvPr id="6162" name="Straight Connector 27"/>
          <p:cNvCxnSpPr>
            <a:cxnSpLocks noChangeShapeType="1"/>
            <a:stCxn id="6154" idx="0"/>
          </p:cNvCxnSpPr>
          <p:nvPr/>
        </p:nvCxnSpPr>
        <p:spPr bwMode="auto">
          <a:xfrm rot="5400000" flipH="1" flipV="1">
            <a:off x="5103812" y="1379538"/>
            <a:ext cx="9525" cy="42608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152400" y="4724400"/>
            <a:ext cx="7621588" cy="963613"/>
          </a:xfrm>
          <a:prstGeom prst="rect">
            <a:avLst/>
          </a:prstGeom>
          <a:solidFill>
            <a:srgbClr val="00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09600" y="990600"/>
            <a:ext cx="6759562" cy="914400"/>
          </a:xfrm>
          <a:prstGeom prst="rect">
            <a:avLst/>
          </a:prstGeom>
          <a:solidFill>
            <a:srgbClr val="FF7C80"/>
          </a:solidFill>
          <a:ln w="9525"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69863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Interpretation of ROR on Extra Investment</a:t>
            </a:r>
            <a:endParaRPr lang="en-US" dirty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04800" y="4724400"/>
            <a:ext cx="7416800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For independent projects, select all that have ROR ≥ MARR </a:t>
            </a: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(no incremental analysis is necessary)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7177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6242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Based on concept that any </a:t>
            </a:r>
            <a:r>
              <a:rPr lang="en-US" altLang="en-US" i="1">
                <a:solidFill>
                  <a:srgbClr val="0070C0"/>
                </a:solidFill>
              </a:rPr>
              <a:t>avoidable investment </a:t>
            </a:r>
            <a:r>
              <a:rPr lang="en-US" altLang="en-US"/>
              <a:t>that </a:t>
            </a:r>
          </a:p>
          <a:p>
            <a:r>
              <a:rPr lang="en-US" altLang="en-US"/>
              <a:t>does not yield at least the MARR should not be made.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92100" y="1981200"/>
            <a:ext cx="7785100" cy="2354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/>
              <a:t>Once a  lower-cost alternative </a:t>
            </a:r>
            <a:r>
              <a:rPr lang="en-US" i="1" dirty="0">
                <a:solidFill>
                  <a:srgbClr val="00B050"/>
                </a:solidFill>
              </a:rPr>
              <a:t>has been economically </a:t>
            </a:r>
            <a:r>
              <a:rPr lang="en-US" dirty="0"/>
              <a:t>justified, the ROR on the </a:t>
            </a:r>
            <a:r>
              <a:rPr lang="en-US" i="1" dirty="0">
                <a:solidFill>
                  <a:srgbClr val="FF0000"/>
                </a:solidFill>
              </a:rPr>
              <a:t>extra investment </a:t>
            </a:r>
            <a:r>
              <a:rPr lang="en-US" sz="2000" i="1" dirty="0"/>
              <a:t>(i.e., </a:t>
            </a:r>
            <a:r>
              <a:rPr lang="en-US" sz="2000" i="1" dirty="0">
                <a:solidFill>
                  <a:srgbClr val="3333CC"/>
                </a:solidFill>
              </a:rPr>
              <a:t>additional amount</a:t>
            </a:r>
            <a:r>
              <a:rPr lang="en-US" sz="2000" i="1" dirty="0"/>
              <a:t> of money </a:t>
            </a:r>
            <a:r>
              <a:rPr lang="en-US" sz="2000" dirty="0"/>
              <a:t>associated with a higher first-cost alternative) </a:t>
            </a:r>
            <a:r>
              <a:rPr lang="en-US" dirty="0"/>
              <a:t>must also yield a ROR ≥ MARR </a:t>
            </a:r>
            <a:r>
              <a:rPr lang="en-US" sz="2000" dirty="0"/>
              <a:t>(because </a:t>
            </a:r>
            <a:r>
              <a:rPr lang="en-US" sz="2000" dirty="0">
                <a:solidFill>
                  <a:srgbClr val="3333CC"/>
                </a:solidFill>
              </a:rPr>
              <a:t>the extra investment </a:t>
            </a:r>
            <a:r>
              <a:rPr lang="en-US" sz="2000" i="1" dirty="0">
                <a:solidFill>
                  <a:srgbClr val="FF0000"/>
                </a:solidFill>
              </a:rPr>
              <a:t>is avoidable </a:t>
            </a:r>
            <a:r>
              <a:rPr lang="en-US" sz="2000" dirty="0"/>
              <a:t>by selecting the economically-justified lower-cost alternative).</a:t>
            </a:r>
            <a:endParaRPr lang="en-US" dirty="0"/>
          </a:p>
          <a:p>
            <a:pPr algn="ctr" eaLnBrk="0" hangingPunct="0">
              <a:defRPr/>
            </a:pPr>
            <a:endParaRPr lang="en-US" sz="1100" b="1" dirty="0">
              <a:solidFill>
                <a:srgbClr val="0070C0"/>
              </a:solidFill>
            </a:endParaRPr>
          </a:p>
          <a:p>
            <a:pPr algn="ctr" eaLnBrk="0" hangingPunct="0">
              <a:defRPr/>
            </a:pPr>
            <a:r>
              <a:rPr lang="en-US" b="1" dirty="0">
                <a:solidFill>
                  <a:srgbClr val="0070C0"/>
                </a:solidFill>
              </a:rPr>
              <a:t>This incremental ROR is identified 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∆i*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 descr="Walnut"/>
          <p:cNvSpPr>
            <a:spLocks noChangeArrowheads="1"/>
          </p:cNvSpPr>
          <p:nvPr/>
        </p:nvSpPr>
        <p:spPr bwMode="auto">
          <a:xfrm>
            <a:off x="457200" y="4267200"/>
            <a:ext cx="6759575" cy="914400"/>
          </a:xfrm>
          <a:prstGeom prst="roundRect">
            <a:avLst/>
          </a:prstGeom>
          <a:blipFill dpi="0" rotWithShape="0">
            <a:blip r:embed="rId2" cstate="print">
              <a:lum bright="30000"/>
            </a:blip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>
            <a:outerShdw blurRad="609600" dist="50800" dir="5400000" algn="ctr" rotWithShape="0">
              <a:srgbClr val="000000"/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</a:sp3d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6200" y="152400"/>
            <a:ext cx="8077200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ROR Evaluation for </a:t>
            </a:r>
            <a:r>
              <a:rPr lang="en-US" dirty="0"/>
              <a:t>T</a:t>
            </a:r>
            <a:r>
              <a:rPr lang="en-US" dirty="0" smtClean="0"/>
              <a:t>wo ME Alternatives</a:t>
            </a:r>
            <a:endParaRPr lang="en-US" dirty="0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304800" y="1066800"/>
            <a:ext cx="74168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altLang="en-US" b="1"/>
              <a:t>Order alternatives by </a:t>
            </a:r>
            <a:r>
              <a:rPr lang="en-US" altLang="en-US" b="1" i="1">
                <a:solidFill>
                  <a:srgbClr val="009900"/>
                </a:solidFill>
              </a:rPr>
              <a:t>increasing initial investment cost</a:t>
            </a:r>
          </a:p>
          <a:p>
            <a:r>
              <a:rPr lang="en-US" altLang="en-US" b="1"/>
              <a:t>(2)  </a:t>
            </a:r>
            <a:r>
              <a:rPr lang="en-US" altLang="en-US" b="1" i="1"/>
              <a:t>Develop</a:t>
            </a:r>
            <a:r>
              <a:rPr lang="en-US" altLang="en-US" b="1"/>
              <a:t> </a:t>
            </a:r>
            <a:r>
              <a:rPr lang="en-US" altLang="en-US" b="1" i="1">
                <a:solidFill>
                  <a:srgbClr val="3333CC"/>
                </a:solidFill>
              </a:rPr>
              <a:t>incremental CF series </a:t>
            </a:r>
            <a:r>
              <a:rPr lang="en-US" altLang="en-US" b="1"/>
              <a:t>using LCM of years</a:t>
            </a:r>
          </a:p>
          <a:p>
            <a:r>
              <a:rPr lang="en-US" altLang="en-US" b="1"/>
              <a:t>(3)  Draw incremental </a:t>
            </a:r>
            <a:r>
              <a:rPr lang="en-US" altLang="en-US" b="1" i="1">
                <a:solidFill>
                  <a:srgbClr val="009900"/>
                </a:solidFill>
              </a:rPr>
              <a:t>cash flow diagram</a:t>
            </a:r>
            <a:r>
              <a:rPr lang="en-US" altLang="en-US" b="1"/>
              <a:t>, if needed</a:t>
            </a:r>
          </a:p>
          <a:p>
            <a:r>
              <a:rPr lang="en-US" altLang="en-US" b="1"/>
              <a:t>(4)  Count sign changes to see if </a:t>
            </a:r>
            <a:r>
              <a:rPr lang="en-US" altLang="en-US" b="1" i="1">
                <a:solidFill>
                  <a:srgbClr val="3333CC"/>
                </a:solidFill>
              </a:rPr>
              <a:t>multiple ∆i* values exist</a:t>
            </a:r>
          </a:p>
          <a:p>
            <a:r>
              <a:rPr lang="en-US" altLang="en-US" b="1"/>
              <a:t>(5)  Set up PW, AW, or FW = 0 relation and </a:t>
            </a:r>
            <a:r>
              <a:rPr lang="en-US" altLang="en-US" b="1" i="1">
                <a:solidFill>
                  <a:srgbClr val="009900"/>
                </a:solidFill>
              </a:rPr>
              <a:t>find ∆i*</a:t>
            </a:r>
            <a:r>
              <a:rPr lang="en-US" altLang="en-US" b="1" i="1" baseline="-25000">
                <a:solidFill>
                  <a:srgbClr val="009900"/>
                </a:solidFill>
              </a:rPr>
              <a:t>B-A</a:t>
            </a:r>
          </a:p>
          <a:p>
            <a:r>
              <a:rPr lang="en-US" altLang="en-US" b="1" i="1" baseline="-25000">
                <a:solidFill>
                  <a:srgbClr val="009900"/>
                </a:solidFill>
              </a:rPr>
              <a:t>	</a:t>
            </a:r>
            <a:r>
              <a:rPr lang="en-US" altLang="en-US" sz="2000" b="1">
                <a:solidFill>
                  <a:srgbClr val="3333CC"/>
                </a:solidFill>
              </a:rPr>
              <a:t>Note: Incremental ROR analysis requires equal-service comparison. The LCM of lives must be used in the relation</a:t>
            </a:r>
            <a:endParaRPr lang="en-US" altLang="en-US" b="1">
              <a:solidFill>
                <a:srgbClr val="3333CC"/>
              </a:solidFill>
            </a:endParaRPr>
          </a:p>
          <a:p>
            <a:r>
              <a:rPr lang="en-US" altLang="en-US" b="1"/>
              <a:t>(6)  If </a:t>
            </a:r>
            <a:r>
              <a:rPr lang="en-US" altLang="en-US" b="1">
                <a:solidFill>
                  <a:srgbClr val="FF0000"/>
                </a:solidFill>
              </a:rPr>
              <a:t>∆i*</a:t>
            </a:r>
            <a:r>
              <a:rPr lang="en-US" altLang="en-US" b="1" baseline="-25000">
                <a:solidFill>
                  <a:srgbClr val="FF0000"/>
                </a:solidFill>
              </a:rPr>
              <a:t>B-A</a:t>
            </a:r>
            <a:r>
              <a:rPr lang="en-US" altLang="en-US" b="1">
                <a:solidFill>
                  <a:srgbClr val="FF0000"/>
                </a:solidFill>
              </a:rPr>
              <a:t> &lt; MARR</a:t>
            </a:r>
            <a:r>
              <a:rPr lang="en-US" altLang="en-US" b="1"/>
              <a:t>, </a:t>
            </a:r>
            <a:r>
              <a:rPr lang="en-US" altLang="en-US" b="1" i="1">
                <a:solidFill>
                  <a:srgbClr val="3333CC"/>
                </a:solidFill>
              </a:rPr>
              <a:t>select A</a:t>
            </a:r>
            <a:r>
              <a:rPr lang="en-US" altLang="en-US" b="1"/>
              <a:t>; otherwise, select B</a:t>
            </a:r>
          </a:p>
          <a:p>
            <a:pPr>
              <a:buFontTx/>
              <a:buAutoNum type="arabicParenBoth"/>
            </a:pPr>
            <a:endParaRPr lang="en-US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914400" y="4267200"/>
            <a:ext cx="601503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If multiple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∆i*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values exist,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find EROR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using either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MIRR or ROIC approach.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18830</TotalTime>
  <Words>1582</Words>
  <Application>Microsoft Office PowerPoint</Application>
  <PresentationFormat>Custom</PresentationFormat>
  <Paragraphs>173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Narrow</vt:lpstr>
      <vt:lpstr>Symbol</vt:lpstr>
      <vt:lpstr>Tahoma</vt:lpstr>
      <vt:lpstr>Wingdings</vt:lpstr>
      <vt:lpstr>Blank Presentation</vt:lpstr>
      <vt:lpstr>PowerPoint Presentation</vt:lpstr>
      <vt:lpstr>Summary of Important Points</vt:lpstr>
      <vt:lpstr>PowerPoint Presentation</vt:lpstr>
      <vt:lpstr>LEARNING OUTCOMES</vt:lpstr>
      <vt:lpstr>Why Incremental Analysis is Necessary </vt:lpstr>
      <vt:lpstr>Why Incremental Analysis is Necessary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Breakeven ROR Value</vt:lpstr>
      <vt:lpstr>PowerPoint Presentation</vt:lpstr>
      <vt:lpstr>PowerPoint Presentation</vt:lpstr>
      <vt:lpstr>Summary of Important Points</vt:lpstr>
    </vt:vector>
  </TitlesOfParts>
  <Company>Bryant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ROR - Multiple Projects</dc:subject>
  <dc:creator>Blank and Tarquin</dc:creator>
  <cp:lastModifiedBy>800 ELITE</cp:lastModifiedBy>
  <cp:revision>658</cp:revision>
  <cp:lastPrinted>2000-01-11T15:10:36Z</cp:lastPrinted>
  <dcterms:created xsi:type="dcterms:W3CDTF">1998-04-09T01:23:40Z</dcterms:created>
  <dcterms:modified xsi:type="dcterms:W3CDTF">2016-10-13T05:12:23Z</dcterms:modified>
</cp:coreProperties>
</file>