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0" r:id="rId2"/>
    <p:sldId id="256" r:id="rId3"/>
    <p:sldId id="265" r:id="rId4"/>
    <p:sldId id="266" r:id="rId5"/>
    <p:sldId id="304" r:id="rId6"/>
    <p:sldId id="298" r:id="rId7"/>
    <p:sldId id="305" r:id="rId8"/>
    <p:sldId id="270" r:id="rId9"/>
    <p:sldId id="300" r:id="rId10"/>
    <p:sldId id="306" r:id="rId11"/>
    <p:sldId id="299" r:id="rId12"/>
    <p:sldId id="307" r:id="rId13"/>
    <p:sldId id="308" r:id="rId14"/>
    <p:sldId id="309" r:id="rId15"/>
    <p:sldId id="295" r:id="rId16"/>
    <p:sldId id="267" r:id="rId17"/>
    <p:sldId id="269" r:id="rId18"/>
    <p:sldId id="271" r:id="rId19"/>
    <p:sldId id="301" r:id="rId20"/>
    <p:sldId id="302" r:id="rId21"/>
    <p:sldId id="303" r:id="rId22"/>
    <p:sldId id="288" r:id="rId23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37917"/>
    <a:srgbClr val="3333CC"/>
    <a:srgbClr val="FF66CC"/>
    <a:srgbClr val="008000"/>
    <a:srgbClr val="66CCFF"/>
    <a:srgbClr val="CA571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94730" autoAdjust="0"/>
  </p:normalViewPr>
  <p:slideViewPr>
    <p:cSldViewPr>
      <p:cViewPr varScale="1">
        <p:scale>
          <a:sx n="75" d="100"/>
          <a:sy n="75" d="100"/>
        </p:scale>
        <p:origin x="1464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30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1629FD0-A105-42A0-A583-A386A9A8A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8101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17A8A2C-EA85-4340-AD41-2BE4A9E97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65746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AA2C5A7-04FF-404A-ADAF-14A7A9E0C07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58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977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E216F70-3E89-43A8-94AB-C1E12141F9F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4281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0FA67D4-6A0E-4E5E-8EB6-DC039A1EBEF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815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B6C9A87-CF1F-4BAB-9151-DA461168EDA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6945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E0E955D-B08C-4036-8125-7AD9DEEE770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744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34388A5-9B96-4032-B33B-FB1C3F370DD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3692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2DFB240-7D99-499B-B9B5-02CD237C5A9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67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A04FFC3-DF5F-44E9-AF05-59109227338F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7539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50F9604-79C6-4FF3-BDB9-79591429DCE2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6660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9CBB393-AA49-400B-B691-862602B859D3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749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0D3B344-BBC1-4F93-92BD-65BC6437B257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9811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28A3B06-47D3-420A-9643-70CDCB03ABDD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8874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B4E81F-9DA2-4AC3-81EC-3ABC3DE8F58D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4819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B1BD8ED-5440-42AF-9FCF-95E510148EEA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5042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E55901C-6B01-4497-945D-CAFEB9DDF4D0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500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D8BD723-EFA1-4757-887C-F3948B5B61F9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180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3155096-52BB-4EE1-8DC4-004625019704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212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ED119D-4B69-4CD0-A815-1979912BBD4E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7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22090E3-004B-4551-A3F6-04AA55FAD919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25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289BA0F-1C63-4081-B532-0CF468C8E5C6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698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 altLang="en-US"/>
              <a:t>1-</a:t>
            </a:r>
            <a:fld id="{BEE15CCA-4511-4357-9BCA-F26C8384C5DA}" type="slidenum">
              <a:rPr lang="en-US" altLang="en-US"/>
              <a:pPr/>
              <a:t>‹#›</a:t>
            </a:fld>
            <a:endParaRPr lang="en-US" alt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Assignment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01672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1371600"/>
            <a:ext cx="7404100" cy="167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304800"/>
            <a:ext cx="8153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Defender, Challenger and Do Nothing Alternatives</a:t>
            </a:r>
            <a:endParaRPr lang="en-US" sz="3200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57200" y="3276600"/>
            <a:ext cx="7081838" cy="2062163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General approach for incremental B/C analysis of two ME alternatives:</a:t>
            </a:r>
          </a:p>
          <a:p>
            <a:pPr algn="ctr"/>
            <a:endParaRPr lang="en-US" altLang="en-US" sz="80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/>
              <a:t> Lower total cost alternative is first compared to </a:t>
            </a:r>
            <a:r>
              <a:rPr lang="en-US" altLang="en-US" sz="2000" b="1" i="1">
                <a:solidFill>
                  <a:srgbClr val="FF0000"/>
                </a:solidFill>
              </a:rPr>
              <a:t>Do-nothing (DN)</a:t>
            </a:r>
            <a:endParaRPr lang="en-US" altLang="en-US" sz="20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/>
              <a:t> If B/C for the lower cost alternative is &lt; 1.0, the DN option is compared to</a:t>
            </a:r>
          </a:p>
          <a:p>
            <a:r>
              <a:rPr lang="en-US" altLang="en-US" sz="2000"/>
              <a:t>      ∆B/C of the higher-cost alternative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/>
              <a:t> If both alternatives lose out to DN option, DN prevails, unless overriding</a:t>
            </a:r>
          </a:p>
          <a:p>
            <a:r>
              <a:rPr lang="en-US" altLang="en-US" sz="2000"/>
              <a:t>      needs requires selection of one of the alternatives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740092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When selecting from two or more ME alternatives, there is a:</a:t>
            </a: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Defender – </a:t>
            </a:r>
            <a:r>
              <a:rPr lang="en-US" sz="2000" b="1" dirty="0">
                <a:solidFill>
                  <a:schemeClr val="bg1">
                    <a:lumMod val="90000"/>
                  </a:schemeClr>
                </a:solidFill>
              </a:rPr>
              <a:t>in-place system or currently selected alternative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Challenger – </a:t>
            </a:r>
            <a:r>
              <a:rPr lang="en-US" sz="2000" b="1" dirty="0">
                <a:solidFill>
                  <a:schemeClr val="bg1">
                    <a:lumMod val="90000"/>
                  </a:schemeClr>
                </a:solidFill>
              </a:rPr>
              <a:t>Alternative challenging the defender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Do-nothing option – </a:t>
            </a:r>
            <a:r>
              <a:rPr lang="en-US" sz="2000" b="1" dirty="0">
                <a:solidFill>
                  <a:schemeClr val="bg1">
                    <a:lumMod val="90000"/>
                  </a:schemeClr>
                </a:solidFill>
              </a:rPr>
              <a:t>Status quo system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152400" y="1743075"/>
            <a:ext cx="7404100" cy="838200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52400" y="133350"/>
            <a:ext cx="8001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Alternative Selection Using Incremental B/C Analysis – Two or More ME Alternatives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888" y="2971800"/>
            <a:ext cx="7256462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dirty="0"/>
              <a:t>Determine </a:t>
            </a:r>
            <a:r>
              <a:rPr lang="en-US" sz="2000" b="1" i="1" dirty="0">
                <a:solidFill>
                  <a:srgbClr val="00B050"/>
                </a:solidFill>
              </a:rPr>
              <a:t>equivalent total cost </a:t>
            </a:r>
            <a:r>
              <a:rPr lang="en-US" sz="2000" b="1" dirty="0"/>
              <a:t>for each alternative</a:t>
            </a:r>
            <a:endParaRPr lang="en-US" sz="2000" b="1" i="1" dirty="0">
              <a:solidFill>
                <a:srgbClr val="009900"/>
              </a:solidFill>
            </a:endParaRP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Order alternatives </a:t>
            </a:r>
            <a:r>
              <a:rPr lang="en-US" sz="2000" b="1" i="1" dirty="0">
                <a:solidFill>
                  <a:srgbClr val="3333CC"/>
                </a:solidFill>
              </a:rPr>
              <a:t>by increasing total cost</a:t>
            </a:r>
            <a:endParaRPr lang="en-US" sz="2000" b="1" dirty="0"/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dirty="0"/>
              <a:t>Identify </a:t>
            </a:r>
            <a:r>
              <a:rPr lang="en-US" sz="2000" b="1" i="1" dirty="0">
                <a:solidFill>
                  <a:srgbClr val="7030A0"/>
                </a:solidFill>
              </a:rPr>
              <a:t>B and D for each alternative</a:t>
            </a:r>
            <a:r>
              <a:rPr lang="en-US" sz="2000" b="1" dirty="0"/>
              <a:t>, if given, or go to step 5</a:t>
            </a: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Calculate B/C for each alternative and </a:t>
            </a:r>
            <a:r>
              <a:rPr lang="en-US" sz="2000" b="1" i="1" dirty="0">
                <a:solidFill>
                  <a:srgbClr val="CA5710"/>
                </a:solidFill>
              </a:rPr>
              <a:t>eliminate all with B/C &lt; 1.0</a:t>
            </a:r>
            <a:endParaRPr lang="en-US" sz="2000" b="1" i="1" baseline="-25000" dirty="0">
              <a:solidFill>
                <a:srgbClr val="CA5710"/>
              </a:solidFill>
            </a:endParaRP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Determine </a:t>
            </a:r>
            <a:r>
              <a:rPr lang="en-US" sz="2000" b="1" i="1" dirty="0">
                <a:solidFill>
                  <a:schemeClr val="accent3">
                    <a:lumMod val="25000"/>
                  </a:schemeClr>
                </a:solidFill>
              </a:rPr>
              <a:t>incremental costs and benefits </a:t>
            </a:r>
            <a:r>
              <a:rPr lang="en-US" sz="2000" b="1" i="1" dirty="0"/>
              <a:t>for first two alternatives</a:t>
            </a: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Calculate ∆B/C; if &gt;1.0, </a:t>
            </a:r>
            <a:r>
              <a:rPr lang="en-US" sz="2000" b="1" i="1" dirty="0">
                <a:solidFill>
                  <a:srgbClr val="009900"/>
                </a:solidFill>
              </a:rPr>
              <a:t>higher cost alternative becomes defender</a:t>
            </a: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Repeat steps 5 and 6 </a:t>
            </a:r>
            <a:r>
              <a:rPr lang="en-US" sz="2000" b="1" i="1" dirty="0">
                <a:solidFill>
                  <a:srgbClr val="FF0000"/>
                </a:solidFill>
              </a:rPr>
              <a:t>until only one alternative remains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31988"/>
            <a:ext cx="7251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Procedure similar to ROR analysis for multiple alternatives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Incremental B/C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467600" cy="5105400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b="0" dirty="0" smtClean="0"/>
              <a:t>Compare two alternatives using i = 10% and B/C ratio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b="0" dirty="0" smtClean="0"/>
              <a:t>		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Alternative</a:t>
            </a:r>
            <a:r>
              <a:rPr lang="en-US" sz="2400" b="0" dirty="0" smtClean="0"/>
              <a:t>	                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X		    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First cost, $		320,000	 	540,000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M&amp;O costs, $/year	  	  45,000	  	  35,000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Benefits, $/year		110,000		150,000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Disbenefits, $/year	  	  20,000	 	  45,000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Life, years		         	     10	        	      20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 smtClean="0"/>
              <a:t>First, calculate equivalent total cost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/>
              <a:t>AW of costs</a:t>
            </a:r>
            <a:r>
              <a:rPr lang="en-US" sz="2000" baseline="-25000" dirty="0" smtClean="0"/>
              <a:t>X</a:t>
            </a:r>
            <a:r>
              <a:rPr lang="en-US" sz="2000" b="0" dirty="0" smtClean="0"/>
              <a:t> = 320,000(A/P,10%,10) + 45,000 = $97,080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/>
              <a:t>AW of costs</a:t>
            </a:r>
            <a:r>
              <a:rPr lang="en-US" sz="2000" baseline="-25000" dirty="0" smtClean="0"/>
              <a:t>Y</a:t>
            </a:r>
            <a:r>
              <a:rPr lang="en-US" sz="2000" b="0" dirty="0" smtClean="0"/>
              <a:t> = 540,000(A/P,10%,20) + 35,000 = $98,428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Order of analysis is X, then 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X vs. DN:</a:t>
            </a:r>
            <a:r>
              <a:rPr lang="en-US" sz="2400" b="0" dirty="0" smtClean="0"/>
              <a:t> </a:t>
            </a:r>
            <a:r>
              <a:rPr lang="en-US" sz="2000" b="0" dirty="0" smtClean="0"/>
              <a:t>(B-D)/C = (110,000 – 20,000) / 97,080 =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0.93</a:t>
            </a:r>
            <a:r>
              <a:rPr lang="en-US" sz="2000" b="0" dirty="0" smtClean="0"/>
              <a:t>      </a:t>
            </a:r>
            <a:r>
              <a:rPr lang="en-US" sz="2400" dirty="0" smtClean="0"/>
              <a:t>Eliminate X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Y vs. DN:               </a:t>
            </a:r>
            <a:r>
              <a:rPr lang="en-US" sz="2000" b="0" dirty="0" smtClean="0"/>
              <a:t>(150,000 – 45,000) / 98,428 =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1.07</a:t>
            </a:r>
            <a:r>
              <a:rPr lang="en-US" sz="2000" b="0" dirty="0" smtClean="0"/>
              <a:t>     </a:t>
            </a:r>
            <a:r>
              <a:rPr lang="en-US" sz="2400" dirty="0" smtClean="0"/>
              <a:t>Eliminate DN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 Y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1524000"/>
            <a:ext cx="518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5334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Example: </a:t>
            </a:r>
            <a:r>
              <a:rPr lang="en-US" sz="3200" b="0" dirty="0" smtClean="0"/>
              <a:t>∆</a:t>
            </a:r>
            <a:r>
              <a:rPr lang="en-US" sz="3200" dirty="0" smtClean="0"/>
              <a:t>B/C Analysis; Selection Required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467600" cy="5105400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300" u="sng" dirty="0" smtClean="0">
                <a:solidFill>
                  <a:srgbClr val="3333CC"/>
                </a:solidFill>
              </a:rPr>
              <a:t>Must select one of two alternatives </a:t>
            </a:r>
            <a:r>
              <a:rPr lang="en-US" sz="2300" b="0" dirty="0" smtClean="0"/>
              <a:t>using  i = 10% and ∆B/C ratio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b="0" dirty="0" smtClean="0"/>
              <a:t>	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Alternative</a:t>
            </a:r>
            <a:r>
              <a:rPr lang="en-US" sz="2400" b="0" dirty="0" smtClean="0"/>
              <a:t>		    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X		    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First cost, $		320,000	 	540,000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M&amp;O costs, $/year	  	  45,000	  	  35,000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Benefits, $/year		110,000		150,000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Disbenefits, $/year	  	  20,000	 	  45,000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	Life, years		         	     10	        	      20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000" b="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000" dirty="0" smtClean="0">
                <a:solidFill>
                  <a:srgbClr val="0000FF"/>
                </a:solidFill>
              </a:rPr>
              <a:t>Must select X or Y; DN not an option, </a:t>
            </a:r>
            <a:r>
              <a:rPr lang="en-US" sz="2000" i="1" u="sng" dirty="0" smtClean="0">
                <a:solidFill>
                  <a:srgbClr val="0000FF"/>
                </a:solidFill>
              </a:rPr>
              <a:t>compare Y to X</a:t>
            </a:r>
            <a:endParaRPr lang="en-US" sz="2400" i="1" u="sng" dirty="0" smtClean="0">
              <a:solidFill>
                <a:srgbClr val="0000FF"/>
              </a:solidFill>
            </a:endParaRPr>
          </a:p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/>
              <a:t>AW of costs</a:t>
            </a:r>
            <a:r>
              <a:rPr lang="en-US" sz="2000" baseline="-25000" dirty="0" smtClean="0"/>
              <a:t>X</a:t>
            </a:r>
            <a:r>
              <a:rPr lang="en-US" sz="2000" b="0" dirty="0" smtClean="0"/>
              <a:t> = $97,080	AW of costs</a:t>
            </a:r>
            <a:r>
              <a:rPr lang="en-US" sz="2000" baseline="-25000" dirty="0" smtClean="0"/>
              <a:t>Y</a:t>
            </a:r>
            <a:r>
              <a:rPr lang="en-US" sz="2000" b="0" dirty="0" smtClean="0"/>
              <a:t> = $98,428</a:t>
            </a:r>
          </a:p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700" b="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Incremental values: </a:t>
            </a:r>
            <a:r>
              <a:rPr lang="en-US" sz="2000" b="0" dirty="0" smtClean="0"/>
              <a:t>∆B = 150,000 – 110,000 = $40,000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/>
              <a:t>			             ∆D =   45,000 –   20,000 = $25,000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 smtClean="0"/>
              <a:t>			             ∆C =   98,428 –   97,080 = $1,348</a:t>
            </a:r>
            <a:endParaRPr lang="en-US" sz="2400" b="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Y vs. X: </a:t>
            </a:r>
            <a:r>
              <a:rPr lang="en-US" sz="2000" b="0" dirty="0" smtClean="0"/>
              <a:t>(∆B - ∆D) / ∆C = (40,000 – 25,000) / 1,348 =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11.1</a:t>
            </a:r>
            <a:r>
              <a:rPr lang="en-US" sz="2000" b="0" dirty="0" smtClean="0"/>
              <a:t>      </a:t>
            </a:r>
            <a:r>
              <a:rPr lang="en-US" sz="2400" dirty="0" smtClean="0"/>
              <a:t>Eliminate X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" dirty="0" smtClean="0"/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 Y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1524000"/>
            <a:ext cx="518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19" name="Straight Connector 8"/>
          <p:cNvCxnSpPr>
            <a:cxnSpLocks noChangeShapeType="1"/>
          </p:cNvCxnSpPr>
          <p:nvPr/>
        </p:nvCxnSpPr>
        <p:spPr bwMode="auto">
          <a:xfrm>
            <a:off x="457200" y="3124200"/>
            <a:ext cx="73152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B/C Analysis of Independent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772400" cy="39624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b="0" dirty="0" smtClean="0"/>
              <a:t> </a:t>
            </a:r>
            <a:r>
              <a:rPr lang="en-US" b="0" dirty="0" smtClean="0"/>
              <a:t>Independent projects comparison does </a:t>
            </a:r>
            <a:r>
              <a:rPr lang="en-US" dirty="0" smtClean="0">
                <a:solidFill>
                  <a:srgbClr val="008000"/>
                </a:solidFill>
              </a:rPr>
              <a:t>not require 	incremental analysis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b="0" dirty="0" smtClean="0"/>
              <a:t> Compare each alternative’s overall B/C with </a:t>
            </a:r>
            <a:r>
              <a:rPr lang="en-US" dirty="0" smtClean="0">
                <a:solidFill>
                  <a:srgbClr val="008000"/>
                </a:solidFill>
              </a:rPr>
              <a:t>DN option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b="0" dirty="0" smtClean="0"/>
          </a:p>
          <a:p>
            <a:pPr>
              <a:spcBef>
                <a:spcPts val="0"/>
              </a:spcBef>
              <a:buClr>
                <a:srgbClr val="0070C0"/>
              </a:buClr>
              <a:buFont typeface="Arial Narrow" pitchFamily="34" charset="0"/>
              <a:buChar char="+"/>
              <a:defRPr/>
            </a:pPr>
            <a:r>
              <a:rPr lang="en-US" dirty="0" smtClean="0"/>
              <a:t>No</a:t>
            </a:r>
            <a:r>
              <a:rPr lang="en-US" sz="3600" dirty="0" smtClean="0"/>
              <a:t> </a:t>
            </a:r>
            <a:r>
              <a:rPr lang="en-US" dirty="0" smtClean="0"/>
              <a:t>budget limit: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 all </a:t>
            </a:r>
            <a:r>
              <a:rPr lang="en-US" sz="2400" b="0" dirty="0" smtClean="0"/>
              <a:t>alternatives with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B/C ≥ 1.0</a:t>
            </a:r>
            <a:endParaRPr lang="en-US" sz="4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ts val="0"/>
              </a:spcBef>
              <a:buFont typeface="Arial Narrow" pitchFamily="34" charset="0"/>
              <a:buChar char="+"/>
              <a:defRPr/>
            </a:pPr>
            <a:endParaRPr lang="en-US" sz="1000" b="0" dirty="0" smtClean="0"/>
          </a:p>
          <a:p>
            <a:pPr>
              <a:spcBef>
                <a:spcPts val="0"/>
              </a:spcBef>
              <a:buClr>
                <a:srgbClr val="0070C0"/>
              </a:buClr>
              <a:buFont typeface="Arial Narrow" pitchFamily="34" charset="0"/>
              <a:buChar char="+"/>
              <a:defRPr/>
            </a:pPr>
            <a:r>
              <a:rPr lang="en-US" dirty="0" smtClean="0"/>
              <a:t>Budget limit specified: </a:t>
            </a:r>
            <a:r>
              <a:rPr lang="en-US" sz="2400" b="0" dirty="0" smtClean="0"/>
              <a:t>capital budgeting problem; selection follows different procedure.</a:t>
            </a:r>
            <a:endParaRPr lang="en-US" sz="3200" b="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b="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b="0" dirty="0"/>
          </a:p>
        </p:txBody>
      </p:sp>
      <p:cxnSp>
        <p:nvCxnSpPr>
          <p:cNvPr id="14342" name="Straight Connector 6"/>
          <p:cNvCxnSpPr>
            <a:cxnSpLocks noChangeShapeType="1"/>
          </p:cNvCxnSpPr>
          <p:nvPr/>
        </p:nvCxnSpPr>
        <p:spPr bwMode="auto">
          <a:xfrm>
            <a:off x="304800" y="2971800"/>
            <a:ext cx="7467600" cy="0"/>
          </a:xfrm>
          <a:prstGeom prst="line">
            <a:avLst/>
          </a:prstGeom>
          <a:noFill/>
          <a:ln w="38100" algn="ctr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76200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800" dirty="0" smtClean="0"/>
              <a:t>Cost Effectiveness Analysis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63919" y="1295399"/>
            <a:ext cx="7086600" cy="1200329"/>
          </a:xfrm>
          <a:prstGeom prst="rect">
            <a:avLst/>
          </a:prstGeom>
          <a:solidFill>
            <a:srgbClr val="66CCFF"/>
          </a:solidFill>
          <a:ln w="57150">
            <a:solidFill>
              <a:srgbClr val="0070C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i="1" dirty="0">
                <a:solidFill>
                  <a:srgbClr val="CA5710"/>
                </a:solidFill>
              </a:rPr>
              <a:t>Service sector projects</a:t>
            </a:r>
            <a:r>
              <a:rPr lang="en-US" b="1" dirty="0"/>
              <a:t> </a:t>
            </a:r>
            <a:r>
              <a:rPr lang="en-US" dirty="0"/>
              <a:t>primarily involve </a:t>
            </a:r>
            <a:r>
              <a:rPr lang="en-US" b="1" dirty="0">
                <a:solidFill>
                  <a:srgbClr val="3333CC"/>
                </a:solidFill>
              </a:rPr>
              <a:t>intangibles</a:t>
            </a:r>
            <a:r>
              <a:rPr lang="en-US" dirty="0"/>
              <a:t>, </a:t>
            </a:r>
            <a:r>
              <a:rPr lang="en-US" b="1" dirty="0">
                <a:solidFill>
                  <a:srgbClr val="009900"/>
                </a:solidFill>
              </a:rPr>
              <a:t>not physical facilities</a:t>
            </a:r>
            <a:r>
              <a:rPr lang="en-US" dirty="0"/>
              <a:t>; examples include health care, security programs, credit card services, etc.</a:t>
            </a:r>
          </a:p>
        </p:txBody>
      </p:sp>
      <p:sp>
        <p:nvSpPr>
          <p:cNvPr id="15368" name="TextBox 5"/>
          <p:cNvSpPr txBox="1">
            <a:spLocks noChangeArrowheads="1"/>
          </p:cNvSpPr>
          <p:nvPr/>
        </p:nvSpPr>
        <p:spPr bwMode="auto">
          <a:xfrm>
            <a:off x="463550" y="2895600"/>
            <a:ext cx="7304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 i="1">
                <a:solidFill>
                  <a:srgbClr val="C00000"/>
                </a:solidFill>
              </a:rPr>
              <a:t>Cost-effectiveness analysis (CEA) </a:t>
            </a:r>
            <a:r>
              <a:rPr lang="en-US" altLang="en-US"/>
              <a:t>combines monetary cost </a:t>
            </a:r>
          </a:p>
          <a:p>
            <a:pPr algn="ctr"/>
            <a:r>
              <a:rPr lang="en-US" altLang="en-US"/>
              <a:t>estimates with </a:t>
            </a:r>
            <a:r>
              <a:rPr lang="en-US" altLang="en-US" b="1" i="1">
                <a:solidFill>
                  <a:srgbClr val="3366FF"/>
                </a:solidFill>
              </a:rPr>
              <a:t>non-monetary</a:t>
            </a:r>
            <a:r>
              <a:rPr lang="en-US" altLang="en-US"/>
              <a:t> benefit estimates to calculate the</a:t>
            </a:r>
          </a:p>
          <a:p>
            <a:pPr algn="ctr"/>
            <a:endParaRPr lang="en-US" altLang="en-US" sz="900"/>
          </a:p>
          <a:p>
            <a:pPr algn="ctr"/>
            <a:r>
              <a:rPr lang="en-US" altLang="en-US" b="1">
                <a:solidFill>
                  <a:srgbClr val="FF0000"/>
                </a:solidFill>
              </a:rPr>
              <a:t>Cost-effectiveness ratio (CER)</a:t>
            </a:r>
          </a:p>
        </p:txBody>
      </p:sp>
      <p:sp>
        <p:nvSpPr>
          <p:cNvPr id="15369" name="TextBox 6"/>
          <p:cNvSpPr txBox="1">
            <a:spLocks noChangeArrowheads="1"/>
          </p:cNvSpPr>
          <p:nvPr/>
        </p:nvSpPr>
        <p:spPr bwMode="auto">
          <a:xfrm>
            <a:off x="485775" y="4495800"/>
            <a:ext cx="6519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>
                <a:solidFill>
                  <a:srgbClr val="3333CC"/>
                </a:solidFill>
              </a:rPr>
              <a:t>			Equivalent total costs</a:t>
            </a:r>
            <a:endParaRPr lang="en-US" altLang="en-US" sz="2800" b="1"/>
          </a:p>
          <a:p>
            <a:r>
              <a:rPr lang="en-US" altLang="en-US" sz="2800" b="1">
                <a:solidFill>
                  <a:srgbClr val="009900"/>
                </a:solidFill>
              </a:rPr>
              <a:t>		      Total effectiveness measure </a:t>
            </a:r>
          </a:p>
          <a:p>
            <a:r>
              <a:rPr lang="en-US" altLang="en-US" sz="2800"/>
              <a:t>         		</a:t>
            </a:r>
            <a:r>
              <a:rPr lang="en-US" altLang="en-US" sz="2800" b="1">
                <a:solidFill>
                  <a:srgbClr val="C00000"/>
                </a:solidFill>
              </a:rPr>
              <a:t>=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b="1">
                <a:solidFill>
                  <a:srgbClr val="C00000"/>
                </a:solidFill>
              </a:rPr>
              <a:t>C/E</a:t>
            </a:r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1524000" y="4800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altLang="en-US" sz="2800" b="1"/>
              <a:t>CER</a:t>
            </a:r>
            <a:r>
              <a:rPr lang="en-US" altLang="en-US" sz="2800"/>
              <a:t> </a:t>
            </a:r>
            <a:r>
              <a:rPr lang="en-US" altLang="en-US" sz="2800" b="1"/>
              <a:t>=</a:t>
            </a:r>
            <a:r>
              <a:rPr lang="en-US" altLang="en-US" sz="2800"/>
              <a:t> </a:t>
            </a:r>
          </a:p>
        </p:txBody>
      </p:sp>
      <p:cxnSp>
        <p:nvCxnSpPr>
          <p:cNvPr id="15371" name="Straight Connector 9"/>
          <p:cNvCxnSpPr>
            <a:cxnSpLocks noChangeShapeType="1"/>
          </p:cNvCxnSpPr>
          <p:nvPr/>
        </p:nvCxnSpPr>
        <p:spPr bwMode="auto">
          <a:xfrm>
            <a:off x="2819400" y="5029200"/>
            <a:ext cx="3962400" cy="0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0" y="152400"/>
            <a:ext cx="7467600" cy="7620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CER Analysis for Independent Projects</a:t>
            </a:r>
            <a:endParaRPr lang="en-US" dirty="0"/>
          </a:p>
        </p:txBody>
      </p:sp>
      <p:sp>
        <p:nvSpPr>
          <p:cNvPr id="16388" name="TextBox 24"/>
          <p:cNvSpPr txBox="1">
            <a:spLocks noChangeArrowheads="1"/>
          </p:cNvSpPr>
          <p:nvPr/>
        </p:nvSpPr>
        <p:spPr bwMode="auto">
          <a:xfrm>
            <a:off x="228600" y="914400"/>
            <a:ext cx="73167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/>
              <a:t>Procedure is as follows:</a:t>
            </a:r>
          </a:p>
          <a:p>
            <a:r>
              <a:rPr lang="en-US" altLang="en-US" sz="2000"/>
              <a:t>(1) Determine equivalent total cost </a:t>
            </a:r>
            <a:r>
              <a:rPr lang="en-US" altLang="en-US" sz="2000" b="1">
                <a:solidFill>
                  <a:srgbClr val="CA5710"/>
                </a:solidFill>
              </a:rPr>
              <a:t>C</a:t>
            </a:r>
            <a:r>
              <a:rPr lang="en-US" altLang="en-US" sz="2000"/>
              <a:t>, total effectiveness measure </a:t>
            </a:r>
            <a:r>
              <a:rPr lang="en-US" altLang="en-US" sz="2000" b="1">
                <a:solidFill>
                  <a:srgbClr val="CA5710"/>
                </a:solidFill>
              </a:rPr>
              <a:t>E</a:t>
            </a:r>
            <a:r>
              <a:rPr lang="en-US" altLang="en-US" sz="2000"/>
              <a:t> and </a:t>
            </a:r>
            <a:r>
              <a:rPr lang="en-US" altLang="en-US" sz="2000" b="1">
                <a:solidFill>
                  <a:srgbClr val="CA5710"/>
                </a:solidFill>
              </a:rPr>
              <a:t>CER</a:t>
            </a:r>
          </a:p>
          <a:p>
            <a:r>
              <a:rPr lang="en-US" altLang="en-US" sz="2000"/>
              <a:t>(2) </a:t>
            </a:r>
            <a:r>
              <a:rPr lang="en-US" altLang="en-US" sz="2000" b="1" u="sng">
                <a:solidFill>
                  <a:srgbClr val="C37917"/>
                </a:solidFill>
              </a:rPr>
              <a:t>Order projects by smallest to largest </a:t>
            </a:r>
            <a:r>
              <a:rPr lang="en-US" altLang="en-US" sz="2000" b="1" u="sng">
                <a:solidFill>
                  <a:srgbClr val="FF0000"/>
                </a:solidFill>
              </a:rPr>
              <a:t>CER</a:t>
            </a:r>
          </a:p>
          <a:p>
            <a:r>
              <a:rPr lang="en-US" altLang="en-US" sz="2000"/>
              <a:t>(3) Determine cumulative cost of projects and compare to budget limit</a:t>
            </a:r>
            <a:r>
              <a:rPr lang="en-US" altLang="en-US" sz="2000" b="1">
                <a:solidFill>
                  <a:srgbClr val="CA5710"/>
                </a:solidFill>
              </a:rPr>
              <a:t> </a:t>
            </a:r>
            <a:r>
              <a:rPr lang="en-US" altLang="en-US" sz="2000" b="1" i="1">
                <a:solidFill>
                  <a:srgbClr val="CA5710"/>
                </a:solidFill>
              </a:rPr>
              <a:t>b</a:t>
            </a:r>
          </a:p>
          <a:p>
            <a:r>
              <a:rPr lang="en-US" altLang="en-US" sz="2000"/>
              <a:t>(4) Fund all projects such that </a:t>
            </a:r>
            <a:r>
              <a:rPr lang="en-US" altLang="en-US" sz="2000" b="1" i="1">
                <a:solidFill>
                  <a:srgbClr val="CA5710"/>
                </a:solidFill>
              </a:rPr>
              <a:t>b</a:t>
            </a:r>
            <a:r>
              <a:rPr lang="en-US" altLang="en-US" sz="2000" b="1">
                <a:solidFill>
                  <a:srgbClr val="CA5710"/>
                </a:solidFill>
              </a:rPr>
              <a:t> is not exceeded</a:t>
            </a: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74663" y="2971800"/>
            <a:ext cx="745013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00B050"/>
                </a:solidFill>
              </a:rPr>
              <a:t>Example: </a:t>
            </a:r>
            <a:r>
              <a:rPr lang="en-US" altLang="en-US" sz="2000"/>
              <a:t>The effectiveness measure </a:t>
            </a:r>
            <a:r>
              <a:rPr lang="en-US" altLang="en-US" sz="2000" b="1" i="1">
                <a:solidFill>
                  <a:srgbClr val="FF0000"/>
                </a:solidFill>
              </a:rPr>
              <a:t>E</a:t>
            </a:r>
            <a:r>
              <a:rPr lang="en-US" altLang="en-US" sz="2000"/>
              <a:t> is the number of graduates from adult training programs. For the CERs shown, determine which</a:t>
            </a:r>
            <a:r>
              <a:rPr lang="en-US" altLang="en-US" sz="2000" b="1"/>
              <a:t> </a:t>
            </a:r>
            <a:r>
              <a:rPr lang="en-US" altLang="en-US" sz="2000" b="1" i="1">
                <a:solidFill>
                  <a:srgbClr val="3366FF"/>
                </a:solidFill>
              </a:rPr>
              <a:t>independent</a:t>
            </a:r>
          </a:p>
          <a:p>
            <a:r>
              <a:rPr lang="en-US" altLang="en-US" sz="2000"/>
              <a:t>programs should be selected; b = $500,000.</a:t>
            </a:r>
          </a:p>
          <a:p>
            <a:endParaRPr lang="en-US" altLang="en-US" sz="2000"/>
          </a:p>
          <a:p>
            <a:r>
              <a:rPr lang="en-US" altLang="en-US" sz="2000" b="1" u="sng"/>
              <a:t>Program</a:t>
            </a:r>
            <a:r>
              <a:rPr lang="en-US" altLang="en-US" sz="2000"/>
              <a:t>           </a:t>
            </a:r>
            <a:r>
              <a:rPr lang="en-US" altLang="en-US" sz="2000" b="1" u="sng"/>
              <a:t>CER, $/graduate</a:t>
            </a:r>
            <a:r>
              <a:rPr lang="en-US" altLang="en-US" sz="2000"/>
              <a:t>             </a:t>
            </a:r>
            <a:r>
              <a:rPr lang="en-US" altLang="en-US" sz="2000" b="1" u="sng"/>
              <a:t>Program Cost, $</a:t>
            </a:r>
          </a:p>
          <a:p>
            <a:r>
              <a:rPr lang="en-US" altLang="en-US" sz="2000" b="1"/>
              <a:t>    </a:t>
            </a:r>
            <a:r>
              <a:rPr lang="en-US" altLang="en-US" sz="2000"/>
              <a:t>A                             1203                               305,000</a:t>
            </a:r>
          </a:p>
          <a:p>
            <a:r>
              <a:rPr lang="en-US" altLang="en-US" sz="2000"/>
              <a:t>    B                               752                                 98,000</a:t>
            </a:r>
          </a:p>
          <a:p>
            <a:r>
              <a:rPr lang="en-US" altLang="en-US" sz="2000"/>
              <a:t>    C                             2010                               126,000</a:t>
            </a:r>
          </a:p>
          <a:p>
            <a:r>
              <a:rPr lang="en-US" altLang="en-US" sz="2000"/>
              <a:t>    D                             1830                               365,000</a:t>
            </a:r>
          </a:p>
        </p:txBody>
      </p:sp>
      <p:cxnSp>
        <p:nvCxnSpPr>
          <p:cNvPr id="16391" name="Straight Connector 8"/>
          <p:cNvCxnSpPr>
            <a:cxnSpLocks noChangeShapeType="1"/>
          </p:cNvCxnSpPr>
          <p:nvPr/>
        </p:nvCxnSpPr>
        <p:spPr bwMode="auto">
          <a:xfrm>
            <a:off x="381000" y="2971800"/>
            <a:ext cx="7315200" cy="0"/>
          </a:xfrm>
          <a:prstGeom prst="line">
            <a:avLst/>
          </a:prstGeom>
          <a:noFill/>
          <a:ln w="57150" algn="ctr">
            <a:solidFill>
              <a:srgbClr val="66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7313" y="141288"/>
            <a:ext cx="7894637" cy="696912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CER for Independent Projects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990600"/>
            <a:ext cx="68580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i="1" dirty="0">
                <a:solidFill>
                  <a:srgbClr val="009900"/>
                </a:solidFill>
              </a:rPr>
              <a:t>First, rank programs according to increasing CER:</a:t>
            </a:r>
          </a:p>
          <a:p>
            <a:pPr eaLnBrk="0" hangingPunct="0">
              <a:defRPr/>
            </a:pPr>
            <a:r>
              <a:rPr lang="en-US" sz="2000" i="1" dirty="0">
                <a:solidFill>
                  <a:srgbClr val="3366FF"/>
                </a:solidFill>
              </a:rPr>
              <a:t>					            </a:t>
            </a:r>
            <a:r>
              <a:rPr lang="en-US" sz="2000" b="1" dirty="0">
                <a:latin typeface="+mn-lt"/>
              </a:rPr>
              <a:t>Cumulative</a:t>
            </a:r>
          </a:p>
          <a:p>
            <a:pPr eaLnBrk="0" hangingPunct="0">
              <a:defRPr/>
            </a:pPr>
            <a:r>
              <a:rPr lang="en-US" sz="2000" b="1" dirty="0"/>
              <a:t>Program</a:t>
            </a:r>
            <a:r>
              <a:rPr lang="en-US" sz="2000" dirty="0"/>
              <a:t>            </a:t>
            </a:r>
            <a:r>
              <a:rPr lang="en-US" sz="2000" b="1" dirty="0"/>
              <a:t>CER, $/graduate</a:t>
            </a:r>
            <a:r>
              <a:rPr lang="en-US" sz="2000" dirty="0"/>
              <a:t>      </a:t>
            </a:r>
            <a:r>
              <a:rPr lang="en-US" sz="2000" b="1" dirty="0"/>
              <a:t>Program Cost, $	Cost, $   </a:t>
            </a:r>
          </a:p>
          <a:p>
            <a:pPr eaLnBrk="0" hangingPunct="0">
              <a:defRPr/>
            </a:pPr>
            <a:endParaRPr lang="en-US" sz="2000" b="1" dirty="0"/>
          </a:p>
          <a:p>
            <a:pPr eaLnBrk="0" hangingPunct="0">
              <a:defRPr/>
            </a:pPr>
            <a:r>
              <a:rPr lang="en-US" sz="2000" dirty="0"/>
              <a:t>   B                               752                           98,000	  98,000</a:t>
            </a:r>
          </a:p>
          <a:p>
            <a:pPr eaLnBrk="0" hangingPunct="0">
              <a:defRPr/>
            </a:pPr>
            <a:r>
              <a:rPr lang="en-US" sz="2000" dirty="0"/>
              <a:t>   A                              1203                        305,000                403,000</a:t>
            </a:r>
          </a:p>
          <a:p>
            <a:pPr eaLnBrk="0" hangingPunct="0">
              <a:defRPr/>
            </a:pPr>
            <a:r>
              <a:rPr lang="en-US" sz="2000" dirty="0"/>
              <a:t>   D                             1830                         365,000	768,000</a:t>
            </a:r>
          </a:p>
          <a:p>
            <a:pPr eaLnBrk="0" hangingPunct="0">
              <a:defRPr/>
            </a:pPr>
            <a:r>
              <a:rPr lang="en-US" sz="2000" dirty="0"/>
              <a:t>   C                             2010                         126,000     	894,000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57200" y="3733800"/>
            <a:ext cx="7369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 i="1">
                <a:solidFill>
                  <a:srgbClr val="3366FF"/>
                </a:solidFill>
              </a:rPr>
              <a:t>Next, select programs until budget is not exceeded</a:t>
            </a:r>
          </a:p>
          <a:p>
            <a:endParaRPr lang="en-US" altLang="en-US" sz="1200" i="1">
              <a:solidFill>
                <a:srgbClr val="3366FF"/>
              </a:solidFill>
            </a:endParaRPr>
          </a:p>
          <a:p>
            <a:r>
              <a:rPr lang="en-US" altLang="en-US" sz="2800" b="1" i="1">
                <a:solidFill>
                  <a:srgbClr val="A015AB"/>
                </a:solidFill>
              </a:rPr>
              <a:t>Select programs B and A at total cost of $403,000</a:t>
            </a:r>
          </a:p>
          <a:p>
            <a:pPr algn="ctr"/>
            <a:endParaRPr lang="en-US" altLang="en-US" sz="800" b="1" i="1">
              <a:solidFill>
                <a:srgbClr val="A015AB"/>
              </a:solidFill>
            </a:endParaRPr>
          </a:p>
          <a:p>
            <a:pPr algn="ctr"/>
            <a:r>
              <a:rPr lang="en-US" altLang="en-US"/>
              <a:t>Note: To expend the entire $500,000, accept as many additional individuals as possible from D at the per-student rate</a:t>
            </a:r>
            <a:endParaRPr lang="en-US" altLang="en-US" sz="2000"/>
          </a:p>
        </p:txBody>
      </p:sp>
      <p:sp>
        <p:nvSpPr>
          <p:cNvPr id="17414" name="4-Point Star 6"/>
          <p:cNvSpPr>
            <a:spLocks noChangeArrowheads="1"/>
          </p:cNvSpPr>
          <p:nvPr/>
        </p:nvSpPr>
        <p:spPr bwMode="auto">
          <a:xfrm>
            <a:off x="152400" y="4343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4-Point Star 10"/>
          <p:cNvSpPr>
            <a:spLocks noChangeArrowheads="1"/>
          </p:cNvSpPr>
          <p:nvPr/>
        </p:nvSpPr>
        <p:spPr bwMode="auto">
          <a:xfrm>
            <a:off x="7543800" y="4343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7417" name="Straight Connector 13"/>
          <p:cNvCxnSpPr>
            <a:cxnSpLocks noChangeShapeType="1"/>
          </p:cNvCxnSpPr>
          <p:nvPr/>
        </p:nvCxnSpPr>
        <p:spPr bwMode="auto">
          <a:xfrm>
            <a:off x="685800" y="2286000"/>
            <a:ext cx="6553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 </a:t>
            </a:r>
            <a:r>
              <a:rPr lang="en-US" sz="3200" dirty="0" smtClean="0"/>
              <a:t>CER Analysis for Mutually Exclusive Projects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27013" y="914400"/>
            <a:ext cx="8002587" cy="477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Procedure is as follows</a:t>
            </a:r>
          </a:p>
          <a:p>
            <a:pPr eaLnBrk="0" hangingPunct="0">
              <a:defRPr/>
            </a:pPr>
            <a:r>
              <a:rPr lang="en-US" sz="2000" dirty="0"/>
              <a:t>(1)     </a:t>
            </a:r>
            <a:r>
              <a:rPr lang="en-US" sz="2000" b="1" u="sng" dirty="0">
                <a:solidFill>
                  <a:srgbClr val="0000FF"/>
                </a:solidFill>
              </a:rPr>
              <a:t>Order alternatives smallest to largest by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effectiveness measure </a:t>
            </a:r>
            <a:r>
              <a:rPr lang="en-US" sz="2000" b="1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</a:p>
          <a:p>
            <a:pPr marL="457200" indent="-457200" eaLnBrk="0" hangingPunct="0">
              <a:buFontTx/>
              <a:buAutoNum type="arabicParenBoth" startAt="2"/>
              <a:defRPr/>
            </a:pPr>
            <a:r>
              <a:rPr lang="en-US" sz="2000" dirty="0"/>
              <a:t> Calculate </a:t>
            </a:r>
            <a:r>
              <a:rPr lang="en-US" sz="2000" b="1" dirty="0">
                <a:solidFill>
                  <a:srgbClr val="0070C0"/>
                </a:solidFill>
              </a:rPr>
              <a:t>CER for first alternative</a:t>
            </a:r>
            <a:r>
              <a:rPr lang="en-US" sz="2000" dirty="0"/>
              <a:t> (defender) and compare to DN option</a:t>
            </a:r>
          </a:p>
          <a:p>
            <a:pPr marL="457200" indent="-457200" eaLnBrk="0" hangingPunct="0">
              <a:buFontTx/>
              <a:buAutoNum type="arabicParenBoth" startAt="2"/>
              <a:defRPr/>
            </a:pPr>
            <a:r>
              <a:rPr lang="en-US" sz="2000" dirty="0"/>
              <a:t> Calculate incremental cost (∆C), effectiveness (∆E), and incremental measure </a:t>
            </a:r>
          </a:p>
          <a:p>
            <a:pPr marL="457200" indent="-457200" eaLnBrk="0" hangingPunct="0">
              <a:defRPr/>
            </a:pPr>
            <a:r>
              <a:rPr lang="en-US" sz="2000" dirty="0"/>
              <a:t>	 </a:t>
            </a:r>
            <a:r>
              <a:rPr lang="en-US" sz="2000" b="1" dirty="0">
                <a:solidFill>
                  <a:srgbClr val="0070C0"/>
                </a:solidFill>
              </a:rPr>
              <a:t>∆C/E for challenger </a:t>
            </a:r>
            <a:r>
              <a:rPr lang="en-US" sz="2000" dirty="0"/>
              <a:t>(next higher </a:t>
            </a:r>
            <a:r>
              <a:rPr lang="en-US" sz="2000" i="1" dirty="0"/>
              <a:t>E</a:t>
            </a:r>
            <a:r>
              <a:rPr lang="en-US" sz="2000" dirty="0"/>
              <a:t> measure)</a:t>
            </a:r>
            <a:endParaRPr lang="en-US" sz="2000" i="1" dirty="0"/>
          </a:p>
          <a:p>
            <a:pPr marL="457200" indent="-457200" eaLnBrk="0" hangingPunct="0">
              <a:buFontTx/>
              <a:buAutoNum type="arabicParenBoth" startAt="4"/>
              <a:defRPr/>
            </a:pPr>
            <a:r>
              <a:rPr lang="en-US" sz="2000" dirty="0"/>
              <a:t> If ∆C/E</a:t>
            </a:r>
            <a:r>
              <a:rPr lang="en-US" sz="1800" baseline="-25000" dirty="0"/>
              <a:t>challenger</a:t>
            </a:r>
            <a:r>
              <a:rPr lang="en-US" sz="2000" dirty="0"/>
              <a:t>  &lt;  C/E</a:t>
            </a:r>
            <a:r>
              <a:rPr lang="en-US" sz="1800" baseline="-25000" dirty="0"/>
              <a:t>defender</a:t>
            </a:r>
            <a:r>
              <a:rPr lang="en-US" sz="2000" dirty="0"/>
              <a:t> challenger becomes defender </a:t>
            </a:r>
            <a:r>
              <a:rPr lang="en-US" sz="2000" b="1" dirty="0">
                <a:solidFill>
                  <a:srgbClr val="0070C0"/>
                </a:solidFill>
              </a:rPr>
              <a:t>(dominance); </a:t>
            </a:r>
          </a:p>
          <a:p>
            <a:pPr marL="457200" indent="-457200" eaLnBrk="0" hangingPunct="0">
              <a:defRPr/>
            </a:pPr>
            <a:r>
              <a:rPr lang="en-US" sz="2000" b="1" dirty="0">
                <a:solidFill>
                  <a:srgbClr val="0070C0"/>
                </a:solidFill>
              </a:rPr>
              <a:t>	 </a:t>
            </a:r>
            <a:r>
              <a:rPr lang="en-US" sz="2000" dirty="0"/>
              <a:t>otherwise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</a:rPr>
              <a:t>no dominance </a:t>
            </a:r>
            <a:r>
              <a:rPr lang="en-US" sz="2000" dirty="0"/>
              <a:t>is present and </a:t>
            </a:r>
            <a:r>
              <a:rPr lang="en-US" sz="2000" u="sng" dirty="0"/>
              <a:t>both alternatives are retained</a:t>
            </a:r>
          </a:p>
          <a:p>
            <a:pPr marL="457200" indent="-457200" eaLnBrk="0" hangingPunct="0">
              <a:defRPr/>
            </a:pPr>
            <a:r>
              <a:rPr lang="en-US" sz="2000" dirty="0"/>
              <a:t>(5)     </a:t>
            </a:r>
            <a:r>
              <a:rPr lang="en-US" sz="2000" b="1" dirty="0">
                <a:solidFill>
                  <a:srgbClr val="0070C0"/>
                </a:solidFill>
              </a:rPr>
              <a:t>Dominance present: </a:t>
            </a:r>
            <a:r>
              <a:rPr lang="en-US" sz="2000" dirty="0"/>
              <a:t>Eliminate defender and compare next alternative </a:t>
            </a:r>
          </a:p>
          <a:p>
            <a:pPr marL="457200" indent="-457200" eaLnBrk="0" hangingPunct="0">
              <a:defRPr/>
            </a:pPr>
            <a:r>
              <a:rPr lang="en-US" sz="2000" dirty="0"/>
              <a:t>	 	to new defender per steps (3) and (4). </a:t>
            </a:r>
          </a:p>
          <a:p>
            <a:pPr marL="457200" indent="-457200" eaLnBrk="0" hangingPunct="0">
              <a:defRPr/>
            </a:pPr>
            <a:r>
              <a:rPr lang="en-US" sz="2000" dirty="0"/>
              <a:t>	 </a:t>
            </a:r>
            <a:r>
              <a:rPr lang="en-US" sz="2000" b="1" dirty="0">
                <a:solidFill>
                  <a:srgbClr val="0070C0"/>
                </a:solidFill>
              </a:rPr>
              <a:t>Dominance not present: </a:t>
            </a:r>
            <a:r>
              <a:rPr lang="en-US" sz="2000" dirty="0"/>
              <a:t>Current challenger becomes new defender against </a:t>
            </a:r>
          </a:p>
          <a:p>
            <a:pPr marL="457200" indent="-457200" eaLnBrk="0" hangingPunct="0">
              <a:defRPr/>
            </a:pPr>
            <a:r>
              <a:rPr lang="en-US" sz="2000" dirty="0"/>
              <a:t>		next challenger, </a:t>
            </a:r>
            <a:r>
              <a:rPr lang="en-US" sz="2000" b="1" dirty="0"/>
              <a:t>but old defender remains viable</a:t>
            </a:r>
          </a:p>
          <a:p>
            <a:pPr eaLnBrk="0" hangingPunct="0">
              <a:defRPr/>
            </a:pPr>
            <a:r>
              <a:rPr lang="en-US" sz="2000" dirty="0"/>
              <a:t> (6)    Continue steps (3) through (5) until only </a:t>
            </a:r>
            <a:r>
              <a:rPr lang="en-US" sz="2000" b="1" dirty="0">
                <a:solidFill>
                  <a:srgbClr val="0070C0"/>
                </a:solidFill>
              </a:rPr>
              <a:t>1 alternative remains </a:t>
            </a:r>
            <a:r>
              <a:rPr lang="en-US" sz="2000" dirty="0"/>
              <a:t>or only </a:t>
            </a:r>
          </a:p>
          <a:p>
            <a:pPr eaLnBrk="0" hangingPunct="0">
              <a:defRPr/>
            </a:pPr>
            <a:r>
              <a:rPr lang="en-US" sz="2000" dirty="0"/>
              <a:t>         </a:t>
            </a:r>
            <a:r>
              <a:rPr lang="en-US" sz="2000" b="1" dirty="0">
                <a:solidFill>
                  <a:srgbClr val="0070C0"/>
                </a:solidFill>
              </a:rPr>
              <a:t>non-dominated alternatives remain</a:t>
            </a:r>
          </a:p>
          <a:p>
            <a:pPr eaLnBrk="0" hangingPunct="0">
              <a:defRPr/>
            </a:pPr>
            <a:r>
              <a:rPr lang="en-US" sz="2000" dirty="0"/>
              <a:t> (7)    Apply budget limit or other criteria to </a:t>
            </a:r>
            <a:r>
              <a:rPr lang="en-US" sz="2000" b="1" dirty="0">
                <a:solidFill>
                  <a:srgbClr val="0070C0"/>
                </a:solidFill>
              </a:rPr>
              <a:t>determine which of remaining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rgbClr val="0070C0"/>
                </a:solidFill>
              </a:rPr>
              <a:t>         non-dominated alternatives </a:t>
            </a:r>
            <a:r>
              <a:rPr lang="en-US" sz="2000" dirty="0"/>
              <a:t>can be funded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7313" y="304800"/>
            <a:ext cx="7456487" cy="685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CER for ME Service Projects</a:t>
            </a:r>
            <a:endParaRPr lang="en-US" dirty="0"/>
          </a:p>
        </p:txBody>
      </p: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304800" y="1219200"/>
            <a:ext cx="7620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The effectiveness measure </a:t>
            </a:r>
            <a:r>
              <a:rPr lang="en-US" altLang="en-US" b="1">
                <a:solidFill>
                  <a:schemeClr val="accent1"/>
                </a:solidFill>
              </a:rPr>
              <a:t>E is wins per person</a:t>
            </a:r>
            <a:r>
              <a:rPr lang="en-US" altLang="en-US"/>
              <a:t>. From the cost and effectiveness values shown, determine which alternative to select.</a:t>
            </a:r>
          </a:p>
          <a:p>
            <a:endParaRPr lang="en-US" altLang="en-US" sz="2000"/>
          </a:p>
          <a:p>
            <a:r>
              <a:rPr lang="en-US" altLang="en-US" sz="2000"/>
              <a:t>                            </a:t>
            </a:r>
            <a:r>
              <a:rPr lang="en-US" altLang="en-US" sz="2000" b="1"/>
              <a:t>Cost (C)          Effectiveness (E)        CER</a:t>
            </a:r>
          </a:p>
          <a:p>
            <a:r>
              <a:rPr lang="en-US" altLang="en-US" sz="2000" b="1" u="sng"/>
              <a:t>Program</a:t>
            </a:r>
            <a:r>
              <a:rPr lang="en-US" altLang="en-US" sz="2000"/>
              <a:t>             </a:t>
            </a:r>
            <a:r>
              <a:rPr lang="en-US" altLang="en-US" sz="2000" b="1" u="sng"/>
              <a:t>$/person</a:t>
            </a:r>
            <a:r>
              <a:rPr lang="en-US" altLang="en-US" sz="2000"/>
              <a:t>           </a:t>
            </a:r>
            <a:r>
              <a:rPr lang="en-US" altLang="en-US" sz="2000" b="1" u="sng"/>
              <a:t> wins/person</a:t>
            </a:r>
            <a:r>
              <a:rPr lang="en-US" altLang="en-US" sz="2000" b="1"/>
              <a:t>            </a:t>
            </a:r>
            <a:r>
              <a:rPr lang="en-US" altLang="en-US" sz="2000" b="1" u="sng"/>
              <a:t>$/win</a:t>
            </a:r>
          </a:p>
          <a:p>
            <a:r>
              <a:rPr lang="en-US" altLang="en-US" sz="2000" b="1"/>
              <a:t>    </a:t>
            </a:r>
            <a:r>
              <a:rPr lang="en-US" altLang="en-US" sz="2000"/>
              <a:t>A                        2200                        4                         550</a:t>
            </a:r>
          </a:p>
          <a:p>
            <a:r>
              <a:rPr lang="en-US" altLang="en-US" sz="2000"/>
              <a:t>    B                        1400                        2                         700</a:t>
            </a:r>
          </a:p>
          <a:p>
            <a:r>
              <a:rPr lang="en-US" altLang="en-US" sz="2000"/>
              <a:t>    C                        6860                        7                         980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362200" y="2304871"/>
            <a:ext cx="2667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Benefit/Cost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Analysis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2400"/>
            <a:ext cx="7772400" cy="849313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CER for ME Service Projects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" y="1371600"/>
            <a:ext cx="71628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i="1" dirty="0">
                <a:solidFill>
                  <a:srgbClr val="009900"/>
                </a:solidFill>
              </a:rPr>
              <a:t>Order programs according to increasing 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effectiveness measure 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0" hangingPunct="0">
              <a:defRPr/>
            </a:pPr>
            <a:endParaRPr lang="en-US" sz="2000" dirty="0"/>
          </a:p>
          <a:p>
            <a:pPr eaLnBrk="0" hangingPunct="0">
              <a:defRPr/>
            </a:pPr>
            <a:r>
              <a:rPr lang="en-US" sz="2000" dirty="0"/>
              <a:t>                                   </a:t>
            </a:r>
            <a:r>
              <a:rPr lang="en-US" sz="2000" b="1" dirty="0"/>
              <a:t>Cost (C)          Effectiveness (E)        CER</a:t>
            </a:r>
          </a:p>
          <a:p>
            <a:pPr eaLnBrk="0" hangingPunct="0">
              <a:defRPr/>
            </a:pPr>
            <a:r>
              <a:rPr lang="en-US" sz="2000" b="1" dirty="0"/>
              <a:t>       Program</a:t>
            </a:r>
            <a:r>
              <a:rPr lang="en-US" sz="2000" dirty="0"/>
              <a:t>             </a:t>
            </a:r>
            <a:r>
              <a:rPr lang="en-US" sz="2000" b="1" dirty="0"/>
              <a:t>$/person</a:t>
            </a:r>
            <a:r>
              <a:rPr lang="en-US" sz="2000" dirty="0"/>
              <a:t>           </a:t>
            </a:r>
            <a:r>
              <a:rPr lang="en-US" sz="2000" b="1" dirty="0"/>
              <a:t> wins/person            $/win</a:t>
            </a:r>
          </a:p>
          <a:p>
            <a:pPr eaLnBrk="0" hangingPunct="0">
              <a:defRPr/>
            </a:pPr>
            <a:endParaRPr lang="en-US" sz="2000" b="1" dirty="0"/>
          </a:p>
          <a:p>
            <a:pPr eaLnBrk="0" hangingPunct="0">
              <a:defRPr/>
            </a:pPr>
            <a:r>
              <a:rPr lang="en-US" sz="2000" b="1" dirty="0"/>
              <a:t>            </a:t>
            </a:r>
            <a:r>
              <a:rPr lang="en-US" sz="2000" dirty="0"/>
              <a:t>B                        1,400                        2                         700</a:t>
            </a:r>
          </a:p>
          <a:p>
            <a:pPr eaLnBrk="0" hangingPunct="0">
              <a:defRPr/>
            </a:pPr>
            <a:r>
              <a:rPr lang="en-US" sz="2000" dirty="0"/>
              <a:t>            A                         2,200                        4                         550</a:t>
            </a:r>
          </a:p>
          <a:p>
            <a:pPr lvl="1" eaLnBrk="0" hangingPunct="0">
              <a:defRPr/>
            </a:pPr>
            <a:r>
              <a:rPr lang="en-US" sz="2000" dirty="0"/>
              <a:t>    C                        6,860                        7                         980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5613" y="896938"/>
            <a:ext cx="127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3333CC"/>
                </a:solidFill>
              </a:rPr>
              <a:t>Solution: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455613" y="3979863"/>
            <a:ext cx="74691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B vs. DN:    C/E</a:t>
            </a:r>
            <a:r>
              <a:rPr lang="en-US" altLang="en-US" sz="2000" baseline="-25000"/>
              <a:t>B</a:t>
            </a:r>
            <a:r>
              <a:rPr lang="en-US" altLang="en-US" sz="2000"/>
              <a:t> = 1400/2 = 700</a:t>
            </a:r>
          </a:p>
          <a:p>
            <a:r>
              <a:rPr lang="en-US" altLang="en-US" sz="2000"/>
              <a:t>   A vs. B:   ∆C/E = (2200 – 1400)/(4 – 2) = 400       Dominance; eliminate B</a:t>
            </a:r>
          </a:p>
          <a:p>
            <a:r>
              <a:rPr lang="en-US" altLang="en-US" sz="2000"/>
              <a:t>   C vs. A:   ∆C/E = (6860 – 2200)/(7 – 4) = 1553     No dominance; retain C</a:t>
            </a:r>
          </a:p>
          <a:p>
            <a:endParaRPr lang="en-US" altLang="en-US" sz="2000"/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Must use other criteria to select either A or C</a:t>
            </a:r>
          </a:p>
        </p:txBody>
      </p:sp>
      <p:cxnSp>
        <p:nvCxnSpPr>
          <p:cNvPr id="20488" name="Straight Connector 10"/>
          <p:cNvCxnSpPr>
            <a:cxnSpLocks noChangeShapeType="1"/>
          </p:cNvCxnSpPr>
          <p:nvPr/>
        </p:nvCxnSpPr>
        <p:spPr bwMode="auto">
          <a:xfrm>
            <a:off x="685800" y="2743200"/>
            <a:ext cx="6172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152400" y="1371600"/>
            <a:ext cx="7404100" cy="990600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53988"/>
            <a:ext cx="6629400" cy="8477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/>
              <a:t>E</a:t>
            </a:r>
            <a:r>
              <a:rPr lang="en-US" sz="4400" dirty="0" smtClean="0"/>
              <a:t>thical Considerations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612457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Engineers are routinely involved in two areas </a:t>
            </a:r>
          </a:p>
          <a:p>
            <a:pPr algn="ctr" eaLnBrk="0" hangingPunct="0">
              <a:defRPr/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where ethics may be compromised: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09600" y="2438400"/>
            <a:ext cx="655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 u="sng">
                <a:solidFill>
                  <a:srgbClr val="3333CC"/>
                </a:solidFill>
              </a:rPr>
              <a:t>Public policy making </a:t>
            </a:r>
            <a:r>
              <a:rPr lang="en-US" altLang="en-US"/>
              <a:t>– </a:t>
            </a:r>
            <a:r>
              <a:rPr lang="en-US" altLang="en-US" b="1"/>
              <a:t>Development of strategy</a:t>
            </a:r>
            <a:r>
              <a:rPr lang="en-US" altLang="en-US"/>
              <a:t>, e.g., water system management (supply/demand strategy; ground vs. surface sources)</a:t>
            </a:r>
          </a:p>
          <a:p>
            <a:endParaRPr lang="en-US" altLang="en-US" sz="1200"/>
          </a:p>
          <a:p>
            <a:r>
              <a:rPr lang="en-US" altLang="en-US" b="1" u="sng">
                <a:solidFill>
                  <a:srgbClr val="3333CC"/>
                </a:solidFill>
              </a:rPr>
              <a:t>Public planning </a:t>
            </a:r>
            <a:r>
              <a:rPr lang="en-US" altLang="en-US"/>
              <a:t>- </a:t>
            </a:r>
            <a:r>
              <a:rPr lang="en-US" altLang="en-US" b="1"/>
              <a:t>Development of projects</a:t>
            </a:r>
            <a:r>
              <a:rPr lang="en-US" altLang="en-US"/>
              <a:t>, e.g., water operations (distribution, rates, sales to outlying areas)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609600" y="4800600"/>
            <a:ext cx="6711950" cy="830263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A015AB"/>
                </a:solidFill>
              </a:rPr>
              <a:t>Engineers must maintain integrity and impartiality and</a:t>
            </a:r>
          </a:p>
          <a:p>
            <a:pPr algn="ctr"/>
            <a:r>
              <a:rPr lang="en-US" altLang="en-US" b="1" i="1">
                <a:solidFill>
                  <a:srgbClr val="009900"/>
                </a:solidFill>
              </a:rPr>
              <a:t>always</a:t>
            </a:r>
            <a:r>
              <a:rPr lang="en-US" altLang="en-US" b="1">
                <a:solidFill>
                  <a:srgbClr val="A015AB"/>
                </a:solidFill>
              </a:rPr>
              <a:t> adhere to Code of Ethics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93750" y="1116013"/>
            <a:ext cx="515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B/C method used in </a:t>
            </a:r>
            <a:r>
              <a:rPr lang="en-US" altLang="en-US" sz="2000" b="1" i="1">
                <a:solidFill>
                  <a:srgbClr val="3333CC"/>
                </a:solidFill>
              </a:rPr>
              <a:t>public sector </a:t>
            </a:r>
            <a:r>
              <a:rPr lang="en-US" altLang="en-US" sz="2000"/>
              <a:t>project evaluation </a:t>
            </a:r>
            <a:endParaRPr lang="en-US" altLang="en-US" sz="2000" b="1" i="1">
              <a:solidFill>
                <a:srgbClr val="009900"/>
              </a:solidFill>
            </a:endParaRPr>
          </a:p>
        </p:txBody>
      </p:sp>
      <p:sp>
        <p:nvSpPr>
          <p:cNvPr id="22532" name="4-Point Star 29"/>
          <p:cNvSpPr>
            <a:spLocks noChangeArrowheads="1"/>
          </p:cNvSpPr>
          <p:nvPr/>
        </p:nvSpPr>
        <p:spPr bwMode="auto">
          <a:xfrm>
            <a:off x="293688" y="1087438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15240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Summary of Important Points</a:t>
            </a:r>
            <a:endParaRPr lang="en-US" sz="4400" dirty="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90575" y="1751013"/>
            <a:ext cx="682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Can use PW, AW, or FW for incremental B/C analysis, but must </a:t>
            </a:r>
          </a:p>
          <a:p>
            <a:r>
              <a:rPr lang="en-US" altLang="en-US" sz="2000" b="1" i="1">
                <a:solidFill>
                  <a:srgbClr val="3333CC"/>
                </a:solidFill>
              </a:rPr>
              <a:t>be consistent  </a:t>
            </a:r>
            <a:r>
              <a:rPr lang="en-US" altLang="en-US" sz="2000"/>
              <a:t>with units for B,C, and D estimates</a:t>
            </a:r>
            <a:endParaRPr lang="en-US" altLang="en-US" sz="2000" b="1" i="1"/>
          </a:p>
        </p:txBody>
      </p:sp>
      <p:sp>
        <p:nvSpPr>
          <p:cNvPr id="22535" name="4-Point Star 16"/>
          <p:cNvSpPr>
            <a:spLocks noChangeArrowheads="1"/>
          </p:cNvSpPr>
          <p:nvPr/>
        </p:nvSpPr>
        <p:spPr bwMode="auto">
          <a:xfrm>
            <a:off x="290513" y="1722438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838200" y="2514600"/>
            <a:ext cx="635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For multiple mutually exclusive alternatives, compare two at a time</a:t>
            </a:r>
          </a:p>
          <a:p>
            <a:r>
              <a:rPr lang="en-US" altLang="en-US" sz="2000"/>
              <a:t>and eliminate alternatives until </a:t>
            </a:r>
            <a:r>
              <a:rPr lang="en-US" altLang="en-US" sz="2000" b="1" i="1">
                <a:solidFill>
                  <a:srgbClr val="3333CC"/>
                </a:solidFill>
              </a:rPr>
              <a:t>only one remains</a:t>
            </a:r>
          </a:p>
        </p:txBody>
      </p:sp>
      <p:sp>
        <p:nvSpPr>
          <p:cNvPr id="22537" name="4-Point Star 18"/>
          <p:cNvSpPr>
            <a:spLocks noChangeArrowheads="1"/>
          </p:cNvSpPr>
          <p:nvPr/>
        </p:nvSpPr>
        <p:spPr bwMode="auto">
          <a:xfrm>
            <a:off x="304800" y="25146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8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6945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For independent alternatives with no budget limit, compare each against </a:t>
            </a:r>
          </a:p>
          <a:p>
            <a:r>
              <a:rPr lang="en-US" altLang="en-US" sz="2000" b="1"/>
              <a:t>DN</a:t>
            </a:r>
            <a:r>
              <a:rPr lang="en-US" altLang="en-US" sz="2000"/>
              <a:t> and select </a:t>
            </a:r>
            <a:r>
              <a:rPr lang="en-US" altLang="en-US" sz="2000" b="1" i="1">
                <a:solidFill>
                  <a:srgbClr val="3333CC"/>
                </a:solidFill>
              </a:rPr>
              <a:t>all alternatives that have B/C ≥ 1.0</a:t>
            </a:r>
          </a:p>
        </p:txBody>
      </p:sp>
      <p:sp>
        <p:nvSpPr>
          <p:cNvPr id="22539" name="4-Point Star 20"/>
          <p:cNvSpPr>
            <a:spLocks noChangeArrowheads="1"/>
          </p:cNvSpPr>
          <p:nvPr/>
        </p:nvSpPr>
        <p:spPr bwMode="auto">
          <a:xfrm>
            <a:off x="347663" y="3429000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0" name="4-Point Star 21"/>
          <p:cNvSpPr>
            <a:spLocks noChangeArrowheads="1"/>
          </p:cNvSpPr>
          <p:nvPr/>
        </p:nvSpPr>
        <p:spPr bwMode="auto">
          <a:xfrm>
            <a:off x="365125" y="4373563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1" name="TextBox 2"/>
          <p:cNvSpPr txBox="1">
            <a:spLocks noChangeArrowheads="1"/>
          </p:cNvSpPr>
          <p:nvPr/>
        </p:nvSpPr>
        <p:spPr bwMode="auto">
          <a:xfrm>
            <a:off x="838200" y="4343400"/>
            <a:ext cx="606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CEA analysis </a:t>
            </a:r>
            <a:r>
              <a:rPr lang="en-US" altLang="en-US" sz="2000"/>
              <a:t>for service sector projects combines cost and </a:t>
            </a:r>
          </a:p>
          <a:p>
            <a:r>
              <a:rPr lang="en-US" altLang="en-US" sz="2000" b="1" i="1">
                <a:solidFill>
                  <a:srgbClr val="3333CC"/>
                </a:solidFill>
              </a:rPr>
              <a:t>nonmonetary measures</a:t>
            </a:r>
          </a:p>
        </p:txBody>
      </p:sp>
      <p:sp>
        <p:nvSpPr>
          <p:cNvPr id="22542" name="4-Point Star 22"/>
          <p:cNvSpPr>
            <a:spLocks noChangeArrowheads="1"/>
          </p:cNvSpPr>
          <p:nvPr/>
        </p:nvSpPr>
        <p:spPr bwMode="auto">
          <a:xfrm>
            <a:off x="381000" y="52578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3" name="TextBox 5"/>
          <p:cNvSpPr txBox="1">
            <a:spLocks noChangeArrowheads="1"/>
          </p:cNvSpPr>
          <p:nvPr/>
        </p:nvSpPr>
        <p:spPr bwMode="auto">
          <a:xfrm>
            <a:off x="838200" y="5257800"/>
            <a:ext cx="650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Ethical dilemmas are </a:t>
            </a:r>
            <a:r>
              <a:rPr lang="en-US" altLang="en-US" sz="2000" b="1" i="1">
                <a:solidFill>
                  <a:srgbClr val="3333CC"/>
                </a:solidFill>
              </a:rPr>
              <a:t>especially prevalent </a:t>
            </a:r>
            <a:r>
              <a:rPr lang="en-US" altLang="en-US" sz="2000"/>
              <a:t>in public sector projects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2725"/>
            <a:ext cx="6996113" cy="915988"/>
          </a:xfrm>
        </p:spPr>
        <p:txBody>
          <a:bodyPr/>
          <a:lstStyle/>
          <a:p>
            <a:pPr defTabSz="914400">
              <a:defRPr/>
            </a:pPr>
            <a:r>
              <a:rPr lang="en-US" u="sng" dirty="0"/>
              <a:t>LEARNING </a:t>
            </a:r>
            <a:r>
              <a:rPr lang="en-US" u="sng" dirty="0" smtClean="0"/>
              <a:t>OUTCOMES</a:t>
            </a:r>
            <a:endParaRPr lang="en-US" u="sng" dirty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1775" y="1524000"/>
            <a:ext cx="7464425" cy="34385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3594" tIns="41797" rIns="83594" bIns="41797">
            <a:spAutoFit/>
          </a:bodyPr>
          <a:lstStyle/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Explain difference in public vs. private sector projects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Calculate B/C ratio for single project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Select better of two alternatives using B/C method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Select best of multiple alternatives using B/C method</a:t>
            </a:r>
          </a:p>
          <a:p>
            <a:pPr marL="457200" indent="-457200" defTabSz="836613">
              <a:spcBef>
                <a:spcPts val="12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Use cost-effectiveness analysis (CEA) to evaluate service sector projects</a:t>
            </a:r>
            <a:endParaRPr lang="en-US" sz="300" b="1" dirty="0">
              <a:latin typeface="Tahoma" pitchFamily="34" charset="0"/>
            </a:endParaRPr>
          </a:p>
          <a:p>
            <a:pPr marL="457200" indent="-457200" defTabSz="836613">
              <a:spcBef>
                <a:spcPts val="1200"/>
              </a:spcBef>
              <a:buClr>
                <a:srgbClr val="FF0000"/>
              </a:buClr>
              <a:defRPr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</a:rPr>
              <a:t>6.</a:t>
            </a:r>
            <a:r>
              <a:rPr lang="en-US" sz="2000" b="1" dirty="0">
                <a:latin typeface="Tahoma" pitchFamily="34" charset="0"/>
              </a:rPr>
              <a:t>	Describe  how ethical compromises may enter public</a:t>
            </a:r>
          </a:p>
          <a:p>
            <a:pPr defTabSz="836613">
              <a:spcBef>
                <a:spcPts val="0"/>
              </a:spcBef>
              <a:buClr>
                <a:srgbClr val="FF0000"/>
              </a:buClr>
              <a:defRPr/>
            </a:pPr>
            <a:r>
              <a:rPr lang="en-US" sz="2000" b="1" dirty="0">
                <a:latin typeface="Tahoma" pitchFamily="34" charset="0"/>
              </a:rPr>
              <a:t>       sector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902575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Differences: Public vs. Private Projects</a:t>
            </a:r>
            <a:endParaRPr lang="en-US" dirty="0"/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46088" y="990600"/>
            <a:ext cx="7443787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 u="sng"/>
              <a:t>Characteristic</a:t>
            </a:r>
            <a:r>
              <a:rPr lang="en-US" altLang="en-US"/>
              <a:t>                  </a:t>
            </a:r>
            <a:r>
              <a:rPr lang="en-US" altLang="en-US" b="1" u="sng"/>
              <a:t>Public</a:t>
            </a:r>
            <a:r>
              <a:rPr lang="en-US" altLang="en-US"/>
              <a:t>                         </a:t>
            </a:r>
            <a:r>
              <a:rPr lang="en-US" altLang="en-US" b="1" u="sng"/>
              <a:t>Private</a:t>
            </a:r>
          </a:p>
          <a:p>
            <a:r>
              <a:rPr lang="en-US" altLang="en-US" sz="2000"/>
              <a:t>Size of Investment                       </a:t>
            </a:r>
            <a:r>
              <a:rPr lang="en-US" altLang="en-US" sz="2000">
                <a:solidFill>
                  <a:srgbClr val="3333CC"/>
                </a:solidFill>
              </a:rPr>
              <a:t>Large</a:t>
            </a:r>
            <a:r>
              <a:rPr lang="en-US" altLang="en-US" sz="2000"/>
              <a:t>                         </a:t>
            </a:r>
            <a:r>
              <a:rPr lang="en-US" altLang="en-US" sz="2000">
                <a:solidFill>
                  <a:srgbClr val="009900"/>
                </a:solidFill>
              </a:rPr>
              <a:t>Small, medium, large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Life		            </a:t>
            </a:r>
            <a:r>
              <a:rPr lang="en-US" altLang="en-US" sz="2000">
                <a:solidFill>
                  <a:srgbClr val="3333CC"/>
                </a:solidFill>
              </a:rPr>
              <a:t>Longer (30 –</a:t>
            </a:r>
            <a:r>
              <a:rPr lang="en-US" altLang="en-US" sz="2000">
                <a:solidFill>
                  <a:srgbClr val="009900"/>
                </a:solidFill>
              </a:rPr>
              <a:t> </a:t>
            </a:r>
            <a:r>
              <a:rPr lang="en-US" altLang="en-US" sz="2000">
                <a:solidFill>
                  <a:srgbClr val="3333CC"/>
                </a:solidFill>
              </a:rPr>
              <a:t>50+ years)     </a:t>
            </a:r>
            <a:r>
              <a:rPr lang="en-US" altLang="en-US" sz="2000">
                <a:solidFill>
                  <a:srgbClr val="009900"/>
                </a:solidFill>
              </a:rPr>
              <a:t>Shorter (2 – 25 years)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Annual CF                                 </a:t>
            </a:r>
            <a:r>
              <a:rPr lang="en-US" altLang="en-US" sz="2000">
                <a:solidFill>
                  <a:srgbClr val="3333CC"/>
                </a:solidFill>
              </a:rPr>
              <a:t>No profit  </a:t>
            </a:r>
            <a:r>
              <a:rPr lang="en-US" altLang="en-US" sz="2000"/>
              <a:t>                                 </a:t>
            </a:r>
            <a:r>
              <a:rPr lang="en-US" altLang="en-US" sz="2000">
                <a:solidFill>
                  <a:srgbClr val="009900"/>
                </a:solidFill>
              </a:rPr>
              <a:t>Profit-driven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Funding                              </a:t>
            </a:r>
            <a:r>
              <a:rPr lang="en-US" altLang="en-US" sz="2000">
                <a:solidFill>
                  <a:srgbClr val="3333CC"/>
                </a:solidFill>
              </a:rPr>
              <a:t>Taxes, fees, bonds, etc.    </a:t>
            </a:r>
            <a:r>
              <a:rPr lang="en-US" altLang="en-US" sz="2000">
                <a:solidFill>
                  <a:srgbClr val="009900"/>
                </a:solidFill>
              </a:rPr>
              <a:t>Stocks, bonds, loans, etc.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Interest rate                                 </a:t>
            </a:r>
            <a:r>
              <a:rPr lang="en-US" altLang="en-US" sz="2000">
                <a:solidFill>
                  <a:srgbClr val="3333CC"/>
                </a:solidFill>
              </a:rPr>
              <a:t>Lower</a:t>
            </a:r>
            <a:r>
              <a:rPr lang="en-US" altLang="en-US" sz="2000"/>
              <a:t>                                     </a:t>
            </a:r>
            <a:r>
              <a:rPr lang="en-US" altLang="en-US" sz="2000">
                <a:solidFill>
                  <a:srgbClr val="009900"/>
                </a:solidFill>
              </a:rPr>
              <a:t>Higher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Selection criteria                  </a:t>
            </a:r>
            <a:r>
              <a:rPr lang="en-US" altLang="en-US" sz="2000">
                <a:solidFill>
                  <a:srgbClr val="3333CC"/>
                </a:solidFill>
              </a:rPr>
              <a:t>Multiple criteria </a:t>
            </a:r>
            <a:r>
              <a:rPr lang="en-US" altLang="en-US" sz="2000"/>
              <a:t>                        </a:t>
            </a:r>
            <a:r>
              <a:rPr lang="en-US" altLang="en-US" sz="2000">
                <a:solidFill>
                  <a:srgbClr val="009900"/>
                </a:solidFill>
              </a:rPr>
              <a:t>Primarily ROR</a:t>
            </a:r>
          </a:p>
          <a:p>
            <a:endParaRPr lang="en-US" altLang="en-US" sz="2000">
              <a:solidFill>
                <a:srgbClr val="009900"/>
              </a:solidFill>
            </a:endParaRPr>
          </a:p>
          <a:p>
            <a:r>
              <a:rPr lang="en-US" altLang="en-US" sz="2000"/>
              <a:t>Environment of evaluation   </a:t>
            </a:r>
            <a:r>
              <a:rPr lang="en-US" altLang="en-US" sz="2000">
                <a:solidFill>
                  <a:srgbClr val="3333CC"/>
                </a:solidFill>
              </a:rPr>
              <a:t>Politically inclined</a:t>
            </a:r>
            <a:r>
              <a:rPr lang="en-US" altLang="en-US" sz="2000"/>
              <a:t>                     </a:t>
            </a:r>
            <a:r>
              <a:rPr lang="en-US" altLang="en-US" sz="2000">
                <a:solidFill>
                  <a:srgbClr val="009900"/>
                </a:solidFill>
              </a:rPr>
              <a:t>Economic</a:t>
            </a:r>
          </a:p>
        </p:txBody>
      </p:sp>
      <p:cxnSp>
        <p:nvCxnSpPr>
          <p:cNvPr id="4102" name="Straight Connector 7"/>
          <p:cNvCxnSpPr>
            <a:cxnSpLocks noChangeShapeType="1"/>
          </p:cNvCxnSpPr>
          <p:nvPr/>
        </p:nvCxnSpPr>
        <p:spPr bwMode="auto">
          <a:xfrm>
            <a:off x="457200" y="838200"/>
            <a:ext cx="74676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838200"/>
            <a:ext cx="6994525" cy="47244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Contractors </a:t>
            </a:r>
            <a:r>
              <a:rPr lang="en-US" u="sng" dirty="0" smtClean="0">
                <a:solidFill>
                  <a:srgbClr val="FF0000"/>
                </a:solidFill>
              </a:rPr>
              <a:t>does not share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project risk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CA5710"/>
                </a:solidFill>
              </a:rPr>
              <a:t>Fixed price  </a:t>
            </a:r>
            <a:r>
              <a:rPr lang="en-US" b="0" dirty="0" smtClean="0"/>
              <a:t>-  lump-sum payment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CA5710"/>
                </a:solidFill>
              </a:rPr>
              <a:t> Cost reimbursable  </a:t>
            </a:r>
            <a:r>
              <a:rPr lang="en-US" b="0" dirty="0" smtClean="0"/>
              <a:t>-  Cost plus, as negotiated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700" b="0" dirty="0" smtClean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Contractor </a:t>
            </a:r>
            <a:r>
              <a:rPr lang="en-US" u="sng" dirty="0" smtClean="0">
                <a:solidFill>
                  <a:srgbClr val="FF0000"/>
                </a:solidFill>
              </a:rPr>
              <a:t>shares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 in project risk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A5710"/>
                </a:solidFill>
              </a:rPr>
              <a:t>Public-private partnerships (PPP)</a:t>
            </a:r>
            <a:r>
              <a:rPr lang="en-US" b="0" dirty="0" smtClean="0"/>
              <a:t>, such as: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</a:rPr>
              <a:t>Design-build projects </a:t>
            </a:r>
            <a:r>
              <a:rPr lang="en-US" dirty="0" smtClean="0"/>
              <a:t> </a:t>
            </a:r>
            <a:r>
              <a:rPr lang="en-US" b="0" dirty="0" smtClean="0"/>
              <a:t>- Contractor responsible from design stage to operations stage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</a:rPr>
              <a:t>Design-build-operate-maintain-finance (DBOMF) projects  </a:t>
            </a:r>
            <a:r>
              <a:rPr lang="en-US" b="0" dirty="0" smtClean="0"/>
              <a:t>-  Turnkey project with contractor managing </a:t>
            </a:r>
            <a:r>
              <a:rPr lang="en-US" dirty="0" smtClean="0">
                <a:solidFill>
                  <a:srgbClr val="009900"/>
                </a:solidFill>
              </a:rPr>
              <a:t>financing</a:t>
            </a:r>
            <a:r>
              <a:rPr lang="en-US" b="0" dirty="0" smtClean="0"/>
              <a:t> (manage cash flow); government obtains </a:t>
            </a:r>
            <a:r>
              <a:rPr lang="en-US" dirty="0" smtClean="0">
                <a:solidFill>
                  <a:srgbClr val="009900"/>
                </a:solidFill>
              </a:rPr>
              <a:t>funding </a:t>
            </a:r>
            <a:r>
              <a:rPr lang="en-US" b="0" dirty="0" smtClean="0"/>
              <a:t>for project</a:t>
            </a:r>
            <a:endParaRPr 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974725" y="3697288"/>
            <a:ext cx="5969000" cy="1219200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9" descr="Walnut"/>
          <p:cNvSpPr>
            <a:spLocks noChangeArrowheads="1"/>
          </p:cNvSpPr>
          <p:nvPr/>
        </p:nvSpPr>
        <p:spPr bwMode="auto">
          <a:xfrm>
            <a:off x="76200" y="1003300"/>
            <a:ext cx="7772400" cy="520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69863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Cash Flow Classifications and B/C Relations</a:t>
            </a:r>
            <a:endParaRPr lang="en-US" sz="3200" dirty="0"/>
          </a:p>
        </p:txBody>
      </p:sp>
      <p:sp>
        <p:nvSpPr>
          <p:cNvPr id="6150" name="Rectangle 1"/>
          <p:cNvSpPr>
            <a:spLocks noChangeArrowheads="1"/>
          </p:cNvSpPr>
          <p:nvPr/>
        </p:nvSpPr>
        <p:spPr bwMode="auto">
          <a:xfrm>
            <a:off x="76200" y="10033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FFFFCC"/>
                </a:solidFill>
              </a:rPr>
              <a:t>Must identify each cash flow as either benefit, disbenefit, or cost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36638" y="1608138"/>
            <a:ext cx="6070600" cy="1828800"/>
            <a:chOff x="912" y="1584"/>
            <a:chExt cx="3765" cy="1094"/>
          </a:xfrm>
        </p:grpSpPr>
        <p:sp>
          <p:nvSpPr>
            <p:cNvPr id="6155" name="AutoShape 25"/>
            <p:cNvSpPr>
              <a:spLocks noChangeArrowheads="1"/>
            </p:cNvSpPr>
            <p:nvPr/>
          </p:nvSpPr>
          <p:spPr bwMode="auto">
            <a:xfrm>
              <a:off x="912" y="1584"/>
              <a:ext cx="3765" cy="1094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156" name="Group 24"/>
            <p:cNvGrpSpPr>
              <a:grpSpLocks/>
            </p:cNvGrpSpPr>
            <p:nvPr/>
          </p:nvGrpSpPr>
          <p:grpSpPr bwMode="auto">
            <a:xfrm>
              <a:off x="1104" y="1680"/>
              <a:ext cx="3232" cy="965"/>
              <a:chOff x="1104" y="1680"/>
              <a:chExt cx="3232" cy="965"/>
            </a:xfrm>
          </p:grpSpPr>
          <p:sp>
            <p:nvSpPr>
              <p:cNvPr id="6157" name="Text Box 4"/>
              <p:cNvSpPr txBox="1">
                <a:spLocks noChangeArrowheads="1"/>
              </p:cNvSpPr>
              <p:nvPr/>
            </p:nvSpPr>
            <p:spPr bwMode="auto">
              <a:xfrm>
                <a:off x="1104" y="1680"/>
                <a:ext cx="248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FFCC"/>
                    </a:solidFill>
                  </a:rPr>
                  <a:t>Benefit (B) -- Advantages to the</a:t>
                </a:r>
                <a:r>
                  <a:rPr lang="en-US" altLang="en-US" sz="2000" b="1" u="sng">
                    <a:solidFill>
                      <a:srgbClr val="FFFFCC"/>
                    </a:solidFill>
                  </a:rPr>
                  <a:t> </a:t>
                </a:r>
                <a:r>
                  <a:rPr lang="en-US" altLang="en-US" sz="2000" b="1" i="1" u="sng">
                    <a:solidFill>
                      <a:srgbClr val="FFFFCC"/>
                    </a:solidFill>
                  </a:rPr>
                  <a:t>public</a:t>
                </a:r>
              </a:p>
            </p:txBody>
          </p:sp>
          <p:sp>
            <p:nvSpPr>
              <p:cNvPr id="6158" name="Text Box 5"/>
              <p:cNvSpPr txBox="1">
                <a:spLocks noChangeArrowheads="1"/>
              </p:cNvSpPr>
              <p:nvPr/>
            </p:nvSpPr>
            <p:spPr bwMode="auto">
              <a:xfrm>
                <a:off x="1104" y="1914"/>
                <a:ext cx="28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FFCC"/>
                    </a:solidFill>
                  </a:rPr>
                  <a:t>Disbenefit (D) -- Disadvantages to the </a:t>
                </a:r>
                <a:r>
                  <a:rPr lang="en-US" altLang="en-US" sz="2000" b="1" i="1" u="sng">
                    <a:solidFill>
                      <a:srgbClr val="FFFFCC"/>
                    </a:solidFill>
                  </a:rPr>
                  <a:t>public</a:t>
                </a:r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1113" y="2166"/>
                <a:ext cx="322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 dirty="0">
                    <a:solidFill>
                      <a:srgbClr val="FFFFCC"/>
                    </a:solidFill>
                  </a:rPr>
                  <a:t>Cost (C) -- Expenditures by the </a:t>
                </a:r>
                <a:r>
                  <a:rPr lang="en-US" sz="2000" b="1" i="1" u="sng" dirty="0">
                    <a:solidFill>
                      <a:srgbClr val="FFFFCC"/>
                    </a:solidFill>
                  </a:rPr>
                  <a:t>government</a:t>
                </a:r>
              </a:p>
              <a:p>
                <a:pPr algn="ctr" eaLnBrk="0" hangingPunct="0">
                  <a:defRPr/>
                </a:pPr>
                <a:endParaRPr lang="en-US" sz="800" b="1" i="1" u="sng" dirty="0">
                  <a:solidFill>
                    <a:srgbClr val="FFFFCC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800" b="1" i="1" dirty="0"/>
                  <a:t>Note: </a:t>
                </a:r>
                <a:r>
                  <a:rPr lang="en-US" sz="1800" b="1" i="1" dirty="0">
                    <a:solidFill>
                      <a:schemeClr val="bg1">
                        <a:lumMod val="75000"/>
                      </a:schemeClr>
                    </a:solidFill>
                  </a:rPr>
                  <a:t>Savings to government </a:t>
                </a:r>
                <a:r>
                  <a:rPr lang="en-US" sz="1800" b="1" i="1" dirty="0"/>
                  <a:t>are subtracted from costs</a:t>
                </a:r>
              </a:p>
            </p:txBody>
          </p:sp>
        </p:grpSp>
      </p:grp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300163" y="3773488"/>
            <a:ext cx="56435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</a:rPr>
              <a:t>Conventional B/C ratio = (B–D) / C</a:t>
            </a:r>
          </a:p>
          <a:p>
            <a:r>
              <a:rPr lang="en-US" altLang="en-US" sz="2000" b="1"/>
              <a:t>        </a:t>
            </a:r>
            <a:r>
              <a:rPr lang="en-US" altLang="en-US" sz="2000" b="1">
                <a:solidFill>
                  <a:schemeClr val="bg1"/>
                </a:solidFill>
              </a:rPr>
              <a:t>Modified B/C ratio = [(B–D) – C] / Initial Investment</a:t>
            </a:r>
          </a:p>
          <a:p>
            <a:r>
              <a:rPr lang="en-US" altLang="en-US" sz="2000" b="1">
                <a:solidFill>
                  <a:schemeClr val="bg1"/>
                </a:solidFill>
              </a:rPr>
              <a:t>         Profitability Index = NCF / Initial Investment</a:t>
            </a:r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228600" y="50292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Note 1: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A015AB"/>
                </a:solidFill>
              </a:rPr>
              <a:t>All terms must be expressed in </a:t>
            </a:r>
            <a:r>
              <a:rPr lang="en-US" altLang="en-US" sz="2000" b="1" i="1"/>
              <a:t>same units</a:t>
            </a:r>
            <a:r>
              <a:rPr lang="en-US" altLang="en-US" sz="2000" b="1" i="1">
                <a:solidFill>
                  <a:srgbClr val="A015AB"/>
                </a:solidFill>
              </a:rPr>
              <a:t>, </a:t>
            </a:r>
            <a:r>
              <a:rPr lang="en-US" altLang="en-US" sz="2000" b="1">
                <a:solidFill>
                  <a:srgbClr val="A015AB"/>
                </a:solidFill>
              </a:rPr>
              <a:t>i.e., PW, AW, or FW</a:t>
            </a:r>
          </a:p>
          <a:p>
            <a:r>
              <a:rPr lang="en-US" altLang="en-US" sz="2000" b="1"/>
              <a:t>Note 2:</a:t>
            </a:r>
            <a:r>
              <a:rPr lang="en-US" altLang="en-US" sz="2000"/>
              <a:t> </a:t>
            </a:r>
            <a:r>
              <a:rPr lang="en-US" altLang="en-US" sz="2000" i="1">
                <a:solidFill>
                  <a:srgbClr val="3333CC"/>
                </a:solidFill>
              </a:rPr>
              <a:t>Do not use minus sign </a:t>
            </a:r>
            <a:r>
              <a:rPr lang="en-US" altLang="en-US" sz="2000"/>
              <a:t>ahead of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Decision Guidelines for B/C and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96200" cy="4648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Benefit/cost analysis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B/C ≥ 1.0</a:t>
            </a:r>
            <a:r>
              <a:rPr lang="en-US" b="0" dirty="0" smtClean="0">
                <a:solidFill>
                  <a:srgbClr val="009900"/>
                </a:solidFill>
              </a:rPr>
              <a:t>, project </a:t>
            </a:r>
            <a:r>
              <a:rPr lang="en-US" dirty="0" smtClean="0">
                <a:solidFill>
                  <a:srgbClr val="3366FF"/>
                </a:solidFill>
              </a:rPr>
              <a:t>is</a:t>
            </a:r>
            <a:r>
              <a:rPr lang="en-US" b="0" dirty="0" smtClean="0">
                <a:solidFill>
                  <a:srgbClr val="009900"/>
                </a:solidFill>
              </a:rPr>
              <a:t> economically justified at 			    discount rate applied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B/C &lt; 1.0</a:t>
            </a:r>
            <a:r>
              <a:rPr lang="en-US" b="0" dirty="0" smtClean="0">
                <a:solidFill>
                  <a:srgbClr val="009900"/>
                </a:solidFill>
              </a:rPr>
              <a:t>, project </a:t>
            </a:r>
            <a:r>
              <a:rPr lang="en-US" dirty="0" smtClean="0">
                <a:solidFill>
                  <a:srgbClr val="3366FF"/>
                </a:solidFill>
              </a:rPr>
              <a:t>is not </a:t>
            </a:r>
            <a:r>
              <a:rPr lang="en-US" b="0" dirty="0" smtClean="0">
                <a:solidFill>
                  <a:srgbClr val="009900"/>
                </a:solidFill>
              </a:rPr>
              <a:t>economically acceptable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100" b="0" dirty="0" smtClean="0">
              <a:solidFill>
                <a:srgbClr val="009900"/>
              </a:solidFill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Profitability index analysis of 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revenue projects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PI ≥ 1.0</a:t>
            </a:r>
            <a:r>
              <a:rPr lang="en-US" b="0" dirty="0" smtClean="0">
                <a:solidFill>
                  <a:srgbClr val="009900"/>
                </a:solidFill>
              </a:rPr>
              <a:t>, project</a:t>
            </a:r>
            <a:r>
              <a:rPr lang="en-US" dirty="0" smtClean="0">
                <a:solidFill>
                  <a:srgbClr val="3366FF"/>
                </a:solidFill>
              </a:rPr>
              <a:t> is </a:t>
            </a:r>
            <a:r>
              <a:rPr lang="en-US" b="0" dirty="0" smtClean="0">
                <a:solidFill>
                  <a:srgbClr val="009900"/>
                </a:solidFill>
              </a:rPr>
              <a:t>economically justified at 			 discount rate applied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0" dirty="0" smtClean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PI &lt; 1.0</a:t>
            </a:r>
            <a:r>
              <a:rPr lang="en-US" b="0" dirty="0" smtClean="0">
                <a:solidFill>
                  <a:srgbClr val="009900"/>
                </a:solidFill>
              </a:rPr>
              <a:t>, project </a:t>
            </a:r>
            <a:r>
              <a:rPr lang="en-US" dirty="0" smtClean="0">
                <a:solidFill>
                  <a:srgbClr val="3366FF"/>
                </a:solidFill>
              </a:rPr>
              <a:t>is not </a:t>
            </a:r>
            <a:r>
              <a:rPr lang="en-US" b="0" dirty="0" smtClean="0">
                <a:solidFill>
                  <a:srgbClr val="009900"/>
                </a:solidFill>
              </a:rPr>
              <a:t>economically acceptable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 smtClean="0">
              <a:solidFill>
                <a:srgbClr val="009900"/>
              </a:solidFill>
            </a:endParaRPr>
          </a:p>
        </p:txBody>
      </p:sp>
      <p:cxnSp>
        <p:nvCxnSpPr>
          <p:cNvPr id="7174" name="Straight Connector 6"/>
          <p:cNvCxnSpPr>
            <a:cxnSpLocks noChangeShapeType="1"/>
          </p:cNvCxnSpPr>
          <p:nvPr/>
        </p:nvCxnSpPr>
        <p:spPr bwMode="auto">
          <a:xfrm>
            <a:off x="381000" y="2971800"/>
            <a:ext cx="7315200" cy="0"/>
          </a:xfrm>
          <a:prstGeom prst="line">
            <a:avLst/>
          </a:prstGeom>
          <a:noFill/>
          <a:ln w="571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42938" y="228600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B/C Analysis – Single Project</a:t>
            </a:r>
            <a:endParaRPr lang="en-US" sz="44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9888" y="1739900"/>
            <a:ext cx="4495800" cy="946150"/>
            <a:chOff x="1440" y="968"/>
            <a:chExt cx="2352" cy="472"/>
          </a:xfrm>
        </p:grpSpPr>
        <p:sp>
          <p:nvSpPr>
            <p:cNvPr id="8213" name="Text Box 6"/>
            <p:cNvSpPr txBox="1">
              <a:spLocks noChangeArrowheads="1"/>
            </p:cNvSpPr>
            <p:nvPr/>
          </p:nvSpPr>
          <p:spPr bwMode="auto">
            <a:xfrm>
              <a:off x="1440" y="1056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B050"/>
                  </a:solidFill>
                </a:rPr>
                <a:t>Conventional B/C ratio = </a:t>
              </a:r>
            </a:p>
          </p:txBody>
        </p:sp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3116" y="120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5" name="Text Box 8"/>
            <p:cNvSpPr txBox="1">
              <a:spLocks noChangeArrowheads="1"/>
            </p:cNvSpPr>
            <p:nvPr/>
          </p:nvSpPr>
          <p:spPr bwMode="auto">
            <a:xfrm>
              <a:off x="3097" y="968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/>
                <a:t>B - D</a:t>
              </a:r>
            </a:p>
          </p:txBody>
        </p:sp>
        <p:sp>
          <p:nvSpPr>
            <p:cNvPr id="8216" name="Text Box 9"/>
            <p:cNvSpPr txBox="1">
              <a:spLocks noChangeArrowheads="1"/>
            </p:cNvSpPr>
            <p:nvPr/>
          </p:nvSpPr>
          <p:spPr bwMode="auto">
            <a:xfrm>
              <a:off x="3190" y="1179"/>
              <a:ext cx="21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/>
                <a:t>C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31863" y="2686050"/>
            <a:ext cx="4219575" cy="823913"/>
            <a:chOff x="1440" y="2544"/>
            <a:chExt cx="2658" cy="519"/>
          </a:xfrm>
        </p:grpSpPr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1440" y="2640"/>
              <a:ext cx="17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00B050"/>
                  </a:solidFill>
                </a:rPr>
                <a:t>Modified B/C ratio = </a:t>
              </a:r>
            </a:p>
          </p:txBody>
        </p:sp>
        <p:sp>
          <p:nvSpPr>
            <p:cNvPr id="8210" name="Line 13"/>
            <p:cNvSpPr>
              <a:spLocks noChangeShapeType="1"/>
            </p:cNvSpPr>
            <p:nvPr/>
          </p:nvSpPr>
          <p:spPr bwMode="auto">
            <a:xfrm flipV="1">
              <a:off x="3024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Text Box 14"/>
            <p:cNvSpPr txBox="1">
              <a:spLocks noChangeArrowheads="1"/>
            </p:cNvSpPr>
            <p:nvPr/>
          </p:nvSpPr>
          <p:spPr bwMode="auto">
            <a:xfrm>
              <a:off x="3024" y="2544"/>
              <a:ext cx="10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/>
                <a:t>B – D – M&amp;O</a:t>
              </a:r>
            </a:p>
          </p:txBody>
        </p:sp>
        <p:sp>
          <p:nvSpPr>
            <p:cNvPr id="8212" name="Text Box 15"/>
            <p:cNvSpPr txBox="1">
              <a:spLocks noChangeArrowheads="1"/>
            </p:cNvSpPr>
            <p:nvPr/>
          </p:nvSpPr>
          <p:spPr bwMode="auto">
            <a:xfrm>
              <a:off x="3332" y="2772"/>
              <a:ext cx="2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b="1"/>
                <a:t>C</a:t>
              </a:r>
            </a:p>
          </p:txBody>
        </p:sp>
      </p:grpSp>
      <p:sp>
        <p:nvSpPr>
          <p:cNvPr id="8198" name="AutoShape 19"/>
          <p:cNvSpPr>
            <a:spLocks/>
          </p:cNvSpPr>
          <p:nvPr/>
        </p:nvSpPr>
        <p:spPr bwMode="auto">
          <a:xfrm>
            <a:off x="5140325" y="1870075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5353050" y="2065338"/>
            <a:ext cx="2179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CA5710"/>
                </a:solidFill>
              </a:rPr>
              <a:t>If B/C </a:t>
            </a:r>
            <a:r>
              <a:rPr lang="en-US" altLang="en-US" b="1">
                <a:solidFill>
                  <a:srgbClr val="CA5710"/>
                </a:solidFill>
                <a:cs typeface="Times New Roman" panose="02020603050405020304" pitchFamily="18" charset="0"/>
              </a:rPr>
              <a:t>≥ </a:t>
            </a:r>
            <a:r>
              <a:rPr lang="en-US" altLang="en-US" b="1">
                <a:solidFill>
                  <a:srgbClr val="CA5710"/>
                </a:solidFill>
              </a:rPr>
              <a:t>1.0,</a:t>
            </a:r>
          </a:p>
          <a:p>
            <a:r>
              <a:rPr lang="en-US" altLang="en-US" b="1">
                <a:solidFill>
                  <a:srgbClr val="CA5710"/>
                </a:solidFill>
                <a:cs typeface="Times New Roman" panose="02020603050405020304" pitchFamily="18" charset="0"/>
              </a:rPr>
              <a:t>accept project;</a:t>
            </a:r>
            <a:endParaRPr lang="en-US" altLang="en-US" b="1">
              <a:solidFill>
                <a:srgbClr val="CA5710"/>
              </a:solidFill>
            </a:endParaRPr>
          </a:p>
          <a:p>
            <a:r>
              <a:rPr lang="en-US" altLang="en-US" b="1">
                <a:solidFill>
                  <a:srgbClr val="CA5710"/>
                </a:solidFill>
              </a:rPr>
              <a:t>otherwise, reject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1752600" y="3962400"/>
            <a:ext cx="85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PI =</a:t>
            </a:r>
          </a:p>
        </p:txBody>
      </p:sp>
      <p:cxnSp>
        <p:nvCxnSpPr>
          <p:cNvPr id="8201" name="Straight Connector 2"/>
          <p:cNvCxnSpPr>
            <a:cxnSpLocks noChangeShapeType="1"/>
          </p:cNvCxnSpPr>
          <p:nvPr/>
        </p:nvCxnSpPr>
        <p:spPr bwMode="auto">
          <a:xfrm>
            <a:off x="2438400" y="42672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2362200" y="4267200"/>
            <a:ext cx="303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PW of initial investment</a:t>
            </a:r>
            <a:endParaRPr lang="en-US" altLang="en-US"/>
          </a:p>
        </p:txBody>
      </p:sp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2971800" y="3810000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PW of NCF</a:t>
            </a:r>
            <a:r>
              <a:rPr lang="en-US" altLang="en-US" b="1" baseline="-25000"/>
              <a:t>t </a:t>
            </a:r>
            <a:endParaRPr lang="en-US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657850" y="3700463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3333CC"/>
                </a:solidFill>
              </a:rPr>
              <a:t>Denominator is 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initial investment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1"/>
            <a:endCxn id="8212" idx="3"/>
          </p:cNvCxnSpPr>
          <p:nvPr/>
        </p:nvCxnSpPr>
        <p:spPr bwMode="auto">
          <a:xfrm rot="10800000">
            <a:off x="4302125" y="3279775"/>
            <a:ext cx="1355725" cy="774700"/>
          </a:xfrm>
          <a:prstGeom prst="straightConnector1">
            <a:avLst/>
          </a:prstGeom>
          <a:noFill/>
          <a:ln w="190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Straight Arrow Connector 51"/>
          <p:cNvCxnSpPr>
            <a:cxnSpLocks noChangeShapeType="1"/>
            <a:stCxn id="8204" idx="1"/>
          </p:cNvCxnSpPr>
          <p:nvPr/>
        </p:nvCxnSpPr>
        <p:spPr bwMode="auto">
          <a:xfrm rot="10800000" flipV="1">
            <a:off x="5334000" y="4054475"/>
            <a:ext cx="323850" cy="441325"/>
          </a:xfrm>
          <a:prstGeom prst="straightConnector1">
            <a:avLst/>
          </a:prstGeom>
          <a:noFill/>
          <a:ln w="190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457200" y="4800600"/>
            <a:ext cx="2179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CA5710"/>
                </a:solidFill>
              </a:rPr>
              <a:t>If PI </a:t>
            </a:r>
            <a:r>
              <a:rPr lang="en-US" altLang="en-US" b="1">
                <a:solidFill>
                  <a:srgbClr val="CA5710"/>
                </a:solidFill>
                <a:cs typeface="Times New Roman" panose="02020603050405020304" pitchFamily="18" charset="0"/>
              </a:rPr>
              <a:t>≥ </a:t>
            </a:r>
            <a:r>
              <a:rPr lang="en-US" altLang="en-US" b="1">
                <a:solidFill>
                  <a:srgbClr val="CA5710"/>
                </a:solidFill>
              </a:rPr>
              <a:t>1.0,</a:t>
            </a:r>
          </a:p>
          <a:p>
            <a:r>
              <a:rPr lang="en-US" altLang="en-US" b="1">
                <a:solidFill>
                  <a:srgbClr val="CA5710"/>
                </a:solidFill>
                <a:cs typeface="Times New Roman" panose="02020603050405020304" pitchFamily="18" charset="0"/>
              </a:rPr>
              <a:t>accept project;</a:t>
            </a:r>
            <a:endParaRPr lang="en-US" altLang="en-US" b="1">
              <a:solidFill>
                <a:srgbClr val="CA5710"/>
              </a:solidFill>
            </a:endParaRPr>
          </a:p>
          <a:p>
            <a:r>
              <a:rPr lang="en-US" altLang="en-US" b="1">
                <a:solidFill>
                  <a:srgbClr val="CA5710"/>
                </a:solidFill>
              </a:rPr>
              <a:t>otherwise, 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106363" y="1106488"/>
            <a:ext cx="7894637" cy="1744662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Text Box 13"/>
          <p:cNvSpPr txBox="1">
            <a:spLocks noChangeArrowheads="1"/>
          </p:cNvSpPr>
          <p:nvPr/>
        </p:nvSpPr>
        <p:spPr bwMode="auto">
          <a:xfrm>
            <a:off x="1963738" y="3551238"/>
            <a:ext cx="1452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B = $175,000</a:t>
            </a:r>
            <a:endParaRPr lang="en-US" altLang="en-US" sz="200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6063" y="9525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B/C Analysis – Single Project</a:t>
            </a:r>
            <a:endParaRPr 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06363" y="1219200"/>
            <a:ext cx="8058150" cy="163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A flood control project will have a first cost of $1.4 million with an annual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3"/>
                </a:solidFill>
              </a:rPr>
              <a:t>maintenance cost of $40,000 and a 10 year life. Reduced flood damage is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3"/>
                </a:solidFill>
              </a:rPr>
              <a:t>expected to amount to $175,000 per year. Lost income to farmers is estimated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3"/>
                </a:solidFill>
              </a:rPr>
              <a:t>to be $25,000 per year. At an interest rate of 6% per year, should the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3"/>
                </a:solidFill>
              </a:rPr>
              <a:t>project be undertaken?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71513" y="304800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</a:rPr>
              <a:t>Solution:</a:t>
            </a:r>
            <a:r>
              <a:rPr lang="en-US" altLang="en-US" sz="2000">
                <a:solidFill>
                  <a:srgbClr val="00FFFF"/>
                </a:solidFill>
              </a:rPr>
              <a:t>  </a:t>
            </a:r>
            <a:r>
              <a:rPr lang="en-US" altLang="en-US" sz="2000"/>
              <a:t>Express all values in AW terms and find B/C ratio</a:t>
            </a:r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1927225" y="3917950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 D = $25,000</a:t>
            </a:r>
            <a:endParaRPr lang="en-US" altLang="en-US" sz="2000"/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1927225" y="4281488"/>
            <a:ext cx="4802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 C = 1,400,000(A/P,6%,10) + $40,000 = $230,218</a:t>
            </a:r>
            <a:endParaRPr lang="en-US" altLang="en-US" sz="2000"/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1766888" y="4651375"/>
            <a:ext cx="3379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3333CC"/>
                </a:solidFill>
              </a:rPr>
              <a:t>B/C = (175,000 – 25,000)/230,218</a:t>
            </a:r>
          </a:p>
          <a:p>
            <a:r>
              <a:rPr lang="en-US" altLang="en-US" sz="2000" b="1">
                <a:solidFill>
                  <a:srgbClr val="3333CC"/>
                </a:solidFill>
              </a:rPr>
              <a:t>       = 0.65   </a:t>
            </a:r>
            <a:r>
              <a:rPr lang="en-US" altLang="en-US" sz="2000" b="1">
                <a:solidFill>
                  <a:srgbClr val="C00000"/>
                </a:solidFill>
              </a:rPr>
              <a:t> &lt; 1.0</a:t>
            </a:r>
            <a:endParaRPr lang="en-US" altLang="en-US" sz="2000">
              <a:solidFill>
                <a:srgbClr val="C00000"/>
              </a:solidFill>
            </a:endParaRPr>
          </a:p>
        </p:txBody>
      </p:sp>
      <p:sp>
        <p:nvSpPr>
          <p:cNvPr id="9227" name="Rectangle 30"/>
          <p:cNvSpPr>
            <a:spLocks noChangeArrowheads="1"/>
          </p:cNvSpPr>
          <p:nvPr/>
        </p:nvSpPr>
        <p:spPr bwMode="auto">
          <a:xfrm>
            <a:off x="1828800" y="5365750"/>
            <a:ext cx="256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 i="1">
                <a:solidFill>
                  <a:srgbClr val="C00000"/>
                </a:solidFill>
              </a:rPr>
              <a:t>Do not build project</a:t>
            </a:r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20276</TotalTime>
  <Words>1347</Words>
  <Application>Microsoft Office PowerPoint</Application>
  <PresentationFormat>Custom</PresentationFormat>
  <Paragraphs>253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Black</vt:lpstr>
      <vt:lpstr>Arial Narrow</vt:lpstr>
      <vt:lpstr>Symbol</vt:lpstr>
      <vt:lpstr>Tahoma</vt:lpstr>
      <vt:lpstr>Times New Roman</vt:lpstr>
      <vt:lpstr>Wingdings</vt:lpstr>
      <vt:lpstr>Blank Presentation</vt:lpstr>
      <vt:lpstr>Assignment</vt:lpstr>
      <vt:lpstr>PowerPoint Presentation</vt:lpstr>
      <vt:lpstr>LEARNING OUTCOMES</vt:lpstr>
      <vt:lpstr>Differences: Public vs. Private Projects</vt:lpstr>
      <vt:lpstr>Types of Contracts</vt:lpstr>
      <vt:lpstr>PowerPoint Presentation</vt:lpstr>
      <vt:lpstr>Decision Guidelines for B/C and PI</vt:lpstr>
      <vt:lpstr>PowerPoint Presentation</vt:lpstr>
      <vt:lpstr>PowerPoint Presentation</vt:lpstr>
      <vt:lpstr>PowerPoint Presentation</vt:lpstr>
      <vt:lpstr>PowerPoint Presentation</vt:lpstr>
      <vt:lpstr>Example: Incremental B/C Analysis </vt:lpstr>
      <vt:lpstr>Example: ∆B/C Analysis; Selection Required </vt:lpstr>
      <vt:lpstr>B/C Analysis of Independent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Important Points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800 ELITE</cp:lastModifiedBy>
  <cp:revision>787</cp:revision>
  <cp:lastPrinted>2000-01-11T15:10:36Z</cp:lastPrinted>
  <dcterms:created xsi:type="dcterms:W3CDTF">1998-04-09T01:23:40Z</dcterms:created>
  <dcterms:modified xsi:type="dcterms:W3CDTF">2019-10-24T04:45:31Z</dcterms:modified>
</cp:coreProperties>
</file>