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24"/>
  </p:notesMasterIdLst>
  <p:handoutMasterIdLst>
    <p:handoutMasterId r:id="rId25"/>
  </p:handoutMasterIdLst>
  <p:sldIdLst>
    <p:sldId id="271" r:id="rId3"/>
    <p:sldId id="270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FFF00"/>
    <a:srgbClr val="CC3300"/>
    <a:srgbClr val="FF9900"/>
    <a:srgbClr val="FF3300"/>
    <a:srgbClr val="00CC66"/>
    <a:srgbClr val="96969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67" autoAdjust="0"/>
  </p:normalViewPr>
  <p:slideViewPr>
    <p:cSldViewPr>
      <p:cViewPr varScale="1">
        <p:scale>
          <a:sx n="69" d="100"/>
          <a:sy n="69" d="100"/>
        </p:scale>
        <p:origin x="141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937A1A3C-AB41-44AF-BCF0-B85EA833A4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245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0DF84FFD-D67B-4812-807C-C1B6980502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542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6D5B20-817B-41CB-A936-B64009188C0C}" type="slidenum">
              <a:rPr lang="en-US" altLang="en-US" u="none"/>
              <a:pPr eaLnBrk="1" hangingPunct="1"/>
              <a:t>1</a:t>
            </a:fld>
            <a:endParaRPr lang="en-US" altLang="en-US" u="none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36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886B94F-87F9-4617-B13E-99CE4EFF126A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53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5365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258965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064C0FB3-DC48-448C-9DA6-C14EF4F2368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9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16390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041076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C5A45F9-BB1B-416A-9254-AEA1E500A223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741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1741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899882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D805590-97F9-471E-94FE-CA3B1C045924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843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1843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620786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21233F93-E9B4-4D07-BAA5-B51B5FA38FC9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946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1946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884754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556E13-7DB4-46EF-9AA9-B29E97196378}" type="slidenum">
              <a:rPr lang="en-US" altLang="en-US" u="none"/>
              <a:pPr eaLnBrk="1" hangingPunct="1"/>
              <a:t>2</a:t>
            </a:fld>
            <a:endParaRPr lang="en-US" altLang="en-US" u="none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8F9FC1-8861-4FF4-ACA9-AAA2EB9D6C49}" type="slidenum">
              <a:rPr lang="en-US" altLang="en-US" u="none"/>
              <a:pPr eaLnBrk="1" hangingPunct="1"/>
              <a:t>3</a:t>
            </a:fld>
            <a:endParaRPr lang="en-US" altLang="en-US" u="none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99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10B3B3-190F-47D5-8DA8-91F9B33CC59A}" type="slidenum">
              <a:rPr lang="en-US" altLang="en-US" u="none"/>
              <a:pPr eaLnBrk="1" hangingPunct="1"/>
              <a:t>4</a:t>
            </a:fld>
            <a:endParaRPr lang="en-US" altLang="en-US" u="none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52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E05D43-DEF6-498B-9B90-B8C8E7EBF3D1}" type="slidenum">
              <a:rPr lang="en-US" altLang="en-US" u="none"/>
              <a:pPr eaLnBrk="1" hangingPunct="1"/>
              <a:t>5</a:t>
            </a:fld>
            <a:endParaRPr lang="en-US" altLang="en-US" u="none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920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397EB8-5B92-446C-9771-BC7909CD093F}" type="slidenum">
              <a:rPr lang="en-US" altLang="en-US" u="none"/>
              <a:pPr eaLnBrk="1" hangingPunct="1"/>
              <a:t>6</a:t>
            </a:fld>
            <a:endParaRPr lang="en-US" altLang="en-US" u="none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27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C412E5-9755-472D-84AA-B77240EF5D60}" type="slidenum">
              <a:rPr lang="en-US" altLang="en-US" u="none"/>
              <a:pPr eaLnBrk="1" hangingPunct="1"/>
              <a:t>7</a:t>
            </a:fld>
            <a:endParaRPr lang="en-US" altLang="en-US" u="none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62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C10B94-55CA-40F9-B018-A21335DC088D}" type="slidenum">
              <a:rPr lang="en-US" altLang="en-US" u="none"/>
              <a:pPr eaLnBrk="1" hangingPunct="1"/>
              <a:t>8</a:t>
            </a:fld>
            <a:endParaRPr lang="en-US" altLang="en-US" u="none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43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64D529-F5FE-491F-9084-1EBA49C4030A}" type="slidenum">
              <a:rPr lang="en-US" altLang="en-US" u="none"/>
              <a:pPr eaLnBrk="1" hangingPunct="1"/>
              <a:t>9</a:t>
            </a:fld>
            <a:endParaRPr lang="en-US" altLang="en-US" u="none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74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6BA6A33A-A17A-4F6C-A2F3-38B875323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47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E48AE1F5-9E3B-4197-AB74-913101193C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33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AAA5DF28-A592-44B3-B2CB-C66E7F4AA6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77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FF256849-1DF8-49A8-9EE3-A2208169E9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61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7EEB2393-E645-48C3-B4F9-69D3D14724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31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674C20-2F4A-45A2-AB61-4BC4421751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066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059AA-C64B-4A37-9F22-85401620EB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878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4A7F54-403D-485B-B4F4-6F4749AB92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022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4D305-8EB1-419F-8219-0356EE78D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582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5E19C0-C695-4B9E-AB21-7D5C1E020D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524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52264-0634-437C-BBFB-B2FA753F7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01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93C5C2E2-C4EF-452A-A172-27460C6AC3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955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5E4A6B-B638-4BD9-8346-FB0B9AF526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694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6470BE-9FA0-4715-B0DF-FD1AB203E0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322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3084B-2220-472A-845C-30539ABA96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129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84BD3-3643-411C-8DD2-EAFBA5D752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701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1602A-168B-40D1-B8BE-A001D81540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45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DC07F30B-53E4-4372-9B6B-7228F775F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15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B6649A55-87D7-4471-AF99-CA32654569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27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C766B977-E0C9-48CF-8CA3-1EBB8F8FA3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86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359AE411-81AC-451A-8297-6EEF55D50E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74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BBE239EA-A92D-4781-ADB9-51B7E8FE94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05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D84CB391-286A-4332-B9CA-B441C80285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26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0F01F174-FDFA-4600-A6FA-35B65D283E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09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819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 u="none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248400"/>
            <a:ext cx="259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u="none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u="none"/>
            </a:lvl1pPr>
          </a:lstStyle>
          <a:p>
            <a:r>
              <a:rPr lang="en-US" altLang="en-US"/>
              <a:t>4 - </a:t>
            </a:r>
            <a:fld id="{A723005F-BF56-40F5-9EC5-D44E0C7E68B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7D98EE01-7DB7-41C9-A40D-F58995140B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Different-life Analysis - Example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95800"/>
            <a:ext cx="8229600" cy="1630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For 18 years at MARR = 15%: PW</a:t>
            </a:r>
            <a:r>
              <a:rPr lang="en-US" altLang="en-US" sz="2400" b="1" baseline="-25000" smtClean="0"/>
              <a:t>A</a:t>
            </a:r>
            <a:r>
              <a:rPr lang="en-US" altLang="en-US" sz="2400" smtClean="0"/>
              <a:t> = $-45,036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For 18 years at MARR = 15%: PW</a:t>
            </a:r>
            <a:r>
              <a:rPr lang="en-US" altLang="en-US" sz="2400" b="1" baseline="-20000" smtClean="0"/>
              <a:t>B</a:t>
            </a:r>
            <a:r>
              <a:rPr lang="en-US" altLang="en-US" sz="2400" smtClean="0"/>
              <a:t> = $-41,384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chemeClr val="folHlink"/>
                </a:solidFill>
              </a:rPr>
              <a:t>	Select location B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Note: Selection changed from 5-year study period</a:t>
            </a:r>
          </a:p>
        </p:txBody>
      </p:sp>
      <p:pic>
        <p:nvPicPr>
          <p:cNvPr id="327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9" t="13853" r="24245" b="30804"/>
          <a:stretch>
            <a:fillRect/>
          </a:stretch>
        </p:blipFill>
        <p:spPr bwMode="auto">
          <a:xfrm>
            <a:off x="838200" y="990600"/>
            <a:ext cx="7467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Line 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Rectangle 6"/>
          <p:cNvSpPr>
            <a:spLocks noChangeArrowheads="1"/>
          </p:cNvSpPr>
          <p:nvPr/>
        </p:nvSpPr>
        <p:spPr bwMode="auto">
          <a:xfrm>
            <a:off x="3352800" y="5334000"/>
            <a:ext cx="2819400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0" name="Rectangle 2066"/>
          <p:cNvSpPr>
            <a:spLocks noChangeArrowheads="1"/>
          </p:cNvSpPr>
          <p:nvPr/>
        </p:nvSpPr>
        <p:spPr bwMode="auto">
          <a:xfrm>
            <a:off x="3265714" y="2764695"/>
            <a:ext cx="2857500" cy="167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9933"/>
              </a:buClr>
              <a:buFont typeface="Symbol" pitchFamily="18" charset="2"/>
              <a:buNone/>
              <a:defRPr/>
            </a:pPr>
            <a:r>
              <a:rPr lang="en-US" sz="3428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Annual </a:t>
            </a:r>
            <a:r>
              <a:rPr lang="en-US" sz="3428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Worth Analysis</a:t>
            </a:r>
          </a:p>
        </p:txBody>
      </p:sp>
    </p:spTree>
    <p:extLst>
      <p:ext uri="{BB962C8B-B14F-4D97-AF65-F5344CB8AC3E}">
        <p14:creationId xmlns:p14="http://schemas.microsoft.com/office/powerpoint/2010/main" val="21022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6956" y="227920"/>
            <a:ext cx="7495835" cy="981416"/>
          </a:xfrm>
        </p:spPr>
        <p:txBody>
          <a:bodyPr/>
          <a:lstStyle/>
          <a:p>
            <a:pPr defTabSz="979688">
              <a:defRPr/>
            </a:pPr>
            <a:r>
              <a:rPr lang="en-US" sz="4286" u="sng" dirty="0"/>
              <a:t>LEARNING </a:t>
            </a:r>
            <a:r>
              <a:rPr lang="en-US" sz="4286" u="sng" dirty="0"/>
              <a:t>OUTCOMES</a:t>
            </a:r>
            <a:endParaRPr lang="en-US" sz="4286" u="sng" dirty="0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11616" y="1632858"/>
            <a:ext cx="8245929" cy="3783183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565" tIns="44783" rIns="89565" bIns="44783">
            <a:spAutoFit/>
          </a:bodyPr>
          <a:lstStyle>
            <a:lvl1pPr marL="457200" indent="-4572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sz="3428" b="1">
                <a:latin typeface="Tahoma" panose="020B0604030504040204" pitchFamily="34" charset="0"/>
              </a:rPr>
              <a:t>Advantages of AW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sz="3428" b="1">
                <a:latin typeface="Tahoma" panose="020B0604030504040204" pitchFamily="34" charset="0"/>
              </a:rPr>
              <a:t>Capital Recovery and AW values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sz="3428" b="1">
                <a:latin typeface="Tahoma" panose="020B0604030504040204" pitchFamily="34" charset="0"/>
              </a:rPr>
              <a:t>AW analysis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sz="3428" b="1">
                <a:latin typeface="Tahoma" panose="020B0604030504040204" pitchFamily="34" charset="0"/>
              </a:rPr>
              <a:t>Perpetual life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sz="3428" b="1">
                <a:latin typeface="Tahoma" panose="020B0604030504040204" pitchFamily="34" charset="0"/>
              </a:rPr>
              <a:t>Life-Cycle Cost analysis</a:t>
            </a:r>
          </a:p>
        </p:txBody>
      </p:sp>
    </p:spTree>
    <p:extLst>
      <p:ext uri="{BB962C8B-B14F-4D97-AF65-F5344CB8AC3E}">
        <p14:creationId xmlns:p14="http://schemas.microsoft.com/office/powerpoint/2010/main" val="29001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Advantages of AW Analysis</a:t>
            </a:r>
            <a:endParaRPr lang="en-US" sz="4000" dirty="0"/>
          </a:p>
        </p:txBody>
      </p:sp>
      <p:sp>
        <p:nvSpPr>
          <p:cNvPr id="4100" name="Rectangle 9" descr="Walnut"/>
          <p:cNvSpPr>
            <a:spLocks noChangeArrowheads="1"/>
          </p:cNvSpPr>
          <p:nvPr/>
        </p:nvSpPr>
        <p:spPr bwMode="auto">
          <a:xfrm>
            <a:off x="899773" y="1709399"/>
            <a:ext cx="7373370" cy="61572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3300"/>
            </a:extrusionClr>
            <a:contourClr>
              <a:srgbClr val="FFFF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979714" y="1632856"/>
            <a:ext cx="7323019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AW calculated for only one life cycle</a:t>
            </a:r>
          </a:p>
        </p:txBody>
      </p:sp>
      <p:sp>
        <p:nvSpPr>
          <p:cNvPr id="4104" name="4-Point Star 19"/>
          <p:cNvSpPr>
            <a:spLocks noChangeArrowheads="1"/>
          </p:cNvSpPr>
          <p:nvPr/>
        </p:nvSpPr>
        <p:spPr bwMode="auto">
          <a:xfrm>
            <a:off x="443934" y="4104255"/>
            <a:ext cx="326571" cy="326571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4105" name="4-Point Star 20"/>
          <p:cNvSpPr>
            <a:spLocks noChangeArrowheads="1"/>
          </p:cNvSpPr>
          <p:nvPr/>
        </p:nvSpPr>
        <p:spPr bwMode="auto">
          <a:xfrm>
            <a:off x="443934" y="3483429"/>
            <a:ext cx="326571" cy="326571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4106" name="TextBox 2"/>
          <p:cNvSpPr txBox="1">
            <a:spLocks noChangeArrowheads="1"/>
          </p:cNvSpPr>
          <p:nvPr/>
        </p:nvSpPr>
        <p:spPr bwMode="auto">
          <a:xfrm>
            <a:off x="3110630" y="2612571"/>
            <a:ext cx="2585964" cy="6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3428" b="1">
                <a:solidFill>
                  <a:srgbClr val="0033CC"/>
                </a:solidFill>
              </a:rPr>
              <a:t>Assumptions:</a:t>
            </a:r>
          </a:p>
        </p:txBody>
      </p:sp>
      <p:sp>
        <p:nvSpPr>
          <p:cNvPr id="4107" name="TextBox 6"/>
          <p:cNvSpPr txBox="1">
            <a:spLocks noChangeArrowheads="1"/>
          </p:cNvSpPr>
          <p:nvPr/>
        </p:nvSpPr>
        <p:spPr bwMode="auto">
          <a:xfrm>
            <a:off x="780711" y="3400085"/>
            <a:ext cx="7827784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 b="1"/>
              <a:t>Services needed for </a:t>
            </a:r>
            <a:r>
              <a:rPr lang="en-US" altLang="en-US" sz="2571" b="1" i="1">
                <a:solidFill>
                  <a:srgbClr val="00CC66"/>
                </a:solidFill>
              </a:rPr>
              <a:t>at least the LCM </a:t>
            </a:r>
            <a:r>
              <a:rPr lang="en-US" altLang="en-US" sz="2571" b="1"/>
              <a:t>of lives of alternatives</a:t>
            </a:r>
          </a:p>
        </p:txBody>
      </p:sp>
      <p:sp>
        <p:nvSpPr>
          <p:cNvPr id="4108" name="TextBox 13"/>
          <p:cNvSpPr txBox="1">
            <a:spLocks noChangeArrowheads="1"/>
          </p:cNvSpPr>
          <p:nvPr/>
        </p:nvSpPr>
        <p:spPr bwMode="auto">
          <a:xfrm>
            <a:off x="743291" y="4010706"/>
            <a:ext cx="8084264" cy="88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 b="1"/>
              <a:t>Selected alternative </a:t>
            </a:r>
            <a:r>
              <a:rPr lang="en-US" altLang="en-US" sz="2571" b="1" i="1">
                <a:solidFill>
                  <a:srgbClr val="00CC66"/>
                </a:solidFill>
              </a:rPr>
              <a:t>will be repeated </a:t>
            </a:r>
            <a:r>
              <a:rPr lang="en-US" altLang="en-US" sz="2571" b="1"/>
              <a:t>in succeeding life cycles</a:t>
            </a:r>
          </a:p>
          <a:p>
            <a:r>
              <a:rPr lang="en-US" altLang="en-US" sz="2571" b="1"/>
              <a:t> in same manner as for the first life cycle</a:t>
            </a:r>
          </a:p>
        </p:txBody>
      </p:sp>
      <p:sp>
        <p:nvSpPr>
          <p:cNvPr id="4109" name="TextBox 14"/>
          <p:cNvSpPr txBox="1">
            <a:spLocks noChangeArrowheads="1"/>
          </p:cNvSpPr>
          <p:nvPr/>
        </p:nvSpPr>
        <p:spPr bwMode="auto">
          <a:xfrm>
            <a:off x="762000" y="4980215"/>
            <a:ext cx="8130752" cy="88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 b="1"/>
              <a:t>All cash flows </a:t>
            </a:r>
            <a:r>
              <a:rPr lang="en-US" altLang="en-US" sz="2571" b="1" i="1">
                <a:solidFill>
                  <a:srgbClr val="00CC66"/>
                </a:solidFill>
              </a:rPr>
              <a:t>will be same </a:t>
            </a:r>
            <a:r>
              <a:rPr lang="en-US" altLang="en-US" sz="2571" b="1"/>
              <a:t>in every life cycle (i.e., will change</a:t>
            </a:r>
          </a:p>
          <a:p>
            <a:r>
              <a:rPr lang="en-US" altLang="en-US" sz="2571" b="1"/>
              <a:t> by only inflation or deflation rate)</a:t>
            </a:r>
          </a:p>
        </p:txBody>
      </p:sp>
      <p:sp>
        <p:nvSpPr>
          <p:cNvPr id="4110" name="4-Point Star 15"/>
          <p:cNvSpPr>
            <a:spLocks noChangeArrowheads="1"/>
          </p:cNvSpPr>
          <p:nvPr/>
        </p:nvSpPr>
        <p:spPr bwMode="auto">
          <a:xfrm>
            <a:off x="416720" y="5063559"/>
            <a:ext cx="326571" cy="326571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</p:spTree>
    <p:extLst>
      <p:ext uri="{BB962C8B-B14F-4D97-AF65-F5344CB8AC3E}">
        <p14:creationId xmlns:p14="http://schemas.microsoft.com/office/powerpoint/2010/main" val="38598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4-Point Star 9"/>
          <p:cNvSpPr>
            <a:spLocks noChangeArrowheads="1"/>
          </p:cNvSpPr>
          <p:nvPr/>
        </p:nvSpPr>
        <p:spPr bwMode="auto">
          <a:xfrm>
            <a:off x="489857" y="1551215"/>
            <a:ext cx="326571" cy="326571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5124" name="4-Point Star 61"/>
          <p:cNvSpPr>
            <a:spLocks noChangeArrowheads="1"/>
          </p:cNvSpPr>
          <p:nvPr/>
        </p:nvSpPr>
        <p:spPr bwMode="auto">
          <a:xfrm>
            <a:off x="489857" y="2122715"/>
            <a:ext cx="326571" cy="326571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5125" name="Rectangle 11"/>
          <p:cNvSpPr>
            <a:spLocks noChangeArrowheads="1"/>
          </p:cNvSpPr>
          <p:nvPr/>
        </p:nvSpPr>
        <p:spPr bwMode="auto">
          <a:xfrm>
            <a:off x="816429" y="1469571"/>
            <a:ext cx="5880264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 b="1">
                <a:solidFill>
                  <a:srgbClr val="0033CC"/>
                </a:solidFill>
              </a:rPr>
              <a:t>Initial investment, P  –  </a:t>
            </a:r>
            <a:r>
              <a:rPr lang="en-US" altLang="en-US" sz="2571" b="1"/>
              <a:t>First cost of an asset</a:t>
            </a:r>
          </a:p>
        </p:txBody>
      </p:sp>
      <p:sp>
        <p:nvSpPr>
          <p:cNvPr id="5126" name="Rectangle 15"/>
          <p:cNvSpPr>
            <a:spLocks noChangeArrowheads="1"/>
          </p:cNvSpPr>
          <p:nvPr/>
        </p:nvSpPr>
        <p:spPr bwMode="auto">
          <a:xfrm>
            <a:off x="898072" y="2041072"/>
            <a:ext cx="7290027" cy="88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 b="1">
                <a:solidFill>
                  <a:srgbClr val="0033CC"/>
                </a:solidFill>
              </a:rPr>
              <a:t>Salvage value, S – </a:t>
            </a:r>
            <a:r>
              <a:rPr lang="en-US" altLang="en-US" sz="2571" b="1"/>
              <a:t>Estimated value of asset at end of 			      useful life</a:t>
            </a:r>
            <a:endParaRPr lang="en-US" altLang="en-US" sz="2571" b="1" i="1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816429" y="163286"/>
            <a:ext cx="749413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5" tIns="44783" rIns="89565" bIns="44783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endParaRPr lang="en-US" sz="3857" dirty="0"/>
          </a:p>
        </p:txBody>
      </p:sp>
      <p:sp>
        <p:nvSpPr>
          <p:cNvPr id="5128" name="4-Point Star 10"/>
          <p:cNvSpPr>
            <a:spLocks noChangeArrowheads="1"/>
          </p:cNvSpPr>
          <p:nvPr/>
        </p:nvSpPr>
        <p:spPr bwMode="auto">
          <a:xfrm>
            <a:off x="489857" y="3020786"/>
            <a:ext cx="326571" cy="326571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5129" name="Rectangle 12"/>
          <p:cNvSpPr>
            <a:spLocks noChangeArrowheads="1"/>
          </p:cNvSpPr>
          <p:nvPr/>
        </p:nvSpPr>
        <p:spPr bwMode="auto">
          <a:xfrm>
            <a:off x="816429" y="3020786"/>
            <a:ext cx="7943170" cy="88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 b="1">
                <a:solidFill>
                  <a:srgbClr val="0033CC"/>
                </a:solidFill>
              </a:rPr>
              <a:t>Annual amount, A – </a:t>
            </a:r>
            <a:r>
              <a:rPr lang="en-US" altLang="en-US" sz="2571" b="1"/>
              <a:t>Cash flows associated with asset, such    </a:t>
            </a:r>
          </a:p>
          <a:p>
            <a:r>
              <a:rPr lang="en-US" altLang="en-US" sz="2571" b="1"/>
              <a:t>                                  as annual operating cost (AOC), etc.</a:t>
            </a:r>
            <a:endParaRPr lang="en-US" altLang="en-US" sz="2571" b="1" i="1"/>
          </a:p>
        </p:txBody>
      </p:sp>
      <p:sp>
        <p:nvSpPr>
          <p:cNvPr id="5131" name="Rectangle 19"/>
          <p:cNvSpPr>
            <a:spLocks noChangeArrowheads="1"/>
          </p:cNvSpPr>
          <p:nvPr/>
        </p:nvSpPr>
        <p:spPr bwMode="auto">
          <a:xfrm>
            <a:off x="489857" y="163286"/>
            <a:ext cx="7919357" cy="114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3428" b="1">
                <a:solidFill>
                  <a:srgbClr val="0070C0"/>
                </a:solidFill>
              </a:rPr>
              <a:t>Alternatives usually have the following</a:t>
            </a:r>
          </a:p>
          <a:p>
            <a:pPr algn="ctr"/>
            <a:r>
              <a:rPr lang="en-US" altLang="en-US" sz="3428" b="1">
                <a:solidFill>
                  <a:srgbClr val="0070C0"/>
                </a:solidFill>
              </a:rPr>
              <a:t>cash flow estimates</a:t>
            </a:r>
          </a:p>
        </p:txBody>
      </p:sp>
      <p:cxnSp>
        <p:nvCxnSpPr>
          <p:cNvPr id="5132" name="Straight Connector 21"/>
          <p:cNvCxnSpPr>
            <a:cxnSpLocks noChangeShapeType="1"/>
          </p:cNvCxnSpPr>
          <p:nvPr/>
        </p:nvCxnSpPr>
        <p:spPr bwMode="auto">
          <a:xfrm>
            <a:off x="408214" y="4082143"/>
            <a:ext cx="8164286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3" name="TextBox 23"/>
          <p:cNvSpPr txBox="1">
            <a:spLocks noChangeArrowheads="1"/>
          </p:cNvSpPr>
          <p:nvPr/>
        </p:nvSpPr>
        <p:spPr bwMode="auto">
          <a:xfrm>
            <a:off x="489857" y="4245429"/>
            <a:ext cx="7919357" cy="192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2571" b="1"/>
              <a:t>Relationship between AW, PW and FW</a:t>
            </a:r>
          </a:p>
          <a:p>
            <a:pPr algn="ctr"/>
            <a:endParaRPr lang="en-US" altLang="en-US" sz="750"/>
          </a:p>
          <a:p>
            <a:pPr algn="ctr"/>
            <a:r>
              <a:rPr lang="en-US" altLang="en-US" sz="2571" b="1">
                <a:solidFill>
                  <a:srgbClr val="24A43C"/>
                </a:solidFill>
              </a:rPr>
              <a:t>AW = PW(A/P,i%,n) = FW(A/F,i%,n)</a:t>
            </a:r>
          </a:p>
          <a:p>
            <a:pPr algn="ctr"/>
            <a:endParaRPr lang="en-US" altLang="en-US" sz="857" b="1">
              <a:solidFill>
                <a:srgbClr val="24A43C"/>
              </a:solidFill>
            </a:endParaRPr>
          </a:p>
          <a:p>
            <a:pPr algn="ctr"/>
            <a:r>
              <a:rPr lang="en-US" altLang="en-US" sz="2571"/>
              <a:t>n is years for equal-service comparison (value of LCM or specified study period)</a:t>
            </a:r>
          </a:p>
        </p:txBody>
      </p:sp>
      <p:cxnSp>
        <p:nvCxnSpPr>
          <p:cNvPr id="5134" name="Straight Connector 14"/>
          <p:cNvCxnSpPr>
            <a:cxnSpLocks noChangeShapeType="1"/>
          </p:cNvCxnSpPr>
          <p:nvPr/>
        </p:nvCxnSpPr>
        <p:spPr bwMode="auto">
          <a:xfrm>
            <a:off x="489857" y="1387929"/>
            <a:ext cx="8082643" cy="0"/>
          </a:xfrm>
          <a:prstGeom prst="line">
            <a:avLst/>
          </a:prstGeom>
          <a:noFill/>
          <a:ln w="381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223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816429" y="1959429"/>
            <a:ext cx="7429500" cy="156482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098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16429" y="163286"/>
            <a:ext cx="7494134" cy="73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5" tIns="44783" rIns="89565" bIns="44783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000" dirty="0"/>
              <a:t>Calculation of Annual Worth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979715" y="2122715"/>
            <a:ext cx="7143569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FFFF99"/>
                </a:solidFill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 asset has a first cost of $20,000, an annual operating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cost of $8000 and a salvage value of $5000 after 3 years.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Calculate the AW for </a:t>
            </a:r>
            <a:r>
              <a:rPr lang="en-US" dirty="0">
                <a:solidFill>
                  <a:srgbClr val="002060"/>
                </a:solidFill>
              </a:rPr>
              <a:t>one and two life cycles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at i = 10%</a:t>
            </a:r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1061357" y="3755572"/>
            <a:ext cx="6939643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AW</a:t>
            </a:r>
            <a:r>
              <a:rPr lang="en-US" altLang="en-US" sz="2143" baseline="-25000"/>
              <a:t>one  </a:t>
            </a:r>
            <a:r>
              <a:rPr lang="en-US" altLang="en-US" sz="2143"/>
              <a:t>= - 20,000(A/P,10%,3) – 8000 + 5000(A/F,10%,3)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714501" y="4163786"/>
            <a:ext cx="1266693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=</a:t>
            </a:r>
            <a:r>
              <a:rPr lang="en-US" altLang="en-US" sz="2143">
                <a:solidFill>
                  <a:srgbClr val="FFFFCC"/>
                </a:solidFill>
              </a:rPr>
              <a:t> </a:t>
            </a:r>
            <a:r>
              <a:rPr lang="en-US" altLang="en-US" sz="2143" b="1">
                <a:solidFill>
                  <a:srgbClr val="0099FF"/>
                </a:solidFill>
              </a:rPr>
              <a:t>$-14,532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143000" y="4653644"/>
            <a:ext cx="7347857" cy="75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AW</a:t>
            </a:r>
            <a:r>
              <a:rPr lang="en-US" altLang="en-US" sz="2143" baseline="-25000"/>
              <a:t>two  </a:t>
            </a:r>
            <a:r>
              <a:rPr lang="en-US" altLang="en-US" sz="2143"/>
              <a:t>= - 20,000(A/P,10%,6) – 8000 – 15,000(P/F,10%,3)(A/P,10%,6)</a:t>
            </a:r>
          </a:p>
          <a:p>
            <a:r>
              <a:rPr lang="en-US" altLang="en-US" sz="2143"/>
              <a:t>              + 5000(A/F,10%,6)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796143" y="5306786"/>
            <a:ext cx="1266693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=</a:t>
            </a:r>
            <a:r>
              <a:rPr lang="en-US" altLang="en-US" sz="2143">
                <a:solidFill>
                  <a:srgbClr val="FFFFCC"/>
                </a:solidFill>
              </a:rPr>
              <a:t> </a:t>
            </a:r>
            <a:r>
              <a:rPr lang="en-US" altLang="en-US" sz="2143" b="1">
                <a:solidFill>
                  <a:srgbClr val="0099FF"/>
                </a:solidFill>
              </a:rPr>
              <a:t>$-14,532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979715" y="1224644"/>
            <a:ext cx="5776005" cy="369332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  <a:effectLst/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rgbClr val="0000FF"/>
                </a:solidFill>
                <a:latin typeface="+mj-lt"/>
              </a:rPr>
              <a:t>AW for one life cycle is the</a:t>
            </a: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same for all </a:t>
            </a:r>
            <a:r>
              <a:rPr lang="en-US" b="1" dirty="0">
                <a:solidFill>
                  <a:srgbClr val="0000FF"/>
                </a:solidFill>
                <a:latin typeface="+mj-lt"/>
              </a:rPr>
              <a:t>life cycles!!</a:t>
            </a:r>
          </a:p>
        </p:txBody>
      </p:sp>
    </p:spTree>
    <p:extLst>
      <p:ext uri="{BB962C8B-B14F-4D97-AF65-F5344CB8AC3E}">
        <p14:creationId xmlns:p14="http://schemas.microsoft.com/office/powerpoint/2010/main" val="424231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2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163286"/>
            <a:ext cx="7494134" cy="571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Capital Recovery and 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14" y="1143000"/>
            <a:ext cx="8164286" cy="506185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sz="2571" dirty="0"/>
              <a:t>    Capital recovery (CR) is the </a:t>
            </a:r>
            <a:r>
              <a:rPr lang="en-US" sz="2571" dirty="0">
                <a:solidFill>
                  <a:srgbClr val="FF0000"/>
                </a:solidFill>
              </a:rPr>
              <a:t>equivalent annual amount </a:t>
            </a:r>
            <a:r>
              <a:rPr lang="en-US" sz="2571" dirty="0"/>
              <a:t>that an asset, process, or system must earn each year to just </a:t>
            </a:r>
            <a:r>
              <a:rPr lang="en-US" sz="2571" dirty="0">
                <a:solidFill>
                  <a:srgbClr val="FF0000"/>
                </a:solidFill>
              </a:rPr>
              <a:t>recover the first cost and a stated rate of return </a:t>
            </a:r>
            <a:r>
              <a:rPr lang="en-US" sz="2571" dirty="0"/>
              <a:t>over its expected life. Salvage value is considered when calculating CR.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endParaRPr lang="en-US" sz="964" dirty="0"/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sz="2571" dirty="0">
                <a:latin typeface="Arial Black" pitchFamily="34" charset="0"/>
              </a:rPr>
              <a:t>CR = -P(A/P,i%,n) + S(A/F,i%,n)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endParaRPr lang="en-US" sz="964" dirty="0">
              <a:latin typeface="Arial Black" pitchFamily="34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571" dirty="0"/>
              <a:t>Use previous example</a:t>
            </a:r>
            <a:r>
              <a:rPr lang="en-US" sz="2571" dirty="0" smtClean="0"/>
              <a:t>:(</a:t>
            </a:r>
            <a:r>
              <a:rPr lang="en-US" sz="2571" dirty="0"/>
              <a:t>note: AOC not included in CR 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sz="2571" dirty="0">
                <a:solidFill>
                  <a:srgbClr val="24A43C"/>
                </a:solidFill>
                <a:latin typeface="+mj-lt"/>
              </a:rPr>
              <a:t>CR = -20,000(A/P,10%,3) + 5000(A/F,10%,3) = $</a:t>
            </a:r>
            <a:r>
              <a:rPr lang="en-US" sz="2571" dirty="0">
                <a:solidFill>
                  <a:srgbClr val="24A43C"/>
                </a:solidFill>
              </a:rPr>
              <a:t> – </a:t>
            </a:r>
            <a:r>
              <a:rPr lang="en-US" sz="2571" dirty="0">
                <a:solidFill>
                  <a:srgbClr val="24A43C"/>
                </a:solidFill>
                <a:latin typeface="+mj-lt"/>
              </a:rPr>
              <a:t>6532 per year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endParaRPr lang="en-US" sz="1071" dirty="0">
              <a:solidFill>
                <a:srgbClr val="24A43C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57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		Now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		</a:t>
            </a:r>
            <a:r>
              <a:rPr lang="en-US" sz="2571" dirty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AW = CR + A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sz="2571" dirty="0">
                <a:solidFill>
                  <a:srgbClr val="24A43C"/>
                </a:solidFill>
              </a:rPr>
              <a:t>AW = – 6532 – 8000 = $ – 14,532</a:t>
            </a:r>
            <a:endParaRPr lang="en-US" sz="257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174" name="Straight Connector 8"/>
          <p:cNvCxnSpPr>
            <a:cxnSpLocks noChangeShapeType="1"/>
          </p:cNvCxnSpPr>
          <p:nvPr/>
        </p:nvCxnSpPr>
        <p:spPr bwMode="auto">
          <a:xfrm>
            <a:off x="489857" y="3918857"/>
            <a:ext cx="7674429" cy="0"/>
          </a:xfrm>
          <a:prstGeom prst="line">
            <a:avLst/>
          </a:prstGeom>
          <a:noFill/>
          <a:ln w="38100" algn="ctr">
            <a:solidFill>
              <a:srgbClr val="FFC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Straight Connector 10"/>
          <p:cNvCxnSpPr>
            <a:cxnSpLocks noChangeShapeType="1"/>
          </p:cNvCxnSpPr>
          <p:nvPr/>
        </p:nvCxnSpPr>
        <p:spPr bwMode="auto">
          <a:xfrm>
            <a:off x="653143" y="5562600"/>
            <a:ext cx="7674429" cy="0"/>
          </a:xfrm>
          <a:prstGeom prst="line">
            <a:avLst/>
          </a:prstGeom>
          <a:noFill/>
          <a:ln w="38100" algn="ctr">
            <a:solidFill>
              <a:srgbClr val="FFC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00539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28" dirty="0"/>
              <a:t>Selection Guidelines for AW Analysis</a:t>
            </a:r>
            <a:endParaRPr lang="en-US" sz="3428" dirty="0"/>
          </a:p>
        </p:txBody>
      </p:sp>
      <p:pic>
        <p:nvPicPr>
          <p:cNvPr id="8197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5" t="50427" r="29974" b="35423"/>
          <a:stretch>
            <a:fillRect/>
          </a:stretch>
        </p:blipFill>
        <p:spPr>
          <a:xfrm>
            <a:off x="653143" y="1387929"/>
            <a:ext cx="7592786" cy="3107871"/>
          </a:xfrm>
        </p:spPr>
      </p:pic>
      <p:cxnSp>
        <p:nvCxnSpPr>
          <p:cNvPr id="8198" name="Straight Connector 8"/>
          <p:cNvCxnSpPr>
            <a:cxnSpLocks noChangeShapeType="1"/>
          </p:cNvCxnSpPr>
          <p:nvPr/>
        </p:nvCxnSpPr>
        <p:spPr bwMode="auto">
          <a:xfrm>
            <a:off x="6531429" y="2939143"/>
            <a:ext cx="1714500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46030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06866" y="4350885"/>
            <a:ext cx="1162498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6572" y="22112"/>
            <a:ext cx="8409214" cy="80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5" tIns="44783" rIns="89565" bIns="44783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000" dirty="0"/>
              <a:t>ME Alternative Evaluation by AW</a:t>
            </a:r>
            <a:endParaRPr lang="en-US" sz="4000" dirty="0"/>
          </a:p>
        </p:txBody>
      </p:sp>
      <p:sp>
        <p:nvSpPr>
          <p:cNvPr id="9221" name="Rectangle 15"/>
          <p:cNvSpPr>
            <a:spLocks noChangeArrowheads="1"/>
          </p:cNvSpPr>
          <p:nvPr/>
        </p:nvSpPr>
        <p:spPr bwMode="auto">
          <a:xfrm>
            <a:off x="1258661" y="1073264"/>
            <a:ext cx="6727032" cy="474549"/>
          </a:xfrm>
          <a:prstGeom prst="rect">
            <a:avLst/>
          </a:prstGeom>
          <a:solidFill>
            <a:srgbClr val="0066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CC"/>
            </a:extrusionClr>
            <a:contourClr>
              <a:srgbClr val="0066CC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1503590" y="964407"/>
            <a:ext cx="648210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3000">
                <a:solidFill>
                  <a:srgbClr val="FFFFCC"/>
                </a:solidFill>
              </a:rPr>
              <a:t> </a:t>
            </a:r>
            <a:r>
              <a:rPr lang="en-US" altLang="en-US" sz="2143" b="1">
                <a:solidFill>
                  <a:srgbClr val="FFFFCC"/>
                </a:solidFill>
              </a:rPr>
              <a:t>Not necessary to use LCM for different life alternatives</a:t>
            </a:r>
          </a:p>
        </p:txBody>
      </p:sp>
      <p:sp>
        <p:nvSpPr>
          <p:cNvPr id="9223" name="Rectangle 17"/>
          <p:cNvSpPr>
            <a:spLocks noChangeArrowheads="1"/>
          </p:cNvSpPr>
          <p:nvPr/>
        </p:nvSpPr>
        <p:spPr bwMode="auto">
          <a:xfrm>
            <a:off x="430327" y="1796143"/>
            <a:ext cx="8363290" cy="2564946"/>
          </a:xfrm>
          <a:prstGeom prst="rect">
            <a:avLst/>
          </a:prstGeom>
          <a:solidFill>
            <a:srgbClr val="99FF33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rgbClr val="99FF33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9224" name="Text Box 4"/>
          <p:cNvSpPr txBox="1">
            <a:spLocks noChangeArrowheads="1"/>
          </p:cNvSpPr>
          <p:nvPr/>
        </p:nvSpPr>
        <p:spPr bwMode="auto">
          <a:xfrm>
            <a:off x="408214" y="1959429"/>
            <a:ext cx="8245929" cy="226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357"/>
              <a:t>A company is considering two machines. Machine X has a first cost of $30,000, AOC of $18,000, and S of $7000 after 4 years. </a:t>
            </a:r>
          </a:p>
          <a:p>
            <a:r>
              <a:rPr lang="en-US" altLang="en-US" sz="2357"/>
              <a:t>Machine Y will cost $50,000 with an AOC of $16,000 and S of $9000 after 6 years. </a:t>
            </a:r>
          </a:p>
          <a:p>
            <a:r>
              <a:rPr lang="en-US" altLang="en-US" sz="2357"/>
              <a:t>Which machine should the company select at an interest rate of 12% per year?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1757023" y="4350884"/>
            <a:ext cx="5654625" cy="75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AW</a:t>
            </a:r>
            <a:r>
              <a:rPr lang="en-US" altLang="en-US" sz="2143" baseline="-25000"/>
              <a:t>X</a:t>
            </a:r>
            <a:r>
              <a:rPr lang="en-US" altLang="en-US" sz="2143"/>
              <a:t> = -30,000(A/P,12%,4) –18,000 +7,000(A/F,12%,4)</a:t>
            </a:r>
          </a:p>
          <a:p>
            <a:r>
              <a:rPr lang="en-US" altLang="en-US" sz="2143"/>
              <a:t>        = $-26,412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1757023" y="5106080"/>
            <a:ext cx="5714578" cy="75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AW</a:t>
            </a:r>
            <a:r>
              <a:rPr lang="en-US" altLang="en-US" sz="2143" baseline="-25000"/>
              <a:t>Y</a:t>
            </a:r>
            <a:r>
              <a:rPr lang="en-US" altLang="en-US" sz="2143"/>
              <a:t> = -50,000(A/P,12%,6) –16,000 + 9,000(A/F,12%,6)</a:t>
            </a:r>
          </a:p>
          <a:p>
            <a:r>
              <a:rPr lang="en-US" altLang="en-US" sz="2143"/>
              <a:t>        = $-27,052</a:t>
            </a:r>
          </a:p>
        </p:txBody>
      </p:sp>
      <p:sp>
        <p:nvSpPr>
          <p:cNvPr id="9227" name="Text Box 17"/>
          <p:cNvSpPr txBox="1">
            <a:spLocks noChangeArrowheads="1"/>
          </p:cNvSpPr>
          <p:nvPr/>
        </p:nvSpPr>
        <p:spPr bwMode="auto">
          <a:xfrm>
            <a:off x="408215" y="5878286"/>
            <a:ext cx="6210611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>
                <a:solidFill>
                  <a:srgbClr val="FF0000"/>
                </a:solidFill>
              </a:rPr>
              <a:t>Select Machine X; it has the numerically larger AW value</a:t>
            </a:r>
          </a:p>
        </p:txBody>
      </p:sp>
    </p:spTree>
    <p:extLst>
      <p:ext uri="{BB962C8B-B14F-4D97-AF65-F5344CB8AC3E}">
        <p14:creationId xmlns:p14="http://schemas.microsoft.com/office/powerpoint/2010/main" val="40693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3" grpId="0" autoUpdateAnimBg="0"/>
      <p:bldP spid="3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 descr="Walnut"/>
          <p:cNvSpPr>
            <a:spLocks noChangeArrowheads="1"/>
          </p:cNvSpPr>
          <p:nvPr/>
        </p:nvSpPr>
        <p:spPr bwMode="auto">
          <a:xfrm>
            <a:off x="1143000" y="949098"/>
            <a:ext cx="7102929" cy="707571"/>
          </a:xfrm>
          <a:prstGeom prst="round1Rect">
            <a:avLst/>
          </a:prstGeom>
          <a:solidFill>
            <a:srgbClr val="FFFFA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3300"/>
            </a:extrusionClr>
          </a:sp3d>
          <a:extLst/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653143" y="1877786"/>
            <a:ext cx="7592786" cy="2122714"/>
          </a:xfrm>
          <a:prstGeom prst="rect">
            <a:avLst/>
          </a:prstGeom>
          <a:solidFill>
            <a:srgbClr val="0033CC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714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6571" y="-81643"/>
            <a:ext cx="8572500" cy="785813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dirty="0"/>
              <a:t>AW of Permanent Investment</a:t>
            </a:r>
            <a:endParaRPr lang="en-US" dirty="0"/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734786" y="4082143"/>
            <a:ext cx="7756071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>
                <a:solidFill>
                  <a:srgbClr val="FF0000"/>
                </a:solidFill>
              </a:rPr>
              <a:t>Solution: </a:t>
            </a:r>
            <a:r>
              <a:rPr lang="en-US" altLang="en-US" sz="2143" b="1"/>
              <a:t>Find AW of C over 5 years and AW of D using relation A = P</a:t>
            </a:r>
            <a:r>
              <a:rPr lang="en-US" altLang="en-US" sz="2143" b="1" i="1"/>
              <a:t>i</a:t>
            </a:r>
            <a:endParaRPr lang="en-US" altLang="en-US" sz="2143" b="1" i="1">
              <a:solidFill>
                <a:srgbClr val="FF0000"/>
              </a:solidFill>
            </a:endParaRPr>
          </a:p>
        </p:txBody>
      </p:sp>
      <p:sp>
        <p:nvSpPr>
          <p:cNvPr id="10247" name="Text Box 17"/>
          <p:cNvSpPr txBox="1">
            <a:spLocks noChangeArrowheads="1"/>
          </p:cNvSpPr>
          <p:nvPr/>
        </p:nvSpPr>
        <p:spPr bwMode="auto">
          <a:xfrm>
            <a:off x="5715000" y="5715000"/>
            <a:ext cx="2275795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>
                <a:solidFill>
                  <a:srgbClr val="FF0000"/>
                </a:solidFill>
              </a:rPr>
              <a:t>Select alternative C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143000" y="898072"/>
            <a:ext cx="7074298" cy="75187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2143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Use A = Pi for AW of </a:t>
            </a:r>
            <a:r>
              <a:rPr lang="en-US" sz="2143" b="1" i="1" dirty="0">
                <a:solidFill>
                  <a:srgbClr val="1BBD0F"/>
                </a:solidFill>
              </a:rPr>
              <a:t>infinite </a:t>
            </a:r>
            <a:r>
              <a:rPr lang="en-US" sz="2143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life alternatives</a:t>
            </a:r>
          </a:p>
          <a:p>
            <a:pPr algn="ctr" eaLnBrk="0" hangingPunct="0">
              <a:defRPr/>
            </a:pPr>
            <a:r>
              <a:rPr lang="en-US" sz="2143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Find AW over </a:t>
            </a:r>
            <a:r>
              <a:rPr lang="en-US" sz="2143" b="1" i="1" dirty="0">
                <a:solidFill>
                  <a:srgbClr val="1BBD0F"/>
                </a:solidFill>
              </a:rPr>
              <a:t>one life cycle </a:t>
            </a:r>
            <a:r>
              <a:rPr lang="en-US" sz="2143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for </a:t>
            </a:r>
            <a:r>
              <a:rPr lang="en-US" sz="2143" b="1" i="1" dirty="0">
                <a:solidFill>
                  <a:srgbClr val="1BBD0F"/>
                </a:solidFill>
              </a:rPr>
              <a:t>finite</a:t>
            </a:r>
            <a:r>
              <a:rPr lang="en-US" sz="2143" b="1" dirty="0"/>
              <a:t> </a:t>
            </a:r>
            <a:r>
              <a:rPr lang="en-US" sz="2143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life alternatives</a:t>
            </a:r>
          </a:p>
        </p:txBody>
      </p:sp>
      <p:sp>
        <p:nvSpPr>
          <p:cNvPr id="10249" name="Text Box 4"/>
          <p:cNvSpPr txBox="1">
            <a:spLocks noChangeArrowheads="1"/>
          </p:cNvSpPr>
          <p:nvPr/>
        </p:nvSpPr>
        <p:spPr bwMode="auto">
          <a:xfrm>
            <a:off x="889568" y="1877786"/>
            <a:ext cx="6891887" cy="207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>
                <a:solidFill>
                  <a:srgbClr val="FFFFCC"/>
                </a:solidFill>
              </a:rPr>
              <a:t>Compare the alternatives below using AW and i = 10% per year</a:t>
            </a:r>
          </a:p>
          <a:p>
            <a:r>
              <a:rPr lang="en-US" altLang="en-US" sz="2143" b="1">
                <a:solidFill>
                  <a:srgbClr val="FFFFCC"/>
                </a:solidFill>
              </a:rPr>
              <a:t>                                                               C                                 D</a:t>
            </a:r>
          </a:p>
          <a:p>
            <a:r>
              <a:rPr lang="en-US" altLang="en-US" sz="2143" b="1">
                <a:solidFill>
                  <a:srgbClr val="FFFFCC"/>
                </a:solidFill>
              </a:rPr>
              <a:t>First Cost, $                                      -50,000                     -250,000</a:t>
            </a:r>
          </a:p>
          <a:p>
            <a:r>
              <a:rPr lang="en-US" altLang="en-US" sz="2143" b="1">
                <a:solidFill>
                  <a:srgbClr val="FFFFCC"/>
                </a:solidFill>
              </a:rPr>
              <a:t>Annual operating cost, $/year        -20,000                         -9,000</a:t>
            </a:r>
          </a:p>
          <a:p>
            <a:r>
              <a:rPr lang="en-US" altLang="en-US" sz="2143" b="1">
                <a:solidFill>
                  <a:srgbClr val="FFFFCC"/>
                </a:solidFill>
              </a:rPr>
              <a:t>Salvage value, $                                  5,000                        75,000</a:t>
            </a:r>
          </a:p>
          <a:p>
            <a:r>
              <a:rPr lang="en-US" altLang="en-US" sz="2143" b="1">
                <a:solidFill>
                  <a:srgbClr val="FFFFCC"/>
                </a:solidFill>
              </a:rPr>
              <a:t>Life, years                                                5                               ∞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1682184" y="4572000"/>
            <a:ext cx="5789277" cy="75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AW</a:t>
            </a:r>
            <a:r>
              <a:rPr lang="en-US" altLang="en-US" sz="2143" baseline="-25000"/>
              <a:t>C</a:t>
            </a:r>
            <a:r>
              <a:rPr lang="en-US" altLang="en-US" sz="2143"/>
              <a:t> = -50,000(A/P,10%,5) – 20,000 + 5,000(A/F,10%,5)</a:t>
            </a:r>
          </a:p>
          <a:p>
            <a:r>
              <a:rPr lang="en-US" altLang="en-US" sz="2143"/>
              <a:t>         = $-32,371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682184" y="5330598"/>
            <a:ext cx="4362348" cy="75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AW</a:t>
            </a:r>
            <a:r>
              <a:rPr lang="en-US" altLang="en-US" sz="2143" baseline="-25000"/>
              <a:t>D </a:t>
            </a:r>
            <a:r>
              <a:rPr lang="en-US" altLang="en-US" sz="2143"/>
              <a:t>= P</a:t>
            </a:r>
            <a:r>
              <a:rPr lang="en-US" altLang="en-US" sz="2143" i="1"/>
              <a:t>i</a:t>
            </a:r>
            <a:r>
              <a:rPr lang="en-US" altLang="en-US" sz="2143"/>
              <a:t> + AOC = -250,000(0.10) – 9,000</a:t>
            </a:r>
          </a:p>
          <a:p>
            <a:r>
              <a:rPr lang="en-US" altLang="en-US" sz="2143"/>
              <a:t>        = $-34,000</a:t>
            </a:r>
          </a:p>
        </p:txBody>
      </p:sp>
      <p:cxnSp>
        <p:nvCxnSpPr>
          <p:cNvPr id="10252" name="Straight Connector 6"/>
          <p:cNvCxnSpPr>
            <a:cxnSpLocks noChangeShapeType="1"/>
          </p:cNvCxnSpPr>
          <p:nvPr/>
        </p:nvCxnSpPr>
        <p:spPr bwMode="auto">
          <a:xfrm flipV="1">
            <a:off x="6779759" y="5150304"/>
            <a:ext cx="0" cy="564696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Straight Arrow Connector 9"/>
          <p:cNvCxnSpPr>
            <a:cxnSpLocks noChangeShapeType="1"/>
          </p:cNvCxnSpPr>
          <p:nvPr/>
        </p:nvCxnSpPr>
        <p:spPr bwMode="auto">
          <a:xfrm flipH="1" flipV="1">
            <a:off x="3483428" y="5143500"/>
            <a:ext cx="3292929" cy="1190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Straight Connector 21"/>
          <p:cNvCxnSpPr>
            <a:cxnSpLocks noChangeShapeType="1"/>
          </p:cNvCxnSpPr>
          <p:nvPr/>
        </p:nvCxnSpPr>
        <p:spPr bwMode="auto">
          <a:xfrm>
            <a:off x="4490357" y="2612571"/>
            <a:ext cx="3184071" cy="0"/>
          </a:xfrm>
          <a:prstGeom prst="line">
            <a:avLst/>
          </a:prstGeom>
          <a:noFill/>
          <a:ln w="19050" algn="ctr">
            <a:solidFill>
              <a:srgbClr val="FFFFA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0281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20" grpId="0" autoUpdateAnimBg="0"/>
      <p:bldP spid="2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6572" y="244929"/>
            <a:ext cx="8490857" cy="65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5" tIns="44783" rIns="89565" bIns="44783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3428" dirty="0"/>
              <a:t>Typical Life-Cycle Cost Distribution by Phase</a:t>
            </a:r>
            <a:endParaRPr lang="en-US" sz="4286" dirty="0"/>
          </a:p>
        </p:txBody>
      </p:sp>
      <p:pic>
        <p:nvPicPr>
          <p:cNvPr id="11269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0" t="46898" r="31435" b="20207"/>
          <a:stretch>
            <a:fillRect/>
          </a:stretch>
        </p:blipFill>
        <p:spPr bwMode="auto">
          <a:xfrm>
            <a:off x="653143" y="1143000"/>
            <a:ext cx="7756071" cy="4572000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76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Future Worth Evaluation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FW evaluation of alternatives is especially applicable for LARGE capital investment situations when </a:t>
            </a:r>
            <a:r>
              <a:rPr lang="en-US" altLang="en-US" sz="2800" smtClean="0">
                <a:solidFill>
                  <a:srgbClr val="FF3300"/>
                </a:solidFill>
              </a:rPr>
              <a:t>maximizing the future worth of a corporation</a:t>
            </a:r>
            <a:r>
              <a:rPr lang="en-US" altLang="en-US" sz="2800" smtClean="0"/>
              <a:t> is important</a:t>
            </a:r>
          </a:p>
          <a:p>
            <a:pPr eaLnBrk="1" hangingPunct="1"/>
            <a:r>
              <a:rPr lang="en-US" altLang="en-US" sz="2400" smtClean="0">
                <a:solidFill>
                  <a:schemeClr val="hlink"/>
                </a:solidFill>
              </a:rPr>
              <a:t>e.g., buildings, power generation, acquisitions</a:t>
            </a:r>
          </a:p>
          <a:p>
            <a:pPr eaLnBrk="1" hangingPunct="1"/>
            <a:endParaRPr lang="en-US" altLang="en-US" sz="2800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en-US" sz="2800" smtClean="0">
                <a:solidFill>
                  <a:schemeClr val="folHlink"/>
                </a:solidFill>
              </a:rPr>
              <a:t>Evaluation approach:</a:t>
            </a:r>
            <a:r>
              <a:rPr lang="en-US" altLang="en-US" sz="2800" smtClean="0"/>
              <a:t> Determine FW value from cash flows or PW with an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 value in F/P factor </a:t>
            </a:r>
          </a:p>
          <a:p>
            <a:pPr lvl="1" eaLnBrk="1" hangingPunct="1">
              <a:buClr>
                <a:srgbClr val="FF6699"/>
              </a:buClr>
              <a:buFont typeface="Wingdings" panose="05000000000000000000" pitchFamily="2" charset="2"/>
              <a:buChar char="v"/>
            </a:pPr>
            <a:r>
              <a:rPr lang="en-US" altLang="en-US" sz="2400" smtClean="0"/>
              <a:t> equal to study period, or</a:t>
            </a:r>
          </a:p>
          <a:p>
            <a:pPr lvl="1" eaLnBrk="1" hangingPunct="1">
              <a:buClr>
                <a:srgbClr val="FF6699"/>
              </a:buClr>
              <a:buFont typeface="Wingdings" panose="05000000000000000000" pitchFamily="2" charset="2"/>
              <a:buChar char="v"/>
            </a:pPr>
            <a:r>
              <a:rPr lang="en-US" altLang="en-US" sz="2400" smtClean="0"/>
              <a:t> equal to LCM of alternatives’ lives</a:t>
            </a:r>
          </a:p>
        </p:txBody>
      </p:sp>
      <p:sp>
        <p:nvSpPr>
          <p:cNvPr id="33799" name="Line 4"/>
          <p:cNvSpPr>
            <a:spLocks noChangeShapeType="1"/>
          </p:cNvSpPr>
          <p:nvPr/>
        </p:nvSpPr>
        <p:spPr bwMode="auto">
          <a:xfrm>
            <a:off x="228600" y="990600"/>
            <a:ext cx="84582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Line 5"/>
          <p:cNvSpPr>
            <a:spLocks noChangeShapeType="1"/>
          </p:cNvSpPr>
          <p:nvPr/>
        </p:nvSpPr>
        <p:spPr bwMode="auto">
          <a:xfrm>
            <a:off x="533400" y="3810000"/>
            <a:ext cx="8077200" cy="0"/>
          </a:xfrm>
          <a:prstGeom prst="line">
            <a:avLst/>
          </a:prstGeom>
          <a:noFill/>
          <a:ln w="28575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ounded Rectangle 12"/>
          <p:cNvSpPr>
            <a:spLocks noChangeArrowheads="1"/>
          </p:cNvSpPr>
          <p:nvPr/>
        </p:nvSpPr>
        <p:spPr bwMode="auto">
          <a:xfrm>
            <a:off x="653143" y="2122714"/>
            <a:ext cx="7919357" cy="979714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53143" y="163286"/>
            <a:ext cx="7710148" cy="65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5" tIns="44783" rIns="89565" bIns="44783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3857" dirty="0"/>
              <a:t>Life-Cycle Cost Analysis</a:t>
            </a:r>
            <a:endParaRPr lang="en-US" sz="3857" dirty="0"/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655422" y="898072"/>
            <a:ext cx="78790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rgbClr val="002060"/>
                </a:solidFill>
              </a:rPr>
              <a:t>LCC analysis includes</a:t>
            </a:r>
            <a:r>
              <a:rPr lang="en-US" altLang="en-US" sz="3000" b="1">
                <a:solidFill>
                  <a:srgbClr val="FF0000"/>
                </a:solidFill>
              </a:rPr>
              <a:t> </a:t>
            </a:r>
            <a:r>
              <a:rPr lang="en-US" altLang="en-US" sz="3000" b="1" i="1">
                <a:solidFill>
                  <a:srgbClr val="FF0000"/>
                </a:solidFill>
              </a:rPr>
              <a:t>all </a:t>
            </a:r>
            <a:r>
              <a:rPr lang="en-US" altLang="en-US" sz="3000" b="1">
                <a:solidFill>
                  <a:srgbClr val="002060"/>
                </a:solidFill>
              </a:rPr>
              <a:t>costs for </a:t>
            </a:r>
            <a:r>
              <a:rPr lang="en-US" altLang="en-US" sz="3000" b="1" i="1">
                <a:solidFill>
                  <a:srgbClr val="FF0000"/>
                </a:solidFill>
              </a:rPr>
              <a:t>entire</a:t>
            </a:r>
            <a:r>
              <a:rPr lang="en-US" altLang="en-US" sz="3000" b="1">
                <a:solidFill>
                  <a:srgbClr val="002060"/>
                </a:solidFill>
              </a:rPr>
              <a:t> life span, </a:t>
            </a:r>
          </a:p>
          <a:p>
            <a:pPr algn="ctr"/>
            <a:r>
              <a:rPr lang="en-US" altLang="en-US" sz="3000" b="1">
                <a:solidFill>
                  <a:srgbClr val="002060"/>
                </a:solidFill>
              </a:rPr>
              <a:t>from concept to disposal 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816428" y="2367643"/>
            <a:ext cx="759278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rgbClr val="0033CC"/>
                </a:solidFill>
              </a:rPr>
              <a:t>Best when large percentage of costs are </a:t>
            </a:r>
            <a:r>
              <a:rPr lang="en-US" altLang="en-US" sz="3000" b="1" i="1">
                <a:solidFill>
                  <a:srgbClr val="0033CC"/>
                </a:solidFill>
              </a:rPr>
              <a:t>M&amp;O</a:t>
            </a:r>
          </a:p>
        </p:txBody>
      </p:sp>
      <p:sp>
        <p:nvSpPr>
          <p:cNvPr id="9" name="Rectangle 9" descr="Walnut"/>
          <p:cNvSpPr>
            <a:spLocks noChangeArrowheads="1"/>
          </p:cNvSpPr>
          <p:nvPr/>
        </p:nvSpPr>
        <p:spPr bwMode="auto">
          <a:xfrm>
            <a:off x="734786" y="3429000"/>
            <a:ext cx="7201580" cy="750094"/>
          </a:xfrm>
          <a:prstGeom prst="rect">
            <a:avLst/>
          </a:prstGeom>
          <a:solidFill>
            <a:schemeClr val="accent5"/>
          </a:solidFill>
          <a:ln w="9525">
            <a:miter lim="800000"/>
            <a:headEnd/>
            <a:tailEnd/>
          </a:ln>
          <a:effectLst/>
          <a:extLst/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12296" name="Text Box 3"/>
          <p:cNvSpPr txBox="1">
            <a:spLocks noChangeArrowheads="1"/>
          </p:cNvSpPr>
          <p:nvPr/>
        </p:nvSpPr>
        <p:spPr bwMode="auto">
          <a:xfrm>
            <a:off x="898072" y="3510643"/>
            <a:ext cx="7132081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 b="1">
                <a:solidFill>
                  <a:srgbClr val="0033CC"/>
                </a:solidFill>
              </a:rPr>
              <a:t>Includes phases of </a:t>
            </a:r>
            <a:r>
              <a:rPr lang="en-US" altLang="en-US" sz="2571" b="1" i="1">
                <a:solidFill>
                  <a:srgbClr val="FF0000"/>
                </a:solidFill>
              </a:rPr>
              <a:t>acquisition, operation, &amp; phaseout</a:t>
            </a:r>
          </a:p>
        </p:txBody>
      </p:sp>
      <p:sp>
        <p:nvSpPr>
          <p:cNvPr id="12298" name="TextBox 13"/>
          <p:cNvSpPr txBox="1">
            <a:spLocks noChangeArrowheads="1"/>
          </p:cNvSpPr>
          <p:nvPr/>
        </p:nvSpPr>
        <p:spPr bwMode="auto">
          <a:xfrm>
            <a:off x="734786" y="4408715"/>
            <a:ext cx="7511143" cy="1674817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en-US" sz="2571" b="1"/>
              <a:t> Apply the AW method for LCC analysis of 1 or more 	cost alternatives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571" b="1"/>
              <a:t> Use PW analysis if there are revenues and other 	benefits considered</a:t>
            </a:r>
          </a:p>
        </p:txBody>
      </p:sp>
    </p:spTree>
    <p:extLst>
      <p:ext uri="{BB962C8B-B14F-4D97-AF65-F5344CB8AC3E}">
        <p14:creationId xmlns:p14="http://schemas.microsoft.com/office/powerpoint/2010/main" val="1275299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828336" y="163286"/>
            <a:ext cx="7494134" cy="898071"/>
          </a:xfrm>
        </p:spPr>
        <p:txBody>
          <a:bodyPr/>
          <a:lstStyle/>
          <a:p>
            <a:pPr>
              <a:defRPr/>
            </a:pPr>
            <a:r>
              <a:rPr lang="en-US" sz="4714" dirty="0"/>
              <a:t>Summary of Important Points</a:t>
            </a:r>
            <a:endParaRPr lang="en-US" sz="4714" dirty="0"/>
          </a:p>
        </p:txBody>
      </p:sp>
      <p:sp>
        <p:nvSpPr>
          <p:cNvPr id="13316" name="TextBox 2"/>
          <p:cNvSpPr txBox="1">
            <a:spLocks noChangeArrowheads="1"/>
          </p:cNvSpPr>
          <p:nvPr/>
        </p:nvSpPr>
        <p:spPr bwMode="auto">
          <a:xfrm>
            <a:off x="828336" y="1469571"/>
            <a:ext cx="7960449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 b="1"/>
              <a:t>AW method converts all cash flows to </a:t>
            </a:r>
            <a:r>
              <a:rPr lang="en-US" altLang="en-US" sz="2571" b="1" i="1">
                <a:solidFill>
                  <a:srgbClr val="FF0000"/>
                </a:solidFill>
              </a:rPr>
              <a:t>annual value at MARR</a:t>
            </a: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828335" y="3490232"/>
            <a:ext cx="7391382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 b="1"/>
              <a:t>AW comparison is </a:t>
            </a:r>
            <a:r>
              <a:rPr lang="en-US" altLang="en-US" sz="2571" b="1" i="1">
                <a:solidFill>
                  <a:srgbClr val="FF0000"/>
                </a:solidFill>
              </a:rPr>
              <a:t>only one life cycle </a:t>
            </a:r>
            <a:r>
              <a:rPr lang="en-US" altLang="en-US" sz="2571" b="1" i="1"/>
              <a:t>of each alternative</a:t>
            </a:r>
          </a:p>
        </p:txBody>
      </p:sp>
      <p:sp>
        <p:nvSpPr>
          <p:cNvPr id="13318" name="TextBox 7"/>
          <p:cNvSpPr txBox="1">
            <a:spLocks noChangeArrowheads="1"/>
          </p:cNvSpPr>
          <p:nvPr/>
        </p:nvSpPr>
        <p:spPr bwMode="auto">
          <a:xfrm>
            <a:off x="828335" y="2367643"/>
            <a:ext cx="7059946" cy="88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 b="1"/>
              <a:t>Alternatives can be </a:t>
            </a:r>
            <a:r>
              <a:rPr lang="en-US" altLang="en-US" sz="2571" b="1" i="1">
                <a:solidFill>
                  <a:srgbClr val="FF0000"/>
                </a:solidFill>
              </a:rPr>
              <a:t>mutually</a:t>
            </a:r>
            <a:r>
              <a:rPr lang="en-US" altLang="en-US" sz="2571" b="1"/>
              <a:t> </a:t>
            </a:r>
            <a:r>
              <a:rPr lang="en-US" altLang="en-US" sz="2571" b="1" i="1">
                <a:solidFill>
                  <a:srgbClr val="FF0000"/>
                </a:solidFill>
              </a:rPr>
              <a:t>exclusive, independent, </a:t>
            </a:r>
          </a:p>
          <a:p>
            <a:r>
              <a:rPr lang="en-US" altLang="en-US" sz="2571" b="1" i="1">
                <a:solidFill>
                  <a:srgbClr val="FF0000"/>
                </a:solidFill>
              </a:rPr>
              <a:t>revenue, or cost</a:t>
            </a:r>
          </a:p>
        </p:txBody>
      </p:sp>
      <p:sp>
        <p:nvSpPr>
          <p:cNvPr id="13319" name="TextBox 8"/>
          <p:cNvSpPr txBox="1">
            <a:spLocks noChangeArrowheads="1"/>
          </p:cNvSpPr>
          <p:nvPr/>
        </p:nvSpPr>
        <p:spPr bwMode="auto">
          <a:xfrm>
            <a:off x="765402" y="4327071"/>
            <a:ext cx="7869014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 b="1"/>
              <a:t>For infinite life alternatives,  annualize </a:t>
            </a:r>
            <a:r>
              <a:rPr lang="en-US" altLang="en-US" sz="2571" b="1" i="1">
                <a:solidFill>
                  <a:srgbClr val="FF0000"/>
                </a:solidFill>
              </a:rPr>
              <a:t>initial cost as A = P(i)</a:t>
            </a:r>
          </a:p>
        </p:txBody>
      </p:sp>
      <p:sp>
        <p:nvSpPr>
          <p:cNvPr id="13320" name="TextBox 9"/>
          <p:cNvSpPr txBox="1">
            <a:spLocks noChangeArrowheads="1"/>
          </p:cNvSpPr>
          <p:nvPr/>
        </p:nvSpPr>
        <p:spPr bwMode="auto">
          <a:xfrm>
            <a:off x="806224" y="5225143"/>
            <a:ext cx="6264857" cy="88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 b="1"/>
              <a:t>Life-cycle cost analysis includes </a:t>
            </a:r>
            <a:r>
              <a:rPr lang="en-US" altLang="en-US" sz="2571" b="1" i="1">
                <a:solidFill>
                  <a:srgbClr val="FF0000"/>
                </a:solidFill>
              </a:rPr>
              <a:t>all costs </a:t>
            </a:r>
            <a:r>
              <a:rPr lang="en-US" altLang="en-US" sz="2571" b="1"/>
              <a:t>over </a:t>
            </a:r>
          </a:p>
          <a:p>
            <a:r>
              <a:rPr lang="en-US" altLang="en-US" sz="2571" b="1"/>
              <a:t>a project’s life span</a:t>
            </a:r>
            <a:endParaRPr lang="en-US" altLang="en-US" sz="2571" b="1">
              <a:solidFill>
                <a:srgbClr val="0033CC"/>
              </a:solidFill>
            </a:endParaRPr>
          </a:p>
        </p:txBody>
      </p:sp>
      <p:sp>
        <p:nvSpPr>
          <p:cNvPr id="13321" name="4-Point Star 26"/>
          <p:cNvSpPr>
            <a:spLocks noChangeArrowheads="1"/>
          </p:cNvSpPr>
          <p:nvPr/>
        </p:nvSpPr>
        <p:spPr bwMode="auto">
          <a:xfrm>
            <a:off x="316366" y="1469572"/>
            <a:ext cx="511969" cy="489857"/>
          </a:xfrm>
          <a:prstGeom prst="star4">
            <a:avLst>
              <a:gd name="adj" fmla="val 12500"/>
            </a:avLst>
          </a:prstGeom>
          <a:solidFill>
            <a:srgbClr val="0033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13322" name="4-Point Star 27"/>
          <p:cNvSpPr>
            <a:spLocks noChangeArrowheads="1"/>
          </p:cNvSpPr>
          <p:nvPr/>
        </p:nvSpPr>
        <p:spPr bwMode="auto">
          <a:xfrm>
            <a:off x="280649" y="2362541"/>
            <a:ext cx="511968" cy="489857"/>
          </a:xfrm>
          <a:prstGeom prst="star4">
            <a:avLst>
              <a:gd name="adj" fmla="val 12500"/>
            </a:avLst>
          </a:prstGeom>
          <a:solidFill>
            <a:srgbClr val="0033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13323" name="4-Point Star 32"/>
          <p:cNvSpPr>
            <a:spLocks noChangeArrowheads="1"/>
          </p:cNvSpPr>
          <p:nvPr/>
        </p:nvSpPr>
        <p:spPr bwMode="auto">
          <a:xfrm>
            <a:off x="294256" y="4332175"/>
            <a:ext cx="511968" cy="489857"/>
          </a:xfrm>
          <a:prstGeom prst="star4">
            <a:avLst>
              <a:gd name="adj" fmla="val 12500"/>
            </a:avLst>
          </a:prstGeom>
          <a:solidFill>
            <a:srgbClr val="0033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13324" name="4-Point Star 33"/>
          <p:cNvSpPr>
            <a:spLocks noChangeArrowheads="1"/>
          </p:cNvSpPr>
          <p:nvPr/>
        </p:nvSpPr>
        <p:spPr bwMode="auto">
          <a:xfrm>
            <a:off x="284050" y="3495335"/>
            <a:ext cx="511968" cy="489857"/>
          </a:xfrm>
          <a:prstGeom prst="star4">
            <a:avLst>
              <a:gd name="adj" fmla="val 12500"/>
            </a:avLst>
          </a:prstGeom>
          <a:solidFill>
            <a:srgbClr val="0033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13325" name="4-Point Star 34"/>
          <p:cNvSpPr>
            <a:spLocks noChangeArrowheads="1"/>
          </p:cNvSpPr>
          <p:nvPr/>
        </p:nvSpPr>
        <p:spPr bwMode="auto">
          <a:xfrm>
            <a:off x="301059" y="5225143"/>
            <a:ext cx="511968" cy="489857"/>
          </a:xfrm>
          <a:prstGeom prst="star4">
            <a:avLst>
              <a:gd name="adj" fmla="val 12500"/>
            </a:avLst>
          </a:prstGeom>
          <a:solidFill>
            <a:srgbClr val="0033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</p:spTree>
    <p:extLst>
      <p:ext uri="{BB962C8B-B14F-4D97-AF65-F5344CB8AC3E}">
        <p14:creationId xmlns:p14="http://schemas.microsoft.com/office/powerpoint/2010/main" val="5714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Capitalized Cost (CC)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PW of alternative that will last ‘forever’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Especially applicable to public project evaluation (dams, bridges, irrigation, hospitals, police, etc.)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CC relation is derived using the limit as     n </a:t>
            </a:r>
            <a:r>
              <a:rPr lang="en-US" altLang="en-US" smtClean="0">
                <a:cs typeface="Arial" panose="020B0604020202020204" pitchFamily="34" charset="0"/>
              </a:rPr>
              <a:t>→ ∞ for the P/A factor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000" smtClean="0">
                <a:cs typeface="Arial" panose="020B0604020202020204" pitchFamily="34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cs typeface="Arial" panose="020B0604020202020204" pitchFamily="34" charset="0"/>
              </a:rPr>
              <a:t>	</a:t>
            </a:r>
            <a:r>
              <a:rPr lang="en-US" altLang="en-US" sz="2800" b="1" smtClean="0">
                <a:latin typeface="Times New Roman" panose="02020603050405020304" pitchFamily="18" charset="0"/>
                <a:cs typeface="Arial" panose="020B0604020202020204" pitchFamily="34" charset="0"/>
              </a:rPr>
              <a:t>	    PW =</a:t>
            </a:r>
            <a:r>
              <a:rPr lang="en-US" altLang="en-US" sz="2800" b="1" i="1" smtClean="0">
                <a:latin typeface="Times New Roman" panose="02020603050405020304" pitchFamily="18" charset="0"/>
                <a:cs typeface="Arial" panose="020B0604020202020204" pitchFamily="34" charset="0"/>
              </a:rPr>
              <a:t> A</a:t>
            </a:r>
            <a:r>
              <a:rPr lang="en-US" altLang="en-US" sz="2800" b="1" smtClean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en-US" sz="2800" b="1" i="1" smtClean="0">
                <a:latin typeface="Times New Roman" panose="02020603050405020304" pitchFamily="18" charset="0"/>
                <a:cs typeface="Arial" panose="020B0604020202020204" pitchFamily="34" charset="0"/>
              </a:rPr>
              <a:t>P/A,i</a:t>
            </a:r>
            <a:r>
              <a:rPr lang="en-US" altLang="en-US" sz="2800" b="1" smtClean="0">
                <a:latin typeface="Times New Roman" panose="02020603050405020304" pitchFamily="18" charset="0"/>
                <a:cs typeface="Arial" panose="020B0604020202020204" pitchFamily="34" charset="0"/>
              </a:rPr>
              <a:t>%</a:t>
            </a:r>
            <a:r>
              <a:rPr lang="en-US" altLang="en-US" sz="2800" b="1" i="1" smtClean="0">
                <a:latin typeface="Times New Roman" panose="02020603050405020304" pitchFamily="18" charset="0"/>
                <a:cs typeface="Arial" panose="020B0604020202020204" pitchFamily="34" charset="0"/>
              </a:rPr>
              <a:t>,n</a:t>
            </a:r>
            <a:r>
              <a:rPr lang="en-US" altLang="en-US" sz="2800" b="1" smtClean="0">
                <a:latin typeface="Times New Roman" panose="02020603050405020304" pitchFamily="18" charset="0"/>
                <a:cs typeface="Arial" panose="020B0604020202020204" pitchFamily="34" charset="0"/>
              </a:rPr>
              <a:t>) =</a:t>
            </a:r>
            <a:r>
              <a:rPr lang="en-US" altLang="en-US" smtClean="0"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			      </a:t>
            </a:r>
            <a:r>
              <a:rPr lang="en-US" altLang="en-US" smtClean="0">
                <a:solidFill>
                  <a:srgbClr val="FF3300"/>
                </a:solidFill>
              </a:rPr>
              <a:t>PW = </a:t>
            </a:r>
            <a:r>
              <a:rPr lang="en-US" altLang="en-US" i="1" smtClean="0">
                <a:solidFill>
                  <a:srgbClr val="FF3300"/>
                </a:solidFill>
              </a:rPr>
              <a:t>A</a:t>
            </a:r>
            <a:r>
              <a:rPr lang="en-US" altLang="en-US" smtClean="0">
                <a:solidFill>
                  <a:srgbClr val="FF3300"/>
                </a:solidFill>
              </a:rPr>
              <a:t>[1/</a:t>
            </a:r>
            <a:r>
              <a:rPr lang="en-US" altLang="en-US" i="1" smtClean="0">
                <a:solidFill>
                  <a:srgbClr val="FF3300"/>
                </a:solidFill>
              </a:rPr>
              <a:t>i </a:t>
            </a:r>
            <a:r>
              <a:rPr lang="en-US" altLang="en-US" smtClean="0">
                <a:solidFill>
                  <a:srgbClr val="FF3300"/>
                </a:solidFill>
              </a:rPr>
              <a:t>]</a:t>
            </a:r>
          </a:p>
        </p:txBody>
      </p:sp>
      <p:sp>
        <p:nvSpPr>
          <p:cNvPr id="35847" name="Line 5"/>
          <p:cNvSpPr>
            <a:spLocks noChangeShapeType="1"/>
          </p:cNvSpPr>
          <p:nvPr/>
        </p:nvSpPr>
        <p:spPr bwMode="auto">
          <a:xfrm>
            <a:off x="304800" y="990600"/>
            <a:ext cx="8610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8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078" r="34743" b="55089"/>
          <a:stretch>
            <a:fillRect/>
          </a:stretch>
        </p:blipFill>
        <p:spPr bwMode="auto">
          <a:xfrm>
            <a:off x="5029200" y="4038600"/>
            <a:ext cx="21701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Capitalized Cost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4950" indent="-234950" eaLnBrk="1" hangingPunct="1">
              <a:lnSpc>
                <a:spcPct val="90000"/>
              </a:lnSpc>
            </a:pPr>
            <a:r>
              <a:rPr lang="en-US" altLang="en-US" smtClean="0"/>
              <a:t>Refer to PW as CC when n is large (can be considered infinite). Then</a:t>
            </a:r>
          </a:p>
          <a:p>
            <a:pPr marL="234950" indent="-234950" eaLnBrk="1" hangingPunct="1">
              <a:lnSpc>
                <a:spcPct val="90000"/>
              </a:lnSpc>
            </a:pPr>
            <a:endParaRPr lang="en-US" altLang="en-US" smtClean="0"/>
          </a:p>
          <a:p>
            <a:pPr marL="234950" indent="-234950" eaLnBrk="1" hangingPunct="1">
              <a:lnSpc>
                <a:spcPct val="90000"/>
              </a:lnSpc>
            </a:pPr>
            <a:endParaRPr lang="en-US" altLang="en-US" smtClean="0"/>
          </a:p>
          <a:p>
            <a:pPr marL="234950" indent="-234950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	 and		 </a:t>
            </a:r>
            <a:r>
              <a:rPr lang="en-US" altLang="en-US" b="1" i="1" smtClean="0">
                <a:solidFill>
                  <a:srgbClr val="FF6699"/>
                </a:solidFill>
              </a:rPr>
              <a:t>AW = CC </a:t>
            </a:r>
            <a:r>
              <a:rPr lang="en-US" altLang="en-US" b="1" smtClean="0">
                <a:solidFill>
                  <a:srgbClr val="FF6699"/>
                </a:solidFill>
                <a:cs typeface="Arial" panose="020B0604020202020204" pitchFamily="34" charset="0"/>
              </a:rPr>
              <a:t>×</a:t>
            </a:r>
            <a:r>
              <a:rPr lang="en-US" altLang="en-US" b="1" i="1" smtClean="0">
                <a:solidFill>
                  <a:srgbClr val="FF6699"/>
                </a:solidFill>
                <a:cs typeface="Arial" panose="020B0604020202020204" pitchFamily="34" charset="0"/>
              </a:rPr>
              <a:t> i</a:t>
            </a:r>
          </a:p>
          <a:p>
            <a:pPr marL="234950" indent="-234950" eaLnBrk="1" hangingPunct="1">
              <a:lnSpc>
                <a:spcPct val="90000"/>
              </a:lnSpc>
              <a:buFontTx/>
              <a:buNone/>
            </a:pPr>
            <a:endParaRPr lang="en-US" altLang="en-US" sz="1200" smtClean="0">
              <a:solidFill>
                <a:schemeClr val="hlink"/>
              </a:solidFill>
            </a:endParaRPr>
          </a:p>
          <a:p>
            <a:pPr marL="234950" indent="-23495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chemeClr val="hlink"/>
                </a:solidFill>
              </a:rPr>
              <a:t>Example:</a:t>
            </a:r>
            <a:r>
              <a:rPr lang="en-US" altLang="en-US" smtClean="0"/>
              <a:t> </a:t>
            </a:r>
            <a:r>
              <a:rPr lang="en-US" altLang="en-US" sz="2400" smtClean="0"/>
              <a:t>If $10,000 earns 10% per year, $1,000 is interest earned annually for eternity. Principal remains in tact</a:t>
            </a:r>
          </a:p>
          <a:p>
            <a:pPr marL="234950" indent="-234950" eaLnBrk="1" hangingPunct="1">
              <a:lnSpc>
                <a:spcPct val="90000"/>
              </a:lnSpc>
              <a:buFontTx/>
              <a:buNone/>
            </a:pPr>
            <a:endParaRPr lang="en-US" altLang="en-US" sz="2400" smtClean="0"/>
          </a:p>
          <a:p>
            <a:pPr marL="234950" indent="-234950" eaLnBrk="1" hangingPunct="1">
              <a:lnSpc>
                <a:spcPct val="90000"/>
              </a:lnSpc>
            </a:pPr>
            <a:r>
              <a:rPr lang="en-US" altLang="en-US" sz="2800" smtClean="0"/>
              <a:t> Cash flows for CC computations are of two           types  --  recurring and nonrecurring</a:t>
            </a:r>
          </a:p>
        </p:txBody>
      </p:sp>
      <p:pic>
        <p:nvPicPr>
          <p:cNvPr id="368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8" t="53255" r="39618" b="41106"/>
          <a:stretch>
            <a:fillRect/>
          </a:stretch>
        </p:blipFill>
        <p:spPr bwMode="auto">
          <a:xfrm>
            <a:off x="3429000" y="2209800"/>
            <a:ext cx="2667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2" name="Line 5"/>
          <p:cNvSpPr>
            <a:spLocks noChangeShapeType="1"/>
          </p:cNvSpPr>
          <p:nvPr/>
        </p:nvSpPr>
        <p:spPr bwMode="auto">
          <a:xfrm>
            <a:off x="304800" y="990600"/>
            <a:ext cx="8458200" cy="0"/>
          </a:xfrm>
          <a:prstGeom prst="line">
            <a:avLst/>
          </a:prstGeom>
          <a:noFill/>
          <a:ln w="28575">
            <a:solidFill>
              <a:srgbClr val="FF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Rectangle 7"/>
          <p:cNvSpPr>
            <a:spLocks noChangeArrowheads="1"/>
          </p:cNvSpPr>
          <p:nvPr/>
        </p:nvSpPr>
        <p:spPr bwMode="auto">
          <a:xfrm>
            <a:off x="304800" y="3886200"/>
            <a:ext cx="8305800" cy="1143000"/>
          </a:xfrm>
          <a:prstGeom prst="rect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Capitalized Cost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en-US" altLang="en-US" b="1" u="sng" smtClean="0"/>
              <a:t>Procedure to find CC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1200" smtClean="0"/>
          </a:p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en-US" sz="2800" smtClean="0"/>
              <a:t>Draw diagram for 2 cycles of recurring cash flows and any nonrecurring amounts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en-US" sz="2800" smtClean="0"/>
              <a:t>Calculate PW </a:t>
            </a:r>
            <a:r>
              <a:rPr lang="en-US" altLang="en-US" sz="2800" smtClean="0">
                <a:solidFill>
                  <a:srgbClr val="FF3300"/>
                </a:solidFill>
              </a:rPr>
              <a:t>(CC)</a:t>
            </a:r>
            <a:r>
              <a:rPr lang="en-US" altLang="en-US" sz="2800" smtClean="0"/>
              <a:t> for all nonrecurring amounts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en-US" sz="2800" smtClean="0"/>
              <a:t>Find AW for 1 cycle of recurring amounts; then add these to all A series applicable for all years 1 to </a:t>
            </a:r>
            <a:r>
              <a:rPr lang="en-US" altLang="en-US" sz="2800" smtClean="0">
                <a:cs typeface="Arial" panose="020B0604020202020204" pitchFamily="34" charset="0"/>
              </a:rPr>
              <a:t>∞ (or long life)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en-US" sz="2800" smtClean="0">
                <a:cs typeface="Arial" panose="020B0604020202020204" pitchFamily="34" charset="0"/>
              </a:rPr>
              <a:t>Find </a:t>
            </a:r>
            <a:r>
              <a:rPr lang="en-US" altLang="en-US" sz="2800" smtClean="0">
                <a:solidFill>
                  <a:srgbClr val="FF3300"/>
                </a:solidFill>
                <a:cs typeface="Arial" panose="020B0604020202020204" pitchFamily="34" charset="0"/>
              </a:rPr>
              <a:t>CC</a:t>
            </a:r>
            <a:r>
              <a:rPr lang="en-US" altLang="en-US" sz="2800" smtClean="0">
                <a:cs typeface="Arial" panose="020B0604020202020204" pitchFamily="34" charset="0"/>
              </a:rPr>
              <a:t> for amount above using CC = AW/i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en-US" sz="2800" smtClean="0">
                <a:cs typeface="Arial" panose="020B0604020202020204" pitchFamily="34" charset="0"/>
              </a:rPr>
              <a:t>Add all </a:t>
            </a:r>
            <a:r>
              <a:rPr lang="en-US" altLang="en-US" sz="2800" smtClean="0">
                <a:solidFill>
                  <a:srgbClr val="FF3300"/>
                </a:solidFill>
                <a:cs typeface="Arial" panose="020B0604020202020204" pitchFamily="34" charset="0"/>
              </a:rPr>
              <a:t>CC</a:t>
            </a:r>
            <a:r>
              <a:rPr lang="en-US" altLang="en-US" sz="2800" smtClean="0">
                <a:cs typeface="Arial" panose="020B0604020202020204" pitchFamily="34" charset="0"/>
              </a:rPr>
              <a:t> values (steps 2 and 4)</a:t>
            </a:r>
          </a:p>
        </p:txBody>
      </p:sp>
      <p:sp>
        <p:nvSpPr>
          <p:cNvPr id="37895" name="Line 4"/>
          <p:cNvSpPr>
            <a:spLocks noChangeShapeType="1"/>
          </p:cNvSpPr>
          <p:nvPr/>
        </p:nvSpPr>
        <p:spPr bwMode="auto">
          <a:xfrm>
            <a:off x="381000" y="914400"/>
            <a:ext cx="84582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CC Computation - Example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2667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 smtClean="0">
                <a:solidFill>
                  <a:srgbClr val="0066FF"/>
                </a:solidFill>
              </a:rPr>
              <a:t>Find CC and A values at i = 5% of long-term public project with cash flows below. Cycle time is 13 years.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smtClean="0">
                <a:solidFill>
                  <a:srgbClr val="99CC00"/>
                </a:solidFill>
              </a:rPr>
              <a:t>Nonrecurring costs:</a:t>
            </a:r>
            <a:r>
              <a:rPr lang="en-US" altLang="en-US" sz="2400" smtClean="0"/>
              <a:t> </a:t>
            </a:r>
            <a:r>
              <a:rPr lang="en-US" altLang="en-US" sz="2000" smtClean="0"/>
              <a:t>first $150,000; one-time of $50,000 in year 10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smtClean="0">
                <a:solidFill>
                  <a:srgbClr val="99CC00"/>
                </a:solidFill>
              </a:rPr>
              <a:t>Recurring costs:</a:t>
            </a:r>
            <a:r>
              <a:rPr lang="en-US" altLang="en-US" sz="2400" smtClean="0"/>
              <a:t> </a:t>
            </a:r>
            <a:r>
              <a:rPr lang="en-US" altLang="en-US" sz="2000" smtClean="0"/>
              <a:t>annual maintenance of $5000 (years 1-4) and $8000 thereafter; upgrade costs $15,000 each 13 years</a:t>
            </a:r>
          </a:p>
        </p:txBody>
      </p:sp>
      <p:sp>
        <p:nvSpPr>
          <p:cNvPr id="38919" name="Line 4"/>
          <p:cNvSpPr>
            <a:spLocks noChangeShapeType="1"/>
          </p:cNvSpPr>
          <p:nvPr/>
        </p:nvSpPr>
        <p:spPr bwMode="auto">
          <a:xfrm>
            <a:off x="381000" y="914400"/>
            <a:ext cx="8458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89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8" t="26045" r="24445" b="39674"/>
          <a:stretch>
            <a:fillRect/>
          </a:stretch>
        </p:blipFill>
        <p:spPr bwMode="auto">
          <a:xfrm>
            <a:off x="1066800" y="4038600"/>
            <a:ext cx="678180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1" name="Text Box 6"/>
          <p:cNvSpPr txBox="1">
            <a:spLocks noChangeArrowheads="1"/>
          </p:cNvSpPr>
          <p:nvPr/>
        </p:nvSpPr>
        <p:spPr bwMode="auto">
          <a:xfrm>
            <a:off x="7467600" y="5791200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u="none"/>
              <a:t>(cont  </a:t>
            </a:r>
            <a:r>
              <a:rPr lang="en-US" altLang="en-US" sz="1600" b="1" u="none">
                <a:cs typeface="Arial" panose="020B0604020202020204" pitchFamily="34" charset="0"/>
              </a:rPr>
              <a:t>→</a:t>
            </a:r>
            <a:r>
              <a:rPr lang="en-US" altLang="en-US" sz="1600" u="none">
                <a:cs typeface="Arial" panose="020B0604020202020204" pitchFamily="34" charset="0"/>
              </a:rPr>
              <a:t>)</a:t>
            </a:r>
          </a:p>
        </p:txBody>
      </p:sp>
      <p:sp>
        <p:nvSpPr>
          <p:cNvPr id="38922" name="Line 7"/>
          <p:cNvSpPr>
            <a:spLocks noChangeShapeType="1"/>
          </p:cNvSpPr>
          <p:nvPr/>
        </p:nvSpPr>
        <p:spPr bwMode="auto">
          <a:xfrm>
            <a:off x="533400" y="3733800"/>
            <a:ext cx="8153400" cy="0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Text Box 8"/>
          <p:cNvSpPr txBox="1">
            <a:spLocks noChangeArrowheads="1"/>
          </p:cNvSpPr>
          <p:nvPr/>
        </p:nvSpPr>
        <p:spPr bwMode="auto">
          <a:xfrm>
            <a:off x="228600" y="4191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Step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CC Computation - Example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534400" cy="5334000"/>
          </a:xfrm>
        </p:spPr>
        <p:txBody>
          <a:bodyPr/>
          <a:lstStyle/>
          <a:p>
            <a:pPr marL="609600" indent="-609600" eaLnBrk="1" hangingPunct="1">
              <a:buClr>
                <a:schemeClr val="accent2"/>
              </a:buClr>
              <a:buFontTx/>
              <a:buAutoNum type="arabicPeriod" startAt="2"/>
            </a:pPr>
            <a:r>
              <a:rPr lang="en-US" altLang="en-US" sz="2000" u="sng" dirty="0" smtClean="0"/>
              <a:t>CC of nonrecurring costs:</a:t>
            </a:r>
          </a:p>
          <a:p>
            <a:pPr marL="609600" indent="-609600" eaLnBrk="1" hangingPunct="1">
              <a:buClr>
                <a:schemeClr val="accent2"/>
              </a:buClr>
              <a:buFontTx/>
              <a:buNone/>
            </a:pPr>
            <a:r>
              <a:rPr lang="en-US" altLang="en-US" sz="2000" dirty="0" smtClean="0"/>
              <a:t>			</a:t>
            </a:r>
            <a:r>
              <a:rPr lang="en-US" altLang="en-US" sz="2000" dirty="0" smtClean="0">
                <a:solidFill>
                  <a:srgbClr val="CC0066"/>
                </a:solidFill>
              </a:rPr>
              <a:t>CC</a:t>
            </a:r>
            <a:r>
              <a:rPr lang="en-US" altLang="en-US" sz="2000" b="1" baseline="-20000" dirty="0" smtClean="0">
                <a:solidFill>
                  <a:srgbClr val="CC0066"/>
                </a:solidFill>
              </a:rPr>
              <a:t>1</a:t>
            </a:r>
            <a:r>
              <a:rPr lang="en-US" altLang="en-US" sz="2000" dirty="0" smtClean="0"/>
              <a:t> = -150,000 – 50,000(P/F,5%,10) = </a:t>
            </a:r>
            <a:r>
              <a:rPr lang="en-US" altLang="en-US" sz="2000" b="1" dirty="0" smtClean="0">
                <a:solidFill>
                  <a:srgbClr val="CC0066"/>
                </a:solidFill>
              </a:rPr>
              <a:t>$-180,695</a:t>
            </a:r>
          </a:p>
          <a:p>
            <a:pPr marL="609600" indent="-609600" eaLnBrk="1" hangingPunct="1">
              <a:buClr>
                <a:schemeClr val="accent2"/>
              </a:buClr>
              <a:buFontTx/>
              <a:buAutoNum type="arabicPeriod" startAt="3"/>
            </a:pPr>
            <a:r>
              <a:rPr lang="en-US" altLang="en-US" sz="2000" u="sng" dirty="0" smtClean="0"/>
              <a:t>AW of recurring $15,000 upgrade:</a:t>
            </a:r>
          </a:p>
          <a:p>
            <a:pPr marL="609600" indent="-609600" eaLnBrk="1" hangingPunct="1">
              <a:buClr>
                <a:schemeClr val="accent2"/>
              </a:buClr>
              <a:buFontTx/>
              <a:buNone/>
            </a:pPr>
            <a:r>
              <a:rPr lang="en-US" altLang="en-US" sz="2000" dirty="0" smtClean="0"/>
              <a:t>		AW = -15,000(A/F,5%,13) = $-847 per year</a:t>
            </a:r>
          </a:p>
          <a:p>
            <a:pPr marL="609600" indent="-609600" eaLnBrk="1" hangingPunct="1">
              <a:buClr>
                <a:schemeClr val="accent2"/>
              </a:buClr>
              <a:buFontTx/>
              <a:buNone/>
            </a:pPr>
            <a:r>
              <a:rPr lang="en-US" altLang="en-US" sz="2000" dirty="0" smtClean="0"/>
              <a:t>	AW of recurring maintenance costs years 1 to </a:t>
            </a:r>
            <a:r>
              <a:rPr lang="en-US" altLang="en-US" sz="2000" dirty="0" smtClean="0">
                <a:cs typeface="Arial" panose="020B0604020202020204" pitchFamily="34" charset="0"/>
              </a:rPr>
              <a:t>∞</a:t>
            </a:r>
            <a:r>
              <a:rPr lang="en-US" altLang="en-US" sz="2000" dirty="0" smtClean="0"/>
              <a:t>:</a:t>
            </a:r>
          </a:p>
          <a:p>
            <a:pPr marL="609600" indent="-609600" eaLnBrk="1" hangingPunct="1">
              <a:buClr>
                <a:schemeClr val="accent2"/>
              </a:buClr>
              <a:buFontTx/>
              <a:buNone/>
            </a:pPr>
            <a:r>
              <a:rPr lang="en-US" altLang="en-US" sz="2000" dirty="0" smtClean="0"/>
              <a:t>		AW = $-5000 per year forever</a:t>
            </a:r>
          </a:p>
          <a:p>
            <a:pPr marL="609600" indent="-609600" eaLnBrk="1" hangingPunct="1">
              <a:buClr>
                <a:schemeClr val="accent2"/>
              </a:buClr>
              <a:buFontTx/>
              <a:buAutoNum type="arabicPeriod" startAt="4"/>
            </a:pPr>
            <a:r>
              <a:rPr lang="en-US" altLang="en-US" sz="2000" u="sng" dirty="0" smtClean="0"/>
              <a:t>CC of extra $3000 maintenance for years 5 to </a:t>
            </a:r>
            <a:r>
              <a:rPr lang="en-US" altLang="en-US" sz="2000" u="sng" dirty="0" smtClean="0">
                <a:cs typeface="Arial" panose="020B0604020202020204" pitchFamily="34" charset="0"/>
              </a:rPr>
              <a:t>∞:</a:t>
            </a:r>
          </a:p>
          <a:p>
            <a:pPr marL="609600" indent="-609600" eaLnBrk="1" hangingPunct="1">
              <a:buClr>
                <a:schemeClr val="accent2"/>
              </a:buClr>
              <a:buFontTx/>
              <a:buNone/>
            </a:pPr>
            <a:r>
              <a:rPr lang="en-US" altLang="en-US" sz="2000" dirty="0" smtClean="0"/>
              <a:t>			</a:t>
            </a:r>
            <a:r>
              <a:rPr lang="en-US" altLang="en-US" sz="2000" dirty="0" smtClean="0">
                <a:solidFill>
                  <a:schemeClr val="folHlink"/>
                </a:solidFill>
              </a:rPr>
              <a:t>CC</a:t>
            </a:r>
            <a:r>
              <a:rPr lang="en-US" altLang="en-US" sz="2000" b="1" baseline="-20000" dirty="0" smtClean="0">
                <a:solidFill>
                  <a:schemeClr val="folHlink"/>
                </a:solidFill>
              </a:rPr>
              <a:t>2</a:t>
            </a:r>
            <a:r>
              <a:rPr lang="en-US" altLang="en-US" sz="2000" dirty="0" smtClean="0"/>
              <a:t> = -3000(P/F,5%,4)/0.05 = </a:t>
            </a:r>
            <a:r>
              <a:rPr lang="en-US" altLang="en-US" sz="2000" b="1" dirty="0" smtClean="0">
                <a:solidFill>
                  <a:schemeClr val="folHlink"/>
                </a:solidFill>
              </a:rPr>
              <a:t>$-49,362</a:t>
            </a:r>
          </a:p>
          <a:p>
            <a:pPr marL="609600" indent="-609600" eaLnBrk="1" hangingPunct="1">
              <a:buClr>
                <a:schemeClr val="accent2"/>
              </a:buClr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u="sng" dirty="0" smtClean="0"/>
              <a:t>CC for recurring upgrade and maintenance costs:</a:t>
            </a:r>
          </a:p>
          <a:p>
            <a:pPr marL="609600" indent="-609600" eaLnBrk="1" hangingPunct="1">
              <a:buClr>
                <a:schemeClr val="accent2"/>
              </a:buClr>
              <a:buFontTx/>
              <a:buNone/>
            </a:pPr>
            <a:r>
              <a:rPr lang="en-US" altLang="en-US" sz="2000" dirty="0" smtClean="0"/>
              <a:t>		 	</a:t>
            </a:r>
            <a:r>
              <a:rPr lang="en-US" altLang="en-US" sz="2000" dirty="0" smtClean="0">
                <a:solidFill>
                  <a:srgbClr val="FF9900"/>
                </a:solidFill>
              </a:rPr>
              <a:t>CC</a:t>
            </a:r>
            <a:r>
              <a:rPr lang="en-US" altLang="en-US" sz="2000" b="1" baseline="-20000" dirty="0" smtClean="0">
                <a:solidFill>
                  <a:srgbClr val="FF9900"/>
                </a:solidFill>
              </a:rPr>
              <a:t>3</a:t>
            </a:r>
            <a:r>
              <a:rPr lang="en-US" altLang="en-US" sz="2000" dirty="0" smtClean="0"/>
              <a:t> = (-847-5000)/0.05 = </a:t>
            </a:r>
            <a:r>
              <a:rPr lang="en-US" altLang="en-US" sz="2000" b="1" dirty="0" smtClean="0">
                <a:solidFill>
                  <a:srgbClr val="FF3300"/>
                </a:solidFill>
              </a:rPr>
              <a:t>$-116,940</a:t>
            </a:r>
          </a:p>
          <a:p>
            <a:pPr marL="609600" indent="-609600" eaLnBrk="1" hangingPunct="1">
              <a:buClr>
                <a:schemeClr val="accent2"/>
              </a:buClr>
              <a:buFontTx/>
              <a:buAutoNum type="arabicPeriod" startAt="5"/>
            </a:pPr>
            <a:r>
              <a:rPr lang="en-US" altLang="en-US" sz="2000" dirty="0" smtClean="0">
                <a:solidFill>
                  <a:schemeClr val="folHlink"/>
                </a:solidFill>
              </a:rPr>
              <a:t>Total CC obtained by adding all three CC components</a:t>
            </a:r>
          </a:p>
          <a:p>
            <a:pPr marL="609600" indent="-609600" eaLnBrk="1" hangingPunct="1">
              <a:buClr>
                <a:schemeClr val="accent2"/>
              </a:buClr>
              <a:buFontTx/>
              <a:buNone/>
            </a:pPr>
            <a:r>
              <a:rPr lang="en-US" altLang="en-US" sz="2000" dirty="0" smtClean="0"/>
              <a:t>		 	CC</a:t>
            </a:r>
            <a:r>
              <a:rPr lang="en-US" altLang="en-US" sz="2000" b="1" baseline="-20000" dirty="0" smtClean="0"/>
              <a:t>T</a:t>
            </a:r>
            <a:r>
              <a:rPr lang="en-US" altLang="en-US" sz="2000" dirty="0" smtClean="0"/>
              <a:t> = </a:t>
            </a:r>
            <a:r>
              <a:rPr lang="en-US" altLang="en-US" sz="2000" dirty="0" smtClean="0">
                <a:solidFill>
                  <a:srgbClr val="CC0066"/>
                </a:solidFill>
              </a:rPr>
              <a:t>-180,695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folHlink"/>
                </a:solidFill>
              </a:rPr>
              <a:t>– 49,362 </a:t>
            </a:r>
            <a:r>
              <a:rPr lang="en-US" altLang="en-US" sz="2000" dirty="0" smtClean="0">
                <a:solidFill>
                  <a:srgbClr val="FF9900"/>
                </a:solidFill>
              </a:rPr>
              <a:t>– </a:t>
            </a:r>
            <a:r>
              <a:rPr lang="en-US" altLang="en-US" sz="2000" dirty="0" smtClean="0">
                <a:solidFill>
                  <a:srgbClr val="FF3300"/>
                </a:solidFill>
              </a:rPr>
              <a:t>116,940</a:t>
            </a:r>
            <a:r>
              <a:rPr lang="en-US" altLang="en-US" sz="2000" dirty="0" smtClean="0"/>
              <a:t> = </a:t>
            </a:r>
            <a:r>
              <a:rPr lang="en-US" altLang="en-US" sz="2000" dirty="0" smtClean="0">
                <a:solidFill>
                  <a:srgbClr val="CC0066"/>
                </a:solidFill>
              </a:rPr>
              <a:t>$-346,997</a:t>
            </a:r>
          </a:p>
          <a:p>
            <a:pPr marL="609600" indent="-609600" eaLnBrk="1" hangingPunct="1">
              <a:buClr>
                <a:schemeClr val="accent2"/>
              </a:buClr>
              <a:buFontTx/>
              <a:buNone/>
            </a:pPr>
            <a:r>
              <a:rPr lang="en-US" altLang="en-US" sz="2000" dirty="0" smtClean="0"/>
              <a:t>The AW value is the annual cost forever:</a:t>
            </a:r>
          </a:p>
          <a:p>
            <a:pPr marL="609600" indent="-609600" eaLnBrk="1" hangingPunct="1">
              <a:buClr>
                <a:schemeClr val="accent2"/>
              </a:buClr>
              <a:buFontTx/>
              <a:buNone/>
            </a:pPr>
            <a:r>
              <a:rPr lang="en-US" altLang="en-US" sz="2000" dirty="0" smtClean="0"/>
              <a:t>		</a:t>
            </a:r>
            <a:r>
              <a:rPr lang="en-US" altLang="en-US" sz="2000" b="1" dirty="0" smtClean="0">
                <a:solidFill>
                  <a:srgbClr val="CC0066"/>
                </a:solidFill>
              </a:rPr>
              <a:t>AW = CC </a:t>
            </a:r>
            <a:r>
              <a:rPr lang="en-US" altLang="en-US" sz="2000" b="1" dirty="0" smtClean="0">
                <a:solidFill>
                  <a:srgbClr val="CC0066"/>
                </a:solidFill>
                <a:cs typeface="Arial" panose="020B0604020202020204" pitchFamily="34" charset="0"/>
              </a:rPr>
              <a:t>× </a:t>
            </a:r>
            <a:r>
              <a:rPr lang="en-US" altLang="en-US" sz="2000" b="1" dirty="0" err="1" smtClean="0">
                <a:solidFill>
                  <a:srgbClr val="CC0066"/>
                </a:solidFill>
                <a:cs typeface="Arial" panose="020B0604020202020204" pitchFamily="34" charset="0"/>
              </a:rPr>
              <a:t>i</a:t>
            </a:r>
            <a:r>
              <a:rPr lang="en-US" altLang="en-US" sz="2000" b="1" dirty="0" smtClean="0">
                <a:solidFill>
                  <a:srgbClr val="CC0066"/>
                </a:solidFill>
              </a:rPr>
              <a:t> = -346,997(0.05) = $-17,350</a:t>
            </a:r>
          </a:p>
        </p:txBody>
      </p:sp>
      <p:sp>
        <p:nvSpPr>
          <p:cNvPr id="39943" name="Line 4"/>
          <p:cNvSpPr>
            <a:spLocks noChangeShapeType="1"/>
          </p:cNvSpPr>
          <p:nvPr/>
        </p:nvSpPr>
        <p:spPr bwMode="auto">
          <a:xfrm>
            <a:off x="228600" y="914400"/>
            <a:ext cx="8763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CC Evaluation of Alternatives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smtClean="0"/>
              <a:t>For two long-life or infinite-life alternatives:</a:t>
            </a:r>
          </a:p>
          <a:p>
            <a:pPr lvl="1" algn="ctr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z="2200" b="1" smtClean="0">
                <a:solidFill>
                  <a:srgbClr val="FF9900"/>
                </a:solidFill>
              </a:rPr>
              <a:t>SELECT ALTERNATIVE WITH LOWER CC OF COSTS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For one infinite life and one finite life: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z="2800" smtClean="0"/>
              <a:t>Determine CC for finite life alternative using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	AW of 1 life cycle and relation CC = AW/i</a:t>
            </a:r>
          </a:p>
          <a:p>
            <a:pPr algn="ctr" eaLnBrk="1" hangingPunct="1">
              <a:buFontTx/>
              <a:buNone/>
            </a:pPr>
            <a:r>
              <a:rPr lang="en-US" altLang="en-US" sz="2800" smtClean="0"/>
              <a:t>	 </a:t>
            </a:r>
            <a:r>
              <a:rPr lang="en-US" altLang="en-US" sz="2200" b="1" smtClean="0">
                <a:solidFill>
                  <a:srgbClr val="FF9900"/>
                </a:solidFill>
              </a:rPr>
              <a:t>SELECT ALTERNATIVE WITH LOWER CC OF COSTS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40967" name="Line 4"/>
          <p:cNvSpPr>
            <a:spLocks noChangeShapeType="1"/>
          </p:cNvSpPr>
          <p:nvPr/>
        </p:nvSpPr>
        <p:spPr bwMode="auto">
          <a:xfrm>
            <a:off x="457200" y="990600"/>
            <a:ext cx="83058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Line 5"/>
          <p:cNvSpPr>
            <a:spLocks noChangeShapeType="1"/>
          </p:cNvSpPr>
          <p:nvPr/>
        </p:nvSpPr>
        <p:spPr bwMode="auto">
          <a:xfrm>
            <a:off x="685800" y="2895600"/>
            <a:ext cx="7772400" cy="0"/>
          </a:xfrm>
          <a:prstGeom prst="line">
            <a:avLst/>
          </a:prstGeom>
          <a:noFill/>
          <a:ln w="38100" cap="rnd">
            <a:solidFill>
              <a:srgbClr val="FF66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CC Evaluation of Alternatives - Example 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800" b="1" u="sng" dirty="0" smtClean="0"/>
              <a:t>1 long-term (assumed infinite); 1 finite life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solidFill>
                  <a:srgbClr val="CC0066"/>
                </a:solidFill>
              </a:rPr>
              <a:t>Long-term alternative (LT):</a:t>
            </a:r>
            <a:r>
              <a:rPr lang="en-US" altLang="en-US" sz="2800" dirty="0" smtClean="0"/>
              <a:t> $8 million now; $25,000 renewal annual contract</a:t>
            </a:r>
            <a:r>
              <a:rPr lang="en-US" altLang="en-US" sz="2800" u="sng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solidFill>
                  <a:srgbClr val="CC0066"/>
                </a:solidFill>
              </a:rPr>
              <a:t>Short-term alternative (ST): </a:t>
            </a:r>
            <a:r>
              <a:rPr lang="en-US" altLang="en-US" sz="2800" dirty="0" smtClean="0"/>
              <a:t>$2.75 million now; $120,000 AOC; life is n = 5 years</a:t>
            </a:r>
          </a:p>
          <a:p>
            <a:pPr algn="ctr" eaLnBrk="1" hangingPunct="1"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b="1" dirty="0" smtClean="0">
                <a:solidFill>
                  <a:srgbClr val="00CC66"/>
                </a:solidFill>
              </a:rPr>
              <a:t>Select better at MARR = 15% per year</a:t>
            </a:r>
          </a:p>
          <a:p>
            <a:pPr eaLnBrk="1" hangingPunct="1">
              <a:buFontTx/>
              <a:buNone/>
            </a:pPr>
            <a:endParaRPr lang="en-US" altLang="en-US" sz="1000" dirty="0" smtClean="0"/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	CC</a:t>
            </a:r>
            <a:r>
              <a:rPr lang="en-US" altLang="en-US" sz="2400" b="1" baseline="-20000" dirty="0" smtClean="0"/>
              <a:t>LT </a:t>
            </a:r>
            <a:r>
              <a:rPr lang="en-US" altLang="en-US" sz="2400" dirty="0" smtClean="0"/>
              <a:t>= -8,000,000 – 25,000/0.15 = </a:t>
            </a:r>
            <a:r>
              <a:rPr lang="en-US" altLang="en-US" sz="2400" dirty="0" smtClean="0">
                <a:solidFill>
                  <a:srgbClr val="00CC66"/>
                </a:solidFill>
              </a:rPr>
              <a:t>$-8.17 million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	CC</a:t>
            </a:r>
            <a:r>
              <a:rPr lang="en-US" altLang="en-US" sz="2400" b="1" baseline="-20000" dirty="0" smtClean="0"/>
              <a:t>ST </a:t>
            </a:r>
            <a:r>
              <a:rPr lang="en-US" altLang="en-US" sz="2400" dirty="0" smtClean="0"/>
              <a:t>= AW/0.15 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		   = </a:t>
            </a:r>
            <a:r>
              <a:rPr lang="en-US" altLang="en-US" sz="2400" dirty="0" smtClean="0">
                <a:solidFill>
                  <a:srgbClr val="00CC66"/>
                </a:solidFill>
              </a:rPr>
              <a:t>[</a:t>
            </a:r>
            <a:r>
              <a:rPr lang="en-US" altLang="en-US" sz="2400" dirty="0" smtClean="0"/>
              <a:t>-2,750,000(A/P,15%,5) – 120,000</a:t>
            </a:r>
            <a:r>
              <a:rPr lang="en-US" altLang="en-US" sz="2400" dirty="0" smtClean="0">
                <a:solidFill>
                  <a:srgbClr val="00CC66"/>
                </a:solidFill>
              </a:rPr>
              <a:t>]</a:t>
            </a:r>
            <a:r>
              <a:rPr lang="en-US" altLang="en-US" sz="2400" dirty="0" smtClean="0"/>
              <a:t>/0.15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		   = </a:t>
            </a:r>
            <a:r>
              <a:rPr lang="en-US" altLang="en-US" sz="2400" dirty="0" smtClean="0">
                <a:solidFill>
                  <a:srgbClr val="00CC66"/>
                </a:solidFill>
              </a:rPr>
              <a:t>$-6.27 million</a:t>
            </a:r>
          </a:p>
          <a:p>
            <a:pPr algn="ctr" eaLnBrk="1" hangingPunct="1">
              <a:buFontTx/>
              <a:buNone/>
            </a:pPr>
            <a:r>
              <a:rPr lang="en-US" altLang="en-US" sz="2400" dirty="0" smtClean="0"/>
              <a:t>Conclusion: </a:t>
            </a:r>
            <a:r>
              <a:rPr lang="en-US" altLang="en-US" sz="2400" dirty="0" smtClean="0">
                <a:solidFill>
                  <a:srgbClr val="00CC66"/>
                </a:solidFill>
              </a:rPr>
              <a:t>Select ST</a:t>
            </a:r>
            <a:r>
              <a:rPr lang="en-US" altLang="en-US" sz="2400" dirty="0" smtClean="0"/>
              <a:t> with lower CC of costs</a:t>
            </a:r>
          </a:p>
        </p:txBody>
      </p:sp>
      <p:sp>
        <p:nvSpPr>
          <p:cNvPr id="41991" name="Line 4"/>
          <p:cNvSpPr>
            <a:spLocks noChangeShapeType="1"/>
          </p:cNvSpPr>
          <p:nvPr/>
        </p:nvSpPr>
        <p:spPr bwMode="auto">
          <a:xfrm>
            <a:off x="304800" y="1219200"/>
            <a:ext cx="8458200" cy="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Line 5"/>
          <p:cNvSpPr>
            <a:spLocks noChangeShapeType="1"/>
          </p:cNvSpPr>
          <p:nvPr/>
        </p:nvSpPr>
        <p:spPr bwMode="auto">
          <a:xfrm>
            <a:off x="533400" y="4114800"/>
            <a:ext cx="79248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7"/>
          <p:cNvSpPr>
            <a:spLocks noChangeShapeType="1"/>
          </p:cNvSpPr>
          <p:nvPr/>
        </p:nvSpPr>
        <p:spPr bwMode="auto">
          <a:xfrm>
            <a:off x="2438400" y="3962400"/>
            <a:ext cx="4572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1136</Words>
  <Application>Microsoft Office PowerPoint</Application>
  <PresentationFormat>On-screen Show (4:3)</PresentationFormat>
  <Paragraphs>180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Arial Narrow</vt:lpstr>
      <vt:lpstr>Symbol</vt:lpstr>
      <vt:lpstr>Tahoma</vt:lpstr>
      <vt:lpstr>Times New Roman</vt:lpstr>
      <vt:lpstr>Wingdings</vt:lpstr>
      <vt:lpstr>1_Custom Design</vt:lpstr>
      <vt:lpstr>Custom Design</vt:lpstr>
      <vt:lpstr>Different-life Analysis - Example</vt:lpstr>
      <vt:lpstr>Future Worth Evaluation</vt:lpstr>
      <vt:lpstr>Capitalized Cost (CC)</vt:lpstr>
      <vt:lpstr>Capitalized Cost</vt:lpstr>
      <vt:lpstr>Capitalized Cost</vt:lpstr>
      <vt:lpstr>CC Computation - Example</vt:lpstr>
      <vt:lpstr>CC Computation - Example</vt:lpstr>
      <vt:lpstr>CC Evaluation of Alternatives</vt:lpstr>
      <vt:lpstr>CC Evaluation of Alternatives - Example </vt:lpstr>
      <vt:lpstr>PowerPoint Presentation</vt:lpstr>
      <vt:lpstr>LEARNING OUTCOMES</vt:lpstr>
      <vt:lpstr>Advantages of AW Analysis</vt:lpstr>
      <vt:lpstr>PowerPoint Presentation</vt:lpstr>
      <vt:lpstr>PowerPoint Presentation</vt:lpstr>
      <vt:lpstr>Capital Recovery and AW</vt:lpstr>
      <vt:lpstr>Selection Guidelines for AW Analysis</vt:lpstr>
      <vt:lpstr>PowerPoint Presentation</vt:lpstr>
      <vt:lpstr>PowerPoint Presentation</vt:lpstr>
      <vt:lpstr>PowerPoint Presentation</vt:lpstr>
      <vt:lpstr>PowerPoint Presentation</vt:lpstr>
      <vt:lpstr>Summary of Important Points</vt:lpstr>
    </vt:vector>
  </TitlesOfParts>
  <Company>Blank, Sheppard and Assoc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Leland Blank</dc:creator>
  <cp:lastModifiedBy>800 ELITE</cp:lastModifiedBy>
  <cp:revision>96</cp:revision>
  <dcterms:created xsi:type="dcterms:W3CDTF">2007-10-05T20:15:34Z</dcterms:created>
  <dcterms:modified xsi:type="dcterms:W3CDTF">2016-10-05T04:43:33Z</dcterms:modified>
</cp:coreProperties>
</file>