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66" r:id="rId4"/>
    <p:sldId id="270" r:id="rId5"/>
    <p:sldId id="295" r:id="rId6"/>
    <p:sldId id="298" r:id="rId7"/>
    <p:sldId id="267" r:id="rId8"/>
    <p:sldId id="269" r:id="rId9"/>
    <p:sldId id="271" r:id="rId10"/>
    <p:sldId id="288" r:id="rId11"/>
    <p:sldId id="289" r:id="rId12"/>
    <p:sldId id="272" r:id="rId13"/>
    <p:sldId id="290" r:id="rId14"/>
    <p:sldId id="273" r:id="rId15"/>
    <p:sldId id="276" r:id="rId16"/>
    <p:sldId id="296" r:id="rId17"/>
    <p:sldId id="281" r:id="rId18"/>
    <p:sldId id="297" r:id="rId19"/>
  </p:sldIdLst>
  <p:sldSz cx="82296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33CC"/>
    <a:srgbClr val="FFFFFF"/>
    <a:srgbClr val="0033CC"/>
    <a:srgbClr val="00CC66"/>
    <a:srgbClr val="0099FF"/>
    <a:srgbClr val="6B9BF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709" autoAdjust="0"/>
  </p:normalViewPr>
  <p:slideViewPr>
    <p:cSldViewPr>
      <p:cViewPr varScale="1">
        <p:scale>
          <a:sx n="75" d="100"/>
          <a:sy n="75" d="100"/>
        </p:scale>
        <p:origin x="1458" y="66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37352162-0B87-4EE4-9D28-0D257636C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37978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F60627B-8B89-4F00-B88A-E365E9CAF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65006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8DD728-DB6F-4EB8-8E10-473D0705F9F3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12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6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561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60D70A-F949-4804-9C74-B75AFBD4092E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21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85F7B9-251A-46BE-AB08-BD606C1680A3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36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7A6667-FD48-47F0-A09B-546648ABBDE0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589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E1509E-3E6C-4BFE-B062-C154FF21DBDD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5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1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498501-FE75-40F6-BCB0-7F7AEACF7128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784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95CB3A-04FC-443E-BF11-A03E1388D5C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7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4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8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67BC0-674D-4357-8074-73F2B17ACBB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435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C29EEF-8CDB-4779-B421-7B6EA0ECCDB5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7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699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4C34C2-F731-4E79-8639-456F4421ABCE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196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D81347-1552-46A2-8FFA-BF330244232E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430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2C4B1E-6F89-4261-BB69-A50DFFA7B7D3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226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FCA150-9C3E-4A74-BB85-D39FEFFC8E4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97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4B8168-16CC-4B26-965E-9D7DAF2F2F8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09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0182AF4-21A8-40B0-ACF5-11DE591DD53A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4588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304B722-5852-451B-9BAE-2F14EF4A6344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6598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2DFA020-77BB-4490-9E9A-23FB1A0AEB0B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8070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A994902-E2F1-4808-BB19-DF8981B78E6A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670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069B4E9-8916-440A-8C64-AF58533E50B5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8036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7899A27-4BBA-4574-B6D9-1018F9362452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778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8AB643B-578D-4A50-9C4E-0BD1495A0103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83012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5C104E0-3A3F-4C75-934E-777EDEBE3DAD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24006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34052B3-372D-4DAC-BB72-D8D61A426426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934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969C8A8-8BC4-49B7-8C20-0F456C4BBBBB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371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8273F5F-A621-43AA-A913-FF8C961D83F9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2611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EF88693-5354-45F3-9631-41A09B3332F2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22515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 smtClean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D6EBFE40-1035-4A42-BCEB-3BDC4C9E7A1D}" type="slidenum">
              <a:rPr lang="en-US" altLang="en-US"/>
              <a:pPr>
                <a:defRPr/>
              </a:pPr>
              <a:t>‹#›</a:t>
            </a:fld>
            <a:endParaRPr lang="en-US" alt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02E83541-B763-48DD-81C6-F4B211D104BD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300" b="0"/>
          </a:p>
        </p:txBody>
      </p:sp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590800" y="2166938"/>
            <a:ext cx="3048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Nominal and Effective Interest Rates</a:t>
            </a:r>
            <a:endParaRPr lang="en-US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03573F05-8F44-407B-BD94-2850CB33E41C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300" b="0"/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Example: Single Amounts with PP ≥ CP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1066800"/>
            <a:ext cx="7418388" cy="1066800"/>
            <a:chOff x="432" y="2304"/>
            <a:chExt cx="4918" cy="672"/>
          </a:xfrm>
        </p:grpSpPr>
        <p:sp>
          <p:nvSpPr>
            <p:cNvPr id="20515" name="Rectangle 7"/>
            <p:cNvSpPr>
              <a:spLocks noChangeArrowheads="1"/>
            </p:cNvSpPr>
            <p:nvPr/>
          </p:nvSpPr>
          <p:spPr bwMode="auto">
            <a:xfrm>
              <a:off x="432" y="2304"/>
              <a:ext cx="4896" cy="672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0"/>
            </a:p>
          </p:txBody>
        </p:sp>
        <p:sp>
          <p:nvSpPr>
            <p:cNvPr id="20516" name="Text Box 6"/>
            <p:cNvSpPr txBox="1">
              <a:spLocks noChangeArrowheads="1"/>
            </p:cNvSpPr>
            <p:nvPr/>
          </p:nvSpPr>
          <p:spPr bwMode="auto">
            <a:xfrm>
              <a:off x="437" y="2317"/>
              <a:ext cx="491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 </a:t>
              </a:r>
              <a:r>
                <a:rPr lang="en-US" altLang="en-US" sz="2000">
                  <a:solidFill>
                    <a:schemeClr val="bg1"/>
                  </a:solidFill>
                </a:rPr>
                <a:t>How much money will be in an account in 5 years if $10,000 is deposited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now at an interest rate of 1% per month? Use three different interest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rates: (a) monthly</a:t>
              </a:r>
              <a:r>
                <a:rPr lang="en-US" altLang="en-US" sz="2000" b="0">
                  <a:solidFill>
                    <a:schemeClr val="bg1"/>
                  </a:solidFill>
                </a:rPr>
                <a:t>,  </a:t>
              </a:r>
              <a:r>
                <a:rPr lang="en-US" altLang="en-US" sz="2000">
                  <a:solidFill>
                    <a:schemeClr val="bg1"/>
                  </a:solidFill>
                </a:rPr>
                <a:t>(b) quarterly , and (c) yearly.</a:t>
              </a:r>
            </a:p>
          </p:txBody>
        </p:sp>
      </p:grp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936625" y="2384425"/>
            <a:ext cx="6530975" cy="369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lphaLcParenBoth"/>
              <a:defRPr/>
            </a:pPr>
            <a:r>
              <a:rPr lang="en-US" sz="1800" dirty="0">
                <a:latin typeface="+mn-lt"/>
              </a:rPr>
              <a:t>For monthly rate, 1% </a:t>
            </a:r>
            <a:r>
              <a:rPr lang="en-US" sz="1800" dirty="0" smtClean="0">
                <a:latin typeface="+mn-lt"/>
              </a:rPr>
              <a:t>is effective  [n = (5 years)×(12 CP per year = 60] </a:t>
            </a:r>
            <a:endParaRPr lang="en-US" sz="1800" dirty="0">
              <a:latin typeface="+mn-lt"/>
            </a:endParaRP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1492250" y="2754313"/>
            <a:ext cx="3119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F = 10,000(F/P,1%,60) = $18,167</a:t>
            </a: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914400" y="3554413"/>
            <a:ext cx="6207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(b) For a quarterly rate, effective i/quarter = (1 + 0.03/3)</a:t>
            </a:r>
            <a:r>
              <a:rPr lang="en-US" altLang="en-US" sz="1800" b="0" baseline="30000"/>
              <a:t>3</a:t>
            </a:r>
            <a:r>
              <a:rPr lang="en-US" altLang="en-US" sz="1800" b="0"/>
              <a:t> –1 = 3.03%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1533525" y="3924300"/>
            <a:ext cx="339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F = 10,000(F/P,3.03%,20) = $18,167</a:t>
            </a: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1008063" y="4660900"/>
            <a:ext cx="5953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(c) For an annual rate, effective i/year = (1 + 0.12/12)</a:t>
            </a:r>
            <a:r>
              <a:rPr lang="en-US" altLang="en-US" sz="1800" b="0" baseline="30000"/>
              <a:t>12</a:t>
            </a:r>
            <a:r>
              <a:rPr lang="en-US" altLang="en-US" sz="1800" b="0"/>
              <a:t> –1 = 12.683%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1533525" y="5040313"/>
            <a:ext cx="339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F = 10,000(F/P,12.683%,5) = $18,167</a:t>
            </a:r>
          </a:p>
        </p:txBody>
      </p:sp>
      <p:cxnSp>
        <p:nvCxnSpPr>
          <p:cNvPr id="20491" name="Straight Arrow Connector 9"/>
          <p:cNvCxnSpPr>
            <a:cxnSpLocks noChangeShapeType="1"/>
          </p:cNvCxnSpPr>
          <p:nvPr/>
        </p:nvCxnSpPr>
        <p:spPr bwMode="auto">
          <a:xfrm flipV="1">
            <a:off x="2952750" y="3070225"/>
            <a:ext cx="0" cy="304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Straight Connector 12"/>
          <p:cNvCxnSpPr>
            <a:cxnSpLocks noChangeShapeType="1"/>
          </p:cNvCxnSpPr>
          <p:nvPr/>
        </p:nvCxnSpPr>
        <p:spPr bwMode="auto">
          <a:xfrm>
            <a:off x="2952750" y="3375025"/>
            <a:ext cx="1606550" cy="158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Arrow Connector 78"/>
          <p:cNvCxnSpPr>
            <a:cxnSpLocks noChangeShapeType="1"/>
          </p:cNvCxnSpPr>
          <p:nvPr/>
        </p:nvCxnSpPr>
        <p:spPr bwMode="auto">
          <a:xfrm flipV="1">
            <a:off x="3352800" y="3070225"/>
            <a:ext cx="0" cy="179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Straight Connector 79"/>
          <p:cNvCxnSpPr>
            <a:cxnSpLocks noChangeShapeType="1"/>
          </p:cNvCxnSpPr>
          <p:nvPr/>
        </p:nvCxnSpPr>
        <p:spPr bwMode="auto">
          <a:xfrm>
            <a:off x="3352800" y="3249613"/>
            <a:ext cx="120650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TextBox 16"/>
          <p:cNvSpPr txBox="1">
            <a:spLocks noChangeArrowheads="1"/>
          </p:cNvSpPr>
          <p:nvPr/>
        </p:nvSpPr>
        <p:spPr bwMode="auto">
          <a:xfrm>
            <a:off x="4559300" y="3251200"/>
            <a:ext cx="1393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FF0000"/>
                </a:solidFill>
              </a:rPr>
              <a:t>effective i per month</a:t>
            </a:r>
          </a:p>
        </p:txBody>
      </p:sp>
      <p:sp>
        <p:nvSpPr>
          <p:cNvPr id="20496" name="TextBox 80"/>
          <p:cNvSpPr txBox="1">
            <a:spLocks noChangeArrowheads="1"/>
          </p:cNvSpPr>
          <p:nvPr/>
        </p:nvSpPr>
        <p:spPr bwMode="auto">
          <a:xfrm>
            <a:off x="4562475" y="3084513"/>
            <a:ext cx="600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FF0000"/>
                </a:solidFill>
              </a:rPr>
              <a:t>months</a:t>
            </a:r>
          </a:p>
        </p:txBody>
      </p:sp>
      <p:cxnSp>
        <p:nvCxnSpPr>
          <p:cNvPr id="20497" name="Straight Arrow Connector 81"/>
          <p:cNvCxnSpPr>
            <a:cxnSpLocks noChangeShapeType="1"/>
          </p:cNvCxnSpPr>
          <p:nvPr/>
        </p:nvCxnSpPr>
        <p:spPr bwMode="auto">
          <a:xfrm flipV="1">
            <a:off x="3170238" y="4225925"/>
            <a:ext cx="0" cy="304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Straight Connector 82"/>
          <p:cNvCxnSpPr>
            <a:cxnSpLocks noChangeShapeType="1"/>
          </p:cNvCxnSpPr>
          <p:nvPr/>
        </p:nvCxnSpPr>
        <p:spPr bwMode="auto">
          <a:xfrm>
            <a:off x="3170238" y="4530725"/>
            <a:ext cx="1754187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Straight Arrow Connector 83"/>
          <p:cNvCxnSpPr>
            <a:cxnSpLocks noChangeShapeType="1"/>
          </p:cNvCxnSpPr>
          <p:nvPr/>
        </p:nvCxnSpPr>
        <p:spPr bwMode="auto">
          <a:xfrm flipV="1">
            <a:off x="3575050" y="4225925"/>
            <a:ext cx="0" cy="179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Straight Connector 84"/>
          <p:cNvCxnSpPr>
            <a:cxnSpLocks noChangeShapeType="1"/>
          </p:cNvCxnSpPr>
          <p:nvPr/>
        </p:nvCxnSpPr>
        <p:spPr bwMode="auto">
          <a:xfrm flipV="1">
            <a:off x="3571875" y="4392613"/>
            <a:ext cx="1352550" cy="127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TextBox 85"/>
          <p:cNvSpPr txBox="1">
            <a:spLocks noChangeArrowheads="1"/>
          </p:cNvSpPr>
          <p:nvPr/>
        </p:nvSpPr>
        <p:spPr bwMode="auto">
          <a:xfrm>
            <a:off x="4924425" y="4406900"/>
            <a:ext cx="13684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FF0000"/>
                </a:solidFill>
              </a:rPr>
              <a:t>effective i per quarter</a:t>
            </a:r>
          </a:p>
        </p:txBody>
      </p:sp>
      <p:sp>
        <p:nvSpPr>
          <p:cNvPr id="20502" name="TextBox 86"/>
          <p:cNvSpPr txBox="1">
            <a:spLocks noChangeArrowheads="1"/>
          </p:cNvSpPr>
          <p:nvPr/>
        </p:nvSpPr>
        <p:spPr bwMode="auto">
          <a:xfrm>
            <a:off x="4924425" y="4238625"/>
            <a:ext cx="647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FF0000"/>
                </a:solidFill>
              </a:rPr>
              <a:t>quarters</a:t>
            </a:r>
          </a:p>
        </p:txBody>
      </p:sp>
      <p:cxnSp>
        <p:nvCxnSpPr>
          <p:cNvPr id="20503" name="Straight Arrow Connector 87"/>
          <p:cNvCxnSpPr>
            <a:cxnSpLocks noChangeShapeType="1"/>
          </p:cNvCxnSpPr>
          <p:nvPr/>
        </p:nvCxnSpPr>
        <p:spPr bwMode="auto">
          <a:xfrm flipV="1">
            <a:off x="3286125" y="5327650"/>
            <a:ext cx="0" cy="304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88"/>
          <p:cNvCxnSpPr>
            <a:cxnSpLocks noChangeShapeType="1"/>
          </p:cNvCxnSpPr>
          <p:nvPr/>
        </p:nvCxnSpPr>
        <p:spPr bwMode="auto">
          <a:xfrm>
            <a:off x="3286125" y="5632450"/>
            <a:ext cx="1681163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Arrow Connector 89"/>
          <p:cNvCxnSpPr>
            <a:cxnSpLocks noChangeShapeType="1"/>
          </p:cNvCxnSpPr>
          <p:nvPr/>
        </p:nvCxnSpPr>
        <p:spPr bwMode="auto">
          <a:xfrm flipV="1">
            <a:off x="3686175" y="5327650"/>
            <a:ext cx="0" cy="179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90"/>
          <p:cNvCxnSpPr>
            <a:cxnSpLocks noChangeShapeType="1"/>
          </p:cNvCxnSpPr>
          <p:nvPr/>
        </p:nvCxnSpPr>
        <p:spPr bwMode="auto">
          <a:xfrm>
            <a:off x="3686175" y="5507038"/>
            <a:ext cx="1281113" cy="158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7" name="TextBox 91"/>
          <p:cNvSpPr txBox="1">
            <a:spLocks noChangeArrowheads="1"/>
          </p:cNvSpPr>
          <p:nvPr/>
        </p:nvSpPr>
        <p:spPr bwMode="auto">
          <a:xfrm>
            <a:off x="5002213" y="5508625"/>
            <a:ext cx="12128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FF0000"/>
                </a:solidFill>
              </a:rPr>
              <a:t>effective i per year</a:t>
            </a:r>
          </a:p>
        </p:txBody>
      </p:sp>
      <p:sp>
        <p:nvSpPr>
          <p:cNvPr id="20508" name="TextBox 92"/>
          <p:cNvSpPr txBox="1">
            <a:spLocks noChangeArrowheads="1"/>
          </p:cNvSpPr>
          <p:nvPr/>
        </p:nvSpPr>
        <p:spPr bwMode="auto">
          <a:xfrm>
            <a:off x="5002213" y="5356225"/>
            <a:ext cx="49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FF0000"/>
                </a:solidFill>
              </a:rPr>
              <a:t>years</a:t>
            </a:r>
          </a:p>
        </p:txBody>
      </p:sp>
      <p:sp>
        <p:nvSpPr>
          <p:cNvPr id="20509" name="Right Brace 1"/>
          <p:cNvSpPr>
            <a:spLocks/>
          </p:cNvSpPr>
          <p:nvPr/>
        </p:nvSpPr>
        <p:spPr bwMode="auto">
          <a:xfrm>
            <a:off x="5802313" y="3160713"/>
            <a:ext cx="204787" cy="341312"/>
          </a:xfrm>
          <a:prstGeom prst="rightBrace">
            <a:avLst>
              <a:gd name="adj1" fmla="val 826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20510" name="TextBox 2"/>
          <p:cNvSpPr txBox="1">
            <a:spLocks noChangeArrowheads="1"/>
          </p:cNvSpPr>
          <p:nvPr/>
        </p:nvSpPr>
        <p:spPr bwMode="auto">
          <a:xfrm>
            <a:off x="6007100" y="3124200"/>
            <a:ext cx="1377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0033CC"/>
                </a:solidFill>
              </a:rPr>
              <a:t>i and n must </a:t>
            </a:r>
            <a:r>
              <a:rPr lang="en-US" altLang="en-US" sz="1200" b="0" i="1">
                <a:solidFill>
                  <a:srgbClr val="FF0000"/>
                </a:solidFill>
              </a:rPr>
              <a:t>always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0033CC"/>
                </a:solidFill>
              </a:rPr>
              <a:t>have same time units</a:t>
            </a:r>
          </a:p>
        </p:txBody>
      </p:sp>
      <p:sp>
        <p:nvSpPr>
          <p:cNvPr id="20511" name="Right Brace 34"/>
          <p:cNvSpPr>
            <a:spLocks/>
          </p:cNvSpPr>
          <p:nvPr/>
        </p:nvSpPr>
        <p:spPr bwMode="auto">
          <a:xfrm>
            <a:off x="6173788" y="4292600"/>
            <a:ext cx="203200" cy="342900"/>
          </a:xfrm>
          <a:prstGeom prst="rightBrace">
            <a:avLst>
              <a:gd name="adj1" fmla="val 83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20512" name="TextBox 35"/>
          <p:cNvSpPr txBox="1">
            <a:spLocks noChangeArrowheads="1"/>
          </p:cNvSpPr>
          <p:nvPr/>
        </p:nvSpPr>
        <p:spPr bwMode="auto">
          <a:xfrm>
            <a:off x="6308725" y="4222750"/>
            <a:ext cx="1377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0033CC"/>
                </a:solidFill>
              </a:rPr>
              <a:t>i and n must </a:t>
            </a:r>
            <a:r>
              <a:rPr lang="en-US" altLang="en-US" sz="1200" b="0" i="1">
                <a:solidFill>
                  <a:srgbClr val="FF0000"/>
                </a:solidFill>
              </a:rPr>
              <a:t>always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0033CC"/>
                </a:solidFill>
              </a:rPr>
              <a:t>have same time units</a:t>
            </a:r>
          </a:p>
        </p:txBody>
      </p:sp>
      <p:sp>
        <p:nvSpPr>
          <p:cNvPr id="20513" name="Right Brace 36"/>
          <p:cNvSpPr>
            <a:spLocks/>
          </p:cNvSpPr>
          <p:nvPr/>
        </p:nvSpPr>
        <p:spPr bwMode="auto">
          <a:xfrm>
            <a:off x="6081713" y="5399088"/>
            <a:ext cx="203200" cy="342900"/>
          </a:xfrm>
          <a:prstGeom prst="rightBrace">
            <a:avLst>
              <a:gd name="adj1" fmla="val 83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20514" name="TextBox 37"/>
          <p:cNvSpPr txBox="1">
            <a:spLocks noChangeArrowheads="1"/>
          </p:cNvSpPr>
          <p:nvPr/>
        </p:nvSpPr>
        <p:spPr bwMode="auto">
          <a:xfrm>
            <a:off x="6213475" y="5364163"/>
            <a:ext cx="137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0033CC"/>
                </a:solidFill>
              </a:rPr>
              <a:t>i and n must </a:t>
            </a:r>
            <a:r>
              <a:rPr lang="en-US" altLang="en-US" sz="1200" b="0" i="1">
                <a:solidFill>
                  <a:srgbClr val="FF0000"/>
                </a:solidFill>
              </a:rPr>
              <a:t>always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>
                <a:solidFill>
                  <a:srgbClr val="0033CC"/>
                </a:solidFill>
              </a:rPr>
              <a:t>have same time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2" grpId="0" autoUpdateAnimBg="0"/>
      <p:bldP spid="73" grpId="0" autoUpdateAnimBg="0"/>
      <p:bldP spid="74" grpId="0" autoUpdateAnimBg="0"/>
      <p:bldP spid="75" grpId="0" autoUpdateAnimBg="0"/>
      <p:bldP spid="7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57200" y="2514600"/>
            <a:ext cx="7443788" cy="762000"/>
            <a:chOff x="528" y="1032"/>
            <a:chExt cx="4656" cy="240"/>
          </a:xfrm>
        </p:grpSpPr>
        <p:sp>
          <p:nvSpPr>
            <p:cNvPr id="22539" name="Rectangle 16"/>
            <p:cNvSpPr>
              <a:spLocks noChangeArrowheads="1"/>
            </p:cNvSpPr>
            <p:nvPr/>
          </p:nvSpPr>
          <p:spPr bwMode="auto">
            <a:xfrm>
              <a:off x="528" y="1032"/>
              <a:ext cx="4656" cy="24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 b="0"/>
            </a:p>
          </p:txBody>
        </p:sp>
        <p:sp>
          <p:nvSpPr>
            <p:cNvPr id="22540" name="Text Box 4"/>
            <p:cNvSpPr txBox="1">
              <a:spLocks noChangeArrowheads="1"/>
            </p:cNvSpPr>
            <p:nvPr/>
          </p:nvSpPr>
          <p:spPr bwMode="auto">
            <a:xfrm>
              <a:off x="671" y="1104"/>
              <a:ext cx="428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CC66"/>
                  </a:solidFill>
                </a:rPr>
                <a:t>When PP ≥ CP, the </a:t>
              </a:r>
              <a:r>
                <a:rPr lang="en-US" altLang="en-US" sz="1800" i="1">
                  <a:solidFill>
                    <a:srgbClr val="0099FF"/>
                  </a:solidFill>
                </a:rPr>
                <a:t>only</a:t>
              </a:r>
              <a:r>
                <a:rPr lang="en-US" altLang="en-US" sz="1800">
                  <a:solidFill>
                    <a:srgbClr val="FFCC66"/>
                  </a:solidFill>
                </a:rPr>
                <a:t> procedure (2 steps) that can be used is as follows: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63" y="160338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en-US" sz="4800" dirty="0" smtClean="0"/>
              <a:t>Series with PP ≥ CP</a:t>
            </a:r>
            <a:endParaRPr lang="en-US" sz="4800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943F6416-76D3-4AED-AE9D-EACB15BA4C8C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300" b="0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228600" y="1731963"/>
            <a:ext cx="7620000" cy="460375"/>
          </a:xfrm>
          <a:prstGeom prst="rect">
            <a:avLst/>
          </a:prstGeom>
          <a:solidFill>
            <a:srgbClr val="00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</p:spPr>
        <p:txBody>
          <a:bodyPr anchor="ctr">
            <a:spAutoFit/>
            <a:flatTx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288925" y="1498600"/>
            <a:ext cx="741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C66"/>
                </a:solidFill>
              </a:rPr>
              <a:t>For series cash flows,  </a:t>
            </a:r>
            <a:r>
              <a:rPr lang="en-US" altLang="en-US" sz="1800" i="1">
                <a:solidFill>
                  <a:srgbClr val="FF0000"/>
                </a:solidFill>
              </a:rPr>
              <a:t>first step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FFCC66"/>
                </a:solidFill>
              </a:rPr>
              <a:t>is to determine </a:t>
            </a:r>
            <a:r>
              <a:rPr lang="en-US" altLang="en-US" sz="1800" i="1">
                <a:solidFill>
                  <a:srgbClr val="FF0000"/>
                </a:solidFill>
              </a:rPr>
              <a:t>relationship</a:t>
            </a:r>
            <a:r>
              <a:rPr lang="en-US" altLang="en-US" sz="1800">
                <a:solidFill>
                  <a:srgbClr val="FFCC66"/>
                </a:solidFill>
              </a:rPr>
              <a:t> between PP and CP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413" y="3657600"/>
            <a:ext cx="660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AutoNum type="arabicParenBoth"/>
            </a:pPr>
            <a:r>
              <a:rPr lang="en-US" altLang="en-US" sz="2000"/>
              <a:t>First, find effective i per PP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00B050"/>
                </a:solidFill>
              </a:rPr>
              <a:t>Example: if PP is in quarters, </a:t>
            </a:r>
            <a:r>
              <a:rPr lang="en-US" altLang="en-US" sz="2000" i="1">
                <a:solidFill>
                  <a:srgbClr val="00B050"/>
                </a:solidFill>
              </a:rPr>
              <a:t>must</a:t>
            </a:r>
            <a:r>
              <a:rPr lang="en-US" altLang="en-US" sz="2000">
                <a:solidFill>
                  <a:srgbClr val="00B050"/>
                </a:solidFill>
              </a:rPr>
              <a:t> find effective </a:t>
            </a:r>
            <a:r>
              <a:rPr lang="en-US" altLang="en-US" sz="2000" i="1">
                <a:solidFill>
                  <a:srgbClr val="00B050"/>
                </a:solidFill>
              </a:rPr>
              <a:t>i/quarter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09600" y="4389438"/>
            <a:ext cx="685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(2)    Second, determine n, the number of A values involved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         Example: quarterly payments for 6 years yields n = 4×6 = 24</a:t>
            </a:r>
          </a:p>
        </p:txBody>
      </p:sp>
      <p:sp>
        <p:nvSpPr>
          <p:cNvPr id="22537" name="TextBox 5"/>
          <p:cNvSpPr txBox="1">
            <a:spLocks noChangeArrowheads="1"/>
          </p:cNvSpPr>
          <p:nvPr/>
        </p:nvSpPr>
        <p:spPr bwMode="auto">
          <a:xfrm>
            <a:off x="2362200" y="1844675"/>
            <a:ext cx="3638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Determine if PP ≥ CP, or if PP &lt; CP</a:t>
            </a:r>
          </a:p>
        </p:txBody>
      </p:sp>
      <p:sp>
        <p:nvSpPr>
          <p:cNvPr id="22538" name="TextBox 14"/>
          <p:cNvSpPr txBox="1">
            <a:spLocks noChangeArrowheads="1"/>
          </p:cNvSpPr>
          <p:nvPr/>
        </p:nvSpPr>
        <p:spPr bwMode="auto">
          <a:xfrm>
            <a:off x="1752600" y="5334000"/>
            <a:ext cx="426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Note: Procedure when PP &lt; CP is discussed later</a:t>
            </a:r>
            <a:endParaRPr lang="en-US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501779"/>
          <p:cNvSpPr>
            <a:spLocks noChangeArrowheads="1"/>
          </p:cNvSpPr>
          <p:nvPr/>
        </p:nvSpPr>
        <p:spPr bwMode="auto">
          <a:xfrm>
            <a:off x="1658938" y="4725988"/>
            <a:ext cx="4773612" cy="527050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0"/>
          </a:p>
        </p:txBody>
      </p:sp>
      <p:sp>
        <p:nvSpPr>
          <p:cNvPr id="24579" name="Oval 501777"/>
          <p:cNvSpPr>
            <a:spLocks noChangeArrowheads="1"/>
          </p:cNvSpPr>
          <p:nvPr/>
        </p:nvSpPr>
        <p:spPr bwMode="auto">
          <a:xfrm>
            <a:off x="1225550" y="3713163"/>
            <a:ext cx="5932488" cy="565150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0"/>
          </a:p>
        </p:txBody>
      </p:sp>
      <p:sp>
        <p:nvSpPr>
          <p:cNvPr id="24580" name="Oval 501776"/>
          <p:cNvSpPr>
            <a:spLocks noChangeArrowheads="1"/>
          </p:cNvSpPr>
          <p:nvPr/>
        </p:nvSpPr>
        <p:spPr bwMode="auto">
          <a:xfrm>
            <a:off x="1039813" y="2682875"/>
            <a:ext cx="6434137" cy="59372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0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63938" y="5859463"/>
            <a:ext cx="109855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A7C8A6FD-3AAC-4376-9C43-BABBEAFCDDD6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300" b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1013" y="152400"/>
            <a:ext cx="6994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Example: </a:t>
            </a:r>
            <a:r>
              <a:rPr lang="en-US" sz="4000" dirty="0"/>
              <a:t>Series with </a:t>
            </a:r>
            <a:r>
              <a:rPr lang="en-US" sz="4000" dirty="0" smtClean="0"/>
              <a:t>PP ≥ CP</a:t>
            </a:r>
            <a:endParaRPr lang="en-US" sz="4000" dirty="0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85850" y="1857375"/>
            <a:ext cx="100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24584" name="TextBox 3"/>
          <p:cNvSpPr txBox="1">
            <a:spLocks noChangeArrowheads="1"/>
          </p:cNvSpPr>
          <p:nvPr/>
        </p:nvSpPr>
        <p:spPr bwMode="auto">
          <a:xfrm>
            <a:off x="2084388" y="1857375"/>
            <a:ext cx="4959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First, find relationship between PP and CP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PP = </a:t>
            </a:r>
            <a:r>
              <a:rPr lang="en-US" altLang="en-US" sz="1800" i="1">
                <a:solidFill>
                  <a:srgbClr val="0033CC"/>
                </a:solidFill>
              </a:rPr>
              <a:t>six months</a:t>
            </a:r>
            <a:r>
              <a:rPr lang="en-US" altLang="en-US" sz="1800" b="0"/>
              <a:t>, CP = </a:t>
            </a:r>
            <a:r>
              <a:rPr lang="en-US" altLang="en-US" sz="1800" i="1">
                <a:solidFill>
                  <a:srgbClr val="0033CC"/>
                </a:solidFill>
              </a:rPr>
              <a:t>one month</a:t>
            </a:r>
            <a:r>
              <a:rPr lang="en-US" altLang="en-US" sz="1800" b="0"/>
              <a:t>; Therefore, </a:t>
            </a:r>
            <a:r>
              <a:rPr lang="en-US" altLang="en-US" sz="1800">
                <a:solidFill>
                  <a:srgbClr val="0033CC"/>
                </a:solidFill>
              </a:rPr>
              <a:t>PP &gt; CP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811338" y="2798763"/>
            <a:ext cx="488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Since PP &gt; CP, find effective i per PP of six months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057400" y="3276600"/>
            <a:ext cx="445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33CC"/>
                </a:solidFill>
              </a:rPr>
              <a:t>Step 1.     i /6 months = (1 + 0.06/6)</a:t>
            </a:r>
            <a:r>
              <a:rPr lang="en-US" altLang="en-US" sz="1800" baseline="30000">
                <a:solidFill>
                  <a:srgbClr val="0033CC"/>
                </a:solidFill>
              </a:rPr>
              <a:t>6</a:t>
            </a:r>
            <a:r>
              <a:rPr lang="en-US" altLang="en-US" sz="1800">
                <a:solidFill>
                  <a:srgbClr val="0033CC"/>
                </a:solidFill>
              </a:rPr>
              <a:t> – 1 = 6.15%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2054225" y="3778250"/>
            <a:ext cx="458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Next, determine n (number of 6-month periods)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2057400" y="4267200"/>
            <a:ext cx="391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33CC"/>
                </a:solidFill>
              </a:rPr>
              <a:t>Step 2:    n = 10(2) = 20 six month periods</a:t>
            </a: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2146300" y="4808538"/>
            <a:ext cx="3798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Finally, set up equation and solve for F     </a:t>
            </a:r>
          </a:p>
        </p:txBody>
      </p:sp>
      <p:sp>
        <p:nvSpPr>
          <p:cNvPr id="24590" name="Rectangle 4"/>
          <p:cNvSpPr>
            <a:spLocks noChangeArrowheads="1"/>
          </p:cNvSpPr>
          <p:nvPr/>
        </p:nvSpPr>
        <p:spPr bwMode="auto">
          <a:xfrm>
            <a:off x="2438400" y="5257800"/>
            <a:ext cx="540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33CC"/>
                </a:solidFill>
              </a:rPr>
              <a:t>F = 500(F/A,6.15%,20) = $18,692   </a:t>
            </a:r>
            <a:r>
              <a:rPr lang="en-US" altLang="en-US" sz="1800" b="0">
                <a:solidFill>
                  <a:srgbClr val="002060"/>
                </a:solidFill>
              </a:rPr>
              <a:t>(by factor or spreadsheet</a:t>
            </a:r>
            <a:r>
              <a:rPr lang="en-US" altLang="en-US" sz="180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9" name="Frame 8"/>
          <p:cNvSpPr/>
          <p:nvPr/>
        </p:nvSpPr>
        <p:spPr bwMode="auto">
          <a:xfrm>
            <a:off x="481013" y="889000"/>
            <a:ext cx="6834187" cy="866775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4592" name="Rectangle 10"/>
          <p:cNvSpPr>
            <a:spLocks noChangeArrowheads="1"/>
          </p:cNvSpPr>
          <p:nvPr/>
        </p:nvSpPr>
        <p:spPr bwMode="auto">
          <a:xfrm>
            <a:off x="609600" y="969963"/>
            <a:ext cx="6865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How much money will be accumulated in 10 years from a deposit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of $500 every 6 months if the interest rate is 1% per month?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61" grpId="0" autoUpdateAnimBg="0"/>
      <p:bldP spid="63" grpId="0" autoUpdateAnimBg="0"/>
      <p:bldP spid="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2514600"/>
            <a:ext cx="7467600" cy="1006475"/>
          </a:xfrm>
          <a:prstGeom prst="snipRoundRect">
            <a:avLst>
              <a:gd name="adj1" fmla="val 16667"/>
              <a:gd name="adj2" fmla="val 11217"/>
            </a:avLst>
          </a:prstGeom>
          <a:solidFill>
            <a:srgbClr val="0066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FF"/>
            </a:extrusionClr>
          </a:sp3d>
          <a:extLst/>
        </p:spPr>
        <p:txBody>
          <a:bodyPr anchor="ctr">
            <a:spAutoFit/>
            <a:flatTx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6627" name="Oval 17"/>
          <p:cNvSpPr>
            <a:spLocks noChangeArrowheads="1"/>
          </p:cNvSpPr>
          <p:nvPr/>
        </p:nvSpPr>
        <p:spPr bwMode="auto">
          <a:xfrm>
            <a:off x="227013" y="990600"/>
            <a:ext cx="7859712" cy="1295400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06D4DEFC-D0B9-4B3E-A3A3-A693B41AC2A5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300" b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400175" y="228600"/>
            <a:ext cx="5494338" cy="6858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Series with PP &lt; CP</a:t>
            </a:r>
            <a:endParaRPr lang="en-US" sz="4400" dirty="0"/>
          </a:p>
        </p:txBody>
      </p:sp>
      <p:sp>
        <p:nvSpPr>
          <p:cNvPr id="26630" name="TextBox 3"/>
          <p:cNvSpPr txBox="1">
            <a:spLocks noChangeArrowheads="1"/>
          </p:cNvSpPr>
          <p:nvPr/>
        </p:nvSpPr>
        <p:spPr bwMode="auto">
          <a:xfrm>
            <a:off x="611188" y="1295400"/>
            <a:ext cx="737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Two policies: </a:t>
            </a:r>
            <a:r>
              <a:rPr lang="en-US" altLang="en-US" sz="2000"/>
              <a:t>(1) interperiod cash flows earn </a:t>
            </a:r>
            <a:r>
              <a:rPr lang="en-US" altLang="en-US" sz="2000" i="1"/>
              <a:t>no interest </a:t>
            </a:r>
            <a:r>
              <a:rPr lang="en-US" altLang="en-US" sz="1800"/>
              <a:t>(most common)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                   (2) interperiod cash flows earn </a:t>
            </a:r>
            <a:r>
              <a:rPr lang="en-US" altLang="en-US" sz="2000" i="1"/>
              <a:t>compound interest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381000" y="2514600"/>
            <a:ext cx="739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For policy (1), </a:t>
            </a:r>
            <a:r>
              <a:rPr lang="en-US" altLang="en-US" sz="2000" i="1">
                <a:solidFill>
                  <a:srgbClr val="FF0000"/>
                </a:solidFill>
              </a:rPr>
              <a:t>positive cash flows</a:t>
            </a:r>
            <a:r>
              <a:rPr lang="en-US" altLang="en-US" sz="2000" i="1">
                <a:solidFill>
                  <a:srgbClr val="FFFFFF"/>
                </a:solidFill>
              </a:rPr>
              <a:t> </a:t>
            </a:r>
            <a:r>
              <a:rPr lang="en-US" altLang="en-US" sz="2000">
                <a:solidFill>
                  <a:srgbClr val="FFFFFF"/>
                </a:solidFill>
              </a:rPr>
              <a:t>are moved </a:t>
            </a:r>
            <a:r>
              <a:rPr lang="en-US" altLang="en-US" sz="2000" i="1">
                <a:solidFill>
                  <a:srgbClr val="FFFFFF"/>
                </a:solidFill>
              </a:rPr>
              <a:t>to </a:t>
            </a:r>
            <a:r>
              <a:rPr lang="en-US" altLang="en-US" sz="2000" i="1">
                <a:solidFill>
                  <a:srgbClr val="FF0000"/>
                </a:solidFill>
              </a:rPr>
              <a:t>beginning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		of the interest period </a:t>
            </a:r>
            <a:r>
              <a:rPr lang="en-US" altLang="en-US" sz="2000">
                <a:solidFill>
                  <a:srgbClr val="FFFFFF"/>
                </a:solidFill>
              </a:rPr>
              <a:t>in which they occur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and </a:t>
            </a:r>
            <a:r>
              <a:rPr lang="en-US" altLang="en-US" sz="2000" i="1">
                <a:solidFill>
                  <a:srgbClr val="00CC66"/>
                </a:solidFill>
              </a:rPr>
              <a:t>negative cash flows</a:t>
            </a:r>
            <a:r>
              <a:rPr lang="en-US" altLang="en-US" sz="2000" i="1">
                <a:solidFill>
                  <a:srgbClr val="FFFFFF"/>
                </a:solidFill>
              </a:rPr>
              <a:t> are moved to the </a:t>
            </a:r>
            <a:r>
              <a:rPr lang="en-US" altLang="en-US" sz="2000" i="1">
                <a:solidFill>
                  <a:srgbClr val="00CC66"/>
                </a:solidFill>
              </a:rPr>
              <a:t>end of the interest period</a:t>
            </a:r>
            <a:endParaRPr lang="en-US" altLang="en-US" sz="2000">
              <a:solidFill>
                <a:srgbClr val="00CC66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1350" y="3657600"/>
            <a:ext cx="7296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Note:</a:t>
            </a:r>
            <a:r>
              <a:rPr lang="en-US" altLang="en-US" sz="1800"/>
              <a:t> The condition of PP &lt; CP with no interperiod interest is the </a:t>
            </a:r>
            <a:r>
              <a:rPr lang="en-US" altLang="en-US" sz="1800" i="1"/>
              <a:t>only situation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          in which</a:t>
            </a:r>
            <a:r>
              <a:rPr lang="en-US" altLang="en-US" sz="1800"/>
              <a:t> the actual cash flow diagram is changed</a:t>
            </a:r>
          </a:p>
        </p:txBody>
      </p:sp>
      <p:sp>
        <p:nvSpPr>
          <p:cNvPr id="26633" name="Rectangle 14"/>
          <p:cNvSpPr>
            <a:spLocks noChangeArrowheads="1"/>
          </p:cNvSpPr>
          <p:nvPr/>
        </p:nvSpPr>
        <p:spPr bwMode="auto">
          <a:xfrm>
            <a:off x="53975" y="4583113"/>
            <a:ext cx="8023225" cy="620712"/>
          </a:xfrm>
          <a:prstGeom prst="rect">
            <a:avLst/>
          </a:prstGeom>
          <a:solidFill>
            <a:srgbClr val="00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</p:spPr>
        <p:txBody>
          <a:bodyPr anchor="ctr">
            <a:spAutoFit/>
            <a:flatTx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26634" name="TextBox 16"/>
          <p:cNvSpPr txBox="1">
            <a:spLocks noChangeArrowheads="1"/>
          </p:cNvSpPr>
          <p:nvPr/>
        </p:nvSpPr>
        <p:spPr bwMode="auto">
          <a:xfrm>
            <a:off x="130175" y="4495800"/>
            <a:ext cx="7851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For policy (2), cash flows are </a:t>
            </a:r>
            <a:r>
              <a:rPr lang="en-US" altLang="en-US" sz="2000" i="1">
                <a:solidFill>
                  <a:srgbClr val="FF0000"/>
                </a:solidFill>
              </a:rPr>
              <a:t>not moved</a:t>
            </a:r>
            <a:r>
              <a:rPr lang="en-US" altLang="en-US" sz="2000" i="1">
                <a:solidFill>
                  <a:srgbClr val="FFFFFF"/>
                </a:solidFill>
              </a:rPr>
              <a:t> </a:t>
            </a:r>
            <a:r>
              <a:rPr lang="en-US" altLang="en-US" sz="2000">
                <a:solidFill>
                  <a:srgbClr val="FFFFFF"/>
                </a:solidFill>
              </a:rPr>
              <a:t>and equivalent P, F, and A values are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                        determined using the </a:t>
            </a:r>
            <a:r>
              <a:rPr lang="en-US" altLang="en-US" sz="2000" i="1">
                <a:solidFill>
                  <a:srgbClr val="FF0000"/>
                </a:solidFill>
              </a:rPr>
              <a:t>effective interest rate per payment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ounded Rectangle 5"/>
          <p:cNvSpPr>
            <a:spLocks noChangeArrowheads="1"/>
          </p:cNvSpPr>
          <p:nvPr/>
        </p:nvSpPr>
        <p:spPr bwMode="auto">
          <a:xfrm>
            <a:off x="522288" y="3798888"/>
            <a:ext cx="3362325" cy="1371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5053CC79-04F2-428C-8E13-E7666E72C6F3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300" b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81013" y="152400"/>
            <a:ext cx="6994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Example: </a:t>
            </a:r>
            <a:r>
              <a:rPr lang="en-US" sz="4000" dirty="0"/>
              <a:t>Series with </a:t>
            </a:r>
            <a:r>
              <a:rPr lang="en-US" sz="4000" dirty="0" smtClean="0"/>
              <a:t>PP &lt; CP</a:t>
            </a:r>
            <a:endParaRPr lang="en-US" sz="4000" dirty="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58750" y="2789238"/>
            <a:ext cx="10953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84150" y="914400"/>
            <a:ext cx="7816850" cy="1625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381000" y="914400"/>
            <a:ext cx="74850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CC66"/>
                </a:solidFill>
              </a:rPr>
              <a:t>A person deposits $100 per month into a savings account for 2 years. If $75 is withdrawn in months 5, 7 and 8 (in addition to the deposits), construct the cash flow diagram to determine how much will be in the account after 2 years at i = 6% per year, compounded quarterly. Assume there is no interperiod interest. 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057275" y="2798763"/>
            <a:ext cx="708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 Since PP &lt; CP with no interperiod interest, the cash flow diagram must be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 i="1">
                <a:solidFill>
                  <a:srgbClr val="FF0000"/>
                </a:solidFill>
              </a:rPr>
              <a:t> changed using quarters as the time periods</a:t>
            </a:r>
            <a:endParaRPr lang="en-US" altLang="en-US" sz="2000" b="0"/>
          </a:p>
        </p:txBody>
      </p:sp>
      <p:sp>
        <p:nvSpPr>
          <p:cNvPr id="28681" name="Line 40"/>
          <p:cNvSpPr>
            <a:spLocks noChangeShapeType="1"/>
          </p:cNvSpPr>
          <p:nvPr/>
        </p:nvSpPr>
        <p:spPr bwMode="auto">
          <a:xfrm>
            <a:off x="4576763" y="45148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2" name="Line 43"/>
          <p:cNvSpPr>
            <a:spLocks noChangeShapeType="1"/>
          </p:cNvSpPr>
          <p:nvPr/>
        </p:nvSpPr>
        <p:spPr bwMode="auto">
          <a:xfrm>
            <a:off x="5033963" y="4514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3" name="Line 46"/>
          <p:cNvSpPr>
            <a:spLocks noChangeShapeType="1"/>
          </p:cNvSpPr>
          <p:nvPr/>
        </p:nvSpPr>
        <p:spPr bwMode="auto">
          <a:xfrm>
            <a:off x="5491163" y="4514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4" name="Line 49"/>
          <p:cNvSpPr>
            <a:spLocks noChangeShapeType="1"/>
          </p:cNvSpPr>
          <p:nvPr/>
        </p:nvSpPr>
        <p:spPr bwMode="auto">
          <a:xfrm>
            <a:off x="5948363" y="4514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5" name="Text Box 53"/>
          <p:cNvSpPr txBox="1">
            <a:spLocks noChangeArrowheads="1"/>
          </p:cNvSpPr>
          <p:nvPr/>
        </p:nvSpPr>
        <p:spPr bwMode="auto">
          <a:xfrm>
            <a:off x="4500563" y="4210050"/>
            <a:ext cx="1912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0 1  2  3  4   5   6  7  8   9  10   </a:t>
            </a:r>
          </a:p>
        </p:txBody>
      </p:sp>
      <p:sp>
        <p:nvSpPr>
          <p:cNvPr id="28686" name="Line 54"/>
          <p:cNvSpPr>
            <a:spLocks noChangeShapeType="1"/>
          </p:cNvSpPr>
          <p:nvPr/>
        </p:nvSpPr>
        <p:spPr bwMode="auto">
          <a:xfrm flipV="1">
            <a:off x="5491163" y="3981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7" name="Line 55"/>
          <p:cNvSpPr>
            <a:spLocks noChangeShapeType="1"/>
          </p:cNvSpPr>
          <p:nvPr/>
        </p:nvSpPr>
        <p:spPr bwMode="auto">
          <a:xfrm flipV="1">
            <a:off x="5033963" y="3981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8" name="Line 58"/>
          <p:cNvSpPr>
            <a:spLocks noChangeShapeType="1"/>
          </p:cNvSpPr>
          <p:nvPr/>
        </p:nvSpPr>
        <p:spPr bwMode="auto">
          <a:xfrm>
            <a:off x="7243763" y="4514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9" name="Text Box 59"/>
          <p:cNvSpPr txBox="1">
            <a:spLocks noChangeArrowheads="1"/>
          </p:cNvSpPr>
          <p:nvPr/>
        </p:nvSpPr>
        <p:spPr bwMode="auto">
          <a:xfrm>
            <a:off x="6557963" y="4210050"/>
            <a:ext cx="790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 21        24</a:t>
            </a:r>
          </a:p>
        </p:txBody>
      </p:sp>
      <p:sp>
        <p:nvSpPr>
          <p:cNvPr id="28690" name="Line 60"/>
          <p:cNvSpPr>
            <a:spLocks noChangeShapeType="1"/>
          </p:cNvSpPr>
          <p:nvPr/>
        </p:nvSpPr>
        <p:spPr bwMode="auto">
          <a:xfrm>
            <a:off x="6786563" y="4514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1" name="Text Box 62"/>
          <p:cNvSpPr txBox="1">
            <a:spLocks noChangeArrowheads="1"/>
          </p:cNvSpPr>
          <p:nvPr/>
        </p:nvSpPr>
        <p:spPr bwMode="auto">
          <a:xfrm>
            <a:off x="4805363" y="4743450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300</a:t>
            </a:r>
          </a:p>
        </p:txBody>
      </p:sp>
      <p:sp>
        <p:nvSpPr>
          <p:cNvPr id="28692" name="Rectangle 63"/>
          <p:cNvSpPr>
            <a:spLocks noChangeArrowheads="1"/>
          </p:cNvSpPr>
          <p:nvPr/>
        </p:nvSpPr>
        <p:spPr bwMode="auto">
          <a:xfrm>
            <a:off x="5262563" y="4743450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300</a:t>
            </a:r>
          </a:p>
        </p:txBody>
      </p:sp>
      <p:sp>
        <p:nvSpPr>
          <p:cNvPr id="28693" name="Rectangle 64"/>
          <p:cNvSpPr>
            <a:spLocks noChangeArrowheads="1"/>
          </p:cNvSpPr>
          <p:nvPr/>
        </p:nvSpPr>
        <p:spPr bwMode="auto">
          <a:xfrm>
            <a:off x="5719763" y="4743450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300</a:t>
            </a:r>
          </a:p>
        </p:txBody>
      </p:sp>
      <p:sp>
        <p:nvSpPr>
          <p:cNvPr id="28694" name="Rectangle 66"/>
          <p:cNvSpPr>
            <a:spLocks noChangeArrowheads="1"/>
          </p:cNvSpPr>
          <p:nvPr/>
        </p:nvSpPr>
        <p:spPr bwMode="auto">
          <a:xfrm>
            <a:off x="6557963" y="4743450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300</a:t>
            </a:r>
          </a:p>
        </p:txBody>
      </p:sp>
      <p:sp>
        <p:nvSpPr>
          <p:cNvPr id="28695" name="Rectangle 67"/>
          <p:cNvSpPr>
            <a:spLocks noChangeArrowheads="1"/>
          </p:cNvSpPr>
          <p:nvPr/>
        </p:nvSpPr>
        <p:spPr bwMode="auto">
          <a:xfrm>
            <a:off x="7091363" y="4743450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300</a:t>
            </a:r>
          </a:p>
        </p:txBody>
      </p:sp>
      <p:sp>
        <p:nvSpPr>
          <p:cNvPr id="28696" name="Text Box 68"/>
          <p:cNvSpPr txBox="1">
            <a:spLocks noChangeArrowheads="1"/>
          </p:cNvSpPr>
          <p:nvPr/>
        </p:nvSpPr>
        <p:spPr bwMode="auto">
          <a:xfrm>
            <a:off x="7456488" y="4221163"/>
            <a:ext cx="735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Months</a:t>
            </a:r>
          </a:p>
        </p:txBody>
      </p:sp>
      <p:sp>
        <p:nvSpPr>
          <p:cNvPr id="28697" name="Text Box 69"/>
          <p:cNvSpPr txBox="1">
            <a:spLocks noChangeArrowheads="1"/>
          </p:cNvSpPr>
          <p:nvPr/>
        </p:nvSpPr>
        <p:spPr bwMode="auto">
          <a:xfrm>
            <a:off x="7396163" y="4438650"/>
            <a:ext cx="839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Quarters</a:t>
            </a:r>
          </a:p>
        </p:txBody>
      </p:sp>
      <p:sp>
        <p:nvSpPr>
          <p:cNvPr id="28698" name="Text Box 70"/>
          <p:cNvSpPr txBox="1">
            <a:spLocks noChangeArrowheads="1"/>
          </p:cNvSpPr>
          <p:nvPr/>
        </p:nvSpPr>
        <p:spPr bwMode="auto">
          <a:xfrm>
            <a:off x="4856163" y="4465638"/>
            <a:ext cx="2547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1          2            3                      7           8</a:t>
            </a:r>
          </a:p>
        </p:txBody>
      </p:sp>
      <p:sp>
        <p:nvSpPr>
          <p:cNvPr id="28699" name="Rectangle 73"/>
          <p:cNvSpPr>
            <a:spLocks noChangeArrowheads="1"/>
          </p:cNvSpPr>
          <p:nvPr/>
        </p:nvSpPr>
        <p:spPr bwMode="auto">
          <a:xfrm>
            <a:off x="4881563" y="3752850"/>
            <a:ext cx="325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75</a:t>
            </a:r>
          </a:p>
        </p:txBody>
      </p:sp>
      <p:sp>
        <p:nvSpPr>
          <p:cNvPr id="28700" name="Rectangle 74"/>
          <p:cNvSpPr>
            <a:spLocks noChangeArrowheads="1"/>
          </p:cNvSpPr>
          <p:nvPr/>
        </p:nvSpPr>
        <p:spPr bwMode="auto">
          <a:xfrm>
            <a:off x="5338763" y="3752850"/>
            <a:ext cx="39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150</a:t>
            </a:r>
          </a:p>
        </p:txBody>
      </p:sp>
      <p:sp>
        <p:nvSpPr>
          <p:cNvPr id="42" name="Line 83"/>
          <p:cNvSpPr>
            <a:spLocks noChangeShapeType="1"/>
          </p:cNvSpPr>
          <p:nvPr/>
        </p:nvSpPr>
        <p:spPr bwMode="auto">
          <a:xfrm flipH="1" flipV="1">
            <a:off x="7239000" y="3733800"/>
            <a:ext cx="4763" cy="781050"/>
          </a:xfrm>
          <a:prstGeom prst="lin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sz="1200" dirty="0"/>
          </a:p>
        </p:txBody>
      </p:sp>
      <p:sp>
        <p:nvSpPr>
          <p:cNvPr id="43" name="Text Box 84"/>
          <p:cNvSpPr txBox="1">
            <a:spLocks noChangeArrowheads="1"/>
          </p:cNvSpPr>
          <p:nvPr/>
        </p:nvSpPr>
        <p:spPr bwMode="auto">
          <a:xfrm>
            <a:off x="7010400" y="3505200"/>
            <a:ext cx="4826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 = ?</a:t>
            </a:r>
          </a:p>
        </p:txBody>
      </p:sp>
      <p:sp>
        <p:nvSpPr>
          <p:cNvPr id="28703" name="Text Box 96"/>
          <p:cNvSpPr txBox="1">
            <a:spLocks noChangeArrowheads="1"/>
          </p:cNvSpPr>
          <p:nvPr/>
        </p:nvSpPr>
        <p:spPr bwMode="auto">
          <a:xfrm>
            <a:off x="3935413" y="4117975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0"/>
              <a:t> to</a:t>
            </a:r>
          </a:p>
        </p:txBody>
      </p:sp>
      <p:sp>
        <p:nvSpPr>
          <p:cNvPr id="28704" name="AutoShape 97"/>
          <p:cNvSpPr>
            <a:spLocks noChangeArrowheads="1"/>
          </p:cNvSpPr>
          <p:nvPr/>
        </p:nvSpPr>
        <p:spPr bwMode="auto">
          <a:xfrm>
            <a:off x="3935413" y="4362450"/>
            <a:ext cx="465137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35492003 h 21600"/>
              <a:gd name="T4" fmla="*/ 2147483646 w 21600"/>
              <a:gd name="T5" fmla="*/ 270984006 h 21600"/>
              <a:gd name="T6" fmla="*/ 2147483646 w 21600"/>
              <a:gd name="T7" fmla="*/ 13549200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8705" name="Text Box 98"/>
          <p:cNvSpPr txBox="1">
            <a:spLocks noChangeArrowheads="1"/>
          </p:cNvSpPr>
          <p:nvPr/>
        </p:nvSpPr>
        <p:spPr bwMode="auto">
          <a:xfrm>
            <a:off x="3959225" y="4503738"/>
            <a:ext cx="414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0"/>
              <a:t>this</a:t>
            </a:r>
          </a:p>
        </p:txBody>
      </p:sp>
      <p:sp>
        <p:nvSpPr>
          <p:cNvPr id="28706" name="Line 9"/>
          <p:cNvSpPr>
            <a:spLocks noChangeShapeType="1"/>
          </p:cNvSpPr>
          <p:nvPr/>
        </p:nvSpPr>
        <p:spPr bwMode="auto">
          <a:xfrm>
            <a:off x="895350" y="4560888"/>
            <a:ext cx="269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7" name="Line 11"/>
          <p:cNvSpPr>
            <a:spLocks noChangeShapeType="1"/>
          </p:cNvSpPr>
          <p:nvPr/>
        </p:nvSpPr>
        <p:spPr bwMode="auto">
          <a:xfrm>
            <a:off x="10731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8" name="Line 12"/>
          <p:cNvSpPr>
            <a:spLocks noChangeShapeType="1"/>
          </p:cNvSpPr>
          <p:nvPr/>
        </p:nvSpPr>
        <p:spPr bwMode="auto">
          <a:xfrm>
            <a:off x="12255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9" name="Line 13"/>
          <p:cNvSpPr>
            <a:spLocks noChangeShapeType="1"/>
          </p:cNvSpPr>
          <p:nvPr/>
        </p:nvSpPr>
        <p:spPr bwMode="auto">
          <a:xfrm>
            <a:off x="13779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0" name="Line 14"/>
          <p:cNvSpPr>
            <a:spLocks noChangeShapeType="1"/>
          </p:cNvSpPr>
          <p:nvPr/>
        </p:nvSpPr>
        <p:spPr bwMode="auto">
          <a:xfrm>
            <a:off x="15303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1" name="Line 15"/>
          <p:cNvSpPr>
            <a:spLocks noChangeShapeType="1"/>
          </p:cNvSpPr>
          <p:nvPr/>
        </p:nvSpPr>
        <p:spPr bwMode="auto">
          <a:xfrm>
            <a:off x="16827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2" name="Line 16"/>
          <p:cNvSpPr>
            <a:spLocks noChangeShapeType="1"/>
          </p:cNvSpPr>
          <p:nvPr/>
        </p:nvSpPr>
        <p:spPr bwMode="auto">
          <a:xfrm>
            <a:off x="18351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3" name="Line 17"/>
          <p:cNvSpPr>
            <a:spLocks noChangeShapeType="1"/>
          </p:cNvSpPr>
          <p:nvPr/>
        </p:nvSpPr>
        <p:spPr bwMode="auto">
          <a:xfrm>
            <a:off x="19875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4" name="Line 18"/>
          <p:cNvSpPr>
            <a:spLocks noChangeShapeType="1"/>
          </p:cNvSpPr>
          <p:nvPr/>
        </p:nvSpPr>
        <p:spPr bwMode="auto">
          <a:xfrm>
            <a:off x="21399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5" name="Line 19"/>
          <p:cNvSpPr>
            <a:spLocks noChangeShapeType="1"/>
          </p:cNvSpPr>
          <p:nvPr/>
        </p:nvSpPr>
        <p:spPr bwMode="auto">
          <a:xfrm>
            <a:off x="22923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6" name="Line 20"/>
          <p:cNvSpPr>
            <a:spLocks noChangeShapeType="1"/>
          </p:cNvSpPr>
          <p:nvPr/>
        </p:nvSpPr>
        <p:spPr bwMode="auto">
          <a:xfrm>
            <a:off x="24447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7" name="Line 21"/>
          <p:cNvSpPr>
            <a:spLocks noChangeShapeType="1"/>
          </p:cNvSpPr>
          <p:nvPr/>
        </p:nvSpPr>
        <p:spPr bwMode="auto">
          <a:xfrm>
            <a:off x="25971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8" name="Line 22"/>
          <p:cNvSpPr>
            <a:spLocks noChangeShapeType="1"/>
          </p:cNvSpPr>
          <p:nvPr/>
        </p:nvSpPr>
        <p:spPr bwMode="auto">
          <a:xfrm>
            <a:off x="27495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9" name="Text Box 25"/>
          <p:cNvSpPr txBox="1">
            <a:spLocks noChangeArrowheads="1"/>
          </p:cNvSpPr>
          <p:nvPr/>
        </p:nvSpPr>
        <p:spPr bwMode="auto">
          <a:xfrm>
            <a:off x="731838" y="4368800"/>
            <a:ext cx="20177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b="0"/>
              <a:t>  0     1    2    3    4    5    6    7    8    9  10   </a:t>
            </a:r>
          </a:p>
        </p:txBody>
      </p:sp>
      <p:sp>
        <p:nvSpPr>
          <p:cNvPr id="28720" name="Line 26"/>
          <p:cNvSpPr>
            <a:spLocks noChangeShapeType="1"/>
          </p:cNvSpPr>
          <p:nvPr/>
        </p:nvSpPr>
        <p:spPr bwMode="auto">
          <a:xfrm flipV="1">
            <a:off x="1987550" y="4103688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21" name="Line 27"/>
          <p:cNvSpPr>
            <a:spLocks noChangeShapeType="1"/>
          </p:cNvSpPr>
          <p:nvPr/>
        </p:nvSpPr>
        <p:spPr bwMode="auto">
          <a:xfrm flipV="1">
            <a:off x="1682750" y="4103688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22" name="Line 36"/>
          <p:cNvSpPr>
            <a:spLocks noChangeShapeType="1"/>
          </p:cNvSpPr>
          <p:nvPr/>
        </p:nvSpPr>
        <p:spPr bwMode="auto">
          <a:xfrm>
            <a:off x="32829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23" name="Line 37"/>
          <p:cNvSpPr>
            <a:spLocks noChangeShapeType="1"/>
          </p:cNvSpPr>
          <p:nvPr/>
        </p:nvSpPr>
        <p:spPr bwMode="auto">
          <a:xfrm>
            <a:off x="34353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24" name="Line 38"/>
          <p:cNvSpPr>
            <a:spLocks noChangeShapeType="1"/>
          </p:cNvSpPr>
          <p:nvPr/>
        </p:nvSpPr>
        <p:spPr bwMode="auto">
          <a:xfrm>
            <a:off x="3587750" y="4560888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25" name="Text Box 39"/>
          <p:cNvSpPr txBox="1">
            <a:spLocks noChangeArrowheads="1"/>
          </p:cNvSpPr>
          <p:nvPr/>
        </p:nvSpPr>
        <p:spPr bwMode="auto">
          <a:xfrm>
            <a:off x="3178175" y="4368800"/>
            <a:ext cx="657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b="0"/>
              <a:t>     23 24</a:t>
            </a:r>
          </a:p>
        </p:txBody>
      </p:sp>
      <p:sp>
        <p:nvSpPr>
          <p:cNvPr id="28726" name="Text Box 61"/>
          <p:cNvSpPr txBox="1">
            <a:spLocks noChangeArrowheads="1"/>
          </p:cNvSpPr>
          <p:nvPr/>
        </p:nvSpPr>
        <p:spPr bwMode="auto">
          <a:xfrm>
            <a:off x="1619250" y="4789488"/>
            <a:ext cx="41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="0"/>
              <a:t>100</a:t>
            </a:r>
          </a:p>
        </p:txBody>
      </p:sp>
      <p:sp>
        <p:nvSpPr>
          <p:cNvPr id="28727" name="Text Box 71"/>
          <p:cNvSpPr txBox="1">
            <a:spLocks noChangeArrowheads="1"/>
          </p:cNvSpPr>
          <p:nvPr/>
        </p:nvSpPr>
        <p:spPr bwMode="auto">
          <a:xfrm>
            <a:off x="1536700" y="3857625"/>
            <a:ext cx="300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="0"/>
              <a:t>75</a:t>
            </a:r>
          </a:p>
        </p:txBody>
      </p:sp>
      <p:sp>
        <p:nvSpPr>
          <p:cNvPr id="28728" name="Text Box 75"/>
          <p:cNvSpPr txBox="1">
            <a:spLocks noChangeArrowheads="1"/>
          </p:cNvSpPr>
          <p:nvPr/>
        </p:nvSpPr>
        <p:spPr bwMode="auto">
          <a:xfrm>
            <a:off x="17463" y="4083050"/>
            <a:ext cx="490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0"/>
              <a:t>from</a:t>
            </a:r>
          </a:p>
        </p:txBody>
      </p:sp>
      <p:sp>
        <p:nvSpPr>
          <p:cNvPr id="72" name="Line 80"/>
          <p:cNvSpPr>
            <a:spLocks noChangeShapeType="1"/>
          </p:cNvSpPr>
          <p:nvPr/>
        </p:nvSpPr>
        <p:spPr bwMode="auto">
          <a:xfrm flipV="1">
            <a:off x="3587750" y="4027488"/>
            <a:ext cx="0" cy="381000"/>
          </a:xfrm>
          <a:prstGeom prst="lin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sz="1200" dirty="0"/>
          </a:p>
        </p:txBody>
      </p:sp>
      <p:sp>
        <p:nvSpPr>
          <p:cNvPr id="73" name="Text Box 82"/>
          <p:cNvSpPr txBox="1">
            <a:spLocks noChangeArrowheads="1"/>
          </p:cNvSpPr>
          <p:nvPr/>
        </p:nvSpPr>
        <p:spPr bwMode="auto">
          <a:xfrm>
            <a:off x="3281363" y="3752850"/>
            <a:ext cx="484187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 = ?</a:t>
            </a:r>
          </a:p>
        </p:txBody>
      </p:sp>
      <p:sp>
        <p:nvSpPr>
          <p:cNvPr id="28731" name="AutoShape 94"/>
          <p:cNvSpPr>
            <a:spLocks noChangeArrowheads="1"/>
          </p:cNvSpPr>
          <p:nvPr/>
        </p:nvSpPr>
        <p:spPr bwMode="auto">
          <a:xfrm>
            <a:off x="20638" y="4354513"/>
            <a:ext cx="487362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35492003 h 21600"/>
              <a:gd name="T4" fmla="*/ 2147483646 w 21600"/>
              <a:gd name="T5" fmla="*/ 270984006 h 21600"/>
              <a:gd name="T6" fmla="*/ 2147483646 w 21600"/>
              <a:gd name="T7" fmla="*/ 13549200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8732" name="Text Box 95"/>
          <p:cNvSpPr txBox="1">
            <a:spLocks noChangeArrowheads="1"/>
          </p:cNvSpPr>
          <p:nvPr/>
        </p:nvSpPr>
        <p:spPr bwMode="auto">
          <a:xfrm>
            <a:off x="46038" y="4514850"/>
            <a:ext cx="412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0"/>
              <a:t>this</a:t>
            </a:r>
          </a:p>
        </p:txBody>
      </p:sp>
      <p:sp>
        <p:nvSpPr>
          <p:cNvPr id="28733" name="Line 106"/>
          <p:cNvSpPr>
            <a:spLocks noChangeShapeType="1"/>
          </p:cNvSpPr>
          <p:nvPr/>
        </p:nvSpPr>
        <p:spPr bwMode="auto">
          <a:xfrm flipV="1">
            <a:off x="2152650" y="4103688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8734" name="Straight Connector 12"/>
          <p:cNvCxnSpPr>
            <a:cxnSpLocks noChangeShapeType="1"/>
          </p:cNvCxnSpPr>
          <p:nvPr/>
        </p:nvCxnSpPr>
        <p:spPr bwMode="auto">
          <a:xfrm>
            <a:off x="3024188" y="4502150"/>
            <a:ext cx="0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5" name="Straight Connector 78"/>
          <p:cNvCxnSpPr>
            <a:cxnSpLocks noChangeShapeType="1"/>
          </p:cNvCxnSpPr>
          <p:nvPr/>
        </p:nvCxnSpPr>
        <p:spPr bwMode="auto">
          <a:xfrm>
            <a:off x="3054350" y="4502150"/>
            <a:ext cx="0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6" name="Straight Connector 86"/>
          <p:cNvCxnSpPr>
            <a:cxnSpLocks noChangeShapeType="1"/>
            <a:stCxn id="28707" idx="1"/>
          </p:cNvCxnSpPr>
          <p:nvPr/>
        </p:nvCxnSpPr>
        <p:spPr bwMode="auto">
          <a:xfrm>
            <a:off x="1073150" y="4789488"/>
            <a:ext cx="2514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7" name="Text Box 71"/>
          <p:cNvSpPr txBox="1">
            <a:spLocks noChangeArrowheads="1"/>
          </p:cNvSpPr>
          <p:nvPr/>
        </p:nvSpPr>
        <p:spPr bwMode="auto">
          <a:xfrm>
            <a:off x="1835150" y="3857625"/>
            <a:ext cx="300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="0"/>
              <a:t>75</a:t>
            </a:r>
          </a:p>
        </p:txBody>
      </p:sp>
      <p:sp>
        <p:nvSpPr>
          <p:cNvPr id="28738" name="Text Box 71"/>
          <p:cNvSpPr txBox="1">
            <a:spLocks noChangeArrowheads="1"/>
          </p:cNvSpPr>
          <p:nvPr/>
        </p:nvSpPr>
        <p:spPr bwMode="auto">
          <a:xfrm>
            <a:off x="2039938" y="3857625"/>
            <a:ext cx="300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="0"/>
              <a:t>75</a:t>
            </a:r>
          </a:p>
        </p:txBody>
      </p:sp>
      <p:cxnSp>
        <p:nvCxnSpPr>
          <p:cNvPr id="28739" name="Straight Connector 80"/>
          <p:cNvCxnSpPr>
            <a:cxnSpLocks noChangeShapeType="1"/>
          </p:cNvCxnSpPr>
          <p:nvPr/>
        </p:nvCxnSpPr>
        <p:spPr bwMode="auto">
          <a:xfrm rot="5400000">
            <a:off x="6400800" y="44958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40" name="Straight Connector 82"/>
          <p:cNvCxnSpPr>
            <a:cxnSpLocks noChangeShapeType="1"/>
          </p:cNvCxnSpPr>
          <p:nvPr/>
        </p:nvCxnSpPr>
        <p:spPr bwMode="auto">
          <a:xfrm rot="5400000">
            <a:off x="6324600" y="44958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19418C02-73C6-401F-85A2-C5EED74CE629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300" b="0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725" y="76200"/>
            <a:ext cx="6096000" cy="7620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Continuous Compounding</a:t>
            </a:r>
            <a:endParaRPr lang="en-US" sz="4400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6363" y="985838"/>
            <a:ext cx="7881937" cy="773112"/>
            <a:chOff x="384" y="912"/>
            <a:chExt cx="4848" cy="384"/>
          </a:xfrm>
        </p:grpSpPr>
        <p:sp>
          <p:nvSpPr>
            <p:cNvPr id="30731" name="Rectangle 12" descr="Walnut"/>
            <p:cNvSpPr>
              <a:spLocks noChangeArrowheads="1"/>
            </p:cNvSpPr>
            <p:nvPr/>
          </p:nvSpPr>
          <p:spPr bwMode="auto">
            <a:xfrm>
              <a:off x="384" y="912"/>
              <a:ext cx="4848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 b="0"/>
            </a:p>
          </p:txBody>
        </p:sp>
        <p:sp>
          <p:nvSpPr>
            <p:cNvPr id="30732" name="Text Box 3"/>
            <p:cNvSpPr txBox="1">
              <a:spLocks noChangeArrowheads="1"/>
            </p:cNvSpPr>
            <p:nvPr/>
          </p:nvSpPr>
          <p:spPr bwMode="auto">
            <a:xfrm>
              <a:off x="441" y="916"/>
              <a:ext cx="4705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CC66"/>
                  </a:solidFill>
                </a:rPr>
                <a:t>When the interest period is infinitely small, interest is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solidFill>
                    <a:srgbClr val="FFCC66"/>
                  </a:solidFill>
                </a:rPr>
                <a:t>compounded continuously.  </a:t>
              </a:r>
              <a:r>
                <a:rPr lang="en-US" altLang="en-US" sz="2000">
                  <a:solidFill>
                    <a:srgbClr val="FFCC66"/>
                  </a:solidFill>
                </a:rPr>
                <a:t>Therefore, PP &gt; CP and m increases. </a:t>
              </a:r>
            </a:p>
          </p:txBody>
        </p:sp>
      </p:grp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7772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Take limit as m → ∞ to find the effective interest rate equation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10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i = e</a:t>
            </a:r>
            <a:r>
              <a:rPr lang="en-US" altLang="en-US" baseline="30000"/>
              <a:t>r</a:t>
            </a:r>
            <a:r>
              <a:rPr lang="en-US" altLang="en-US"/>
              <a:t> – 1</a:t>
            </a:r>
            <a:endParaRPr lang="en-US" altLang="en-US" sz="2000"/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04800" y="3200400"/>
            <a:ext cx="7011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3333CC"/>
                </a:solidFill>
              </a:rPr>
              <a:t>Example: </a:t>
            </a:r>
            <a:r>
              <a:rPr lang="en-US" altLang="en-US" sz="2000"/>
              <a:t>If a person deposits $500 into an account every 3 months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at an interest rate of 6% per year, compounded continuously,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how much will be in the account at the end of 5 years? 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6200" y="4191000"/>
            <a:ext cx="7812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Solution:</a:t>
            </a:r>
            <a:r>
              <a:rPr lang="en-US" altLang="en-US" sz="2000" b="0"/>
              <a:t>  	</a:t>
            </a:r>
            <a:r>
              <a:rPr lang="en-US" altLang="en-US" sz="2000" b="0">
                <a:solidFill>
                  <a:srgbClr val="3333CC"/>
                </a:solidFill>
              </a:rPr>
              <a:t>Payment Period: PP = 3 months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3333CC"/>
                </a:solidFill>
              </a:rPr>
              <a:t>	 	</a:t>
            </a:r>
            <a:r>
              <a:rPr lang="en-US" altLang="en-US" sz="2000" b="0"/>
              <a:t>Nominal rate per </a:t>
            </a:r>
            <a:r>
              <a:rPr lang="en-US" altLang="en-US" sz="2000" b="0" i="1">
                <a:solidFill>
                  <a:srgbClr val="0033CC"/>
                </a:solidFill>
              </a:rPr>
              <a:t>three months</a:t>
            </a:r>
            <a:r>
              <a:rPr lang="en-US" altLang="en-US" sz="2000" b="0"/>
              <a:t>: r = 6%/4 = 1.50% 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828800" y="4800600"/>
            <a:ext cx="4849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00CC66"/>
                </a:solidFill>
              </a:rPr>
              <a:t> Effective rate per 3 months:</a:t>
            </a:r>
            <a:r>
              <a:rPr lang="en-US" altLang="en-US" sz="2000" b="0"/>
              <a:t> i = e</a:t>
            </a:r>
            <a:r>
              <a:rPr lang="en-US" altLang="en-US" sz="2000" b="0" baseline="30000"/>
              <a:t>0.015</a:t>
            </a:r>
            <a:r>
              <a:rPr lang="en-US" altLang="en-US" sz="2000" b="0"/>
              <a:t> – 1 = 1.51%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286000" y="5257800"/>
            <a:ext cx="330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7030A0"/>
                </a:solidFill>
              </a:rPr>
              <a:t>F = 500(F/A,1.51%,20) = $11,573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228600" y="3124200"/>
            <a:ext cx="7620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20000"/>
                <a:lumOff val="8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  <p:bldP spid="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384175" y="992188"/>
            <a:ext cx="7423150" cy="8604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7680A3B8-CAA5-4D93-B23A-F4FB0E5DF4E5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 b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81013" y="152400"/>
            <a:ext cx="6994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Varying Rates</a:t>
            </a:r>
            <a:endParaRPr lang="en-US" sz="4400" dirty="0"/>
          </a:p>
        </p:txBody>
      </p:sp>
      <p:sp>
        <p:nvSpPr>
          <p:cNvPr id="32773" name="TextBox 39"/>
          <p:cNvSpPr txBox="1">
            <a:spLocks noChangeArrowheads="1"/>
          </p:cNvSpPr>
          <p:nvPr/>
        </p:nvSpPr>
        <p:spPr bwMode="auto">
          <a:xfrm>
            <a:off x="860425" y="2611438"/>
            <a:ext cx="595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For the cash flow shown below, find the future worth (in year 7) at i = 10% per year.</a:t>
            </a:r>
          </a:p>
        </p:txBody>
      </p:sp>
      <p:sp>
        <p:nvSpPr>
          <p:cNvPr id="32774" name="Rectangle 57"/>
          <p:cNvSpPr>
            <a:spLocks noChangeArrowheads="1"/>
          </p:cNvSpPr>
          <p:nvPr/>
        </p:nvSpPr>
        <p:spPr bwMode="auto">
          <a:xfrm>
            <a:off x="554038" y="3095625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32775" name="Text Box 3"/>
          <p:cNvSpPr txBox="1">
            <a:spLocks noChangeArrowheads="1"/>
          </p:cNvSpPr>
          <p:nvPr/>
        </p:nvSpPr>
        <p:spPr bwMode="auto">
          <a:xfrm>
            <a:off x="790575" y="1022350"/>
            <a:ext cx="70691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When interest rates vary over time, use the interest rates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associated with their respective time periods to find P 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130175" y="2098675"/>
            <a:ext cx="8054975" cy="838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32777" name="Text Box 5"/>
          <p:cNvSpPr txBox="1">
            <a:spLocks noChangeArrowheads="1"/>
          </p:cNvSpPr>
          <p:nvPr/>
        </p:nvSpPr>
        <p:spPr bwMode="auto">
          <a:xfrm>
            <a:off x="295275" y="2163763"/>
            <a:ext cx="7943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CC66"/>
                </a:solidFill>
              </a:rPr>
              <a:t>Example: Find the present worth of $2500 deposits  in years 1 through 8 if the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CC66"/>
                </a:solidFill>
              </a:rPr>
              <a:t> interest rate is 7% per year for the first five years and 10% per year thereafter. 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612900" y="3117850"/>
            <a:ext cx="5307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  P = 2,500(P/A,7%,5) + 2,500(P/A,10%,3)(P/F,7%,5)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1855788" y="3487738"/>
            <a:ext cx="1182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 = </a:t>
            </a:r>
            <a:r>
              <a:rPr lang="en-US" altLang="en-US" sz="2000">
                <a:solidFill>
                  <a:srgbClr val="FF0000"/>
                </a:solidFill>
              </a:rPr>
              <a:t>$14,683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7950" y="3886200"/>
            <a:ext cx="8077200" cy="1135063"/>
            <a:chOff x="240" y="2880"/>
            <a:chExt cx="5328" cy="672"/>
          </a:xfrm>
        </p:grpSpPr>
        <p:sp>
          <p:nvSpPr>
            <p:cNvPr id="32783" name="Oval 19"/>
            <p:cNvSpPr>
              <a:spLocks noChangeArrowheads="1"/>
            </p:cNvSpPr>
            <p:nvPr/>
          </p:nvSpPr>
          <p:spPr bwMode="auto">
            <a:xfrm>
              <a:off x="240" y="2880"/>
              <a:ext cx="5328" cy="67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0"/>
            </a:p>
          </p:txBody>
        </p:sp>
        <p:sp>
          <p:nvSpPr>
            <p:cNvPr id="32784" name="Text Box 9"/>
            <p:cNvSpPr txBox="1">
              <a:spLocks noChangeArrowheads="1"/>
            </p:cNvSpPr>
            <p:nvPr/>
          </p:nvSpPr>
          <p:spPr bwMode="auto">
            <a:xfrm>
              <a:off x="486" y="3015"/>
              <a:ext cx="4863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CC66"/>
                  </a:solidFill>
                </a:rPr>
                <a:t>An equivalent  annual worth value can be obtained by replacing each cash flow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CC66"/>
                  </a:solidFill>
                </a:rPr>
                <a:t>amount with ‘A’ and setting the equation equal to the calculated P value</a:t>
              </a:r>
            </a:p>
          </p:txBody>
        </p:sp>
      </p:grp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1766888" y="5021263"/>
            <a:ext cx="495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14,683 = A(P/A,7%,5) + A(P/A,10%,3)(P/F,7%,5)</a:t>
            </a:r>
          </a:p>
        </p:txBody>
      </p:sp>
      <p:sp>
        <p:nvSpPr>
          <p:cNvPr id="73" name="Text Box 13"/>
          <p:cNvSpPr txBox="1">
            <a:spLocks noChangeArrowheads="1"/>
          </p:cNvSpPr>
          <p:nvPr/>
        </p:nvSpPr>
        <p:spPr bwMode="auto">
          <a:xfrm>
            <a:off x="2286000" y="5334000"/>
            <a:ext cx="201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A = </a:t>
            </a:r>
            <a:r>
              <a:rPr lang="en-US" altLang="en-US" sz="2000">
                <a:solidFill>
                  <a:srgbClr val="FF0000"/>
                </a:solidFill>
              </a:rPr>
              <a:t>$2500 per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8" grpId="0" autoUpdateAnimBg="0"/>
      <p:bldP spid="72" grpId="0" autoUpdateAnimBg="0"/>
      <p:bldP spid="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rizontal Scroll 10"/>
          <p:cNvSpPr/>
          <p:nvPr/>
        </p:nvSpPr>
        <p:spPr bwMode="auto">
          <a:xfrm>
            <a:off x="533400" y="2590800"/>
            <a:ext cx="7010400" cy="1219200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  <a:p>
            <a:pPr algn="ctr">
              <a:defRPr/>
            </a:pPr>
            <a:r>
              <a:rPr lang="en-US" b="1" dirty="0"/>
              <a:t>i = (1 + r / m)</a:t>
            </a:r>
            <a:r>
              <a:rPr lang="en-US" b="1" baseline="30000" dirty="0"/>
              <a:t>m</a:t>
            </a:r>
            <a:r>
              <a:rPr lang="en-US" b="1" dirty="0"/>
              <a:t> – 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81000" y="5029200"/>
            <a:ext cx="6980238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3796" name="Oval 19"/>
          <p:cNvSpPr>
            <a:spLocks noChangeArrowheads="1"/>
          </p:cNvSpPr>
          <p:nvPr/>
        </p:nvSpPr>
        <p:spPr bwMode="auto">
          <a:xfrm>
            <a:off x="152400" y="3962400"/>
            <a:ext cx="7848600" cy="982663"/>
          </a:xfrm>
          <a:prstGeom prst="ellipse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100000" t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52400" y="1295400"/>
            <a:ext cx="7848600" cy="982421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/>
          </a:p>
        </p:txBody>
      </p:sp>
      <p:sp>
        <p:nvSpPr>
          <p:cNvPr id="338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A1A01A49-00ED-4EE8-83D3-367CFBBD6767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300" b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6994525" cy="8382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Summary of Important Points</a:t>
            </a:r>
            <a:endParaRPr lang="en-US" sz="4000" dirty="0"/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838200" y="1447800"/>
            <a:ext cx="647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</a:rPr>
              <a:t>Must understand:  </a:t>
            </a:r>
            <a:r>
              <a:rPr lang="en-US" altLang="en-US" sz="1800"/>
              <a:t>interest period, compounding period, compounding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                             frequency, and payment period  </a:t>
            </a:r>
          </a:p>
        </p:txBody>
      </p:sp>
      <p:sp>
        <p:nvSpPr>
          <p:cNvPr id="33803" name="TextBox 6"/>
          <p:cNvSpPr txBox="1">
            <a:spLocks noChangeArrowheads="1"/>
          </p:cNvSpPr>
          <p:nvPr/>
        </p:nvSpPr>
        <p:spPr bwMode="auto">
          <a:xfrm>
            <a:off x="1295400" y="2819400"/>
            <a:ext cx="548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Always use </a:t>
            </a:r>
            <a:r>
              <a:rPr lang="en-US" altLang="en-US" sz="2000" i="1">
                <a:solidFill>
                  <a:srgbClr val="FF0000"/>
                </a:solidFill>
              </a:rPr>
              <a:t>effective rates </a:t>
            </a:r>
            <a:r>
              <a:rPr lang="en-US" altLang="en-US" sz="2000"/>
              <a:t>in interest formulas</a:t>
            </a:r>
          </a:p>
        </p:txBody>
      </p:sp>
      <p:sp>
        <p:nvSpPr>
          <p:cNvPr id="33804" name="TextBox 3"/>
          <p:cNvSpPr txBox="1">
            <a:spLocks noChangeArrowheads="1"/>
          </p:cNvSpPr>
          <p:nvPr/>
        </p:nvSpPr>
        <p:spPr bwMode="auto">
          <a:xfrm>
            <a:off x="533400" y="4267200"/>
            <a:ext cx="708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00"/>
                </a:solidFill>
              </a:rPr>
              <a:t>Interest rates are stated different ways; must know how to get effective rates</a:t>
            </a:r>
          </a:p>
        </p:txBody>
      </p:sp>
      <p:sp>
        <p:nvSpPr>
          <p:cNvPr id="33805" name="Rectangle 7"/>
          <p:cNvSpPr>
            <a:spLocks noChangeArrowheads="1"/>
          </p:cNvSpPr>
          <p:nvPr/>
        </p:nvSpPr>
        <p:spPr bwMode="auto">
          <a:xfrm>
            <a:off x="1066800" y="51054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For single amounts, make sure units on i and n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C91222C6-5BD2-4057-8570-5AE43CC5DD0E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300" b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994525" cy="8382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Important Points (cont’d)</a:t>
            </a:r>
            <a:endParaRPr lang="en-US" sz="4400" dirty="0"/>
          </a:p>
        </p:txBody>
      </p:sp>
      <p:sp>
        <p:nvSpPr>
          <p:cNvPr id="35844" name="Oval 19"/>
          <p:cNvSpPr>
            <a:spLocks noChangeArrowheads="1"/>
          </p:cNvSpPr>
          <p:nvPr/>
        </p:nvSpPr>
        <p:spPr bwMode="auto">
          <a:xfrm>
            <a:off x="153988" y="2667000"/>
            <a:ext cx="8075612" cy="11350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10" name="Rectangle 9"/>
          <p:cNvSpPr/>
          <p:nvPr/>
        </p:nvSpPr>
        <p:spPr>
          <a:xfrm>
            <a:off x="838200" y="2895600"/>
            <a:ext cx="6858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 uniform series with PP &lt; CP and no interperiod interest, move cash flows to match compounding period</a:t>
            </a:r>
          </a:p>
        </p:txBody>
      </p:sp>
      <p:sp>
        <p:nvSpPr>
          <p:cNvPr id="35846" name="Oval 10"/>
          <p:cNvSpPr>
            <a:spLocks noChangeArrowheads="1"/>
          </p:cNvSpPr>
          <p:nvPr/>
        </p:nvSpPr>
        <p:spPr bwMode="auto">
          <a:xfrm>
            <a:off x="152400" y="3886200"/>
            <a:ext cx="7772400" cy="81915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35847" name="TextBox 11"/>
          <p:cNvSpPr txBox="1">
            <a:spLocks noChangeArrowheads="1"/>
          </p:cNvSpPr>
          <p:nvPr/>
        </p:nvSpPr>
        <p:spPr bwMode="auto">
          <a:xfrm>
            <a:off x="914400" y="4114800"/>
            <a:ext cx="6497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For continuous compounding, use i = e</a:t>
            </a:r>
            <a:r>
              <a:rPr lang="en-US" altLang="en-US" sz="2000" baseline="30000"/>
              <a:t>r</a:t>
            </a:r>
            <a:r>
              <a:rPr lang="en-US" altLang="en-US" sz="2000"/>
              <a:t> – 1 to get effective rate</a:t>
            </a:r>
          </a:p>
        </p:txBody>
      </p:sp>
      <p:sp>
        <p:nvSpPr>
          <p:cNvPr id="35848" name="TextBox 12"/>
          <p:cNvSpPr txBox="1">
            <a:spLocks noChangeArrowheads="1"/>
          </p:cNvSpPr>
          <p:nvPr/>
        </p:nvSpPr>
        <p:spPr bwMode="auto">
          <a:xfrm>
            <a:off x="785813" y="4808538"/>
            <a:ext cx="5954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For the cash flow shown below, find the future worth (in year 7) at i = 10% per year.</a:t>
            </a:r>
          </a:p>
        </p:txBody>
      </p:sp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0" y="4953000"/>
            <a:ext cx="8054975" cy="838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35850" name="Text Box 5"/>
          <p:cNvSpPr txBox="1">
            <a:spLocks noChangeArrowheads="1"/>
          </p:cNvSpPr>
          <p:nvPr/>
        </p:nvSpPr>
        <p:spPr bwMode="auto">
          <a:xfrm>
            <a:off x="152400" y="5105400"/>
            <a:ext cx="795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CC66"/>
                </a:solidFill>
              </a:rPr>
              <a:t>For varying rates, use stated i values for respective time periods  </a:t>
            </a:r>
          </a:p>
        </p:txBody>
      </p:sp>
      <p:sp>
        <p:nvSpPr>
          <p:cNvPr id="35851" name="Oval 16"/>
          <p:cNvSpPr>
            <a:spLocks noChangeArrowheads="1"/>
          </p:cNvSpPr>
          <p:nvPr/>
        </p:nvSpPr>
        <p:spPr bwMode="auto">
          <a:xfrm>
            <a:off x="152400" y="1295400"/>
            <a:ext cx="7848600" cy="982663"/>
          </a:xfrm>
          <a:prstGeom prst="ellipse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0"/>
          </a:p>
        </p:txBody>
      </p:sp>
      <p:sp>
        <p:nvSpPr>
          <p:cNvPr id="35852" name="Rectangle 17"/>
          <p:cNvSpPr>
            <a:spLocks noChangeArrowheads="1"/>
          </p:cNvSpPr>
          <p:nvPr/>
        </p:nvSpPr>
        <p:spPr bwMode="auto">
          <a:xfrm>
            <a:off x="1066800" y="16002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2060"/>
                </a:solidFill>
              </a:rPr>
              <a:t>For uniform series with PP ≥ CP, find effective i over 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6436DA97-98F4-42C4-A0E4-E5D6BA2F5B1C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300" b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996113" cy="777875"/>
          </a:xfrm>
        </p:spPr>
        <p:txBody>
          <a:bodyPr/>
          <a:lstStyle/>
          <a:p>
            <a:pPr defTabSz="914400">
              <a:defRPr/>
            </a:pPr>
            <a:r>
              <a:rPr lang="en-US" u="sng" dirty="0"/>
              <a:t>LEARNING </a:t>
            </a:r>
            <a:r>
              <a:rPr lang="en-US" u="sng" dirty="0" smtClean="0"/>
              <a:t>OUTCOMES</a:t>
            </a:r>
            <a:endParaRPr lang="en-US" u="sng" dirty="0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7696200" cy="470058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3594" tIns="41797" rIns="83594" bIns="41797">
            <a:spAutoFit/>
          </a:bodyPr>
          <a:lstStyle/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Understand interest rate statements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Use formula for effective interest rates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Determine interest rate for any time period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Determine payment period (PP) and compounding period (CP)  for equivalence calculations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Make calculations for single cash flows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Make calculations for series and gradient cash flows with PP ≥ CP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t>Perform equivalence calculations when PP &lt; CP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Use interest rate formula for continuous compounding</a:t>
            </a:r>
          </a:p>
          <a:p>
            <a:pPr marL="457200" indent="-457200" defTabSz="836613"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sz="2000" b="1" dirty="0">
                <a:latin typeface="Tahoma" pitchFamily="34" charset="0"/>
              </a:rPr>
              <a:t>Make calculations for varying interest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76200" y="2098675"/>
            <a:ext cx="7927975" cy="78422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49925F4B-266F-4797-8808-1CF81B63605B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 b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994525" cy="8382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Interest Rate Statements</a:t>
            </a:r>
            <a:endParaRPr lang="en-US" sz="4000" dirty="0"/>
          </a:p>
        </p:txBody>
      </p:sp>
      <p:sp>
        <p:nvSpPr>
          <p:cNvPr id="8197" name="Rectangle 9" descr="Walnut"/>
          <p:cNvSpPr>
            <a:spLocks noChangeArrowheads="1"/>
          </p:cNvSpPr>
          <p:nvPr/>
        </p:nvSpPr>
        <p:spPr bwMode="auto">
          <a:xfrm>
            <a:off x="533400" y="1212850"/>
            <a:ext cx="6629400" cy="762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914400" y="1212850"/>
            <a:ext cx="6110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CC66"/>
                </a:solidFill>
              </a:rPr>
              <a:t>The terms ‘nominal’ and ‘effective’ enter into consideration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CC66"/>
                </a:solidFill>
              </a:rPr>
              <a:t>when the interest period is </a:t>
            </a:r>
            <a:r>
              <a:rPr lang="en-US" altLang="en-US" sz="2000" i="1">
                <a:solidFill>
                  <a:srgbClr val="FFCC66"/>
                </a:solidFill>
              </a:rPr>
              <a:t>less than one year</a:t>
            </a:r>
            <a:r>
              <a:rPr lang="en-US" altLang="en-US" sz="2000">
                <a:solidFill>
                  <a:srgbClr val="FFCC66"/>
                </a:solidFill>
              </a:rPr>
              <a:t>.</a:t>
            </a:r>
          </a:p>
        </p:txBody>
      </p:sp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542925" y="2978150"/>
            <a:ext cx="700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0033CC"/>
                </a:solidFill>
              </a:rPr>
              <a:t>Interest period (t) </a:t>
            </a:r>
            <a:r>
              <a:rPr lang="en-US" altLang="en-US" sz="1800" b="0"/>
              <a:t>– period of time over which interest is expressed. For example,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                               1% </a:t>
            </a:r>
            <a:r>
              <a:rPr lang="en-US" altLang="en-US" sz="1800" b="0" i="1">
                <a:solidFill>
                  <a:srgbClr val="FF0000"/>
                </a:solidFill>
              </a:rPr>
              <a:t>per month.</a:t>
            </a:r>
          </a:p>
        </p:txBody>
      </p:sp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465138" y="220980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New time-based definitions to understand and remember</a:t>
            </a:r>
          </a:p>
        </p:txBody>
      </p:sp>
      <p:sp>
        <p:nvSpPr>
          <p:cNvPr id="8201" name="TextBox 38"/>
          <p:cNvSpPr txBox="1">
            <a:spLocks noChangeArrowheads="1"/>
          </p:cNvSpPr>
          <p:nvPr/>
        </p:nvSpPr>
        <p:spPr bwMode="auto">
          <a:xfrm>
            <a:off x="260350" y="3657600"/>
            <a:ext cx="7815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0033CC"/>
                </a:solidFill>
              </a:rPr>
              <a:t>Compounding period (CP) </a:t>
            </a:r>
            <a:r>
              <a:rPr lang="en-US" altLang="en-US" sz="1800" b="0"/>
              <a:t>– Shortest time unit over which interest is charged or earned.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                                             For example,10% per year </a:t>
            </a:r>
            <a:r>
              <a:rPr lang="en-US" altLang="en-US" sz="1800" b="0" i="1">
                <a:solidFill>
                  <a:srgbClr val="FF0000"/>
                </a:solidFill>
              </a:rPr>
              <a:t>compounded monthly.</a:t>
            </a:r>
          </a:p>
        </p:txBody>
      </p:sp>
      <p:sp>
        <p:nvSpPr>
          <p:cNvPr id="8202" name="TextBox 39"/>
          <p:cNvSpPr txBox="1">
            <a:spLocks noChangeArrowheads="1"/>
          </p:cNvSpPr>
          <p:nvPr/>
        </p:nvSpPr>
        <p:spPr bwMode="auto">
          <a:xfrm>
            <a:off x="260350" y="4572000"/>
            <a:ext cx="7893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0033CC"/>
                </a:solidFill>
              </a:rPr>
              <a:t>Compounding frequency (m) </a:t>
            </a:r>
            <a:r>
              <a:rPr lang="en-US" altLang="en-US" sz="1800" b="0"/>
              <a:t>– Number of times compounding occurs within the interest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                                                 period t. For example, at i = 10% per year, compounded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                                                 monthly, interest would be</a:t>
            </a:r>
            <a:r>
              <a:rPr lang="en-US" altLang="en-US" sz="1800" b="0" i="1">
                <a:solidFill>
                  <a:srgbClr val="FF0000"/>
                </a:solidFill>
              </a:rPr>
              <a:t> compounded 12 times </a:t>
            </a:r>
            <a:r>
              <a:rPr lang="en-US" altLang="en-US" sz="1800" b="0"/>
              <a:t>during the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                                                 one year interest period.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ded Corner 12"/>
          <p:cNvSpPr/>
          <p:nvPr/>
        </p:nvSpPr>
        <p:spPr bwMode="auto">
          <a:xfrm>
            <a:off x="76200" y="4343400"/>
            <a:ext cx="7959725" cy="1371600"/>
          </a:xfrm>
          <a:prstGeom prst="foldedCorner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E9AA87E3-BEA0-40E4-B9DC-1054F2E65C22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300" b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"/>
            <a:ext cx="75438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Understanding Interest </a:t>
            </a:r>
            <a:r>
              <a:rPr lang="en-US" dirty="0"/>
              <a:t>R</a:t>
            </a:r>
            <a:r>
              <a:rPr lang="en-US" dirty="0" smtClean="0"/>
              <a:t>ate </a:t>
            </a:r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00050" y="1041400"/>
            <a:ext cx="7620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</a:t>
            </a:r>
            <a:r>
              <a:rPr lang="en-US" altLang="en-US" sz="2000">
                <a:solidFill>
                  <a:srgbClr val="FF0000"/>
                </a:solidFill>
              </a:rPr>
              <a:t>A </a:t>
            </a:r>
            <a:r>
              <a:rPr lang="en-US" altLang="en-US" sz="2000" i="1">
                <a:solidFill>
                  <a:srgbClr val="FF0000"/>
                </a:solidFill>
              </a:rPr>
              <a:t>nominal interest rate (r)</a:t>
            </a:r>
            <a:r>
              <a:rPr lang="en-US" altLang="en-US" sz="2000"/>
              <a:t> </a:t>
            </a:r>
            <a:r>
              <a:rPr lang="en-US" altLang="en-US" sz="1800"/>
              <a:t>is obtained by multiplying an interest rate that is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expressed over a short time period by the number of compounding periods in a longer time period: That is: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7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r = </a:t>
            </a:r>
            <a:r>
              <a:rPr lang="en-US" altLang="en-US" sz="2000">
                <a:solidFill>
                  <a:srgbClr val="0033CC"/>
                </a:solidFill>
              </a:rPr>
              <a:t>interest rate per period </a:t>
            </a:r>
            <a:r>
              <a:rPr lang="en-US" altLang="en-US" sz="2000"/>
              <a:t>x </a:t>
            </a:r>
            <a:r>
              <a:rPr lang="en-US" altLang="en-US" sz="2000">
                <a:solidFill>
                  <a:srgbClr val="0033CC"/>
                </a:solidFill>
              </a:rPr>
              <a:t>number of compounding periods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381000" y="2514600"/>
            <a:ext cx="71628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>
                <a:solidFill>
                  <a:srgbClr val="0033CC"/>
                </a:solidFill>
              </a:rPr>
              <a:t>If i = 1% per month, nominal rate per year is 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r = (1)(12) = 12% per year)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79413" y="4495800"/>
            <a:ext cx="7850187" cy="1123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IMPORTANT: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800" b="1" dirty="0">
                <a:solidFill>
                  <a:srgbClr val="0033CC"/>
                </a:solidFill>
              </a:rPr>
              <a:t>Nominal interest rates </a:t>
            </a:r>
            <a:r>
              <a:rPr lang="en-US" sz="1800" b="1" dirty="0"/>
              <a:t>are essentially </a:t>
            </a:r>
            <a:r>
              <a:rPr lang="en-US" sz="1800" b="1" dirty="0">
                <a:solidFill>
                  <a:srgbClr val="0033CC"/>
                </a:solidFill>
              </a:rPr>
              <a:t>simple interest rates</a:t>
            </a:r>
            <a:r>
              <a:rPr lang="en-US" sz="1800" b="1" dirty="0"/>
              <a:t>. Therefore, </a:t>
            </a:r>
          </a:p>
          <a:p>
            <a:pPr>
              <a:defRPr/>
            </a:pPr>
            <a:r>
              <a:rPr lang="en-US" sz="1800" b="1" dirty="0"/>
              <a:t> 		they can </a:t>
            </a:r>
            <a:r>
              <a:rPr lang="en-US" sz="1800" b="1" i="1" dirty="0">
                <a:solidFill>
                  <a:srgbClr val="FF0000"/>
                </a:solidFill>
              </a:rPr>
              <a:t>never</a:t>
            </a:r>
            <a:r>
              <a:rPr lang="en-US" sz="1800" b="1" i="1" dirty="0"/>
              <a:t> </a:t>
            </a:r>
            <a:r>
              <a:rPr lang="en-US" sz="1800" b="1" dirty="0"/>
              <a:t>be used in interest formulas. </a:t>
            </a:r>
          </a:p>
          <a:p>
            <a:pPr algn="ctr">
              <a:defRPr/>
            </a:pPr>
            <a:endParaRPr lang="en-US" sz="1050" b="1" dirty="0"/>
          </a:p>
          <a:p>
            <a:pPr>
              <a:defRPr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Effective rates must </a:t>
            </a:r>
            <a:r>
              <a:rPr lang="en-US" sz="1800" b="1" i="1" dirty="0">
                <a:solidFill>
                  <a:srgbClr val="FF0000"/>
                </a:solidFill>
              </a:rPr>
              <a:t>always</a:t>
            </a:r>
            <a:r>
              <a:rPr lang="en-US" sz="1800" b="1" dirty="0"/>
              <a:t> be used hereafter in all interest formulas.</a:t>
            </a: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381000" y="3276600"/>
            <a:ext cx="73914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 Effective interest rates (i) </a:t>
            </a:r>
            <a:r>
              <a:rPr lang="en-US" altLang="en-US" sz="1800"/>
              <a:t>take compounding into account  (effective rates can be obtained from nominal rates via a formula to be discussed later).</a:t>
            </a:r>
          </a:p>
        </p:txBody>
      </p:sp>
      <p:sp>
        <p:nvSpPr>
          <p:cNvPr id="10249" name="4-Point Star 9"/>
          <p:cNvSpPr>
            <a:spLocks noChangeArrowheads="1"/>
          </p:cNvSpPr>
          <p:nvPr/>
        </p:nvSpPr>
        <p:spPr bwMode="auto">
          <a:xfrm>
            <a:off x="133350" y="1089025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10250" name="4-Point Star 61"/>
          <p:cNvSpPr>
            <a:spLocks noChangeArrowheads="1"/>
          </p:cNvSpPr>
          <p:nvPr/>
        </p:nvSpPr>
        <p:spPr bwMode="auto">
          <a:xfrm>
            <a:off x="152400" y="33528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cxnSp>
        <p:nvCxnSpPr>
          <p:cNvPr id="10251" name="Straight Connector 13"/>
          <p:cNvCxnSpPr>
            <a:cxnSpLocks noChangeShapeType="1"/>
          </p:cNvCxnSpPr>
          <p:nvPr/>
        </p:nvCxnSpPr>
        <p:spPr bwMode="auto">
          <a:xfrm>
            <a:off x="228600" y="3200400"/>
            <a:ext cx="74676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8363AB8F-3F10-4C8F-AAB7-6992A44A9F8B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 b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228600"/>
            <a:ext cx="8001000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/>
              <a:t>M</a:t>
            </a:r>
            <a:r>
              <a:rPr lang="en-US" sz="4000" dirty="0" smtClean="0"/>
              <a:t>ore About Interest Rate Terminology</a:t>
            </a:r>
            <a:endParaRPr lang="en-US" sz="4000" dirty="0"/>
          </a:p>
        </p:txBody>
      </p:sp>
      <p:sp>
        <p:nvSpPr>
          <p:cNvPr id="12292" name="Rectangle 23"/>
          <p:cNvSpPr>
            <a:spLocks noChangeArrowheads="1"/>
          </p:cNvSpPr>
          <p:nvPr/>
        </p:nvSpPr>
        <p:spPr bwMode="auto">
          <a:xfrm>
            <a:off x="687388" y="1219200"/>
            <a:ext cx="6384925" cy="45720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b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747713" y="1233488"/>
            <a:ext cx="647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</a:rPr>
              <a:t>There are 3 general ways to express interest rates as shown below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903788" y="2273300"/>
            <a:ext cx="2770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When no compounding period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is given, rate is </a:t>
            </a:r>
            <a:r>
              <a:rPr lang="en-US" altLang="en-US" sz="1800" b="0" i="1">
                <a:solidFill>
                  <a:srgbClr val="FF0000"/>
                </a:solidFill>
              </a:rPr>
              <a:t>effective</a:t>
            </a:r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611188" y="3128963"/>
            <a:ext cx="7391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2913" y="1909763"/>
            <a:ext cx="7100887" cy="1057275"/>
            <a:chOff x="278" y="1440"/>
            <a:chExt cx="4073" cy="665"/>
          </a:xfrm>
        </p:grpSpPr>
        <p:sp>
          <p:nvSpPr>
            <p:cNvPr id="12307" name="Text Box 4"/>
            <p:cNvSpPr txBox="1">
              <a:spLocks noChangeArrowheads="1"/>
            </p:cNvSpPr>
            <p:nvPr/>
          </p:nvSpPr>
          <p:spPr bwMode="auto">
            <a:xfrm>
              <a:off x="330" y="1440"/>
              <a:ext cx="4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u="sng"/>
                <a:t>Sample Interest Rate Statements</a:t>
              </a:r>
              <a:r>
                <a:rPr lang="en-US" altLang="en-US" sz="1800"/>
                <a:t>                                          </a:t>
              </a:r>
              <a:r>
                <a:rPr lang="en-US" altLang="en-US" sz="1800" u="sng"/>
                <a:t>Comment</a:t>
              </a:r>
            </a:p>
          </p:txBody>
        </p:sp>
        <p:sp>
          <p:nvSpPr>
            <p:cNvPr id="12308" name="Text Box 6"/>
            <p:cNvSpPr txBox="1">
              <a:spLocks noChangeArrowheads="1"/>
            </p:cNvSpPr>
            <p:nvPr/>
          </p:nvSpPr>
          <p:spPr bwMode="auto">
            <a:xfrm>
              <a:off x="576" y="1680"/>
              <a:ext cx="10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i =   2% per month</a:t>
              </a:r>
            </a:p>
          </p:txBody>
        </p:sp>
        <p:sp>
          <p:nvSpPr>
            <p:cNvPr id="12309" name="Rectangle 7"/>
            <p:cNvSpPr>
              <a:spLocks noChangeArrowheads="1"/>
            </p:cNvSpPr>
            <p:nvPr/>
          </p:nvSpPr>
          <p:spPr bwMode="auto">
            <a:xfrm>
              <a:off x="576" y="1872"/>
              <a:ext cx="9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i = 12% per year</a:t>
              </a:r>
            </a:p>
          </p:txBody>
        </p:sp>
        <p:sp>
          <p:nvSpPr>
            <p:cNvPr id="12310" name="Text Box 10"/>
            <p:cNvSpPr txBox="1">
              <a:spLocks noChangeArrowheads="1"/>
            </p:cNvSpPr>
            <p:nvPr/>
          </p:nvSpPr>
          <p:spPr bwMode="auto">
            <a:xfrm>
              <a:off x="278" y="1752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(1)</a:t>
              </a:r>
            </a:p>
          </p:txBody>
        </p:sp>
      </p:grp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4876800" y="3281363"/>
            <a:ext cx="314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When compounding period is given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and it is </a:t>
            </a:r>
            <a:r>
              <a:rPr lang="en-US" altLang="en-US" sz="1800" b="0" i="1">
                <a:solidFill>
                  <a:srgbClr val="FF0000"/>
                </a:solidFill>
              </a:rPr>
              <a:t>not the same </a:t>
            </a:r>
            <a:r>
              <a:rPr lang="en-US" altLang="en-US" sz="1800" b="0"/>
              <a:t>as interest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 period, it is</a:t>
            </a:r>
            <a:r>
              <a:rPr lang="en-US" altLang="en-US" sz="1800" b="0">
                <a:solidFill>
                  <a:srgbClr val="FF0000"/>
                </a:solidFill>
              </a:rPr>
              <a:t> </a:t>
            </a:r>
            <a:r>
              <a:rPr lang="en-US" altLang="en-US" sz="1800" b="0" i="1">
                <a:solidFill>
                  <a:srgbClr val="FF0000"/>
                </a:solidFill>
              </a:rPr>
              <a:t>nominal</a:t>
            </a:r>
          </a:p>
        </p:txBody>
      </p:sp>
      <p:sp>
        <p:nvSpPr>
          <p:cNvPr id="12298" name="Line 15"/>
          <p:cNvSpPr>
            <a:spLocks noChangeShapeType="1"/>
          </p:cNvSpPr>
          <p:nvPr/>
        </p:nvSpPr>
        <p:spPr bwMode="auto">
          <a:xfrm flipH="1">
            <a:off x="534988" y="4271963"/>
            <a:ext cx="7467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2913" y="3282950"/>
            <a:ext cx="3910012" cy="646113"/>
            <a:chOff x="278" y="2304"/>
            <a:chExt cx="2463" cy="407"/>
          </a:xfrm>
        </p:grpSpPr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576" y="2304"/>
              <a:ext cx="21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i = 10% per year, comp’d semiannually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i = 3% per quarter, comp’d monthly</a:t>
              </a:r>
            </a:p>
          </p:txBody>
        </p:sp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278" y="2376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(2)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57200" y="4500563"/>
            <a:ext cx="4302125" cy="676275"/>
            <a:chOff x="287" y="3072"/>
            <a:chExt cx="2710" cy="425"/>
          </a:xfrm>
        </p:grpSpPr>
        <p:sp>
          <p:nvSpPr>
            <p:cNvPr id="12302" name="Rectangle 18"/>
            <p:cNvSpPr>
              <a:spLocks noChangeArrowheads="1"/>
            </p:cNvSpPr>
            <p:nvPr/>
          </p:nvSpPr>
          <p:spPr bwMode="auto">
            <a:xfrm>
              <a:off x="528" y="3072"/>
              <a:ext cx="2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i = effective 9.4%/year, comp’d semiannually</a:t>
              </a:r>
            </a:p>
          </p:txBody>
        </p:sp>
        <p:sp>
          <p:nvSpPr>
            <p:cNvPr id="12303" name="Rectangle 19"/>
            <p:cNvSpPr>
              <a:spLocks noChangeArrowheads="1"/>
            </p:cNvSpPr>
            <p:nvPr/>
          </p:nvSpPr>
          <p:spPr bwMode="auto">
            <a:xfrm>
              <a:off x="528" y="3264"/>
              <a:ext cx="2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i = effective 4% per quarter, comp’d monthly</a:t>
              </a:r>
            </a:p>
          </p:txBody>
        </p:sp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287" y="3165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/>
                <a:t>(3)</a:t>
              </a:r>
            </a:p>
          </p:txBody>
        </p:sp>
      </p:grp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4854575" y="4421188"/>
            <a:ext cx="3148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When compounding period is given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and rate is </a:t>
            </a:r>
            <a:r>
              <a:rPr lang="en-US" altLang="en-US" sz="1800" b="0" i="1">
                <a:solidFill>
                  <a:srgbClr val="FF0000"/>
                </a:solidFill>
              </a:rPr>
              <a:t>specified as effective</a:t>
            </a:r>
            <a:r>
              <a:rPr lang="en-US" altLang="en-US" sz="1800" b="0"/>
              <a:t>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rate </a:t>
            </a:r>
            <a:r>
              <a:rPr lang="en-US" altLang="en-US" sz="1800" b="0" i="1"/>
              <a:t>is effective</a:t>
            </a:r>
            <a:r>
              <a:rPr lang="en-US" altLang="en-US" sz="1800" b="0"/>
              <a:t> over stated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53" grpId="0" autoUpdateAnimBg="0"/>
      <p:bldP spid="6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"/>
          <p:cNvSpPr>
            <a:spLocks noChangeArrowheads="1"/>
          </p:cNvSpPr>
          <p:nvPr/>
        </p:nvSpPr>
        <p:spPr bwMode="auto">
          <a:xfrm>
            <a:off x="457200" y="914400"/>
            <a:ext cx="7315200" cy="5334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Effective Annual Interest Rates</a:t>
            </a:r>
            <a:endParaRPr 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10234F72-2F9A-45E5-976C-5C1A305CFF46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 b="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673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C66"/>
                </a:solidFill>
              </a:rPr>
              <a:t>Nominal rates are converted into effective</a:t>
            </a:r>
            <a:r>
              <a:rPr lang="en-US" altLang="en-US" sz="1800">
                <a:solidFill>
                  <a:srgbClr val="00B050"/>
                </a:solidFill>
              </a:rPr>
              <a:t> annual </a:t>
            </a:r>
            <a:r>
              <a:rPr lang="en-US" altLang="en-US" sz="1800">
                <a:solidFill>
                  <a:srgbClr val="FFCC66"/>
                </a:solidFill>
              </a:rPr>
              <a:t>rates via the equation: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447800" y="1524000"/>
            <a:ext cx="4854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i</a:t>
            </a:r>
            <a:r>
              <a:rPr lang="en-US" altLang="en-US" baseline="-25000"/>
              <a:t>a</a:t>
            </a:r>
            <a:r>
              <a:rPr lang="en-US" altLang="en-US"/>
              <a:t> = (1 + i)</a:t>
            </a:r>
            <a:r>
              <a:rPr lang="en-US" altLang="en-US" baseline="30000"/>
              <a:t>m</a:t>
            </a:r>
            <a:r>
              <a:rPr lang="en-US" altLang="en-US"/>
              <a:t> – 1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80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    where      i</a:t>
            </a:r>
            <a:r>
              <a:rPr lang="en-US" altLang="en-US" sz="1600" b="0" baseline="-25000"/>
              <a:t>a</a:t>
            </a:r>
            <a:r>
              <a:rPr lang="en-US" altLang="en-US" sz="1600" b="0"/>
              <a:t> = effective  annual interest rate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                     i = effective rate for one compounding period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                   m = number times interest is compounded per year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381000" y="2971800"/>
            <a:ext cx="7127875" cy="7620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29718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C66"/>
                </a:solidFill>
              </a:rPr>
              <a:t>Example: For a nominal interest rate of 12% per year, determine the nominal and effective rates per year for (a) quarterly, and (b) monthly compounding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609600" y="3886200"/>
            <a:ext cx="100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600200" y="3962400"/>
            <a:ext cx="3255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(a)   Nominal r / year = 12% per year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981200" y="4572000"/>
            <a:ext cx="466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Effective i / year = (1 + 0.03)</a:t>
            </a:r>
            <a:r>
              <a:rPr lang="en-US" altLang="en-US" sz="1800" b="0" baseline="30000"/>
              <a:t>4</a:t>
            </a:r>
            <a:r>
              <a:rPr lang="en-US" altLang="en-US" sz="1800" b="0"/>
              <a:t> – 1 = </a:t>
            </a:r>
            <a:r>
              <a:rPr lang="en-US" altLang="en-US" sz="1800" b="0">
                <a:solidFill>
                  <a:srgbClr val="FF0000"/>
                </a:solidFill>
              </a:rPr>
              <a:t>12.55% per year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524000" y="4953000"/>
            <a:ext cx="413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(b)    Nominal r /month = 12/12 = 1.0% per year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81200" y="5334000"/>
            <a:ext cx="463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Effective i / year = (1 + 0.01)</a:t>
            </a:r>
            <a:r>
              <a:rPr lang="en-US" altLang="en-US" sz="1800" b="0" baseline="30000"/>
              <a:t>12</a:t>
            </a:r>
            <a:r>
              <a:rPr lang="en-US" altLang="en-US" sz="1800" b="0"/>
              <a:t> – 1 = </a:t>
            </a:r>
            <a:r>
              <a:rPr lang="en-US" altLang="en-US" sz="1800" b="0">
                <a:solidFill>
                  <a:srgbClr val="FF0000"/>
                </a:solidFill>
              </a:rPr>
              <a:t>12.68% per year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752600" y="4267200"/>
            <a:ext cx="418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    Nominal r / quarter = 12/4 = 3.0% per quarter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54CD136A-75FF-4F4E-BAC1-8DD032BEFD64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 b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Effective Interest Rates</a:t>
            </a:r>
            <a:endParaRPr lang="en-US" sz="4000" dirty="0"/>
          </a:p>
        </p:txBody>
      </p:sp>
      <p:sp>
        <p:nvSpPr>
          <p:cNvPr id="14340" name="Rectangle 20"/>
          <p:cNvSpPr>
            <a:spLocks noChangeArrowheads="1"/>
          </p:cNvSpPr>
          <p:nvPr/>
        </p:nvSpPr>
        <p:spPr bwMode="auto">
          <a:xfrm>
            <a:off x="457200" y="838200"/>
            <a:ext cx="7315200" cy="790575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573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C66"/>
                </a:solidFill>
              </a:rPr>
              <a:t>Nominal rates can be converted into effective rates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for any time period </a:t>
            </a:r>
            <a:r>
              <a:rPr lang="en-US" altLang="en-US" sz="1800">
                <a:solidFill>
                  <a:srgbClr val="FFCC66"/>
                </a:solidFill>
              </a:rPr>
              <a:t>via the following equation: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447800" y="1676400"/>
            <a:ext cx="50577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i = (1 + r / m)</a:t>
            </a:r>
            <a:r>
              <a:rPr lang="en-US" altLang="en-US" baseline="30000"/>
              <a:t>m</a:t>
            </a:r>
            <a:r>
              <a:rPr lang="en-US" altLang="en-US"/>
              <a:t> – 1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0"/>
              <a:t>    </a:t>
            </a:r>
            <a:r>
              <a:rPr lang="en-US" altLang="en-US" sz="1600" b="0"/>
              <a:t>where      i = effective interest rate for any time period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                   r = nominal rate for same time period as i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                 m = no. times interest is comp’d in period specified for i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81000" y="3429000"/>
            <a:ext cx="7127875" cy="7620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b="0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838200" y="3505200"/>
            <a:ext cx="6619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C66"/>
                </a:solidFill>
              </a:rPr>
              <a:t>Example: For an interest rate of 1.2% per month, determine the nominal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C66"/>
                </a:solidFill>
              </a:rPr>
              <a:t>and effective rates (a) per quarter, and (b) per year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2054225" y="4203700"/>
            <a:ext cx="466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(a)   Nominal  r / quarter = (1.2)(3) = 3.6% per quarter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405063" y="4543425"/>
            <a:ext cx="529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Effective i / quarter = (1 + 0.036/3)</a:t>
            </a:r>
            <a:r>
              <a:rPr lang="en-US" altLang="en-US" sz="1800" b="0" baseline="30000"/>
              <a:t>3</a:t>
            </a:r>
            <a:r>
              <a:rPr lang="en-US" altLang="en-US" sz="1800" b="0"/>
              <a:t> – 1 = </a:t>
            </a:r>
            <a:r>
              <a:rPr lang="en-US" altLang="en-US" sz="1800" b="0">
                <a:solidFill>
                  <a:srgbClr val="FF0000"/>
                </a:solidFill>
              </a:rPr>
              <a:t>3.64% per quarter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2043113" y="5002213"/>
            <a:ext cx="4335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(b)    Nominal i /year = (1.2)(12) = 14.4% per year</a:t>
            </a: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389188" y="5340350"/>
            <a:ext cx="5108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Effective i / year = (1 + 0.144 / 12)</a:t>
            </a:r>
            <a:r>
              <a:rPr lang="en-US" altLang="en-US" sz="1800" b="0" baseline="30000"/>
              <a:t>12</a:t>
            </a:r>
            <a:r>
              <a:rPr lang="en-US" altLang="en-US" sz="1800" b="0"/>
              <a:t> – 1 = </a:t>
            </a:r>
            <a:r>
              <a:rPr lang="en-US" altLang="en-US" sz="1800" b="0">
                <a:solidFill>
                  <a:srgbClr val="FF0000"/>
                </a:solidFill>
              </a:rPr>
              <a:t>15.39% per year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884238" y="4186238"/>
            <a:ext cx="1004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4350" name="TextBox 2"/>
          <p:cNvSpPr txBox="1">
            <a:spLocks noChangeArrowheads="1"/>
          </p:cNvSpPr>
          <p:nvPr/>
        </p:nvSpPr>
        <p:spPr bwMode="auto">
          <a:xfrm>
            <a:off x="76200" y="28956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Spreadsheet function is  = EFFECT(r%,m)  </a:t>
            </a:r>
            <a:r>
              <a:rPr lang="en-US" altLang="en-US" sz="1800" b="0"/>
              <a:t>where r = nominal rate per period specified for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1" grpId="0" autoUpdateAnimBg="0"/>
      <p:bldP spid="32" grpId="0" autoUpdateAnimBg="0"/>
      <p:bldP spid="33" grpId="0" autoUpdateAnimBg="0"/>
      <p:bldP spid="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90DB9DBC-EE6B-4B86-9B43-4650A3CD17D5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300" b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875"/>
            <a:ext cx="7974013" cy="7620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Equivalence Relations: PP and CP</a:t>
            </a:r>
            <a:endParaRPr lang="en-US" sz="4400" dirty="0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536575" y="914400"/>
            <a:ext cx="726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0033CC"/>
                </a:solidFill>
              </a:rPr>
              <a:t>New definition:  </a:t>
            </a:r>
            <a:r>
              <a:rPr lang="en-US" altLang="en-US" sz="2000"/>
              <a:t>Payment Period (PP) </a:t>
            </a:r>
            <a:r>
              <a:rPr lang="en-US" altLang="en-US" sz="2000" b="0"/>
              <a:t>– Length of time between cash flows 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75256" r="22755" b="7390"/>
          <a:stretch>
            <a:fillRect/>
          </a:stretch>
        </p:blipFill>
        <p:spPr bwMode="auto">
          <a:xfrm>
            <a:off x="1905000" y="2057400"/>
            <a:ext cx="335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2"/>
          <p:cNvSpPr txBox="1">
            <a:spLocks noChangeArrowheads="1"/>
          </p:cNvSpPr>
          <p:nvPr/>
        </p:nvSpPr>
        <p:spPr bwMode="auto">
          <a:xfrm>
            <a:off x="0" y="1357313"/>
            <a:ext cx="807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In the diagram below, the </a:t>
            </a:r>
            <a:r>
              <a:rPr lang="en-US" altLang="en-US" sz="1600" b="0">
                <a:solidFill>
                  <a:srgbClr val="FF0000"/>
                </a:solidFill>
              </a:rPr>
              <a:t>compounding period (CP) is semiannual </a:t>
            </a:r>
            <a:r>
              <a:rPr lang="en-US" altLang="en-US" sz="1600" b="0"/>
              <a:t>and the payment period (PP) is monthly </a:t>
            </a:r>
          </a:p>
        </p:txBody>
      </p:sp>
      <p:sp>
        <p:nvSpPr>
          <p:cNvPr id="16391" name="TextBox 3"/>
          <p:cNvSpPr txBox="1">
            <a:spLocks noChangeArrowheads="1"/>
          </p:cNvSpPr>
          <p:nvPr/>
        </p:nvSpPr>
        <p:spPr bwMode="auto">
          <a:xfrm>
            <a:off x="3195638" y="3121025"/>
            <a:ext cx="473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$1000</a:t>
            </a:r>
          </a:p>
        </p:txBody>
      </p: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1254125" y="4786313"/>
            <a:ext cx="62896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Arrow Connector 9"/>
          <p:cNvCxnSpPr>
            <a:cxnSpLocks noChangeShapeType="1"/>
          </p:cNvCxnSpPr>
          <p:nvPr/>
        </p:nvCxnSpPr>
        <p:spPr bwMode="auto">
          <a:xfrm>
            <a:off x="2549525" y="4786313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Straight Arrow Connector 10"/>
          <p:cNvCxnSpPr>
            <a:cxnSpLocks noChangeShapeType="1"/>
          </p:cNvCxnSpPr>
          <p:nvPr/>
        </p:nvCxnSpPr>
        <p:spPr bwMode="auto">
          <a:xfrm>
            <a:off x="3006725" y="4786313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Arrow Connector 11"/>
          <p:cNvCxnSpPr>
            <a:cxnSpLocks noChangeShapeType="1"/>
          </p:cNvCxnSpPr>
          <p:nvPr/>
        </p:nvCxnSpPr>
        <p:spPr bwMode="auto">
          <a:xfrm>
            <a:off x="3463925" y="4786313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Arrow Connector 12"/>
          <p:cNvCxnSpPr>
            <a:cxnSpLocks noChangeShapeType="1"/>
          </p:cNvCxnSpPr>
          <p:nvPr/>
        </p:nvCxnSpPr>
        <p:spPr bwMode="auto">
          <a:xfrm>
            <a:off x="3921125" y="4786313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Arrow Connector 13"/>
          <p:cNvCxnSpPr>
            <a:cxnSpLocks noChangeShapeType="1"/>
          </p:cNvCxnSpPr>
          <p:nvPr/>
        </p:nvCxnSpPr>
        <p:spPr bwMode="auto">
          <a:xfrm>
            <a:off x="4391025" y="4786313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Straight Arrow Connector 14"/>
          <p:cNvCxnSpPr>
            <a:cxnSpLocks noChangeShapeType="1"/>
          </p:cNvCxnSpPr>
          <p:nvPr/>
        </p:nvCxnSpPr>
        <p:spPr bwMode="auto">
          <a:xfrm>
            <a:off x="4902200" y="4786313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Straight Arrow Connector 15"/>
          <p:cNvCxnSpPr>
            <a:cxnSpLocks noChangeShapeType="1"/>
          </p:cNvCxnSpPr>
          <p:nvPr/>
        </p:nvCxnSpPr>
        <p:spPr bwMode="auto">
          <a:xfrm>
            <a:off x="5368925" y="4786313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Straight Arrow Connector 16"/>
          <p:cNvCxnSpPr>
            <a:cxnSpLocks noChangeShapeType="1"/>
          </p:cNvCxnSpPr>
          <p:nvPr/>
        </p:nvCxnSpPr>
        <p:spPr bwMode="auto">
          <a:xfrm>
            <a:off x="5826125" y="4786313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TextBox 17"/>
          <p:cNvSpPr txBox="1">
            <a:spLocks noChangeArrowheads="1"/>
          </p:cNvSpPr>
          <p:nvPr/>
        </p:nvSpPr>
        <p:spPr bwMode="auto">
          <a:xfrm>
            <a:off x="1155700" y="4530725"/>
            <a:ext cx="4995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="0"/>
              <a:t>0                           1                             2                             3                                 4                             5      </a:t>
            </a:r>
          </a:p>
        </p:txBody>
      </p:sp>
      <p:cxnSp>
        <p:nvCxnSpPr>
          <p:cNvPr id="16402" name="Straight Connector 18"/>
          <p:cNvCxnSpPr>
            <a:cxnSpLocks noChangeShapeType="1"/>
          </p:cNvCxnSpPr>
          <p:nvPr/>
        </p:nvCxnSpPr>
        <p:spPr bwMode="auto">
          <a:xfrm>
            <a:off x="2549525" y="5167313"/>
            <a:ext cx="3276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Straight Arrow Connector 19"/>
          <p:cNvCxnSpPr>
            <a:cxnSpLocks noChangeShapeType="1"/>
          </p:cNvCxnSpPr>
          <p:nvPr/>
        </p:nvCxnSpPr>
        <p:spPr bwMode="auto">
          <a:xfrm flipV="1">
            <a:off x="5826125" y="4329113"/>
            <a:ext cx="0" cy="457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TextBox 20"/>
          <p:cNvSpPr txBox="1">
            <a:spLocks noChangeArrowheads="1"/>
          </p:cNvSpPr>
          <p:nvPr/>
        </p:nvSpPr>
        <p:spPr bwMode="auto">
          <a:xfrm>
            <a:off x="5535613" y="4100513"/>
            <a:ext cx="581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 = ?</a:t>
            </a:r>
          </a:p>
        </p:txBody>
      </p:sp>
      <p:sp>
        <p:nvSpPr>
          <p:cNvPr id="16405" name="TextBox 21"/>
          <p:cNvSpPr txBox="1">
            <a:spLocks noChangeArrowheads="1"/>
          </p:cNvSpPr>
          <p:nvPr/>
        </p:nvSpPr>
        <p:spPr bwMode="auto">
          <a:xfrm>
            <a:off x="3530600" y="5172075"/>
            <a:ext cx="955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A = $8000</a:t>
            </a:r>
          </a:p>
        </p:txBody>
      </p:sp>
      <p:sp>
        <p:nvSpPr>
          <p:cNvPr id="16406" name="TextBox 22"/>
          <p:cNvSpPr txBox="1">
            <a:spLocks noChangeArrowheads="1"/>
          </p:cNvSpPr>
          <p:nvPr/>
        </p:nvSpPr>
        <p:spPr bwMode="auto">
          <a:xfrm>
            <a:off x="1785938" y="4219575"/>
            <a:ext cx="3357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i = 10% per year, compounded quarterly</a:t>
            </a:r>
          </a:p>
        </p:txBody>
      </p:sp>
      <p:sp>
        <p:nvSpPr>
          <p:cNvPr id="16407" name="TextBox 23"/>
          <p:cNvSpPr txBox="1">
            <a:spLocks noChangeArrowheads="1"/>
          </p:cNvSpPr>
          <p:nvPr/>
        </p:nvSpPr>
        <p:spPr bwMode="auto">
          <a:xfrm>
            <a:off x="1905000" y="4730750"/>
            <a:ext cx="4073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="0"/>
              <a:t> </a:t>
            </a:r>
            <a:r>
              <a:rPr lang="en-US" altLang="en-US" sz="1000" b="0">
                <a:solidFill>
                  <a:srgbClr val="FF0000"/>
                </a:solidFill>
              </a:rPr>
              <a:t>0              1              2              3              4              5                6               7              8                       </a:t>
            </a:r>
          </a:p>
        </p:txBody>
      </p:sp>
      <p:cxnSp>
        <p:nvCxnSpPr>
          <p:cNvPr id="16408" name="Straight Connector 25"/>
          <p:cNvCxnSpPr>
            <a:cxnSpLocks noChangeShapeType="1"/>
          </p:cNvCxnSpPr>
          <p:nvPr/>
        </p:nvCxnSpPr>
        <p:spPr bwMode="auto">
          <a:xfrm>
            <a:off x="1254125" y="4724400"/>
            <a:ext cx="0" cy="123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26"/>
          <p:cNvCxnSpPr>
            <a:cxnSpLocks noChangeShapeType="1"/>
          </p:cNvCxnSpPr>
          <p:nvPr/>
        </p:nvCxnSpPr>
        <p:spPr bwMode="auto">
          <a:xfrm>
            <a:off x="2095500" y="4713288"/>
            <a:ext cx="0" cy="122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Straight Connector 27"/>
          <p:cNvCxnSpPr>
            <a:cxnSpLocks noChangeShapeType="1"/>
          </p:cNvCxnSpPr>
          <p:nvPr/>
        </p:nvCxnSpPr>
        <p:spPr bwMode="auto">
          <a:xfrm>
            <a:off x="1652588" y="4724400"/>
            <a:ext cx="0" cy="123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TextBox 28"/>
          <p:cNvSpPr txBox="1">
            <a:spLocks noChangeArrowheads="1"/>
          </p:cNvSpPr>
          <p:nvPr/>
        </p:nvSpPr>
        <p:spPr bwMode="auto">
          <a:xfrm>
            <a:off x="5978525" y="4473575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Years</a:t>
            </a:r>
          </a:p>
        </p:txBody>
      </p:sp>
      <p:sp>
        <p:nvSpPr>
          <p:cNvPr id="16412" name="TextBox 29"/>
          <p:cNvSpPr txBox="1">
            <a:spLocks noChangeArrowheads="1"/>
          </p:cNvSpPr>
          <p:nvPr/>
        </p:nvSpPr>
        <p:spPr bwMode="auto">
          <a:xfrm>
            <a:off x="5926138" y="4730750"/>
            <a:ext cx="163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Semi-annual periods</a:t>
            </a:r>
          </a:p>
        </p:txBody>
      </p:sp>
      <p:sp>
        <p:nvSpPr>
          <p:cNvPr id="16413" name="TextBox 33"/>
          <p:cNvSpPr txBox="1">
            <a:spLocks noChangeArrowheads="1"/>
          </p:cNvSpPr>
          <p:nvPr/>
        </p:nvSpPr>
        <p:spPr bwMode="auto">
          <a:xfrm>
            <a:off x="138113" y="3730625"/>
            <a:ext cx="732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Similarly, for the diagram below, the </a:t>
            </a:r>
            <a:r>
              <a:rPr lang="en-US" altLang="en-US" sz="1600" b="0">
                <a:solidFill>
                  <a:srgbClr val="FF0000"/>
                </a:solidFill>
              </a:rPr>
              <a:t>CP is quarterly </a:t>
            </a:r>
            <a:r>
              <a:rPr lang="en-US" altLang="en-US" sz="1600" b="0"/>
              <a:t>and the payment period (PP) is semiannual </a:t>
            </a:r>
          </a:p>
        </p:txBody>
      </p:sp>
      <p:sp>
        <p:nvSpPr>
          <p:cNvPr id="16414" name="Left Brace 498688"/>
          <p:cNvSpPr>
            <a:spLocks/>
          </p:cNvSpPr>
          <p:nvPr/>
        </p:nvSpPr>
        <p:spPr bwMode="auto">
          <a:xfrm rot="-5400000">
            <a:off x="2630488" y="5103813"/>
            <a:ext cx="258762" cy="493712"/>
          </a:xfrm>
          <a:prstGeom prst="leftBrace">
            <a:avLst>
              <a:gd name="adj1" fmla="val 829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16415" name="TextBox 498690"/>
          <p:cNvSpPr txBox="1">
            <a:spLocks noChangeArrowheads="1"/>
          </p:cNvSpPr>
          <p:nvPr/>
        </p:nvSpPr>
        <p:spPr bwMode="auto">
          <a:xfrm>
            <a:off x="2157413" y="5465763"/>
            <a:ext cx="1298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Semi-annual PP</a:t>
            </a:r>
          </a:p>
        </p:txBody>
      </p:sp>
      <p:cxnSp>
        <p:nvCxnSpPr>
          <p:cNvPr id="498693" name="Straight Arrow Connector 498692"/>
          <p:cNvCxnSpPr/>
          <p:nvPr/>
        </p:nvCxnSpPr>
        <p:spPr bwMode="auto">
          <a:xfrm>
            <a:off x="3810000" y="4038600"/>
            <a:ext cx="83820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17" name="Straight Arrow Connector 38"/>
          <p:cNvCxnSpPr>
            <a:cxnSpLocks noChangeShapeType="1"/>
          </p:cNvCxnSpPr>
          <p:nvPr/>
        </p:nvCxnSpPr>
        <p:spPr bwMode="auto">
          <a:xfrm rot="5400000">
            <a:off x="6383337" y="4360863"/>
            <a:ext cx="796925" cy="152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169569" y="1764506"/>
            <a:ext cx="414338" cy="2381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19" name="Straight Arrow Connector 47"/>
          <p:cNvCxnSpPr>
            <a:cxnSpLocks noChangeShapeType="1"/>
          </p:cNvCxnSpPr>
          <p:nvPr/>
        </p:nvCxnSpPr>
        <p:spPr bwMode="auto">
          <a:xfrm flipH="1">
            <a:off x="4940300" y="1679575"/>
            <a:ext cx="2451100" cy="1112838"/>
          </a:xfrm>
          <a:prstGeom prst="straightConnector1">
            <a:avLst/>
          </a:prstGeom>
          <a:noFill/>
          <a:ln w="19050" algn="ctr">
            <a:solidFill>
              <a:srgbClr val="00206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37"/>
          <p:cNvSpPr>
            <a:spLocks noChangeArrowheads="1"/>
          </p:cNvSpPr>
          <p:nvPr/>
        </p:nvSpPr>
        <p:spPr bwMode="auto">
          <a:xfrm>
            <a:off x="915988" y="3276600"/>
            <a:ext cx="6451600" cy="609600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0"/>
              <a:t>4-</a:t>
            </a:r>
            <a:fld id="{05CA1FAC-7DBF-4763-AAA6-F70040F10478}" type="slidenum">
              <a:rPr lang="en-US" altLang="en-US" sz="1600" b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300" b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Single Amounts with PP &gt; CP</a:t>
            </a:r>
            <a:endParaRPr lang="en-US" sz="4400" dirty="0"/>
          </a:p>
        </p:txBody>
      </p:sp>
      <p:sp>
        <p:nvSpPr>
          <p:cNvPr id="18437" name="TextBox 35"/>
          <p:cNvSpPr txBox="1">
            <a:spLocks noChangeArrowheads="1"/>
          </p:cNvSpPr>
          <p:nvPr/>
        </p:nvSpPr>
        <p:spPr bwMode="auto">
          <a:xfrm>
            <a:off x="1295400" y="3352800"/>
            <a:ext cx="572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There are two equally correct ways to determine i and 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3188" y="1209675"/>
            <a:ext cx="7851775" cy="990600"/>
            <a:chOff x="432" y="864"/>
            <a:chExt cx="4946" cy="624"/>
          </a:xfrm>
        </p:grpSpPr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432" y="864"/>
              <a:ext cx="4896" cy="624"/>
            </a:xfrm>
            <a:prstGeom prst="rect">
              <a:avLst/>
            </a:prstGeom>
            <a:solidFill>
              <a:srgbClr val="3333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99"/>
              </a:extrusionClr>
              <a:contourClr>
                <a:srgbClr val="3333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0"/>
            </a:p>
          </p:txBody>
        </p:sp>
        <p:sp>
          <p:nvSpPr>
            <p:cNvPr id="18444" name="Text Box 3"/>
            <p:cNvSpPr txBox="1">
              <a:spLocks noChangeArrowheads="1"/>
            </p:cNvSpPr>
            <p:nvPr/>
          </p:nvSpPr>
          <p:spPr bwMode="auto">
            <a:xfrm>
              <a:off x="528" y="864"/>
              <a:ext cx="485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3333CC"/>
                </a:buClr>
                <a:buFont typeface="Wingdings" panose="05000000000000000000" pitchFamily="2" charset="2"/>
                <a:buChar char="q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95000"/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95000"/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CC66"/>
                  </a:solidFill>
                </a:rPr>
                <a:t>For problems involving single amounts, the payment period (PP) is usually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CC66"/>
                  </a:solidFill>
                </a:rPr>
                <a:t>longer than the compounding period (CP). For these problems, there are an infinite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CC66"/>
                  </a:solidFill>
                </a:rPr>
                <a:t> number of i and n combinations that can be used, with only two restrictions:</a:t>
              </a:r>
            </a:p>
          </p:txBody>
        </p: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838200" y="2209800"/>
            <a:ext cx="472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(1) The i must be an </a:t>
            </a:r>
            <a:r>
              <a:rPr lang="en-US" altLang="en-US" sz="1800" i="1">
                <a:solidFill>
                  <a:srgbClr val="FF0000"/>
                </a:solidFill>
              </a:rPr>
              <a:t>effective</a:t>
            </a:r>
            <a:r>
              <a:rPr lang="en-US" altLang="en-US" sz="1800"/>
              <a:t> interest rate, and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38200" y="2536825"/>
            <a:ext cx="7189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(2) The time units on n must be </a:t>
            </a:r>
            <a:r>
              <a:rPr lang="en-US" altLang="en-US" sz="1800" i="1">
                <a:solidFill>
                  <a:srgbClr val="FF0000"/>
                </a:solidFill>
              </a:rPr>
              <a:t>the same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as those of </a:t>
            </a:r>
            <a:r>
              <a:rPr lang="en-US" altLang="en-US" sz="1600"/>
              <a:t>i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</a:t>
            </a:r>
            <a:r>
              <a:rPr lang="en-US" altLang="en-US" sz="1800" b="0"/>
              <a:t>(i.e., if i is a rate per quarter, then n is the number of quarters between P and F)</a:t>
            </a:r>
          </a:p>
        </p:txBody>
      </p:sp>
      <p:sp>
        <p:nvSpPr>
          <p:cNvPr id="18441" name="TextBox 28"/>
          <p:cNvSpPr txBox="1">
            <a:spLocks noChangeArrowheads="1"/>
          </p:cNvSpPr>
          <p:nvPr/>
        </p:nvSpPr>
        <p:spPr bwMode="auto">
          <a:xfrm>
            <a:off x="223838" y="3903663"/>
            <a:ext cx="7835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33CC"/>
                </a:solidFill>
              </a:rPr>
              <a:t>Method 1: </a:t>
            </a:r>
            <a:r>
              <a:rPr lang="en-US" altLang="en-US" sz="2000" b="0"/>
              <a:t>Determine effective interest rate over the compounding period CP, and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                   set n equal to the number of compounding periods between P and F</a:t>
            </a:r>
          </a:p>
        </p:txBody>
      </p:sp>
      <p:sp>
        <p:nvSpPr>
          <p:cNvPr id="18442" name="TextBox 47"/>
          <p:cNvSpPr txBox="1">
            <a:spLocks noChangeArrowheads="1"/>
          </p:cNvSpPr>
          <p:nvPr/>
        </p:nvSpPr>
        <p:spPr bwMode="auto">
          <a:xfrm>
            <a:off x="192088" y="4816475"/>
            <a:ext cx="6935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9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o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33CC"/>
                </a:solidFill>
              </a:rPr>
              <a:t>Method 2:</a:t>
            </a:r>
            <a:r>
              <a:rPr lang="en-US" altLang="en-US" sz="2000" b="0"/>
              <a:t> Determine the effective interest rate for any time period t, and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/>
              <a:t>                   set n equal to the total number of those </a:t>
            </a:r>
            <a:r>
              <a:rPr lang="en-US" altLang="en-US" sz="2000"/>
              <a:t>same time periods</a:t>
            </a:r>
            <a:r>
              <a:rPr lang="en-US" altLang="en-US" sz="2000" b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16603</TotalTime>
  <Words>2203</Words>
  <Application>Microsoft Office PowerPoint</Application>
  <PresentationFormat>Custom</PresentationFormat>
  <Paragraphs>263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Narrow</vt:lpstr>
      <vt:lpstr>Symbol</vt:lpstr>
      <vt:lpstr>Tahoma</vt:lpstr>
      <vt:lpstr>Wingdings</vt:lpstr>
      <vt:lpstr>Blank Presentation</vt:lpstr>
      <vt:lpstr>PowerPoint Presentation</vt:lpstr>
      <vt:lpstr>LEARNING OUTCOMES</vt:lpstr>
      <vt:lpstr>Interest Rate Statements</vt:lpstr>
      <vt:lpstr>Understanding Interest Rate Terminology</vt:lpstr>
      <vt:lpstr>PowerPoint Presentation</vt:lpstr>
      <vt:lpstr>Effective Annual Interest Rates</vt:lpstr>
      <vt:lpstr>Effective Interest Rates</vt:lpstr>
      <vt:lpstr>Equivalence Relations: PP and CP</vt:lpstr>
      <vt:lpstr>PowerPoint Presentation</vt:lpstr>
      <vt:lpstr>PowerPoint Presentation</vt:lpstr>
      <vt:lpstr>Series with PP ≥ CP</vt:lpstr>
      <vt:lpstr>PowerPoint Presentation</vt:lpstr>
      <vt:lpstr>Series with PP &lt; CP</vt:lpstr>
      <vt:lpstr>PowerPoint Presentation</vt:lpstr>
      <vt:lpstr>Continuous Compounding</vt:lpstr>
      <vt:lpstr>PowerPoint Presentation</vt:lpstr>
      <vt:lpstr>Summary of Important Points</vt:lpstr>
      <vt:lpstr>Important Points (cont’d)</vt:lpstr>
    </vt:vector>
  </TitlesOfParts>
  <Company>Bryant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1, Heizer/Render, 5th edition</dc:title>
  <dc:subject>Operations and Productivity</dc:subject>
  <dc:creator>John Swearingen</dc:creator>
  <cp:lastModifiedBy>800 ELITE</cp:lastModifiedBy>
  <cp:revision>526</cp:revision>
  <cp:lastPrinted>2000-01-11T15:10:36Z</cp:lastPrinted>
  <dcterms:created xsi:type="dcterms:W3CDTF">1998-04-09T01:23:40Z</dcterms:created>
  <dcterms:modified xsi:type="dcterms:W3CDTF">2016-09-29T03:42:10Z</dcterms:modified>
</cp:coreProperties>
</file>