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7" r:id="rId12"/>
    <p:sldId id="268" r:id="rId13"/>
    <p:sldId id="269" r:id="rId14"/>
    <p:sldId id="273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FFF00"/>
    <a:srgbClr val="CC3300"/>
    <a:srgbClr val="FF9900"/>
    <a:srgbClr val="FF3300"/>
    <a:srgbClr val="00CC66"/>
    <a:srgbClr val="96969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67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937A1A3C-AB41-44AF-BCF0-B85EA833A4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245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0DF84FFD-D67B-4812-807C-C1B6980502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542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97883E-81F2-461D-A3A6-BD9DF033C48B}" type="slidenum">
              <a:rPr lang="en-US" altLang="en-US" u="none"/>
              <a:pPr eaLnBrk="1" hangingPunct="1"/>
              <a:t>1</a:t>
            </a:fld>
            <a:endParaRPr lang="en-US" altLang="en-US" u="none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2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2806E0-42C3-4B86-9B63-446141F03AFB}" type="slidenum">
              <a:rPr lang="en-US" altLang="en-US" u="none"/>
              <a:pPr eaLnBrk="1" hangingPunct="1"/>
              <a:t>10</a:t>
            </a:fld>
            <a:endParaRPr lang="en-US" altLang="en-US" u="none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52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6F4803-5975-45CC-BFC7-B79BED007D6C}" type="slidenum">
              <a:rPr lang="en-US" altLang="en-US" u="none"/>
              <a:pPr eaLnBrk="1" hangingPunct="1"/>
              <a:t>11</a:t>
            </a:fld>
            <a:endParaRPr lang="en-US" altLang="en-US" u="none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6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7A8A34-A3C3-4EF8-9D95-3E7B6FBA3A34}" type="slidenum">
              <a:rPr lang="en-US" altLang="en-US" u="none"/>
              <a:pPr eaLnBrk="1" hangingPunct="1"/>
              <a:t>12</a:t>
            </a:fld>
            <a:endParaRPr lang="en-US" altLang="en-US" u="none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747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0FD42F-7B46-4462-BE83-B5C8797F92F8}" type="slidenum">
              <a:rPr lang="en-US" altLang="en-US" u="none"/>
              <a:pPr eaLnBrk="1" hangingPunct="1"/>
              <a:t>13</a:t>
            </a:fld>
            <a:endParaRPr lang="en-US" altLang="en-US" u="none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00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A69819-350D-41DA-9DAF-473F886F77C0}" type="slidenum">
              <a:rPr lang="en-US" altLang="en-US" u="none"/>
              <a:pPr eaLnBrk="1" hangingPunct="1"/>
              <a:t>14</a:t>
            </a:fld>
            <a:endParaRPr lang="en-US" altLang="en-US" u="none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03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6D5B20-817B-41CB-A936-B64009188C0C}" type="slidenum">
              <a:rPr lang="en-US" altLang="en-US" u="none"/>
              <a:pPr eaLnBrk="1" hangingPunct="1"/>
              <a:t>15</a:t>
            </a:fld>
            <a:endParaRPr lang="en-US" altLang="en-US" u="none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3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35A5F6-0BF8-485A-A33D-13984D6A6E37}" type="slidenum">
              <a:rPr lang="en-US" altLang="en-US" u="none"/>
              <a:pPr eaLnBrk="1" hangingPunct="1"/>
              <a:t>2</a:t>
            </a:fld>
            <a:endParaRPr lang="en-US" altLang="en-US" u="none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6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ADBE05-2583-433E-AF3F-B472D0F39CB6}" type="slidenum">
              <a:rPr lang="en-US" altLang="en-US" u="none"/>
              <a:pPr eaLnBrk="1" hangingPunct="1"/>
              <a:t>3</a:t>
            </a:fld>
            <a:endParaRPr lang="en-US" altLang="en-US" u="none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80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0BDE1B-90CF-4933-8E5B-C452767EA7F5}" type="slidenum">
              <a:rPr lang="en-US" altLang="en-US" u="none"/>
              <a:pPr eaLnBrk="1" hangingPunct="1"/>
              <a:t>4</a:t>
            </a:fld>
            <a:endParaRPr lang="en-US" altLang="en-US" u="none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2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073E3A-7EBC-4AEF-912E-DF38B3497967}" type="slidenum">
              <a:rPr lang="en-US" altLang="en-US" u="none"/>
              <a:pPr eaLnBrk="1" hangingPunct="1"/>
              <a:t>5</a:t>
            </a:fld>
            <a:endParaRPr lang="en-US" altLang="en-US" u="none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2B7E26-690A-47B9-876C-23BF39559075}" type="slidenum">
              <a:rPr lang="en-US" altLang="en-US" u="none"/>
              <a:pPr eaLnBrk="1" hangingPunct="1"/>
              <a:t>6</a:t>
            </a:fld>
            <a:endParaRPr lang="en-US" altLang="en-US" u="none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39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8E49CE-70D0-4811-807C-76F172F7C32D}" type="slidenum">
              <a:rPr lang="en-US" altLang="en-US" u="none"/>
              <a:pPr eaLnBrk="1" hangingPunct="1"/>
              <a:t>7</a:t>
            </a:fld>
            <a:endParaRPr lang="en-US" altLang="en-US" u="none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9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DD3442-647C-4CAD-A722-6017DC1047B5}" type="slidenum">
              <a:rPr lang="en-US" altLang="en-US" u="none"/>
              <a:pPr eaLnBrk="1" hangingPunct="1"/>
              <a:t>8</a:t>
            </a:fld>
            <a:endParaRPr lang="en-US" altLang="en-US" u="none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22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DE95CC-F7C1-4833-B901-AAC4EEC82C67}" type="slidenum">
              <a:rPr lang="en-US" altLang="en-US" u="none"/>
              <a:pPr eaLnBrk="1" hangingPunct="1"/>
              <a:t>9</a:t>
            </a:fld>
            <a:endParaRPr lang="en-US" altLang="en-US" u="none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9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6BA6A33A-A17A-4F6C-A2F3-38B875323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47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E48AE1F5-9E3B-4197-AB74-913101193C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33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AAA5DF28-A592-44B3-B2CB-C66E7F4AA6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77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FF256849-1DF8-49A8-9EE3-A2208169E9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61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7EEB2393-E645-48C3-B4F9-69D3D14724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31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74C20-2F4A-45A2-AB61-4BC4421751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066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059AA-C64B-4A37-9F22-85401620EB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878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4A7F54-403D-485B-B4F4-6F4749AB92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022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4D305-8EB1-419F-8219-0356EE78D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582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5E19C0-C695-4B9E-AB21-7D5C1E020D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524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52264-0634-437C-BBFB-B2FA753F7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01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93C5C2E2-C4EF-452A-A172-27460C6AC3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955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5E4A6B-B638-4BD9-8346-FB0B9AF52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694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6470BE-9FA0-4715-B0DF-FD1AB203E0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322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3084B-2220-472A-845C-30539ABA96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129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84BD3-3643-411C-8DD2-EAFBA5D752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701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1602A-168B-40D1-B8BE-A001D81540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45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DC07F30B-53E4-4372-9B6B-7228F775F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15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B6649A55-87D7-4471-AF99-CA32654569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27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C766B977-E0C9-48CF-8CA3-1EBB8F8FA3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86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359AE411-81AC-451A-8297-6EEF55D50E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74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BBE239EA-A92D-4781-ADB9-51B7E8FE94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05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D84CB391-286A-4332-B9CA-B441C80285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26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0" smtClean="0"/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4 - </a:t>
            </a:r>
            <a:fld id="{0F01F174-FDFA-4600-A6FA-35B65D283E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09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819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 u="none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Slide to accompany Blank and Tarquin</a:t>
            </a:r>
          </a:p>
          <a:p>
            <a:pPr>
              <a:defRPr/>
            </a:pPr>
            <a:r>
              <a:rPr lang="en-US"/>
              <a:t>Basics of Engineering Economy, 2008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248400"/>
            <a:ext cx="259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u="none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2008 McGraw-Hill</a:t>
            </a:r>
          </a:p>
          <a:p>
            <a:pPr>
              <a:defRPr/>
            </a:pPr>
            <a:r>
              <a:rPr lang="en-US"/>
              <a:t>All rights reserved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u="none"/>
            </a:lvl1pPr>
          </a:lstStyle>
          <a:p>
            <a:r>
              <a:rPr lang="en-US" altLang="en-US"/>
              <a:t>4 - </a:t>
            </a:r>
            <a:fld id="{A723005F-BF56-40F5-9EC5-D44E0C7E68B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7D98EE01-7DB7-41C9-A40D-F58995140B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2286000" y="2634131"/>
            <a:ext cx="4232275" cy="220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008" tIns="50004" rIns="100008" bIns="50004">
            <a:spAutoFit/>
          </a:bodyPr>
          <a:lstStyle/>
          <a:p>
            <a:pPr algn="ctr" defTabSz="1000125" eaLnBrk="0" hangingPunct="0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endParaRPr 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pPr algn="ctr" defTabSz="1000125" eaLnBrk="0" hangingPunct="0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endParaRPr lang="en-US" sz="22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pPr algn="ctr" defTabSz="1000125" eaLnBrk="0" hangingPunct="0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en-US" sz="4000" b="1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Present </a:t>
            </a:r>
            <a:r>
              <a:rPr lang="en-US" sz="40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Worth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Different-life Alternatives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b="1" u="sng" smtClean="0">
                <a:solidFill>
                  <a:schemeClr val="hlink"/>
                </a:solidFill>
              </a:rPr>
              <a:t>Study Period of length n years (periods)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1000" b="1" u="sng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 is same for each alternative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life &gt; n, use market value estimate in year n for salvage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life &lt; n, estimate costs for remaining years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0066FF"/>
                </a:solidFill>
              </a:rPr>
              <a:t>  Estimates outside time frame                      of the study period are ignored</a:t>
            </a:r>
          </a:p>
        </p:txBody>
      </p:sp>
      <p:sp>
        <p:nvSpPr>
          <p:cNvPr id="27655" name="Line 4"/>
          <p:cNvSpPr>
            <a:spLocks noChangeShapeType="1"/>
          </p:cNvSpPr>
          <p:nvPr/>
        </p:nvSpPr>
        <p:spPr bwMode="auto">
          <a:xfrm>
            <a:off x="381000" y="990600"/>
            <a:ext cx="822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5"/>
          <p:cNvSpPr>
            <a:spLocks noChangeShapeType="1"/>
          </p:cNvSpPr>
          <p:nvPr/>
        </p:nvSpPr>
        <p:spPr bwMode="auto">
          <a:xfrm>
            <a:off x="1752600" y="4724400"/>
            <a:ext cx="5867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Different-life Alternatives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800" b="1" u="sng" dirty="0" smtClean="0">
                <a:solidFill>
                  <a:schemeClr val="hlink"/>
                </a:solidFill>
              </a:rPr>
              <a:t>LCM Method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sz="2800" dirty="0" smtClean="0">
                <a:solidFill>
                  <a:schemeClr val="hlink"/>
                </a:solidFill>
              </a:rPr>
              <a:t>Assumptions </a:t>
            </a:r>
            <a:r>
              <a:rPr lang="en-US" altLang="en-US" sz="2400" dirty="0" smtClean="0"/>
              <a:t>(may be unrealistic at times)</a:t>
            </a:r>
          </a:p>
          <a:p>
            <a:pPr lvl="1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sz="2400" dirty="0" smtClean="0">
                <a:solidFill>
                  <a:schemeClr val="hlink"/>
                </a:solidFill>
              </a:rPr>
              <a:t>Same service needed for LCM years </a:t>
            </a:r>
            <a:r>
              <a:rPr lang="en-US" altLang="en-US" sz="2000" dirty="0" smtClean="0"/>
              <a:t>(e.g., LCM of 5 and 	9 is 45 years!)</a:t>
            </a:r>
          </a:p>
          <a:p>
            <a:pPr lvl="1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chemeClr val="hlink"/>
                </a:solidFill>
              </a:rPr>
              <a:t> Alternatives available for multiple life cycles</a:t>
            </a:r>
          </a:p>
          <a:p>
            <a:pPr lvl="1"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chemeClr val="hlink"/>
                </a:solidFill>
              </a:rPr>
              <a:t> Estimates are correct over all life cycles </a:t>
            </a:r>
            <a:r>
              <a:rPr lang="en-US" altLang="en-US" sz="2000" dirty="0" smtClean="0"/>
              <a:t>(true only if 	cash flow estimate changes match inflation/deflation rate)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sz="2800" dirty="0" smtClean="0">
              <a:solidFill>
                <a:srgbClr val="99CC00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99CC00"/>
                </a:solidFill>
              </a:rPr>
              <a:t>Evaluation approach:</a:t>
            </a:r>
            <a:r>
              <a:rPr lang="en-US" altLang="en-US" sz="2800" dirty="0" smtClean="0"/>
              <a:t> obtain LCM, repeat purchase and life cycle for LCM years; calculate PW over LCM; select alternative with most favorable PW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u="sng" dirty="0" smtClean="0"/>
          </a:p>
        </p:txBody>
      </p:sp>
      <p:sp>
        <p:nvSpPr>
          <p:cNvPr id="28679" name="Line 4"/>
          <p:cNvSpPr>
            <a:spLocks noChangeShapeType="1"/>
          </p:cNvSpPr>
          <p:nvPr/>
        </p:nvSpPr>
        <p:spPr bwMode="auto">
          <a:xfrm>
            <a:off x="762000" y="4267200"/>
            <a:ext cx="7467600" cy="0"/>
          </a:xfrm>
          <a:prstGeom prst="line">
            <a:avLst/>
          </a:prstGeom>
          <a:noFill/>
          <a:ln w="57150" cap="rnd">
            <a:solidFill>
              <a:srgbClr val="99CC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5"/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Different-life Analysis - Example</a:t>
            </a:r>
          </a:p>
        </p:txBody>
      </p:sp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5" t="48489" r="27118" b="28157"/>
          <a:stretch>
            <a:fillRect/>
          </a:stretch>
        </p:blipFill>
        <p:spPr bwMode="auto">
          <a:xfrm>
            <a:off x="762000" y="914400"/>
            <a:ext cx="769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Line 8"/>
          <p:cNvSpPr>
            <a:spLocks noChangeShapeType="1"/>
          </p:cNvSpPr>
          <p:nvPr/>
        </p:nvSpPr>
        <p:spPr bwMode="auto">
          <a:xfrm>
            <a:off x="457200" y="990600"/>
            <a:ext cx="8382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229600" cy="2392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Use PW to select lower-cost alternative: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For 5-year study period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Using LCM of alternatives’ lives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chemeClr val="folHlink"/>
                </a:solidFill>
              </a:rPr>
              <a:t>Assume MARR = 15% per year         </a:t>
            </a:r>
            <a:r>
              <a:rPr lang="en-US" altLang="en-US" sz="1800" smtClean="0"/>
              <a:t>(cont </a:t>
            </a:r>
            <a:r>
              <a:rPr lang="en-US" altLang="en-US" sz="1800" smtClean="0">
                <a:cs typeface="Arial" panose="020B0604020202020204" pitchFamily="34" charset="0"/>
              </a:rPr>
              <a:t>→)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Different-life Analysis - Example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800" b="1" u="sng" smtClean="0">
                <a:solidFill>
                  <a:schemeClr val="accent2"/>
                </a:solidFill>
              </a:rPr>
              <a:t>Study period of 5 years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Assume deposit returns are good estimates after 5 years</a:t>
            </a:r>
          </a:p>
        </p:txBody>
      </p:sp>
      <p:sp>
        <p:nvSpPr>
          <p:cNvPr id="30727" name="Line 4"/>
          <p:cNvSpPr>
            <a:spLocks noChangeShapeType="1"/>
          </p:cNvSpPr>
          <p:nvPr/>
        </p:nvSpPr>
        <p:spPr bwMode="auto">
          <a:xfrm>
            <a:off x="1600200" y="28956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6"/>
          <p:cNvSpPr>
            <a:spLocks noChangeShapeType="1"/>
          </p:cNvSpPr>
          <p:nvPr/>
        </p:nvSpPr>
        <p:spPr bwMode="auto">
          <a:xfrm>
            <a:off x="1600200" y="28956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7"/>
          <p:cNvSpPr>
            <a:spLocks noChangeShapeType="1"/>
          </p:cNvSpPr>
          <p:nvPr/>
        </p:nvSpPr>
        <p:spPr bwMode="auto">
          <a:xfrm>
            <a:off x="2590800" y="2895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8"/>
          <p:cNvSpPr>
            <a:spLocks noChangeShapeType="1"/>
          </p:cNvSpPr>
          <p:nvPr/>
        </p:nvSpPr>
        <p:spPr bwMode="auto">
          <a:xfrm>
            <a:off x="3429000" y="2895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9"/>
          <p:cNvSpPr>
            <a:spLocks noChangeShapeType="1"/>
          </p:cNvSpPr>
          <p:nvPr/>
        </p:nvSpPr>
        <p:spPr bwMode="auto">
          <a:xfrm>
            <a:off x="4343400" y="2895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0"/>
          <p:cNvSpPr>
            <a:spLocks noChangeShapeType="1"/>
          </p:cNvSpPr>
          <p:nvPr/>
        </p:nvSpPr>
        <p:spPr bwMode="auto">
          <a:xfrm>
            <a:off x="5181600" y="2895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1"/>
          <p:cNvSpPr>
            <a:spLocks noChangeShapeType="1"/>
          </p:cNvSpPr>
          <p:nvPr/>
        </p:nvSpPr>
        <p:spPr bwMode="auto">
          <a:xfrm>
            <a:off x="6096000" y="2895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 flipV="1">
            <a:off x="6096000" y="2438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3"/>
          <p:cNvSpPr>
            <a:spLocks noChangeShapeType="1"/>
          </p:cNvSpPr>
          <p:nvPr/>
        </p:nvSpPr>
        <p:spPr bwMode="auto">
          <a:xfrm flipV="1">
            <a:off x="1600200" y="2057400"/>
            <a:ext cx="0" cy="838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Text Box 15"/>
          <p:cNvSpPr txBox="1">
            <a:spLocks noChangeArrowheads="1"/>
          </p:cNvSpPr>
          <p:nvPr/>
        </p:nvSpPr>
        <p:spPr bwMode="auto">
          <a:xfrm>
            <a:off x="6400800" y="28194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u="none"/>
              <a:t>Location A</a:t>
            </a:r>
          </a:p>
        </p:txBody>
      </p:sp>
      <p:sp>
        <p:nvSpPr>
          <p:cNvPr id="30737" name="Line 16"/>
          <p:cNvSpPr>
            <a:spLocks noChangeShapeType="1"/>
          </p:cNvSpPr>
          <p:nvPr/>
        </p:nvSpPr>
        <p:spPr bwMode="auto">
          <a:xfrm>
            <a:off x="1600200" y="46482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7"/>
          <p:cNvSpPr>
            <a:spLocks noChangeShapeType="1"/>
          </p:cNvSpPr>
          <p:nvPr/>
        </p:nvSpPr>
        <p:spPr bwMode="auto">
          <a:xfrm>
            <a:off x="1600200" y="46482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18"/>
          <p:cNvSpPr>
            <a:spLocks noChangeShapeType="1"/>
          </p:cNvSpPr>
          <p:nvPr/>
        </p:nvSpPr>
        <p:spPr bwMode="auto">
          <a:xfrm>
            <a:off x="2590800" y="4648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19"/>
          <p:cNvSpPr>
            <a:spLocks noChangeShapeType="1"/>
          </p:cNvSpPr>
          <p:nvPr/>
        </p:nvSpPr>
        <p:spPr bwMode="auto">
          <a:xfrm>
            <a:off x="3429000" y="4648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Line 20"/>
          <p:cNvSpPr>
            <a:spLocks noChangeShapeType="1"/>
          </p:cNvSpPr>
          <p:nvPr/>
        </p:nvSpPr>
        <p:spPr bwMode="auto">
          <a:xfrm>
            <a:off x="4343400" y="4648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Line 21"/>
          <p:cNvSpPr>
            <a:spLocks noChangeShapeType="1"/>
          </p:cNvSpPr>
          <p:nvPr/>
        </p:nvSpPr>
        <p:spPr bwMode="auto">
          <a:xfrm>
            <a:off x="5181600" y="4648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Line 22"/>
          <p:cNvSpPr>
            <a:spLocks noChangeShapeType="1"/>
          </p:cNvSpPr>
          <p:nvPr/>
        </p:nvSpPr>
        <p:spPr bwMode="auto">
          <a:xfrm>
            <a:off x="6096000" y="4648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Line 23"/>
          <p:cNvSpPr>
            <a:spLocks noChangeShapeType="1"/>
          </p:cNvSpPr>
          <p:nvPr/>
        </p:nvSpPr>
        <p:spPr bwMode="auto">
          <a:xfrm flipV="1">
            <a:off x="6096000" y="4191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5" name="Line 24"/>
          <p:cNvSpPr>
            <a:spLocks noChangeShapeType="1"/>
          </p:cNvSpPr>
          <p:nvPr/>
        </p:nvSpPr>
        <p:spPr bwMode="auto">
          <a:xfrm flipV="1">
            <a:off x="1600200" y="3810000"/>
            <a:ext cx="0" cy="838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Text Box 25"/>
          <p:cNvSpPr txBox="1">
            <a:spLocks noChangeArrowheads="1"/>
          </p:cNvSpPr>
          <p:nvPr/>
        </p:nvSpPr>
        <p:spPr bwMode="auto">
          <a:xfrm>
            <a:off x="6553200" y="44196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u="none"/>
              <a:t>Location B</a:t>
            </a:r>
          </a:p>
        </p:txBody>
      </p:sp>
      <p:sp>
        <p:nvSpPr>
          <p:cNvPr id="30747" name="Text Box 26"/>
          <p:cNvSpPr txBox="1">
            <a:spLocks noChangeArrowheads="1"/>
          </p:cNvSpPr>
          <p:nvPr/>
        </p:nvSpPr>
        <p:spPr bwMode="auto">
          <a:xfrm>
            <a:off x="304800" y="24384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u="none">
                <a:solidFill>
                  <a:srgbClr val="FF3300"/>
                </a:solidFill>
              </a:rPr>
              <a:t>PW</a:t>
            </a:r>
            <a:r>
              <a:rPr lang="en-US" altLang="en-US" b="1" u="none" baseline="-20000">
                <a:solidFill>
                  <a:srgbClr val="FF3300"/>
                </a:solidFill>
              </a:rPr>
              <a:t>A</a:t>
            </a:r>
            <a:r>
              <a:rPr lang="en-US" altLang="en-US" b="1" u="none">
                <a:solidFill>
                  <a:srgbClr val="FF3300"/>
                </a:solidFill>
              </a:rPr>
              <a:t> = ?</a:t>
            </a:r>
          </a:p>
        </p:txBody>
      </p:sp>
      <p:sp>
        <p:nvSpPr>
          <p:cNvPr id="30748" name="Text Box 27"/>
          <p:cNvSpPr txBox="1">
            <a:spLocks noChangeArrowheads="1"/>
          </p:cNvSpPr>
          <p:nvPr/>
        </p:nvSpPr>
        <p:spPr bwMode="auto">
          <a:xfrm>
            <a:off x="228600" y="4419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u="none">
                <a:solidFill>
                  <a:srgbClr val="FF3300"/>
                </a:solidFill>
              </a:rPr>
              <a:t>PW</a:t>
            </a:r>
            <a:r>
              <a:rPr lang="en-US" altLang="en-US" b="1" u="none" baseline="-20000">
                <a:solidFill>
                  <a:srgbClr val="FF3300"/>
                </a:solidFill>
              </a:rPr>
              <a:t>B</a:t>
            </a:r>
            <a:r>
              <a:rPr lang="en-US" altLang="en-US" b="1" u="none">
                <a:solidFill>
                  <a:srgbClr val="FF3300"/>
                </a:solidFill>
              </a:rPr>
              <a:t> = ?</a:t>
            </a:r>
          </a:p>
        </p:txBody>
      </p:sp>
      <p:sp>
        <p:nvSpPr>
          <p:cNvPr id="30749" name="Line 28"/>
          <p:cNvSpPr>
            <a:spLocks noChangeShapeType="1"/>
          </p:cNvSpPr>
          <p:nvPr/>
        </p:nvSpPr>
        <p:spPr bwMode="auto">
          <a:xfrm>
            <a:off x="381000" y="838200"/>
            <a:ext cx="84582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Text Box 29"/>
          <p:cNvSpPr txBox="1">
            <a:spLocks noChangeArrowheads="1"/>
          </p:cNvSpPr>
          <p:nvPr/>
        </p:nvSpPr>
        <p:spPr bwMode="auto">
          <a:xfrm>
            <a:off x="1676400" y="5181600"/>
            <a:ext cx="73152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u="none"/>
              <a:t>For 5 years at i = 15%: PW</a:t>
            </a:r>
            <a:r>
              <a:rPr lang="en-US" altLang="en-US" sz="2000" b="1" u="none" baseline="-20000"/>
              <a:t>A</a:t>
            </a:r>
            <a:r>
              <a:rPr lang="en-US" altLang="en-US" sz="2000" u="none" baseline="-20000"/>
              <a:t> </a:t>
            </a:r>
            <a:r>
              <a:rPr lang="en-US" altLang="en-US" sz="2000" u="none"/>
              <a:t>= $-26,236 and PW</a:t>
            </a:r>
            <a:r>
              <a:rPr lang="en-US" altLang="en-US" sz="2000" b="1" u="none" baseline="-20000"/>
              <a:t>B</a:t>
            </a:r>
            <a:r>
              <a:rPr lang="en-US" altLang="en-US" sz="2000" u="none"/>
              <a:t> = $-27,397</a:t>
            </a:r>
            <a:endParaRPr lang="en-US" altLang="en-US" u="none"/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u="none">
                <a:solidFill>
                  <a:schemeClr val="folHlink"/>
                </a:solidFill>
              </a:rPr>
              <a:t>Select Location A</a:t>
            </a:r>
            <a:r>
              <a:rPr lang="en-US" altLang="en-US" sz="2400" u="none">
                <a:solidFill>
                  <a:schemeClr val="folHlink"/>
                </a:solidFill>
              </a:rPr>
              <a:t> with lower PW of costs</a:t>
            </a:r>
          </a:p>
        </p:txBody>
      </p:sp>
      <p:sp>
        <p:nvSpPr>
          <p:cNvPr id="30751" name="Text Box 30"/>
          <p:cNvSpPr txBox="1">
            <a:spLocks noChangeArrowheads="1"/>
          </p:cNvSpPr>
          <p:nvPr/>
        </p:nvSpPr>
        <p:spPr bwMode="auto">
          <a:xfrm>
            <a:off x="1600200" y="32766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u="none"/>
              <a:t>P = -15,000            A = -3,500</a:t>
            </a:r>
            <a:r>
              <a:rPr lang="en-US" altLang="en-US" u="none"/>
              <a:t>  </a:t>
            </a:r>
          </a:p>
        </p:txBody>
      </p:sp>
      <p:sp>
        <p:nvSpPr>
          <p:cNvPr id="30752" name="Text Box 31"/>
          <p:cNvSpPr txBox="1">
            <a:spLocks noChangeArrowheads="1"/>
          </p:cNvSpPr>
          <p:nvPr/>
        </p:nvSpPr>
        <p:spPr bwMode="auto">
          <a:xfrm>
            <a:off x="1676400" y="41910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u="none"/>
              <a:t>P = -18,000            A = -3,100</a:t>
            </a:r>
            <a:r>
              <a:rPr lang="en-US" altLang="en-US" u="none"/>
              <a:t>  </a:t>
            </a:r>
          </a:p>
        </p:txBody>
      </p:sp>
      <p:sp>
        <p:nvSpPr>
          <p:cNvPr id="30753" name="Text Box 32"/>
          <p:cNvSpPr txBox="1">
            <a:spLocks noChangeArrowheads="1"/>
          </p:cNvSpPr>
          <p:nvPr/>
        </p:nvSpPr>
        <p:spPr bwMode="auto">
          <a:xfrm>
            <a:off x="5562600" y="20574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u="none"/>
              <a:t>F = 1,000</a:t>
            </a:r>
          </a:p>
        </p:txBody>
      </p:sp>
      <p:sp>
        <p:nvSpPr>
          <p:cNvPr id="30754" name="Text Box 33"/>
          <p:cNvSpPr txBox="1">
            <a:spLocks noChangeArrowheads="1"/>
          </p:cNvSpPr>
          <p:nvPr/>
        </p:nvSpPr>
        <p:spPr bwMode="auto">
          <a:xfrm>
            <a:off x="5410200" y="3733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u="none"/>
              <a:t>F = 2,000</a:t>
            </a:r>
          </a:p>
        </p:txBody>
      </p:sp>
      <p:sp>
        <p:nvSpPr>
          <p:cNvPr id="30755" name="Line 34"/>
          <p:cNvSpPr>
            <a:spLocks noChangeShapeType="1"/>
          </p:cNvSpPr>
          <p:nvPr/>
        </p:nvSpPr>
        <p:spPr bwMode="auto">
          <a:xfrm>
            <a:off x="304800" y="3733800"/>
            <a:ext cx="8610600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Rectangle 35"/>
          <p:cNvSpPr>
            <a:spLocks noChangeArrowheads="1"/>
          </p:cNvSpPr>
          <p:nvPr/>
        </p:nvSpPr>
        <p:spPr bwMode="auto">
          <a:xfrm>
            <a:off x="1676400" y="5715000"/>
            <a:ext cx="6096000" cy="457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Different-life Analysis - Example</a:t>
            </a:r>
          </a:p>
        </p:txBody>
      </p:sp>
      <p:sp>
        <p:nvSpPr>
          <p:cNvPr id="31750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800" b="1" u="sng" smtClean="0">
                <a:solidFill>
                  <a:schemeClr val="accent2"/>
                </a:solidFill>
              </a:rPr>
              <a:t>LCM evaluation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800" b="1" u="sng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LCM is 18 years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Repurchase A twice (years 6 and 12)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Repurchase B once (year 9)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Assume all cash flow estimates (including first cost end-of-lease ‘deposit return’) are correct for repeated life cycles to total 18 years														</a:t>
            </a:r>
            <a:r>
              <a:rPr lang="en-US" altLang="en-US" sz="1800" smtClean="0"/>
              <a:t>(cont </a:t>
            </a:r>
            <a:r>
              <a:rPr lang="en-US" altLang="en-US" sz="1800" smtClean="0">
                <a:cs typeface="Arial" panose="020B0604020202020204" pitchFamily="34" charset="0"/>
              </a:rPr>
              <a:t>→)</a:t>
            </a:r>
          </a:p>
        </p:txBody>
      </p:sp>
      <p:sp>
        <p:nvSpPr>
          <p:cNvPr id="31751" name="Line 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Different-life Analysis - Example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95800"/>
            <a:ext cx="8229600" cy="1630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For 18 years at MARR = 15%: PW</a:t>
            </a:r>
            <a:r>
              <a:rPr lang="en-US" altLang="en-US" sz="2400" b="1" baseline="-25000" smtClean="0"/>
              <a:t>A</a:t>
            </a:r>
            <a:r>
              <a:rPr lang="en-US" altLang="en-US" sz="2400" smtClean="0"/>
              <a:t> = $-45,036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For 18 years at MARR = 15%: PW</a:t>
            </a:r>
            <a:r>
              <a:rPr lang="en-US" altLang="en-US" sz="2400" b="1" baseline="-20000" smtClean="0"/>
              <a:t>B</a:t>
            </a:r>
            <a:r>
              <a:rPr lang="en-US" altLang="en-US" sz="2400" smtClean="0"/>
              <a:t> = $-41,384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chemeClr val="folHlink"/>
                </a:solidFill>
              </a:rPr>
              <a:t>	Select location B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Note: Selection changed from 5-year study period</a:t>
            </a:r>
          </a:p>
        </p:txBody>
      </p:sp>
      <p:pic>
        <p:nvPicPr>
          <p:cNvPr id="327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9" t="13853" r="24245" b="30804"/>
          <a:stretch>
            <a:fillRect/>
          </a:stretch>
        </p:blipFill>
        <p:spPr bwMode="auto">
          <a:xfrm>
            <a:off x="838200" y="990600"/>
            <a:ext cx="7467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Line 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Rectangle 6"/>
          <p:cNvSpPr>
            <a:spLocks noChangeArrowheads="1"/>
          </p:cNvSpPr>
          <p:nvPr/>
        </p:nvSpPr>
        <p:spPr bwMode="auto">
          <a:xfrm>
            <a:off x="3352800" y="5334000"/>
            <a:ext cx="2819400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Present Worth Analysis</a:t>
            </a:r>
          </a:p>
        </p:txBody>
      </p:sp>
      <p:sp>
        <p:nvSpPr>
          <p:cNvPr id="1741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4038600" cy="4906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u="sng" smtClean="0">
                <a:solidFill>
                  <a:srgbClr val="FF3300"/>
                </a:solidFill>
              </a:rPr>
              <a:t>PURPOSE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400" b="1" u="sng" smtClean="0">
              <a:solidFill>
                <a:srgbClr val="FF3300"/>
              </a:solidFill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400" b="1" u="sng" smtClean="0">
              <a:solidFill>
                <a:srgbClr val="FF3300"/>
              </a:solidFill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/>
              <a:t>Identify types of alternatives; and compare alternatives using a present worth basis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400" smtClean="0"/>
          </a:p>
        </p:txBody>
      </p:sp>
      <p:sp>
        <p:nvSpPr>
          <p:cNvPr id="17415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143000"/>
            <a:ext cx="4038600" cy="4906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u="sng" dirty="0" smtClean="0">
                <a:solidFill>
                  <a:srgbClr val="FF3300"/>
                </a:solidFill>
              </a:rPr>
              <a:t>TOPICS</a:t>
            </a:r>
          </a:p>
          <a:p>
            <a:pPr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 smtClean="0"/>
              <a:t>Formulating alternatives</a:t>
            </a:r>
          </a:p>
          <a:p>
            <a:pPr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 smtClean="0"/>
              <a:t>Single and equal-life alternatives</a:t>
            </a:r>
          </a:p>
          <a:p>
            <a:pPr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 smtClean="0"/>
              <a:t>Different-life alternatives</a:t>
            </a:r>
          </a:p>
          <a:p>
            <a:pPr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 smtClean="0"/>
              <a:t>Capitalized cost alternative evaluation</a:t>
            </a:r>
          </a:p>
          <a:p>
            <a:pPr eaLnBrk="1" hangingPunct="1">
              <a:lnSpc>
                <a:spcPct val="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 smtClean="0"/>
              <a:t>Independent alternatives</a:t>
            </a:r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457200" y="990600"/>
            <a:ext cx="8305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4572000" y="1371600"/>
            <a:ext cx="4191000" cy="480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609600" y="1371600"/>
            <a:ext cx="3657600" cy="480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Formulating Alternatives</a:t>
            </a:r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4419600" cy="495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b="1" i="1" u="sng" smtClean="0">
                <a:solidFill>
                  <a:schemeClr val="hlink"/>
                </a:solidFill>
              </a:rPr>
              <a:t>Types of alternatives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b="1" smtClean="0">
                <a:solidFill>
                  <a:srgbClr val="FF9900"/>
                </a:solidFill>
              </a:rPr>
              <a:t>Mutually exclusive (ME)</a:t>
            </a:r>
            <a:r>
              <a:rPr lang="en-US" altLang="en-US" sz="2400" smtClean="0">
                <a:solidFill>
                  <a:schemeClr val="hlink"/>
                </a:solidFill>
              </a:rPr>
              <a:t>  </a:t>
            </a:r>
            <a:r>
              <a:rPr lang="en-US" altLang="en-US" sz="2400" smtClean="0"/>
              <a:t>-</a:t>
            </a:r>
            <a:r>
              <a:rPr lang="en-US" altLang="en-US" sz="2400" smtClean="0">
                <a:solidFill>
                  <a:schemeClr val="hlink"/>
                </a:solidFill>
              </a:rPr>
              <a:t> </a:t>
            </a:r>
            <a:r>
              <a:rPr lang="en-US" altLang="en-US" sz="2400" smtClean="0"/>
              <a:t>only one viable project can be accepted. Do-nothing (DN) alternative is selected if none are justified economically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b="1" smtClean="0">
                <a:solidFill>
                  <a:srgbClr val="FF9900"/>
                </a:solidFill>
              </a:rPr>
              <a:t>Independent</a:t>
            </a:r>
            <a:r>
              <a:rPr lang="en-US" altLang="en-US" sz="2400" smtClean="0"/>
              <a:t>  -  more than one project can be selected. DN is one of the projects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b="1" smtClean="0">
                <a:solidFill>
                  <a:srgbClr val="FF9900"/>
                </a:solidFill>
              </a:rPr>
              <a:t>Do-nothing</a:t>
            </a:r>
            <a:r>
              <a:rPr lang="en-US" altLang="en-US" sz="2400" smtClean="0"/>
              <a:t> – maintain status quo/current approach</a:t>
            </a:r>
          </a:p>
        </p:txBody>
      </p:sp>
      <p:sp>
        <p:nvSpPr>
          <p:cNvPr id="1843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219200"/>
            <a:ext cx="4191000" cy="49069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b="1" i="1" u="sng" smtClean="0">
                <a:solidFill>
                  <a:srgbClr val="FF9900"/>
                </a:solidFill>
              </a:rPr>
              <a:t>Types of cash flow estimates for an alternative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chemeClr val="hlink"/>
                </a:solidFill>
              </a:rPr>
              <a:t>Revenue</a:t>
            </a:r>
            <a:r>
              <a:rPr lang="en-US" altLang="en-US" sz="2400" smtClean="0"/>
              <a:t> – estimates include costs, revenues and (possibly) savings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en-US" b="1" smtClean="0">
                <a:solidFill>
                  <a:schemeClr val="hlink"/>
                </a:solidFill>
              </a:rPr>
              <a:t>Cost </a:t>
            </a:r>
            <a:r>
              <a:rPr lang="en-US" altLang="en-US" smtClean="0"/>
              <a:t>– </a:t>
            </a:r>
            <a:r>
              <a:rPr lang="en-US" altLang="en-US" sz="2400" smtClean="0"/>
              <a:t>only cost estimates included; revenues assumed equal for all alternatives</a:t>
            </a:r>
            <a:endParaRPr lang="en-US" altLang="en-US" b="1" smtClean="0">
              <a:solidFill>
                <a:schemeClr val="hlink"/>
              </a:solidFill>
            </a:endParaRPr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>
            <a:off x="381000" y="990600"/>
            <a:ext cx="8305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7"/>
          <p:cNvSpPr>
            <a:spLocks noChangeShapeType="1"/>
          </p:cNvSpPr>
          <p:nvPr/>
        </p:nvSpPr>
        <p:spPr bwMode="auto">
          <a:xfrm>
            <a:off x="4648200" y="1143000"/>
            <a:ext cx="0" cy="502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Formulating Alternatives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lvl="1" indent="-6350" eaLnBrk="1" hangingPunct="1">
              <a:buFontTx/>
              <a:buNone/>
            </a:pPr>
            <a:r>
              <a:rPr lang="en-US" altLang="en-US" sz="3200" dirty="0" smtClean="0"/>
              <a:t>Much of the emphasis in professional engineering practice is on ME, cost alternatives. However, all tools in </a:t>
            </a:r>
            <a:r>
              <a:rPr lang="en-US" altLang="en-US" sz="3200" dirty="0" err="1" smtClean="0"/>
              <a:t>Eng</a:t>
            </a:r>
            <a:r>
              <a:rPr lang="en-US" altLang="en-US" sz="3200" dirty="0" smtClean="0"/>
              <a:t> Econ can be used to evaluate ME and independent alternatives that are revenue- or cost-based. Examples of both are included later.</a:t>
            </a:r>
          </a:p>
          <a:p>
            <a:pPr lvl="1" indent="-6350" eaLnBrk="1" hangingPunct="1">
              <a:buFontTx/>
              <a:buNone/>
            </a:pPr>
            <a:endParaRPr lang="en-US" altLang="en-US" sz="1200" dirty="0" smtClean="0"/>
          </a:p>
          <a:p>
            <a:pPr lvl="1" indent="-6350" eaLnBrk="1" hangingPunct="1">
              <a:buFontTx/>
              <a:buNone/>
            </a:pPr>
            <a:r>
              <a:rPr lang="en-US" altLang="en-US" sz="2400" dirty="0" smtClean="0">
                <a:solidFill>
                  <a:schemeClr val="bg2"/>
                </a:solidFill>
              </a:rPr>
              <a:t>Notes: P value of cash flows is now called PW, or 	          		present worth</a:t>
            </a:r>
          </a:p>
          <a:p>
            <a:pPr lvl="1" indent="-6350" eaLnBrk="1" hangingPunct="1">
              <a:buFontTx/>
              <a:buNone/>
            </a:pPr>
            <a:r>
              <a:rPr lang="en-US" altLang="en-US" sz="2400" dirty="0" smtClean="0">
                <a:solidFill>
                  <a:schemeClr val="bg2"/>
                </a:solidFill>
              </a:rPr>
              <a:t>		         P now represents first cost of an alternative</a:t>
            </a:r>
          </a:p>
        </p:txBody>
      </p:sp>
      <p:sp>
        <p:nvSpPr>
          <p:cNvPr id="19463" name="Line 4"/>
          <p:cNvSpPr>
            <a:spLocks noChangeShapeType="1"/>
          </p:cNvSpPr>
          <p:nvPr/>
        </p:nvSpPr>
        <p:spPr bwMode="auto">
          <a:xfrm>
            <a:off x="533400" y="1066800"/>
            <a:ext cx="8153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>
            <a:off x="838200" y="4800600"/>
            <a:ext cx="73152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PW of a Single Alternative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4267200" cy="5135563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b="1" i="1" u="sng" smtClean="0">
              <a:solidFill>
                <a:schemeClr val="hlink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3200" b="1" i="1" u="sng" smtClean="0">
                <a:solidFill>
                  <a:schemeClr val="hlink"/>
                </a:solidFill>
                <a:latin typeface="Arial Narrow" panose="020B0606020202030204" pitchFamily="34" charset="0"/>
              </a:rPr>
              <a:t>Single project analysis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z="3200" b="1" i="1" u="sng" smtClean="0">
              <a:solidFill>
                <a:schemeClr val="hlink"/>
              </a:solidFill>
              <a:latin typeface="Arial Narrow" panose="020B0606020202030204" pitchFamily="34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z="2000" b="1" i="1" u="sng" smtClean="0">
              <a:solidFill>
                <a:schemeClr val="hlink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b="1" smtClean="0">
                <a:latin typeface="Arial Narrow" panose="020B0606020202030204" pitchFamily="34" charset="0"/>
              </a:rPr>
              <a:t>Calculate PW at stated MARR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b="1" smtClean="0">
              <a:latin typeface="Arial Narrow" panose="020B0606020202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b="1" smtClean="0">
                <a:solidFill>
                  <a:srgbClr val="FF3300"/>
                </a:solidFill>
                <a:latin typeface="Arial Narrow" panose="020B0606020202030204" pitchFamily="34" charset="0"/>
              </a:rPr>
              <a:t>Criterion:</a:t>
            </a:r>
            <a:r>
              <a:rPr lang="en-US" altLang="en-US" b="1" smtClean="0">
                <a:latin typeface="Arial Narrow" panose="020B0606020202030204" pitchFamily="34" charset="0"/>
              </a:rPr>
              <a:t> If PW </a:t>
            </a:r>
            <a:r>
              <a:rPr lang="en-US" altLang="en-US" b="1" smtClean="0">
                <a:latin typeface="Arial Narrow" panose="020B0606020202030204" pitchFamily="34" charset="0"/>
                <a:cs typeface="Arial" panose="020B0604020202020204" pitchFamily="34" charset="0"/>
              </a:rPr>
              <a:t>≥ 0,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Arial Narrow" panose="020B0606020202030204" pitchFamily="34" charset="0"/>
              </a:rPr>
              <a:t>	project is economically justified</a:t>
            </a:r>
          </a:p>
        </p:txBody>
      </p:sp>
      <p:sp>
        <p:nvSpPr>
          <p:cNvPr id="2048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smtClean="0">
                <a:solidFill>
                  <a:schemeClr val="hlink"/>
                </a:solidFill>
              </a:rPr>
              <a:t>Example:</a:t>
            </a:r>
            <a:r>
              <a:rPr lang="en-US" altLang="en-US" sz="2400" smtClean="0"/>
              <a:t> MARR = 10%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First cost, P = $-2500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Annual revenue, R = $2000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Annual cost, AOC = $-900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Salvage value, S = $200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Life, n = 5 years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PW = P +S(P/F,10%,5)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	      + (R-AOC)(P/A,10%,5)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	  = -2500 + 200(P/F,10%,5)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	     + (2000-900)(P/A,10%,5)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	  = $1794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solidFill>
                  <a:srgbClr val="FF3300"/>
                </a:solidFill>
              </a:rPr>
              <a:t>PW &gt; 0; project is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solidFill>
                  <a:srgbClr val="FF3300"/>
                </a:solidFill>
              </a:rPr>
              <a:t>economically justified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solidFill>
                <a:srgbClr val="FF3300"/>
              </a:solidFill>
            </a:endParaRPr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4495800" y="914400"/>
            <a:ext cx="0" cy="5257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7"/>
          <p:cNvSpPr>
            <a:spLocks noChangeShapeType="1"/>
          </p:cNvSpPr>
          <p:nvPr/>
        </p:nvSpPr>
        <p:spPr bwMode="auto">
          <a:xfrm>
            <a:off x="304800" y="838200"/>
            <a:ext cx="8534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Rectangle 8"/>
          <p:cNvSpPr>
            <a:spLocks noChangeArrowheads="1"/>
          </p:cNvSpPr>
          <p:nvPr/>
        </p:nvSpPr>
        <p:spPr bwMode="auto">
          <a:xfrm>
            <a:off x="5029200" y="5181600"/>
            <a:ext cx="3276600" cy="9906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Equal-life ME Alternatives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Calculate PW of each alternative at MARR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Equal-service of alternatives is assumed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>
                <a:solidFill>
                  <a:srgbClr val="FF3300"/>
                </a:solidFill>
              </a:rPr>
              <a:t>Selection criterion:</a:t>
            </a:r>
            <a:r>
              <a:rPr lang="en-US" altLang="en-US" sz="2400" b="1" smtClean="0"/>
              <a:t> Select alternative with most favorable PW value, that is,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800" b="1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chemeClr val="folHlink"/>
                </a:solidFill>
              </a:rPr>
              <a:t>	</a:t>
            </a:r>
            <a:r>
              <a:rPr lang="en-US" altLang="en-US" sz="2800" b="1" smtClean="0">
                <a:solidFill>
                  <a:schemeClr val="folHlink"/>
                </a:solidFill>
              </a:rPr>
              <a:t>numerically largest PW value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400" b="1" smtClean="0">
              <a:solidFill>
                <a:schemeClr val="folHlink"/>
              </a:solidFill>
            </a:endParaRPr>
          </a:p>
        </p:txBody>
      </p:sp>
      <p:graphicFrame>
        <p:nvGraphicFramePr>
          <p:cNvPr id="81951" name="Group 31"/>
          <p:cNvGraphicFramePr>
            <a:graphicFrameLocks noGrp="1"/>
          </p:cNvGraphicFramePr>
          <p:nvPr/>
        </p:nvGraphicFramePr>
        <p:xfrm>
          <a:off x="838200" y="3810000"/>
          <a:ext cx="6096000" cy="2073276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PW</a:t>
                      </a:r>
                      <a:r>
                        <a:rPr kumimoji="0" lang="en-US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PW</a:t>
                      </a:r>
                      <a:r>
                        <a:rPr kumimoji="0" lang="en-US" sz="2800" b="1" i="0" u="none" strike="noStrike" cap="none" normalizeH="0" baseline="-2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$-1,500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$-500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-2,500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500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2,500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1,500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1" name="Line 3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Text Box 33"/>
          <p:cNvSpPr txBox="1">
            <a:spLocks noChangeArrowheads="1"/>
          </p:cNvSpPr>
          <p:nvPr/>
        </p:nvSpPr>
        <p:spPr bwMode="auto">
          <a:xfrm>
            <a:off x="7239000" y="4343400"/>
            <a:ext cx="1600200" cy="944563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u="none">
                <a:solidFill>
                  <a:schemeClr val="hlink"/>
                </a:solidFill>
              </a:rPr>
              <a:t>Note : Not the absolute value</a:t>
            </a:r>
          </a:p>
        </p:txBody>
      </p:sp>
      <p:sp>
        <p:nvSpPr>
          <p:cNvPr id="23583" name="Line 34"/>
          <p:cNvSpPr>
            <a:spLocks noChangeShapeType="1"/>
          </p:cNvSpPr>
          <p:nvPr/>
        </p:nvSpPr>
        <p:spPr bwMode="auto">
          <a:xfrm>
            <a:off x="457200" y="36576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Equal-life ME Alternatives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0772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 smtClean="0">
                <a:solidFill>
                  <a:schemeClr val="hlink"/>
                </a:solidFill>
              </a:rPr>
              <a:t>Example:</a:t>
            </a:r>
            <a:r>
              <a:rPr lang="en-US" altLang="en-US" sz="2800" dirty="0" smtClean="0"/>
              <a:t> Two ME cost alternatives for traffic 		       analysis. Revenues are equal. MARR is 	       10% per year. Select one.         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cont</a:t>
            </a:r>
            <a:r>
              <a:rPr lang="en-US" altLang="en-US" sz="2000" dirty="0" smtClean="0">
                <a:cs typeface="Arial" panose="020B0604020202020204" pitchFamily="34" charset="0"/>
              </a:rPr>
              <a:t>→)</a:t>
            </a:r>
          </a:p>
        </p:txBody>
      </p:sp>
      <p:graphicFrame>
        <p:nvGraphicFramePr>
          <p:cNvPr id="80952" name="Group 56"/>
          <p:cNvGraphicFramePr>
            <a:graphicFrameLocks noGrp="1"/>
          </p:cNvGraphicFramePr>
          <p:nvPr>
            <p:ph sz="half" idx="2"/>
          </p:nvPr>
        </p:nvGraphicFramePr>
        <p:xfrm>
          <a:off x="1219200" y="2819400"/>
          <a:ext cx="7391400" cy="3217864"/>
        </p:xfrm>
        <a:graphic>
          <a:graphicData uri="http://schemas.openxmlformats.org/drawingml/2006/table">
            <a:tbl>
              <a:tblPr/>
              <a:tblGrid>
                <a:gridCol w="2463800"/>
                <a:gridCol w="2463800"/>
                <a:gridCol w="2463800"/>
              </a:tblGrid>
              <a:tr h="103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Estimate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Electric-powered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Solar-powered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76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P, $/unit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-2,500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-6,000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AOC, $/year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-900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-50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 $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200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100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n, years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09" name="Line 36"/>
          <p:cNvSpPr>
            <a:spLocks noChangeShapeType="1"/>
          </p:cNvSpPr>
          <p:nvPr/>
        </p:nvSpPr>
        <p:spPr bwMode="auto">
          <a:xfrm>
            <a:off x="457200" y="990600"/>
            <a:ext cx="8382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Equal-life ME Alternatives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Determine PW</a:t>
            </a:r>
            <a:r>
              <a:rPr lang="en-US" altLang="en-US" baseline="-25000" smtClean="0"/>
              <a:t>E</a:t>
            </a:r>
            <a:r>
              <a:rPr lang="en-US" altLang="en-US" smtClean="0"/>
              <a:t> and PW</a:t>
            </a:r>
            <a:r>
              <a:rPr lang="en-US" altLang="en-US" baseline="-25000" smtClean="0"/>
              <a:t>S</a:t>
            </a:r>
            <a:r>
              <a:rPr lang="en-US" altLang="en-US" smtClean="0"/>
              <a:t>; select larger PW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z="2800" smtClean="0">
                <a:solidFill>
                  <a:schemeClr val="hlink"/>
                </a:solidFill>
              </a:rPr>
              <a:t>PW</a:t>
            </a:r>
            <a:r>
              <a:rPr lang="en-US" altLang="en-US" sz="2800" b="1" baseline="-25000" smtClean="0">
                <a:solidFill>
                  <a:schemeClr val="hlink"/>
                </a:solidFill>
              </a:rPr>
              <a:t>E</a:t>
            </a:r>
            <a:r>
              <a:rPr lang="en-US" altLang="en-US" sz="2800" smtClean="0">
                <a:solidFill>
                  <a:schemeClr val="hlink"/>
                </a:solidFill>
              </a:rPr>
              <a:t> = -2500-900(P/A,10%,5)+200(P/F,10%,5)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chemeClr val="hlink"/>
                </a:solidFill>
              </a:rPr>
              <a:t>		   = $-5788</a:t>
            </a:r>
          </a:p>
          <a:p>
            <a:pPr eaLnBrk="1" hangingPunct="1">
              <a:buFontTx/>
              <a:buNone/>
            </a:pPr>
            <a:endParaRPr lang="en-US" altLang="en-US" sz="280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chemeClr val="hlink"/>
                </a:solidFill>
              </a:rPr>
              <a:t>	 PW</a:t>
            </a:r>
            <a:r>
              <a:rPr lang="en-US" altLang="en-US" sz="2800" b="1" baseline="-22000" smtClean="0">
                <a:solidFill>
                  <a:schemeClr val="hlink"/>
                </a:solidFill>
              </a:rPr>
              <a:t>S</a:t>
            </a:r>
            <a:r>
              <a:rPr lang="en-US" altLang="en-US" sz="2800" smtClean="0">
                <a:solidFill>
                  <a:schemeClr val="hlink"/>
                </a:solidFill>
              </a:rPr>
              <a:t> = -6000-50(P/A,10%,5)+100(P/F,10%,5)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chemeClr val="hlink"/>
                </a:solidFill>
              </a:rPr>
              <a:t>		   = $-6127</a:t>
            </a:r>
          </a:p>
          <a:p>
            <a:pPr eaLnBrk="1" hangingPunct="1">
              <a:buFontTx/>
              <a:buNone/>
            </a:pPr>
            <a:endParaRPr lang="en-US" altLang="en-US" sz="280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rgbClr val="FF3300"/>
                </a:solidFill>
              </a:rPr>
              <a:t>	Conclusion: PW</a:t>
            </a:r>
            <a:r>
              <a:rPr lang="en-US" altLang="en-US" sz="2800" b="1" baseline="-25000" smtClean="0">
                <a:solidFill>
                  <a:srgbClr val="FF3300"/>
                </a:solidFill>
              </a:rPr>
              <a:t>E </a:t>
            </a:r>
            <a:r>
              <a:rPr lang="en-US" altLang="en-US" sz="2800" smtClean="0">
                <a:solidFill>
                  <a:srgbClr val="FF3300"/>
                </a:solidFill>
              </a:rPr>
              <a:t>&gt; PW</a:t>
            </a:r>
            <a:r>
              <a:rPr lang="en-US" altLang="en-US" sz="2800" b="1" baseline="-22000" smtClean="0">
                <a:solidFill>
                  <a:srgbClr val="FF3300"/>
                </a:solidFill>
              </a:rPr>
              <a:t>S</a:t>
            </a:r>
            <a:r>
              <a:rPr lang="en-US" altLang="en-US" sz="2800" smtClean="0">
                <a:solidFill>
                  <a:srgbClr val="FF3300"/>
                </a:solidFill>
              </a:rPr>
              <a:t>; select electric-powered</a:t>
            </a:r>
            <a:endParaRPr lang="en-US" altLang="en-US" sz="2800" b="1" baseline="-22000" smtClean="0">
              <a:solidFill>
                <a:srgbClr val="FF3300"/>
              </a:solidFill>
            </a:endParaRPr>
          </a:p>
        </p:txBody>
      </p:sp>
      <p:sp>
        <p:nvSpPr>
          <p:cNvPr id="25607" name="Line 4"/>
          <p:cNvSpPr>
            <a:spLocks noChangeShapeType="1"/>
          </p:cNvSpPr>
          <p:nvPr/>
        </p:nvSpPr>
        <p:spPr bwMode="auto">
          <a:xfrm>
            <a:off x="381000" y="1066800"/>
            <a:ext cx="8534400" cy="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Different-life Alternatives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mtClean="0"/>
              <a:t>  PW evaluation always requires </a:t>
            </a:r>
            <a:r>
              <a:rPr lang="en-US" altLang="en-US" i="1" smtClean="0">
                <a:solidFill>
                  <a:srgbClr val="FF3300"/>
                </a:solidFill>
              </a:rPr>
              <a:t>equal-	service</a:t>
            </a:r>
            <a:r>
              <a:rPr lang="en-US" altLang="en-US" smtClean="0"/>
              <a:t> between all alternatives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mtClean="0"/>
              <a:t>  Two methods available:</a:t>
            </a:r>
          </a:p>
          <a:p>
            <a:pPr lvl="1" eaLnBrk="1" hangingPunct="1">
              <a:lnSpc>
                <a:spcPct val="90000"/>
              </a:lnSpc>
              <a:buClr>
                <a:srgbClr val="00FF00"/>
              </a:buClr>
              <a:buFontTx/>
              <a:buChar char="o"/>
            </a:pPr>
            <a:r>
              <a:rPr lang="en-US" altLang="en-US" smtClean="0"/>
              <a:t>Study period (same period for all alternatives)</a:t>
            </a:r>
          </a:p>
          <a:p>
            <a:pPr lvl="1" eaLnBrk="1" hangingPunct="1">
              <a:lnSpc>
                <a:spcPct val="90000"/>
              </a:lnSpc>
              <a:buClr>
                <a:srgbClr val="00FF00"/>
              </a:buClr>
              <a:buFontTx/>
              <a:buChar char="o"/>
            </a:pPr>
            <a:r>
              <a:rPr lang="en-US" altLang="en-US" smtClean="0"/>
              <a:t>Least common multiple (LCM) of lives for alternatives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mtClean="0"/>
              <a:t> Study period method is recommended</a:t>
            </a: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mtClean="0"/>
              <a:t> </a:t>
            </a:r>
            <a:r>
              <a:rPr lang="en-US" altLang="en-US" smtClean="0">
                <a:solidFill>
                  <a:srgbClr val="99CC00"/>
                </a:solidFill>
              </a:rPr>
              <a:t>Evaluation approach:</a:t>
            </a:r>
            <a:r>
              <a:rPr lang="en-US" altLang="en-US" smtClean="0"/>
              <a:t> Determine each PW 	at stated MARR; select alternative with 	numerically largest PW</a:t>
            </a:r>
          </a:p>
        </p:txBody>
      </p:sp>
      <p:sp>
        <p:nvSpPr>
          <p:cNvPr id="26631" name="Line 4"/>
          <p:cNvSpPr>
            <a:spLocks noChangeShapeType="1"/>
          </p:cNvSpPr>
          <p:nvPr/>
        </p:nvSpPr>
        <p:spPr bwMode="auto">
          <a:xfrm>
            <a:off x="381000" y="990600"/>
            <a:ext cx="8382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646</Words>
  <Application>Microsoft Office PowerPoint</Application>
  <PresentationFormat>On-screen Show (4:3)</PresentationFormat>
  <Paragraphs>172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Symbol</vt:lpstr>
      <vt:lpstr>Wingdings</vt:lpstr>
      <vt:lpstr>1_Custom Design</vt:lpstr>
      <vt:lpstr>Custom Design</vt:lpstr>
      <vt:lpstr>PowerPoint Presentation</vt:lpstr>
      <vt:lpstr>Present Worth Analysis</vt:lpstr>
      <vt:lpstr>Formulating Alternatives</vt:lpstr>
      <vt:lpstr>Formulating Alternatives</vt:lpstr>
      <vt:lpstr>PW of a Single Alternative</vt:lpstr>
      <vt:lpstr>Equal-life ME Alternatives</vt:lpstr>
      <vt:lpstr>Equal-life ME Alternatives</vt:lpstr>
      <vt:lpstr>Equal-life ME Alternatives</vt:lpstr>
      <vt:lpstr>Different-life Alternatives</vt:lpstr>
      <vt:lpstr>Different-life Alternatives</vt:lpstr>
      <vt:lpstr>Different-life Alternatives</vt:lpstr>
      <vt:lpstr>Different-life Analysis - Example</vt:lpstr>
      <vt:lpstr>Different-life Analysis - Example</vt:lpstr>
      <vt:lpstr>Different-life Analysis - Example</vt:lpstr>
      <vt:lpstr>Different-life Analysis - Example</vt:lpstr>
    </vt:vector>
  </TitlesOfParts>
  <Company>Blank, Sheppard and Assoc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Leland Blank</dc:creator>
  <cp:lastModifiedBy>800 ELITE</cp:lastModifiedBy>
  <cp:revision>95</cp:revision>
  <dcterms:created xsi:type="dcterms:W3CDTF">2007-10-05T20:15:34Z</dcterms:created>
  <dcterms:modified xsi:type="dcterms:W3CDTF">2016-10-04T04:10:01Z</dcterms:modified>
</cp:coreProperties>
</file>