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6" r:id="rId4"/>
    <p:sldId id="300" r:id="rId5"/>
    <p:sldId id="270" r:id="rId6"/>
    <p:sldId id="298" r:id="rId7"/>
    <p:sldId id="299" r:id="rId8"/>
    <p:sldId id="302" r:id="rId9"/>
    <p:sldId id="295" r:id="rId10"/>
    <p:sldId id="267" r:id="rId11"/>
    <p:sldId id="269" r:id="rId12"/>
    <p:sldId id="271" r:id="rId13"/>
    <p:sldId id="288" r:id="rId14"/>
    <p:sldId id="289" r:id="rId15"/>
    <p:sldId id="303" r:id="rId16"/>
    <p:sldId id="272" r:id="rId17"/>
    <p:sldId id="276" r:id="rId18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9900FF"/>
    <a:srgbClr val="FF0000"/>
    <a:srgbClr val="009900"/>
    <a:srgbClr val="008080"/>
    <a:srgbClr val="FFFF66"/>
    <a:srgbClr val="00CC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 autoAdjust="0"/>
    <p:restoredTop sz="94709" autoAdjust="0"/>
  </p:normalViewPr>
  <p:slideViewPr>
    <p:cSldViewPr>
      <p:cViewPr varScale="1">
        <p:scale>
          <a:sx n="75" d="100"/>
          <a:sy n="75" d="100"/>
        </p:scale>
        <p:origin x="1464" y="66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2208260-FA9A-4CE8-BB10-D658A027A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902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F1EDD0-3EB0-4830-82EC-FDBE324D38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4869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9E2498E1-75CF-4EC8-A875-E46B09D3F4FB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048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0486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1936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solidFill>
                <a:srgbClr val="3333CC"/>
              </a:solidFill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21AE453B-3C58-465A-9864-B9171BDBA791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24605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8DAA7959-8B75-4E8D-9B26-E0A29591FC17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28614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0C4B8B4F-240D-4049-8D4C-3B12675A3E45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150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1510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1952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DA9D5589-672A-49AB-99AC-7E87554D4A2C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24104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B954F0C-64F3-4C1B-B1C5-63C7FE6AAC66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2381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664975B6-E954-4E07-A5AD-BBDA4E2CCD2E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20819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37E0424E-A14E-4AFC-8DCC-2F74D8D497C6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151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611B6D37-31E5-4E23-87A3-AB22576555CA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0581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368D296-E6DF-4B2A-9F7B-F52F55E0E121}" type="slidenum">
              <a:rPr lang="en-US" sz="1200" smtClean="0"/>
              <a:pPr/>
              <a:t>13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16791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sz="1200" smtClean="0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183301BF-02AF-412E-A18F-D6A73CA58F3C}" type="slidenum">
              <a:rPr lang="en-US" sz="1200" smtClean="0"/>
              <a:pPr/>
              <a:t>14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0699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D842318-C6B1-4F0C-BCCF-6D945EE4EA2D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018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5827582-26DD-4DDA-95BC-F2D6CD358846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58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8EC6B2F-4243-4F7B-869E-5CCA3B16B511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9925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6B39403-F6E6-47F4-926C-C69D7011709B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6058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919EE8C-DC18-446F-AF91-AFA4EB9018E2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71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B0A5C32-5A58-4C53-BD30-0C0AF8FA8117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7496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A9A7B0-C86A-4E35-B050-570F16B5E169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1194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503A84C-2B74-4679-9D61-D72EB1870B77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6236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1E809A2-67F3-4A9C-AD2B-B98A7B178335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885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7475A-E360-4461-909B-18CBC8B21236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099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C27AA35-2CEA-4E53-A9E1-ADD322FC7131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616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D391DB4-96E6-41B4-92B9-E50D8F2B47DC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5465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pPr>
              <a:defRPr/>
            </a:pPr>
            <a:r>
              <a:rPr lang="en-US"/>
              <a:t>1-</a:t>
            </a:r>
            <a:fld id="{141CCB88-4D43-4A13-8A0A-E2FBAC92375F}" type="slidenum">
              <a:rPr lang="en-US"/>
              <a:pPr>
                <a:defRPr/>
              </a:pPr>
              <a:t>‹#›</a:t>
            </a:fld>
            <a:endParaRPr 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133600" y="2562225"/>
            <a:ext cx="3810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Rate of Return  for Single Project</a:t>
            </a:r>
            <a:endParaRPr lang="en-US" sz="4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762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Removing Multiple i* Values</a:t>
            </a:r>
            <a:endParaRPr lang="en-US" sz="4400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28600" y="4114800"/>
            <a:ext cx="7837488" cy="13843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approaches to determine External ROR (EROR)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B050"/>
                </a:solidFill>
              </a:rPr>
              <a:t>  (1) Modified ROR (MIRR)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B050"/>
                </a:solidFill>
              </a:rPr>
              <a:t>  (2) Return on Invested Capital (ROIC)</a:t>
            </a:r>
            <a:r>
              <a:rPr lang="en-US" sz="2800" dirty="0">
                <a:solidFill>
                  <a:srgbClr val="00CC66"/>
                </a:solidFill>
              </a:rPr>
              <a:t> 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6030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600">
                <a:solidFill>
                  <a:srgbClr val="0033CC"/>
                </a:solidFill>
              </a:rPr>
              <a:t>Two new interest rates to consider: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990600" y="1752600"/>
            <a:ext cx="5948363" cy="89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 i="1" dirty="0">
                <a:solidFill>
                  <a:srgbClr val="00B050"/>
                </a:solidFill>
              </a:rPr>
              <a:t>Investment rate i</a:t>
            </a:r>
            <a:r>
              <a:rPr lang="en-US" sz="2800" b="1" i="1" baseline="-25000" dirty="0">
                <a:solidFill>
                  <a:srgbClr val="00B050"/>
                </a:solidFill>
              </a:rPr>
              <a:t>i</a:t>
            </a:r>
            <a:r>
              <a:rPr lang="en-US" sz="2800" b="1" i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– </a:t>
            </a:r>
            <a:r>
              <a:rPr lang="en-US" b="1" dirty="0"/>
              <a:t>rate at which extra funds </a:t>
            </a:r>
          </a:p>
          <a:p>
            <a:pPr eaLnBrk="0" hangingPunct="0">
              <a:defRPr/>
            </a:pPr>
            <a:r>
              <a:rPr lang="en-US" b="1" dirty="0"/>
              <a:t>are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invested </a:t>
            </a:r>
            <a:r>
              <a:rPr lang="en-US" b="1" i="1" dirty="0">
                <a:solidFill>
                  <a:srgbClr val="FF0000"/>
                </a:solidFill>
              </a:rPr>
              <a:t>external</a:t>
            </a:r>
            <a:r>
              <a:rPr lang="en-US" b="1" dirty="0"/>
              <a:t> to the project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1066800" y="2743200"/>
            <a:ext cx="570865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b="1" i="1">
                <a:solidFill>
                  <a:srgbClr val="00B050"/>
                </a:solidFill>
              </a:rPr>
              <a:t>Borrowing rate i</a:t>
            </a:r>
            <a:r>
              <a:rPr lang="en-US" sz="2800" b="1" i="1" baseline="-25000">
                <a:solidFill>
                  <a:srgbClr val="00B050"/>
                </a:solidFill>
              </a:rPr>
              <a:t>b</a:t>
            </a:r>
            <a:r>
              <a:rPr lang="en-US" sz="2800" b="1" i="1">
                <a:solidFill>
                  <a:srgbClr val="00B050"/>
                </a:solidFill>
              </a:rPr>
              <a:t> </a:t>
            </a:r>
            <a:r>
              <a:rPr lang="en-US" sz="2800" b="1"/>
              <a:t>– </a:t>
            </a:r>
            <a:r>
              <a:rPr lang="en-US" b="1"/>
              <a:t>rate at which funds are </a:t>
            </a:r>
          </a:p>
          <a:p>
            <a:r>
              <a:rPr lang="en-US" b="1"/>
              <a:t>borrowed </a:t>
            </a:r>
            <a:r>
              <a:rPr lang="en-US" b="1" i="1">
                <a:solidFill>
                  <a:srgbClr val="FF0000"/>
                </a:solidFill>
              </a:rPr>
              <a:t>from an external source </a:t>
            </a:r>
            <a:r>
              <a:rPr lang="en-US" b="1"/>
              <a:t>to provide </a:t>
            </a:r>
          </a:p>
          <a:p>
            <a:r>
              <a:rPr lang="en-US" b="1"/>
              <a:t>funds to the project</a:t>
            </a:r>
          </a:p>
        </p:txBody>
      </p:sp>
      <p:sp>
        <p:nvSpPr>
          <p:cNvPr id="11271" name="4-Point Star 35"/>
          <p:cNvSpPr>
            <a:spLocks noChangeArrowheads="1"/>
          </p:cNvSpPr>
          <p:nvPr/>
        </p:nvSpPr>
        <p:spPr bwMode="auto">
          <a:xfrm>
            <a:off x="533400" y="175260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72" name="4-Point Star 37"/>
          <p:cNvSpPr>
            <a:spLocks noChangeArrowheads="1"/>
          </p:cNvSpPr>
          <p:nvPr/>
        </p:nvSpPr>
        <p:spPr bwMode="auto">
          <a:xfrm>
            <a:off x="533400" y="281940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14300" y="236538"/>
            <a:ext cx="8001000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Modified ROR Approach (MIRR)</a:t>
            </a:r>
            <a:endParaRPr lang="en-US" sz="4400" dirty="0"/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1833563" y="1395413"/>
            <a:ext cx="44338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0033CC"/>
                </a:solidFill>
              </a:rPr>
              <a:t>Four step Procedure:</a:t>
            </a:r>
          </a:p>
        </p:txBody>
      </p:sp>
      <p:sp>
        <p:nvSpPr>
          <p:cNvPr id="12292" name="4-Point Star 14"/>
          <p:cNvSpPr>
            <a:spLocks noChangeArrowheads="1"/>
          </p:cNvSpPr>
          <p:nvPr/>
        </p:nvSpPr>
        <p:spPr bwMode="auto">
          <a:xfrm>
            <a:off x="885825" y="2252663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293" name="TextBox 2"/>
          <p:cNvSpPr txBox="1">
            <a:spLocks noChangeArrowheads="1"/>
          </p:cNvSpPr>
          <p:nvPr/>
        </p:nvSpPr>
        <p:spPr bwMode="auto">
          <a:xfrm>
            <a:off x="1555750" y="2270125"/>
            <a:ext cx="5699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Determine PW in </a:t>
            </a:r>
            <a:r>
              <a:rPr lang="en-US" b="1" i="1">
                <a:solidFill>
                  <a:srgbClr val="00B050"/>
                </a:solidFill>
              </a:rPr>
              <a:t>year 0</a:t>
            </a:r>
            <a:r>
              <a:rPr lang="en-US" b="1"/>
              <a:t> of all negative CF at i</a:t>
            </a:r>
            <a:r>
              <a:rPr lang="en-US" b="1" baseline="-25000"/>
              <a:t>b</a:t>
            </a:r>
          </a:p>
        </p:txBody>
      </p:sp>
      <p:sp>
        <p:nvSpPr>
          <p:cNvPr id="12294" name="4-Point Star 16"/>
          <p:cNvSpPr>
            <a:spLocks noChangeArrowheads="1"/>
          </p:cNvSpPr>
          <p:nvPr/>
        </p:nvSpPr>
        <p:spPr bwMode="auto">
          <a:xfrm>
            <a:off x="885825" y="3014663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295" name="TextBox 17"/>
          <p:cNvSpPr txBox="1">
            <a:spLocks noChangeArrowheads="1"/>
          </p:cNvSpPr>
          <p:nvPr/>
        </p:nvSpPr>
        <p:spPr bwMode="auto">
          <a:xfrm>
            <a:off x="1555750" y="3032125"/>
            <a:ext cx="5626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Determine FW in </a:t>
            </a:r>
            <a:r>
              <a:rPr lang="en-US" b="1" i="1">
                <a:solidFill>
                  <a:srgbClr val="00B050"/>
                </a:solidFill>
              </a:rPr>
              <a:t>year n</a:t>
            </a:r>
            <a:r>
              <a:rPr lang="en-US" b="1"/>
              <a:t> of all positive CF at i</a:t>
            </a:r>
            <a:r>
              <a:rPr lang="en-US" b="1" baseline="-25000"/>
              <a:t>i</a:t>
            </a:r>
          </a:p>
        </p:txBody>
      </p:sp>
      <p:sp>
        <p:nvSpPr>
          <p:cNvPr id="12296" name="4-Point Star 18"/>
          <p:cNvSpPr>
            <a:spLocks noChangeArrowheads="1"/>
          </p:cNvSpPr>
          <p:nvPr/>
        </p:nvSpPr>
        <p:spPr bwMode="auto">
          <a:xfrm>
            <a:off x="927100" y="3794125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297" name="TextBox 19"/>
          <p:cNvSpPr txBox="1">
            <a:spLocks noChangeArrowheads="1"/>
          </p:cNvSpPr>
          <p:nvPr/>
        </p:nvSpPr>
        <p:spPr bwMode="auto">
          <a:xfrm>
            <a:off x="1447800" y="3810000"/>
            <a:ext cx="5084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/>
            <a:r>
              <a:rPr lang="en-US" b="1"/>
              <a:t>Calculate EROR = i’ by FW = PW(F/P,i’,n)</a:t>
            </a:r>
            <a:endParaRPr lang="en-US" b="1" baseline="-25000"/>
          </a:p>
        </p:txBody>
      </p:sp>
      <p:sp>
        <p:nvSpPr>
          <p:cNvPr id="12298" name="4-Point Star 20"/>
          <p:cNvSpPr>
            <a:spLocks noChangeArrowheads="1"/>
          </p:cNvSpPr>
          <p:nvPr/>
        </p:nvSpPr>
        <p:spPr bwMode="auto">
          <a:xfrm>
            <a:off x="927100" y="4565650"/>
            <a:ext cx="477838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2299" name="TextBox 21"/>
          <p:cNvSpPr txBox="1">
            <a:spLocks noChangeArrowheads="1"/>
          </p:cNvSpPr>
          <p:nvPr/>
        </p:nvSpPr>
        <p:spPr bwMode="auto">
          <a:xfrm>
            <a:off x="1597025" y="4581525"/>
            <a:ext cx="565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If i’ ≥ MARR, project is economically justified </a:t>
            </a:r>
            <a:endParaRPr lang="en-US" b="1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 </a:t>
            </a:r>
            <a:r>
              <a:rPr lang="en-US" dirty="0" smtClean="0"/>
              <a:t>Example: EROR Using MIRR Method</a:t>
            </a:r>
            <a:endParaRPr lang="en-US" sz="4400" dirty="0"/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238125" y="1011238"/>
            <a:ext cx="6626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0033CC"/>
                </a:solidFill>
              </a:rPr>
              <a:t>For the NCF shown below, find the EROR by the MIRR method if </a:t>
            </a:r>
          </a:p>
          <a:p>
            <a:r>
              <a:rPr lang="en-US" sz="2000" b="1">
                <a:solidFill>
                  <a:srgbClr val="0033CC"/>
                </a:solidFill>
              </a:rPr>
              <a:t>MARR = 9%, i</a:t>
            </a:r>
            <a:r>
              <a:rPr lang="en-US" sz="2000" b="1" baseline="-25000">
                <a:solidFill>
                  <a:srgbClr val="0033CC"/>
                </a:solidFill>
              </a:rPr>
              <a:t>b  </a:t>
            </a:r>
            <a:r>
              <a:rPr lang="en-US" sz="2000" b="1">
                <a:solidFill>
                  <a:srgbClr val="0033CC"/>
                </a:solidFill>
              </a:rPr>
              <a:t>= 8.5%, and i</a:t>
            </a:r>
            <a:r>
              <a:rPr lang="en-US" sz="2000" b="1" baseline="-25000">
                <a:solidFill>
                  <a:srgbClr val="0033CC"/>
                </a:solidFill>
              </a:rPr>
              <a:t>i </a:t>
            </a:r>
            <a:r>
              <a:rPr lang="en-US" sz="2000" b="1">
                <a:solidFill>
                  <a:srgbClr val="0033CC"/>
                </a:solidFill>
              </a:rPr>
              <a:t>= 12%</a:t>
            </a:r>
            <a:endParaRPr lang="en-US" sz="2000" b="1" baseline="-25000">
              <a:solidFill>
                <a:srgbClr val="0033CC"/>
              </a:solidFill>
            </a:endParaRPr>
          </a:p>
        </p:txBody>
      </p:sp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1355725" y="1728788"/>
            <a:ext cx="352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Year</a:t>
            </a:r>
            <a:r>
              <a:rPr lang="en-US" sz="2000"/>
              <a:t>        0           1            2           3</a:t>
            </a:r>
          </a:p>
        </p:txBody>
      </p:sp>
      <p:sp>
        <p:nvSpPr>
          <p:cNvPr id="13318" name="TextBox 7"/>
          <p:cNvSpPr txBox="1">
            <a:spLocks noChangeArrowheads="1"/>
          </p:cNvSpPr>
          <p:nvPr/>
        </p:nvSpPr>
        <p:spPr bwMode="auto">
          <a:xfrm>
            <a:off x="1371600" y="2057400"/>
            <a:ext cx="3798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NCF</a:t>
            </a:r>
            <a:r>
              <a:rPr lang="en-US" sz="2000"/>
              <a:t>   +2000     -500     -8100     +6800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79388" y="2728913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3320" name="TextBox 8"/>
          <p:cNvSpPr txBox="1">
            <a:spLocks noChangeArrowheads="1"/>
          </p:cNvSpPr>
          <p:nvPr/>
        </p:nvSpPr>
        <p:spPr bwMode="auto">
          <a:xfrm>
            <a:off x="1539875" y="2728913"/>
            <a:ext cx="4230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/>
              <a:t>PW</a:t>
            </a:r>
            <a:r>
              <a:rPr lang="en-US" sz="2000" baseline="-25000"/>
              <a:t>0</a:t>
            </a:r>
            <a:r>
              <a:rPr lang="en-US" sz="2000"/>
              <a:t> = -500(P/F,8.5%,1) - 8100(P/F,8.5%,2)</a:t>
            </a:r>
          </a:p>
          <a:p>
            <a:r>
              <a:rPr lang="en-US" sz="2000"/>
              <a:t>        = $-7342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600200" y="3560763"/>
            <a:ext cx="432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FW</a:t>
            </a:r>
            <a:r>
              <a:rPr lang="en-US" sz="2000" baseline="-25000"/>
              <a:t>3</a:t>
            </a:r>
            <a:r>
              <a:rPr lang="en-US" sz="2000"/>
              <a:t> = 2000(F/P,12%,3) + 6800 </a:t>
            </a:r>
          </a:p>
          <a:p>
            <a:pPr eaLnBrk="0" hangingPunct="0"/>
            <a:r>
              <a:rPr lang="en-US" sz="2000"/>
              <a:t>        = $9610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209800" y="4343400"/>
            <a:ext cx="4306888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 PW</a:t>
            </a:r>
            <a:r>
              <a:rPr lang="en-US" sz="2000" baseline="-25000"/>
              <a:t>0</a:t>
            </a:r>
            <a:r>
              <a:rPr lang="en-US" sz="2000"/>
              <a:t>(F/P,i’,3) + FW</a:t>
            </a:r>
            <a:r>
              <a:rPr lang="en-US" sz="2000" baseline="-25000"/>
              <a:t>3</a:t>
            </a:r>
            <a:r>
              <a:rPr lang="en-US" sz="2000"/>
              <a:t> = 0</a:t>
            </a:r>
          </a:p>
          <a:p>
            <a:pPr eaLnBrk="0" hangingPunct="0"/>
            <a:r>
              <a:rPr lang="en-US" sz="2000"/>
              <a:t>-7342(1 + i’)</a:t>
            </a:r>
            <a:r>
              <a:rPr lang="en-US" sz="2000" baseline="30000"/>
              <a:t>3</a:t>
            </a:r>
            <a:r>
              <a:rPr lang="en-US" sz="2000"/>
              <a:t> + 9610 = 0</a:t>
            </a:r>
          </a:p>
          <a:p>
            <a:pPr eaLnBrk="0" hangingPunct="0"/>
            <a:endParaRPr lang="en-US" sz="700"/>
          </a:p>
          <a:p>
            <a:pPr eaLnBrk="0" hangingPunct="0"/>
            <a:r>
              <a:rPr lang="en-US" sz="2000" b="1">
                <a:solidFill>
                  <a:srgbClr val="FF0000"/>
                </a:solidFill>
              </a:rPr>
              <a:t>                   i’ = 0.939    (9.39%)</a:t>
            </a:r>
          </a:p>
          <a:p>
            <a:pPr eaLnBrk="0" hangingPunct="0"/>
            <a:endParaRPr lang="en-US" sz="1000" b="1">
              <a:solidFill>
                <a:srgbClr val="FF0000"/>
              </a:solidFill>
            </a:endParaRPr>
          </a:p>
          <a:p>
            <a:pPr eaLnBrk="0" hangingPunct="0"/>
            <a:r>
              <a:rPr lang="en-US" sz="2000" b="1">
                <a:solidFill>
                  <a:srgbClr val="0033CC"/>
                </a:solidFill>
              </a:rPr>
              <a:t>Since i’ &gt; MARR of 9%, project is justified</a:t>
            </a:r>
          </a:p>
        </p:txBody>
      </p:sp>
      <p:cxnSp>
        <p:nvCxnSpPr>
          <p:cNvPr id="13324" name="Straight Connector 13"/>
          <p:cNvCxnSpPr>
            <a:cxnSpLocks noChangeShapeType="1"/>
          </p:cNvCxnSpPr>
          <p:nvPr/>
        </p:nvCxnSpPr>
        <p:spPr bwMode="auto">
          <a:xfrm>
            <a:off x="1447800" y="2057400"/>
            <a:ext cx="35814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 descr="Walnut"/>
          <p:cNvSpPr>
            <a:spLocks noChangeArrowheads="1"/>
          </p:cNvSpPr>
          <p:nvPr/>
        </p:nvSpPr>
        <p:spPr bwMode="auto">
          <a:xfrm>
            <a:off x="746125" y="2209800"/>
            <a:ext cx="6188075" cy="708025"/>
          </a:xfrm>
          <a:prstGeom prst="snip2Diag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25413" y="152400"/>
            <a:ext cx="8001000" cy="6858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Return on Invested Capital Approach </a:t>
            </a:r>
            <a:endParaRPr lang="en-US" dirty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46125" y="990600"/>
            <a:ext cx="7418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/>
              <a:t>Measure of how effectively project uses funds that </a:t>
            </a:r>
            <a:r>
              <a:rPr lang="en-US" sz="2000" b="1" i="1">
                <a:solidFill>
                  <a:srgbClr val="009900"/>
                </a:solidFill>
              </a:rPr>
              <a:t>remain internal to project</a:t>
            </a:r>
          </a:p>
        </p:txBody>
      </p:sp>
      <p:sp>
        <p:nvSpPr>
          <p:cNvPr id="14341" name="4-Point Star 27"/>
          <p:cNvSpPr>
            <a:spLocks noChangeArrowheads="1"/>
          </p:cNvSpPr>
          <p:nvPr/>
        </p:nvSpPr>
        <p:spPr bwMode="auto">
          <a:xfrm>
            <a:off x="246063" y="962025"/>
            <a:ext cx="477837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714375" y="1543050"/>
            <a:ext cx="595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/>
              <a:t>ROIC rate, i’’, is determined using </a:t>
            </a:r>
            <a:r>
              <a:rPr lang="en-US" sz="2000" b="1" i="1">
                <a:solidFill>
                  <a:srgbClr val="009900"/>
                </a:solidFill>
              </a:rPr>
              <a:t>net-investment procedure</a:t>
            </a:r>
          </a:p>
        </p:txBody>
      </p:sp>
      <p:sp>
        <p:nvSpPr>
          <p:cNvPr id="14343" name="4-Point Star 29"/>
          <p:cNvSpPr>
            <a:spLocks noChangeArrowheads="1"/>
          </p:cNvSpPr>
          <p:nvPr/>
        </p:nvSpPr>
        <p:spPr bwMode="auto">
          <a:xfrm>
            <a:off x="214313" y="1514475"/>
            <a:ext cx="477837" cy="457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03388" y="2133600"/>
            <a:ext cx="46450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000" b="1" dirty="0">
                <a:solidFill>
                  <a:schemeClr val="bg1">
                    <a:lumMod val="25000"/>
                  </a:schemeClr>
                </a:solidFill>
              </a:rPr>
              <a:t>Three step Procedure</a:t>
            </a:r>
          </a:p>
        </p:txBody>
      </p:sp>
      <p:sp>
        <p:nvSpPr>
          <p:cNvPr id="14345" name="TextBox 1"/>
          <p:cNvSpPr txBox="1">
            <a:spLocks noChangeArrowheads="1"/>
          </p:cNvSpPr>
          <p:nvPr/>
        </p:nvSpPr>
        <p:spPr bwMode="auto">
          <a:xfrm>
            <a:off x="609600" y="3124200"/>
            <a:ext cx="73263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(1)</a:t>
            </a:r>
            <a:r>
              <a:rPr lang="en-US" sz="2000"/>
              <a:t> Develop series of FW relations for each year t using:</a:t>
            </a:r>
          </a:p>
          <a:p>
            <a:r>
              <a:rPr lang="en-US"/>
              <a:t>                            </a:t>
            </a:r>
            <a:r>
              <a:rPr lang="en-US" b="1">
                <a:solidFill>
                  <a:srgbClr val="3333CC"/>
                </a:solidFill>
              </a:rPr>
              <a:t>F</a:t>
            </a:r>
            <a:r>
              <a:rPr lang="en-US" b="1" baseline="-25000">
                <a:solidFill>
                  <a:srgbClr val="3333CC"/>
                </a:solidFill>
              </a:rPr>
              <a:t>t </a:t>
            </a:r>
            <a:r>
              <a:rPr lang="en-US" b="1">
                <a:solidFill>
                  <a:srgbClr val="3333CC"/>
                </a:solidFill>
              </a:rPr>
              <a:t>= F</a:t>
            </a:r>
            <a:r>
              <a:rPr lang="en-US" b="1" baseline="-25000">
                <a:solidFill>
                  <a:srgbClr val="3333CC"/>
                </a:solidFill>
              </a:rPr>
              <a:t>t-1</a:t>
            </a:r>
            <a:r>
              <a:rPr lang="en-US" b="1">
                <a:solidFill>
                  <a:srgbClr val="3333CC"/>
                </a:solidFill>
              </a:rPr>
              <a:t>(1 + k) + NCF</a:t>
            </a:r>
            <a:r>
              <a:rPr lang="en-US" b="1" baseline="-25000">
                <a:solidFill>
                  <a:srgbClr val="3333CC"/>
                </a:solidFill>
              </a:rPr>
              <a:t>t</a:t>
            </a:r>
          </a:p>
          <a:p>
            <a:endParaRPr lang="en-US" b="1" baseline="-25000">
              <a:solidFill>
                <a:srgbClr val="3333CC"/>
              </a:solidFill>
            </a:endParaRPr>
          </a:p>
          <a:p>
            <a:r>
              <a:rPr lang="en-US" sz="2000" b="1"/>
              <a:t>              where: k = i</a:t>
            </a:r>
            <a:r>
              <a:rPr lang="en-US" sz="2000" b="1" baseline="-25000"/>
              <a:t>i</a:t>
            </a:r>
            <a:r>
              <a:rPr lang="en-US" sz="2000" b="1"/>
              <a:t> if F</a:t>
            </a:r>
            <a:r>
              <a:rPr lang="en-US" sz="2000" b="1" baseline="-25000"/>
              <a:t>t-1 </a:t>
            </a:r>
            <a:r>
              <a:rPr lang="en-US" sz="2000" b="1"/>
              <a:t>&gt; 0  and k = i’’ if F</a:t>
            </a:r>
            <a:r>
              <a:rPr lang="en-US" sz="2000" b="1" baseline="-25000"/>
              <a:t>t-1 </a:t>
            </a:r>
            <a:r>
              <a:rPr lang="en-US" sz="2000" b="1"/>
              <a:t>&lt; 0</a:t>
            </a:r>
          </a:p>
          <a:p>
            <a:endParaRPr lang="en-US" sz="2000" b="1"/>
          </a:p>
          <a:p>
            <a:r>
              <a:rPr lang="en-US" sz="2000" b="1"/>
              <a:t>(2)</a:t>
            </a:r>
            <a:r>
              <a:rPr lang="en-US" sz="2000"/>
              <a:t> Set future worth relation for last year n equal to 0 (i.e., F</a:t>
            </a:r>
            <a:r>
              <a:rPr lang="en-US" sz="2000" baseline="-25000"/>
              <a:t>n</a:t>
            </a:r>
            <a:r>
              <a:rPr lang="en-US" sz="2000"/>
              <a:t>= 0); solve for i’’</a:t>
            </a:r>
          </a:p>
          <a:p>
            <a:endParaRPr lang="en-US" sz="2000"/>
          </a:p>
          <a:p>
            <a:r>
              <a:rPr lang="en-US" sz="2000" b="1"/>
              <a:t>(3)</a:t>
            </a:r>
            <a:r>
              <a:rPr lang="en-US" sz="2000"/>
              <a:t> If i’’ ≥ MARR, </a:t>
            </a:r>
            <a:r>
              <a:rPr lang="en-US" sz="2000" i="1">
                <a:solidFill>
                  <a:srgbClr val="FF0000"/>
                </a:solidFill>
              </a:rPr>
              <a:t>project is justified</a:t>
            </a:r>
            <a:r>
              <a:rPr lang="en-US" sz="2000"/>
              <a:t>; otherwise, </a:t>
            </a:r>
            <a:r>
              <a:rPr lang="en-US" sz="2000" i="1">
                <a:solidFill>
                  <a:srgbClr val="FF0000"/>
                </a:solidFill>
              </a:rPr>
              <a:t>reject</a:t>
            </a:r>
            <a:r>
              <a:rPr lang="en-US" sz="2000"/>
              <a:t> </a:t>
            </a:r>
            <a:endParaRPr lang="en-US" sz="20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105400" cy="685800"/>
          </a:xfrm>
        </p:spPr>
        <p:txBody>
          <a:bodyPr/>
          <a:lstStyle/>
          <a:p>
            <a:pPr>
              <a:defRPr/>
            </a:pPr>
            <a:r>
              <a:rPr lang="en-US" sz="4800" dirty="0" smtClean="0"/>
              <a:t>ROIC Example</a:t>
            </a:r>
            <a:endParaRPr lang="en-US" sz="4800" dirty="0"/>
          </a:p>
        </p:txBody>
      </p:sp>
      <p:sp>
        <p:nvSpPr>
          <p:cNvPr id="15363" name="TextBox 19"/>
          <p:cNvSpPr txBox="1">
            <a:spLocks noChangeArrowheads="1"/>
          </p:cNvSpPr>
          <p:nvPr/>
        </p:nvSpPr>
        <p:spPr bwMode="auto">
          <a:xfrm>
            <a:off x="582613" y="1011238"/>
            <a:ext cx="6769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0033CC"/>
                </a:solidFill>
              </a:rPr>
              <a:t>For the NCF shown below, find the EROR by the ROIC method if </a:t>
            </a:r>
          </a:p>
          <a:p>
            <a:r>
              <a:rPr lang="en-US" sz="2000" b="1">
                <a:solidFill>
                  <a:srgbClr val="0033CC"/>
                </a:solidFill>
              </a:rPr>
              <a:t>MARR = 9% and i</a:t>
            </a:r>
            <a:r>
              <a:rPr lang="en-US" sz="2000" b="1" baseline="-25000">
                <a:solidFill>
                  <a:srgbClr val="0033CC"/>
                </a:solidFill>
              </a:rPr>
              <a:t>i </a:t>
            </a:r>
            <a:r>
              <a:rPr lang="en-US" sz="2000" b="1">
                <a:solidFill>
                  <a:srgbClr val="0033CC"/>
                </a:solidFill>
              </a:rPr>
              <a:t>= 12%</a:t>
            </a:r>
            <a:endParaRPr lang="en-US" sz="2000" b="1" baseline="-25000">
              <a:solidFill>
                <a:srgbClr val="0033CC"/>
              </a:solidFill>
            </a:endParaRPr>
          </a:p>
        </p:txBody>
      </p:sp>
      <p:sp>
        <p:nvSpPr>
          <p:cNvPr id="15364" name="TextBox 20"/>
          <p:cNvSpPr txBox="1">
            <a:spLocks noChangeArrowheads="1"/>
          </p:cNvSpPr>
          <p:nvPr/>
        </p:nvSpPr>
        <p:spPr bwMode="auto">
          <a:xfrm>
            <a:off x="1584325" y="1733550"/>
            <a:ext cx="352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Year</a:t>
            </a:r>
            <a:r>
              <a:rPr lang="en-US" sz="2000"/>
              <a:t>        0           1            2           3</a:t>
            </a:r>
          </a:p>
        </p:txBody>
      </p:sp>
      <p:sp>
        <p:nvSpPr>
          <p:cNvPr id="15365" name="TextBox 21"/>
          <p:cNvSpPr txBox="1">
            <a:spLocks noChangeArrowheads="1"/>
          </p:cNvSpPr>
          <p:nvPr/>
        </p:nvSpPr>
        <p:spPr bwMode="auto">
          <a:xfrm>
            <a:off x="1600200" y="2057400"/>
            <a:ext cx="3798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NCF</a:t>
            </a:r>
            <a:r>
              <a:rPr lang="en-US" sz="2000"/>
              <a:t>   +2000     -500     -8100     +6800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2590800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04800" y="2990850"/>
            <a:ext cx="7342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 dirty="0"/>
              <a:t>Year 0</a:t>
            </a:r>
            <a:r>
              <a:rPr lang="en-US" sz="2000" dirty="0"/>
              <a:t>:  F</a:t>
            </a:r>
            <a:r>
              <a:rPr lang="en-US" sz="2000" baseline="-25000" dirty="0"/>
              <a:t>0</a:t>
            </a:r>
            <a:r>
              <a:rPr lang="en-US" sz="2000" dirty="0"/>
              <a:t> = $+2000                                  </a:t>
            </a:r>
            <a:r>
              <a:rPr lang="en-US" sz="2000" b="1" dirty="0">
                <a:solidFill>
                  <a:srgbClr val="009900"/>
                </a:solidFill>
              </a:rPr>
              <a:t>F</a:t>
            </a:r>
            <a:r>
              <a:rPr lang="en-US" sz="2000" b="1" baseline="-25000" dirty="0">
                <a:solidFill>
                  <a:srgbClr val="009900"/>
                </a:solidFill>
              </a:rPr>
              <a:t>0</a:t>
            </a:r>
            <a:r>
              <a:rPr lang="en-US" sz="2000" b="1" dirty="0">
                <a:solidFill>
                  <a:srgbClr val="009900"/>
                </a:solidFill>
              </a:rPr>
              <a:t> &gt; 0; invest in year 1 at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33CC"/>
                </a:solidFill>
              </a:rPr>
              <a:t>i</a:t>
            </a:r>
            <a:r>
              <a:rPr lang="en-US" sz="2000" b="1" baseline="-25000" dirty="0">
                <a:solidFill>
                  <a:srgbClr val="0033CC"/>
                </a:solidFill>
              </a:rPr>
              <a:t>i </a:t>
            </a:r>
            <a:r>
              <a:rPr lang="en-US" sz="2000" b="1" dirty="0">
                <a:solidFill>
                  <a:srgbClr val="0033CC"/>
                </a:solidFill>
              </a:rPr>
              <a:t>= 12%</a:t>
            </a:r>
          </a:p>
          <a:p>
            <a:r>
              <a:rPr lang="en-US" sz="2000" b="1" dirty="0"/>
              <a:t>Year 1:</a:t>
            </a:r>
            <a:r>
              <a:rPr lang="en-US" sz="2000" dirty="0"/>
              <a:t>  F</a:t>
            </a:r>
            <a:r>
              <a:rPr lang="en-US" sz="2000" baseline="-25000" dirty="0"/>
              <a:t>1</a:t>
            </a:r>
            <a:r>
              <a:rPr lang="en-US" sz="2000" dirty="0"/>
              <a:t> = 2000(1.12) - 500 = $+1740   </a:t>
            </a:r>
            <a:r>
              <a:rPr lang="en-US" sz="2000" b="1" dirty="0">
                <a:solidFill>
                  <a:srgbClr val="009900"/>
                </a:solidFill>
              </a:rPr>
              <a:t>F</a:t>
            </a:r>
            <a:r>
              <a:rPr lang="en-US" sz="2000" b="1" baseline="-25000" dirty="0">
                <a:solidFill>
                  <a:srgbClr val="009900"/>
                </a:solidFill>
              </a:rPr>
              <a:t>1</a:t>
            </a:r>
            <a:r>
              <a:rPr lang="en-US" sz="2000" b="1" dirty="0">
                <a:solidFill>
                  <a:srgbClr val="009900"/>
                </a:solidFill>
              </a:rPr>
              <a:t> &gt; 0; invest in year 2 at </a:t>
            </a:r>
            <a:r>
              <a:rPr lang="en-US" sz="2000" b="1" dirty="0">
                <a:solidFill>
                  <a:srgbClr val="0033CC"/>
                </a:solidFill>
              </a:rPr>
              <a:t>i</a:t>
            </a:r>
            <a:r>
              <a:rPr lang="en-US" sz="2000" b="1" baseline="-25000" dirty="0">
                <a:solidFill>
                  <a:srgbClr val="0033CC"/>
                </a:solidFill>
              </a:rPr>
              <a:t>i </a:t>
            </a:r>
            <a:r>
              <a:rPr lang="en-US" sz="2000" b="1" dirty="0">
                <a:solidFill>
                  <a:srgbClr val="0033CC"/>
                </a:solidFill>
              </a:rPr>
              <a:t>= 12%</a:t>
            </a:r>
          </a:p>
          <a:p>
            <a:r>
              <a:rPr lang="en-US" sz="2000" b="1" dirty="0"/>
              <a:t>Year 2:</a:t>
            </a:r>
            <a:r>
              <a:rPr lang="en-US" sz="2000" dirty="0"/>
              <a:t>  F</a:t>
            </a:r>
            <a:r>
              <a:rPr lang="en-US" sz="2000" baseline="-25000" dirty="0"/>
              <a:t>2</a:t>
            </a:r>
            <a:r>
              <a:rPr lang="en-US" sz="2000" dirty="0"/>
              <a:t> = 1740(1.12) - 8100 = $-6151   </a:t>
            </a:r>
            <a:r>
              <a:rPr lang="en-US" sz="2000" b="1" dirty="0">
                <a:solidFill>
                  <a:srgbClr val="009900"/>
                </a:solidFill>
              </a:rPr>
              <a:t>F</a:t>
            </a:r>
            <a:r>
              <a:rPr lang="en-US" sz="2000" b="1" baseline="-25000" dirty="0">
                <a:solidFill>
                  <a:srgbClr val="009900"/>
                </a:solidFill>
              </a:rPr>
              <a:t>2</a:t>
            </a:r>
            <a:r>
              <a:rPr lang="en-US" sz="2000" b="1" dirty="0">
                <a:solidFill>
                  <a:srgbClr val="009900"/>
                </a:solidFill>
              </a:rPr>
              <a:t> &lt; 0; use i’’ for year 3 </a:t>
            </a:r>
          </a:p>
          <a:p>
            <a:r>
              <a:rPr lang="en-US" sz="2000" b="1" dirty="0"/>
              <a:t>Year 3:</a:t>
            </a:r>
            <a:r>
              <a:rPr lang="en-US" sz="2000" dirty="0"/>
              <a:t>  F</a:t>
            </a:r>
            <a:r>
              <a:rPr lang="en-US" sz="2000" baseline="-25000" dirty="0"/>
              <a:t>3</a:t>
            </a:r>
            <a:r>
              <a:rPr lang="en-US" sz="2000" dirty="0"/>
              <a:t> = -6151(1 + i’’) + 6800               </a:t>
            </a:r>
            <a:r>
              <a:rPr lang="en-US" sz="2000" b="1" dirty="0">
                <a:solidFill>
                  <a:srgbClr val="009900"/>
                </a:solidFill>
              </a:rPr>
              <a:t>Set F</a:t>
            </a:r>
            <a:r>
              <a:rPr lang="en-US" sz="2000" b="1" baseline="-25000" dirty="0">
                <a:solidFill>
                  <a:srgbClr val="009900"/>
                </a:solidFill>
              </a:rPr>
              <a:t>3</a:t>
            </a:r>
            <a:r>
              <a:rPr lang="en-US" sz="2000" b="1" dirty="0">
                <a:solidFill>
                  <a:srgbClr val="009900"/>
                </a:solidFill>
              </a:rPr>
              <a:t> = 0 and solve for i’’</a:t>
            </a:r>
          </a:p>
          <a:p>
            <a:endParaRPr lang="en-US" sz="2000" dirty="0"/>
          </a:p>
          <a:p>
            <a:r>
              <a:rPr lang="en-US" sz="2000" dirty="0"/>
              <a:t>                                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b="1" dirty="0">
                <a:solidFill>
                  <a:srgbClr val="FF0000"/>
                </a:solidFill>
              </a:rPr>
              <a:t>6151(1 + i’’) + 6800 = 0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                                  i’’= 10.55%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101725" y="5233988"/>
            <a:ext cx="563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33CC"/>
                </a:solidFill>
              </a:rPr>
              <a:t>Since i’’ &gt; MARR of 9%, project is justified</a:t>
            </a:r>
          </a:p>
        </p:txBody>
      </p:sp>
      <p:cxnSp>
        <p:nvCxnSpPr>
          <p:cNvPr id="15369" name="Straight Connector 12"/>
          <p:cNvCxnSpPr>
            <a:cxnSpLocks noChangeShapeType="1"/>
          </p:cNvCxnSpPr>
          <p:nvPr/>
        </p:nvCxnSpPr>
        <p:spPr bwMode="auto">
          <a:xfrm>
            <a:off x="1600200" y="2057400"/>
            <a:ext cx="3810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Important Points to Remember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994525" cy="4876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u="sng" smtClean="0">
                <a:solidFill>
                  <a:srgbClr val="3333CC"/>
                </a:solidFill>
              </a:rPr>
              <a:t>About the computation of an EROR value</a:t>
            </a:r>
          </a:p>
          <a:p>
            <a:r>
              <a:rPr lang="en-US" smtClean="0"/>
              <a:t> EROR values are dependent upon the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selected investment and/or borrowing rates</a:t>
            </a:r>
          </a:p>
          <a:p>
            <a:r>
              <a:rPr lang="en-US" smtClean="0"/>
              <a:t> Commonly, multiple i* rates, i’ from MIRR and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i’’ from ROIC have different values</a:t>
            </a:r>
          </a:p>
          <a:p>
            <a:pPr algn="ctr">
              <a:buFont typeface="Wingdings" pitchFamily="2" charset="2"/>
              <a:buNone/>
            </a:pPr>
            <a:endParaRPr lang="en-US" sz="1200" u="sng" smtClean="0"/>
          </a:p>
          <a:p>
            <a:pPr algn="ctr">
              <a:buFont typeface="Wingdings" pitchFamily="2" charset="2"/>
              <a:buNone/>
            </a:pPr>
            <a:r>
              <a:rPr lang="en-US" u="sng" smtClean="0">
                <a:solidFill>
                  <a:srgbClr val="3333CC"/>
                </a:solidFill>
              </a:rPr>
              <a:t>About the method used to decide</a:t>
            </a:r>
          </a:p>
          <a:p>
            <a:r>
              <a:rPr lang="en-US" smtClean="0"/>
              <a:t> For a definitive economic decision, set the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MARR value and </a:t>
            </a:r>
            <a:r>
              <a:rPr lang="en-US" i="1" smtClean="0">
                <a:solidFill>
                  <a:srgbClr val="9900FF"/>
                </a:solidFill>
              </a:rPr>
              <a:t>use the PW or AW method</a:t>
            </a:r>
          </a:p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9900FF"/>
                </a:solidFill>
              </a:rPr>
              <a:t>      </a:t>
            </a:r>
            <a:r>
              <a:rPr lang="en-US" smtClean="0"/>
              <a:t>to determine economic viability of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481013" y="152400"/>
            <a:ext cx="6994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ROR of Bond Investment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49250" y="860425"/>
            <a:ext cx="778668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/>
              <a:t>Bond is 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IOU</a:t>
            </a:r>
            <a:r>
              <a:rPr lang="en-US" sz="2000" dirty="0"/>
              <a:t> with face value </a:t>
            </a:r>
            <a:r>
              <a:rPr lang="en-US" sz="2000" b="1" dirty="0">
                <a:solidFill>
                  <a:srgbClr val="3333CC"/>
                </a:solidFill>
              </a:rPr>
              <a:t>(V)</a:t>
            </a:r>
            <a:r>
              <a:rPr lang="en-US" sz="2000" dirty="0"/>
              <a:t>, coupon rate </a:t>
            </a:r>
            <a:r>
              <a:rPr lang="en-US" sz="2000" b="1" dirty="0">
                <a:solidFill>
                  <a:srgbClr val="3333CC"/>
                </a:solidFill>
              </a:rPr>
              <a:t>(b)</a:t>
            </a:r>
            <a:r>
              <a:rPr lang="en-US" sz="2000" dirty="0"/>
              <a:t>, no. of payment periods/year </a:t>
            </a:r>
            <a:r>
              <a:rPr lang="en-US" sz="2000" b="1" dirty="0">
                <a:solidFill>
                  <a:srgbClr val="3333CC"/>
                </a:solidFill>
              </a:rPr>
              <a:t>(c)</a:t>
            </a:r>
            <a:r>
              <a:rPr lang="en-US" sz="2000" dirty="0"/>
              <a:t>,</a:t>
            </a:r>
          </a:p>
          <a:p>
            <a:pPr eaLnBrk="0" hangingPunct="0">
              <a:defRPr/>
            </a:pPr>
            <a:r>
              <a:rPr lang="en-US" sz="2000" dirty="0"/>
              <a:t>dividend </a:t>
            </a:r>
            <a:r>
              <a:rPr lang="en-US" sz="2000" b="1" dirty="0">
                <a:solidFill>
                  <a:srgbClr val="3333CC"/>
                </a:solidFill>
              </a:rPr>
              <a:t>(I)</a:t>
            </a:r>
            <a:r>
              <a:rPr lang="en-US" sz="2000" dirty="0"/>
              <a:t>, and maturity date </a:t>
            </a:r>
            <a:r>
              <a:rPr lang="en-US" sz="2000" b="1" dirty="0">
                <a:solidFill>
                  <a:srgbClr val="3333CC"/>
                </a:solidFill>
              </a:rPr>
              <a:t>(n). </a:t>
            </a:r>
            <a:r>
              <a:rPr lang="en-US" sz="2000" dirty="0"/>
              <a:t>Amount paid for the bond is </a:t>
            </a:r>
            <a:r>
              <a:rPr lang="en-US" sz="2000" b="1" dirty="0">
                <a:solidFill>
                  <a:srgbClr val="3333CC"/>
                </a:solidFill>
              </a:rPr>
              <a:t>P.</a:t>
            </a:r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3276600" y="1524000"/>
            <a:ext cx="1147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 I = Vb/c</a:t>
            </a: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533400" y="2057400"/>
            <a:ext cx="598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General equation for i*:</a:t>
            </a:r>
            <a:r>
              <a:rPr lang="en-US" sz="2000"/>
              <a:t>    0 = - P + I(P/A,i*,n</a:t>
            </a:r>
            <a:r>
              <a:rPr lang="en-US" sz="1400"/>
              <a:t>x</a:t>
            </a:r>
            <a:r>
              <a:rPr lang="en-US" sz="2000"/>
              <a:t>c) + V(P/F,i*,n</a:t>
            </a:r>
            <a:r>
              <a:rPr lang="en-US" sz="1400"/>
              <a:t>x</a:t>
            </a:r>
            <a:r>
              <a:rPr lang="en-US" sz="2000"/>
              <a:t>c)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473075" y="3686175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Solution</a:t>
            </a:r>
            <a:r>
              <a:rPr lang="en-US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616075" y="3748088"/>
            <a:ext cx="407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(a)</a:t>
            </a:r>
            <a:r>
              <a:rPr lang="en-US" sz="2000"/>
              <a:t>   I = 10,000(0.06)/4 = $150 per quarter</a:t>
            </a: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1352550" y="4151313"/>
            <a:ext cx="635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/>
              <a:t>ROR equation is:     </a:t>
            </a:r>
            <a:r>
              <a:rPr lang="en-US" sz="2000" b="1">
                <a:solidFill>
                  <a:srgbClr val="3333CC"/>
                </a:solidFill>
              </a:rPr>
              <a:t>0 = -8000 + 150(P/A,i*,20) + 10,000(P/F,i*,20)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1554163" y="4530725"/>
            <a:ext cx="542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/>
              <a:t>By trial and error or spreadsheet:    </a:t>
            </a:r>
            <a:r>
              <a:rPr lang="en-US" sz="2000">
                <a:solidFill>
                  <a:srgbClr val="009900"/>
                </a:solidFill>
              </a:rPr>
              <a:t>i* = 2.8% per quarter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1646238" y="5032375"/>
            <a:ext cx="5978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(b)</a:t>
            </a:r>
            <a:r>
              <a:rPr lang="en-US" sz="2000"/>
              <a:t>      </a:t>
            </a:r>
            <a:r>
              <a:rPr lang="en-US" sz="2000">
                <a:solidFill>
                  <a:srgbClr val="009900"/>
                </a:solidFill>
              </a:rPr>
              <a:t>Nominal i*</a:t>
            </a:r>
            <a:r>
              <a:rPr lang="en-US" sz="2000"/>
              <a:t> per year = 2.8(4) = </a:t>
            </a:r>
            <a:r>
              <a:rPr lang="en-US" sz="2000">
                <a:solidFill>
                  <a:srgbClr val="009900"/>
                </a:solidFill>
              </a:rPr>
              <a:t>11.2% per year</a:t>
            </a:r>
          </a:p>
          <a:p>
            <a:r>
              <a:rPr lang="en-US" sz="2000">
                <a:solidFill>
                  <a:srgbClr val="FF9900"/>
                </a:solidFill>
              </a:rPr>
              <a:t>           </a:t>
            </a:r>
            <a:r>
              <a:rPr lang="en-US" sz="2000">
                <a:solidFill>
                  <a:srgbClr val="009900"/>
                </a:solidFill>
              </a:rPr>
              <a:t>Effective i* </a:t>
            </a:r>
            <a:r>
              <a:rPr lang="en-US" sz="2000"/>
              <a:t>per year = (1 + 0.028)</a:t>
            </a:r>
            <a:r>
              <a:rPr lang="en-US" sz="2000" baseline="30000"/>
              <a:t>4</a:t>
            </a:r>
            <a:r>
              <a:rPr lang="en-US" sz="2000"/>
              <a:t> – 1 = </a:t>
            </a:r>
            <a:r>
              <a:rPr lang="en-US" sz="2000">
                <a:solidFill>
                  <a:srgbClr val="009900"/>
                </a:solidFill>
              </a:rPr>
              <a:t>11.7% per year</a:t>
            </a:r>
          </a:p>
        </p:txBody>
      </p: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2070100" y="6486525"/>
            <a:ext cx="581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>
                <a:solidFill>
                  <a:srgbClr val="FF9900"/>
                </a:solidFill>
              </a:rPr>
              <a:t>Effective</a:t>
            </a:r>
            <a:r>
              <a:rPr lang="en-US"/>
              <a:t> i per year = (1 + 0.028)</a:t>
            </a:r>
            <a:r>
              <a:rPr lang="en-US" baseline="30000"/>
              <a:t>4</a:t>
            </a:r>
            <a:r>
              <a:rPr lang="en-US"/>
              <a:t> – 1 = </a:t>
            </a:r>
            <a:r>
              <a:rPr lang="en-US">
                <a:solidFill>
                  <a:srgbClr val="FF9900"/>
                </a:solidFill>
              </a:rPr>
              <a:t>11.7% per year</a:t>
            </a:r>
          </a:p>
        </p:txBody>
      </p:sp>
      <p:sp>
        <p:nvSpPr>
          <p:cNvPr id="17420" name="Rectangle 58"/>
          <p:cNvSpPr>
            <a:spLocks noChangeArrowheads="1"/>
          </p:cNvSpPr>
          <p:nvPr/>
        </p:nvSpPr>
        <p:spPr bwMode="auto">
          <a:xfrm>
            <a:off x="327025" y="2743200"/>
            <a:ext cx="7673975" cy="766763"/>
          </a:xfrm>
          <a:prstGeom prst="rect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sz="2000" b="1"/>
              <a:t> </a:t>
            </a:r>
          </a:p>
          <a:p>
            <a:pPr eaLnBrk="0" hangingPunct="0"/>
            <a:r>
              <a:rPr lang="en-US" sz="2000" b="1"/>
              <a:t>A $10,000 bond with 6% interest payable quarterly is purchased for $8000.</a:t>
            </a:r>
          </a:p>
          <a:p>
            <a:pPr eaLnBrk="0" hangingPunct="0"/>
            <a:r>
              <a:rPr lang="en-US" sz="2000" b="1"/>
              <a:t>If the bond matures in 5 years, what is the ROR (a) per quarter, (b) per year?</a:t>
            </a:r>
          </a:p>
          <a:p>
            <a:pPr eaLnBrk="0" hangingPunct="0"/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54" grpId="0" autoUpdateAnimBg="0"/>
      <p:bldP spid="55" grpId="0" autoUpdateAnimBg="0"/>
      <p:bldP spid="56" grpId="0" autoUpdateAnimBg="0"/>
      <p:bldP spid="5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Summary of Important Points</a:t>
            </a:r>
            <a:endParaRPr lang="en-US" sz="4000" dirty="0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762000" y="2514600"/>
            <a:ext cx="628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More than 1 sign change in NCF may cause </a:t>
            </a:r>
            <a:r>
              <a:rPr lang="en-US" sz="2000" b="1" i="1">
                <a:solidFill>
                  <a:srgbClr val="0033CC"/>
                </a:solidFill>
              </a:rPr>
              <a:t>multiple i* values</a:t>
            </a:r>
            <a:endParaRPr lang="en-US" sz="2000" b="1" i="1">
              <a:solidFill>
                <a:srgbClr val="FF0000"/>
              </a:solidFill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685800" y="3124200"/>
            <a:ext cx="631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Descarte’s rule of signs and Norstrom’s criterion </a:t>
            </a:r>
            <a:r>
              <a:rPr lang="en-US" sz="2000" b="1">
                <a:solidFill>
                  <a:srgbClr val="3333CC"/>
                </a:solidFill>
              </a:rPr>
              <a:t>useful</a:t>
            </a:r>
            <a:r>
              <a:rPr lang="en-US" sz="2000" b="1"/>
              <a:t> when </a:t>
            </a:r>
          </a:p>
          <a:p>
            <a:r>
              <a:rPr lang="en-US" sz="2000" b="1" i="1">
                <a:solidFill>
                  <a:srgbClr val="3333CC"/>
                </a:solidFill>
              </a:rPr>
              <a:t>multiple</a:t>
            </a:r>
            <a:r>
              <a:rPr lang="en-US" sz="2000" b="1">
                <a:solidFill>
                  <a:srgbClr val="3333CC"/>
                </a:solidFill>
              </a:rPr>
              <a:t> </a:t>
            </a:r>
            <a:r>
              <a:rPr lang="en-US" sz="2000" b="1" i="1">
                <a:solidFill>
                  <a:srgbClr val="0033CC"/>
                </a:solidFill>
              </a:rPr>
              <a:t>i* values</a:t>
            </a:r>
            <a:r>
              <a:rPr lang="en-US" sz="2000" b="1"/>
              <a:t> are suspected</a:t>
            </a:r>
            <a:endParaRPr lang="en-US" sz="2000" b="1">
              <a:solidFill>
                <a:srgbClr val="0033CC"/>
              </a:solidFill>
            </a:endParaRPr>
          </a:p>
        </p:txBody>
      </p:sp>
      <p:sp>
        <p:nvSpPr>
          <p:cNvPr id="18437" name="4-Point Star 26"/>
          <p:cNvSpPr>
            <a:spLocks noChangeArrowheads="1"/>
          </p:cNvSpPr>
          <p:nvPr/>
        </p:nvSpPr>
        <p:spPr bwMode="auto">
          <a:xfrm>
            <a:off x="152400" y="1143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38" name="Rectangle 1"/>
          <p:cNvSpPr>
            <a:spLocks noChangeArrowheads="1"/>
          </p:cNvSpPr>
          <p:nvPr/>
        </p:nvSpPr>
        <p:spPr bwMode="auto">
          <a:xfrm>
            <a:off x="762000" y="9906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ROR equations can be written in terms of </a:t>
            </a:r>
            <a:r>
              <a:rPr lang="en-US" sz="2000" b="1">
                <a:solidFill>
                  <a:srgbClr val="3333CC"/>
                </a:solidFill>
              </a:rPr>
              <a:t>PW, FW, or AW </a:t>
            </a:r>
            <a:r>
              <a:rPr lang="en-US" sz="2000" b="1"/>
              <a:t>and</a:t>
            </a:r>
            <a:r>
              <a:rPr lang="en-US" sz="2000" b="1">
                <a:solidFill>
                  <a:srgbClr val="3333CC"/>
                </a:solidFill>
              </a:rPr>
              <a:t> </a:t>
            </a:r>
          </a:p>
          <a:p>
            <a:pPr eaLnBrk="0" hangingPunct="0"/>
            <a:r>
              <a:rPr lang="en-US" sz="2000" b="1"/>
              <a:t> usually require </a:t>
            </a:r>
            <a:r>
              <a:rPr lang="en-US" sz="2000" b="1" i="1">
                <a:solidFill>
                  <a:srgbClr val="3333CC"/>
                </a:solidFill>
              </a:rPr>
              <a:t>trial and error solution</a:t>
            </a:r>
          </a:p>
        </p:txBody>
      </p:sp>
      <p:sp>
        <p:nvSpPr>
          <p:cNvPr id="18439" name="TextBox 15"/>
          <p:cNvSpPr txBox="1">
            <a:spLocks noChangeArrowheads="1"/>
          </p:cNvSpPr>
          <p:nvPr/>
        </p:nvSpPr>
        <p:spPr bwMode="auto">
          <a:xfrm>
            <a:off x="762000" y="1828800"/>
            <a:ext cx="5929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i* assumes </a:t>
            </a:r>
            <a:r>
              <a:rPr lang="en-US" sz="2000" b="1" i="1">
                <a:solidFill>
                  <a:srgbClr val="0033CC"/>
                </a:solidFill>
              </a:rPr>
              <a:t>reinvestment</a:t>
            </a:r>
            <a:r>
              <a:rPr lang="en-US" sz="2000" b="1"/>
              <a:t> of positive cash flows </a:t>
            </a:r>
            <a:r>
              <a:rPr lang="en-US" sz="2000" b="1" i="1">
                <a:solidFill>
                  <a:srgbClr val="0033CC"/>
                </a:solidFill>
              </a:rPr>
              <a:t>at i* rate</a:t>
            </a:r>
            <a:endParaRPr lang="en-US" sz="2000" b="1" i="1">
              <a:solidFill>
                <a:srgbClr val="FF0000"/>
              </a:solidFill>
            </a:endParaRPr>
          </a:p>
        </p:txBody>
      </p:sp>
      <p:sp>
        <p:nvSpPr>
          <p:cNvPr id="18440" name="TextBox 17"/>
          <p:cNvSpPr txBox="1">
            <a:spLocks noChangeArrowheads="1"/>
          </p:cNvSpPr>
          <p:nvPr/>
        </p:nvSpPr>
        <p:spPr bwMode="auto">
          <a:xfrm>
            <a:off x="762000" y="4038600"/>
            <a:ext cx="7016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EROR can be calculated using </a:t>
            </a:r>
            <a:r>
              <a:rPr lang="en-US" sz="2000" b="1">
                <a:solidFill>
                  <a:srgbClr val="3333CC"/>
                </a:solidFill>
              </a:rPr>
              <a:t>MIRR </a:t>
            </a:r>
            <a:r>
              <a:rPr lang="en-US" sz="2000" b="1"/>
              <a:t>or</a:t>
            </a:r>
            <a:r>
              <a:rPr lang="en-US" sz="2000" b="1">
                <a:solidFill>
                  <a:srgbClr val="3333CC"/>
                </a:solidFill>
              </a:rPr>
              <a:t> ROIC </a:t>
            </a:r>
            <a:r>
              <a:rPr lang="en-US" sz="2000" b="1"/>
              <a:t>approach. Assumptions about investment and borrowing rates is required.</a:t>
            </a:r>
            <a:endParaRPr lang="en-US" sz="2000" b="1" i="1"/>
          </a:p>
        </p:txBody>
      </p:sp>
      <p:sp>
        <p:nvSpPr>
          <p:cNvPr id="18441" name="4-Point Star 19"/>
          <p:cNvSpPr>
            <a:spLocks noChangeArrowheads="1"/>
          </p:cNvSpPr>
          <p:nvPr/>
        </p:nvSpPr>
        <p:spPr bwMode="auto">
          <a:xfrm>
            <a:off x="152400" y="18288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2" name="4-Point Star 21"/>
          <p:cNvSpPr>
            <a:spLocks noChangeArrowheads="1"/>
          </p:cNvSpPr>
          <p:nvPr/>
        </p:nvSpPr>
        <p:spPr bwMode="auto">
          <a:xfrm>
            <a:off x="152400" y="25146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3" name="4-Point Star 23"/>
          <p:cNvSpPr>
            <a:spLocks noChangeArrowheads="1"/>
          </p:cNvSpPr>
          <p:nvPr/>
        </p:nvSpPr>
        <p:spPr bwMode="auto">
          <a:xfrm>
            <a:off x="152400" y="32766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4" name="4-Point Star 24"/>
          <p:cNvSpPr>
            <a:spLocks noChangeArrowheads="1"/>
          </p:cNvSpPr>
          <p:nvPr/>
        </p:nvSpPr>
        <p:spPr bwMode="auto">
          <a:xfrm>
            <a:off x="152400" y="41910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5" name="4-Point Star 25"/>
          <p:cNvSpPr>
            <a:spLocks noChangeArrowheads="1"/>
          </p:cNvSpPr>
          <p:nvPr/>
        </p:nvSpPr>
        <p:spPr bwMode="auto">
          <a:xfrm>
            <a:off x="228600" y="5105400"/>
            <a:ext cx="477838" cy="457200"/>
          </a:xfrm>
          <a:prstGeom prst="star4">
            <a:avLst>
              <a:gd name="adj" fmla="val 12500"/>
            </a:avLst>
          </a:prstGeom>
          <a:solidFill>
            <a:srgbClr val="008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000"/>
          </a:p>
        </p:txBody>
      </p:sp>
      <p:sp>
        <p:nvSpPr>
          <p:cNvPr id="18446" name="TextBox 28"/>
          <p:cNvSpPr txBox="1">
            <a:spLocks noChangeArrowheads="1"/>
          </p:cNvSpPr>
          <p:nvPr/>
        </p:nvSpPr>
        <p:spPr bwMode="auto">
          <a:xfrm>
            <a:off x="762000" y="4953000"/>
            <a:ext cx="679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General ROR equation for bonds is </a:t>
            </a:r>
          </a:p>
          <a:p>
            <a:pPr algn="ctr"/>
            <a:r>
              <a:rPr lang="en-US" sz="2000" b="1">
                <a:solidFill>
                  <a:srgbClr val="3333CC"/>
                </a:solidFill>
              </a:rPr>
              <a:t>0 = - P + I(P/A,i*,n</a:t>
            </a:r>
            <a:r>
              <a:rPr lang="en-US" sz="1400" b="1">
                <a:solidFill>
                  <a:srgbClr val="3333CC"/>
                </a:solidFill>
              </a:rPr>
              <a:t>x</a:t>
            </a:r>
            <a:r>
              <a:rPr lang="en-US" sz="2000" b="1">
                <a:solidFill>
                  <a:srgbClr val="3333CC"/>
                </a:solidFill>
              </a:rPr>
              <a:t>c) + V(P/F,i*,n</a:t>
            </a:r>
            <a:r>
              <a:rPr lang="en-US" sz="1400" b="1">
                <a:solidFill>
                  <a:srgbClr val="3333CC"/>
                </a:solidFill>
              </a:rPr>
              <a:t>x</a:t>
            </a:r>
            <a:r>
              <a:rPr lang="en-US" sz="2000" b="1">
                <a:solidFill>
                  <a:srgbClr val="3333CC"/>
                </a:solidFill>
              </a:rPr>
              <a:t>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12725"/>
            <a:ext cx="6996113" cy="915988"/>
          </a:xfrm>
        </p:spPr>
        <p:txBody>
          <a:bodyPr/>
          <a:lstStyle/>
          <a:p>
            <a:pPr defTabSz="914400">
              <a:defRPr/>
            </a:pPr>
            <a:r>
              <a:rPr lang="en-US" sz="4400" u="sng" dirty="0"/>
              <a:t>LEARNING</a:t>
            </a:r>
            <a:r>
              <a:rPr lang="en-US" u="sng" dirty="0"/>
              <a:t> </a:t>
            </a:r>
            <a:r>
              <a:rPr lang="en-US" sz="4400" u="sng" dirty="0" smtClean="0"/>
              <a:t>OUTCOMES</a:t>
            </a:r>
            <a:endParaRPr lang="en-US" sz="4400" u="sng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31775" y="1524000"/>
            <a:ext cx="7696200" cy="427037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3594" tIns="41797" rIns="83594" bIns="41797">
            <a:spAutoFit/>
          </a:bodyPr>
          <a:lstStyle>
            <a:lvl1pPr marL="457200" indent="-457200" defTabSz="83661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sz="3200" b="1">
                <a:latin typeface="Tahoma" pitchFamily="34" charset="0"/>
              </a:rPr>
              <a:t>Understand meaning of ROR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sz="3200" b="1">
                <a:latin typeface="Tahoma" pitchFamily="34" charset="0"/>
              </a:rPr>
              <a:t>Calculate ROR for cash flow series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sz="3200" b="1">
                <a:latin typeface="Tahoma" pitchFamily="34" charset="0"/>
              </a:rPr>
              <a:t>Understand difficulties of ROR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sz="3200" b="1">
                <a:latin typeface="Tahoma" pitchFamily="34" charset="0"/>
              </a:rPr>
              <a:t>Determine multiple ROR values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sz="3200" b="1">
                <a:latin typeface="Tahoma" pitchFamily="34" charset="0"/>
              </a:rPr>
              <a:t>Calculate External ROR (EROR)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en-US" sz="3200" b="1">
                <a:latin typeface="Tahoma" pitchFamily="34" charset="0"/>
              </a:rPr>
              <a:t>Calculate </a:t>
            </a:r>
            <a:r>
              <a:rPr lang="en-US" sz="3200" b="1" i="1">
                <a:latin typeface="Tahoma" pitchFamily="34" charset="0"/>
              </a:rPr>
              <a:t>r</a:t>
            </a:r>
            <a:r>
              <a:rPr lang="en-US" sz="3200" b="1">
                <a:latin typeface="Tahoma" pitchFamily="34" charset="0"/>
              </a:rPr>
              <a:t> and </a:t>
            </a:r>
            <a:r>
              <a:rPr lang="en-US" sz="3200" b="1" i="1">
                <a:latin typeface="Tahoma" pitchFamily="34" charset="0"/>
              </a:rPr>
              <a:t>i</a:t>
            </a:r>
            <a:r>
              <a:rPr lang="en-US" sz="3200" b="1">
                <a:latin typeface="Tahoma" pitchFamily="34" charset="0"/>
              </a:rPr>
              <a:t> for bonds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411163" y="4619625"/>
            <a:ext cx="7437437" cy="7143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52400"/>
            <a:ext cx="6651625" cy="914400"/>
          </a:xfrm>
        </p:spPr>
        <p:txBody>
          <a:bodyPr/>
          <a:lstStyle/>
          <a:p>
            <a:pPr>
              <a:defRPr/>
            </a:pPr>
            <a:r>
              <a:rPr lang="en-US" sz="4800" dirty="0"/>
              <a:t>I</a:t>
            </a:r>
            <a:r>
              <a:rPr lang="en-US" sz="4800" dirty="0" smtClean="0"/>
              <a:t>nterpretation of ROR</a:t>
            </a:r>
            <a:endParaRPr lang="en-US" sz="4800" dirty="0"/>
          </a:p>
        </p:txBody>
      </p:sp>
      <p:sp>
        <p:nvSpPr>
          <p:cNvPr id="37" name="Rectangle 9" descr="Walnut"/>
          <p:cNvSpPr>
            <a:spLocks noChangeArrowheads="1"/>
          </p:cNvSpPr>
          <p:nvPr/>
        </p:nvSpPr>
        <p:spPr bwMode="auto">
          <a:xfrm>
            <a:off x="331788" y="1143000"/>
            <a:ext cx="7312025" cy="1143000"/>
          </a:xfrm>
          <a:prstGeom prst="rect">
            <a:avLst/>
          </a:prstGeom>
          <a:solidFill>
            <a:schemeClr val="accent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7239000" cy="1200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>
                <a:solidFill>
                  <a:schemeClr val="accent6"/>
                </a:solidFill>
              </a:rPr>
              <a:t>Rate paid on </a:t>
            </a:r>
            <a:r>
              <a:rPr lang="en-US" b="1" i="1" dirty="0">
                <a:solidFill>
                  <a:srgbClr val="FF0000"/>
                </a:solidFill>
                <a:latin typeface="Albertus Extra Bold (W1)" pitchFamily="34" charset="0"/>
              </a:rPr>
              <a:t>unpaid balance </a:t>
            </a:r>
            <a:r>
              <a:rPr lang="en-US" b="1" dirty="0">
                <a:solidFill>
                  <a:schemeClr val="accent6"/>
                </a:solidFill>
              </a:rPr>
              <a:t>of borrowed money such that final payment brings balance to exactly zero</a:t>
            </a:r>
          </a:p>
          <a:p>
            <a:pPr algn="ctr" eaLnBrk="0" hangingPunct="0">
              <a:defRPr/>
            </a:pPr>
            <a:r>
              <a:rPr lang="en-US" b="1" dirty="0">
                <a:solidFill>
                  <a:schemeClr val="accent6"/>
                </a:solidFill>
              </a:rPr>
              <a:t>with interest considered</a:t>
            </a:r>
          </a:p>
        </p:txBody>
      </p:sp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430213" y="2584450"/>
            <a:ext cx="7151687" cy="7620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 eaLnBrk="0" hangingPunct="0"/>
            <a:endParaRPr lang="en-US"/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533400" y="2735263"/>
            <a:ext cx="693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ROR equation can be written in terms of </a:t>
            </a:r>
            <a:r>
              <a:rPr lang="en-US" b="1">
                <a:solidFill>
                  <a:schemeClr val="bg1"/>
                </a:solidFill>
              </a:rPr>
              <a:t>PW, AW, or FW</a:t>
            </a:r>
            <a:endParaRPr lang="en-US" b="1" i="1">
              <a:solidFill>
                <a:schemeClr val="bg1"/>
              </a:solidFill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990600" y="4724400"/>
            <a:ext cx="62484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/>
              <a:t>Numerical value can range from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-100% to infinity</a:t>
            </a:r>
          </a:p>
        </p:txBody>
      </p:sp>
      <p:sp>
        <p:nvSpPr>
          <p:cNvPr id="4105" name="Oval 3"/>
          <p:cNvSpPr>
            <a:spLocks noChangeArrowheads="1"/>
          </p:cNvSpPr>
          <p:nvPr/>
        </p:nvSpPr>
        <p:spPr bwMode="auto">
          <a:xfrm>
            <a:off x="304800" y="3630613"/>
            <a:ext cx="7235825" cy="760412"/>
          </a:xfrm>
          <a:prstGeom prst="ellipse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762000" y="3810000"/>
            <a:ext cx="651986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/>
              <a:t>Use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trial and error solution by </a:t>
            </a:r>
            <a:r>
              <a:rPr lang="en-US" b="1" i="1" dirty="0">
                <a:solidFill>
                  <a:schemeClr val="bg1"/>
                </a:solidFill>
              </a:rPr>
              <a:t>factor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848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ROR Calculation and Project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696200" cy="477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To determine ROR, find the </a:t>
            </a:r>
            <a:r>
              <a:rPr lang="en-US" i="1" dirty="0" smtClean="0"/>
              <a:t>i*</a:t>
            </a:r>
            <a:r>
              <a:rPr lang="en-US" dirty="0" smtClean="0"/>
              <a:t> value in the relation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120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PW = 0    or     AW = 0    or     FW = 0</a:t>
            </a:r>
          </a:p>
          <a:p>
            <a:pPr algn="ctr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Alternatively, a relation like the following finds i*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110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PW</a:t>
            </a:r>
            <a:r>
              <a:rPr lang="en-US" baseline="-25000" dirty="0" smtClean="0"/>
              <a:t>outflow</a:t>
            </a:r>
            <a:r>
              <a:rPr lang="en-US" dirty="0" smtClean="0"/>
              <a:t>  =  PW</a:t>
            </a:r>
            <a:r>
              <a:rPr lang="en-US" baseline="-25000" dirty="0" smtClean="0"/>
              <a:t>inflow</a:t>
            </a:r>
            <a:r>
              <a:rPr lang="en-US" dirty="0" smtClean="0"/>
              <a:t> 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1600" dirty="0" smtClean="0"/>
          </a:p>
          <a:p>
            <a:pPr>
              <a:defRPr/>
            </a:pPr>
            <a:r>
              <a:rPr lang="en-US" dirty="0" smtClean="0"/>
              <a:t> For evaluation, a project is economically viable if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105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i* ≥ MARR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cxnSp>
        <p:nvCxnSpPr>
          <p:cNvPr id="5124" name="Straight Connector 7"/>
          <p:cNvCxnSpPr>
            <a:cxnSpLocks noChangeShapeType="1"/>
          </p:cNvCxnSpPr>
          <p:nvPr/>
        </p:nvCxnSpPr>
        <p:spPr bwMode="auto">
          <a:xfrm>
            <a:off x="381000" y="4114800"/>
            <a:ext cx="7315200" cy="0"/>
          </a:xfrm>
          <a:prstGeom prst="line">
            <a:avLst/>
          </a:prstGeom>
          <a:noFill/>
          <a:ln w="762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 descr="Walnut"/>
          <p:cNvSpPr>
            <a:spLocks noChangeArrowheads="1"/>
          </p:cNvSpPr>
          <p:nvPr/>
        </p:nvSpPr>
        <p:spPr bwMode="auto">
          <a:xfrm>
            <a:off x="0" y="1219200"/>
            <a:ext cx="8001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  <a:extLst/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en-US" dirty="0"/>
              <a:t> 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7848600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ROR is the unique i* rate at which a PW, FW, or AW relation equals exactly 0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3200" dirty="0" smtClean="0"/>
              <a:t>ROR Calculation Using PW, FW or AW Relation</a:t>
            </a:r>
            <a:endParaRPr lang="en-US" sz="3200" dirty="0"/>
          </a:p>
        </p:txBody>
      </p:sp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914400" y="5334000"/>
            <a:ext cx="634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/>
              <a:t>Since i* &gt; MARR = 15%, </a:t>
            </a:r>
            <a:r>
              <a:rPr lang="en-US" sz="2000" b="1" i="1">
                <a:solidFill>
                  <a:srgbClr val="FF3333"/>
                </a:solidFill>
              </a:rPr>
              <a:t>the company should buy the machine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7163" y="1752600"/>
            <a:ext cx="8072437" cy="1752600"/>
            <a:chOff x="192" y="1535"/>
            <a:chExt cx="5088" cy="947"/>
          </a:xfrm>
        </p:grpSpPr>
        <p:sp>
          <p:nvSpPr>
            <p:cNvPr id="6154" name="Rectangle 19"/>
            <p:cNvSpPr>
              <a:spLocks noChangeArrowheads="1"/>
            </p:cNvSpPr>
            <p:nvPr/>
          </p:nvSpPr>
          <p:spPr bwMode="auto">
            <a:xfrm>
              <a:off x="192" y="1535"/>
              <a:ext cx="5088" cy="947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155" name="Text Box 8"/>
            <p:cNvSpPr txBox="1">
              <a:spLocks noChangeArrowheads="1"/>
            </p:cNvSpPr>
            <p:nvPr/>
          </p:nvSpPr>
          <p:spPr bwMode="auto">
            <a:xfrm>
              <a:off x="305" y="1576"/>
              <a:ext cx="4975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1800" b="1"/>
                <a:t> Example</a:t>
              </a:r>
              <a:r>
                <a:rPr lang="en-US" sz="2000" b="1"/>
                <a:t>: </a:t>
              </a:r>
              <a:r>
                <a:rPr lang="en-US" b="1">
                  <a:solidFill>
                    <a:schemeClr val="bg1"/>
                  </a:solidFill>
                </a:rPr>
                <a:t>An investment of $20,000 in new equipment will generate income of $7000 per year for 3 years, at which time the machine can be sold for an estimated $8000. If the company’s MARR is 15% per year, should it buy the machine?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304800" y="3810000"/>
            <a:ext cx="754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</a:rPr>
              <a:t>Solution:</a:t>
            </a:r>
            <a:r>
              <a:rPr lang="en-US" sz="2000">
                <a:solidFill>
                  <a:srgbClr val="FFFF66"/>
                </a:solidFill>
              </a:rPr>
              <a:t>:</a:t>
            </a:r>
            <a:r>
              <a:rPr lang="en-US" sz="2000"/>
              <a:t> </a:t>
            </a:r>
            <a:r>
              <a:rPr lang="en-US" sz="2000" b="1">
                <a:solidFill>
                  <a:srgbClr val="0033CC"/>
                </a:solidFill>
              </a:rPr>
              <a:t>The ROR equation, based on a PW relation, is: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52400" y="4876800"/>
            <a:ext cx="596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Solve for i* by trial and error: </a:t>
            </a:r>
            <a:r>
              <a:rPr lang="en-US" b="1">
                <a:solidFill>
                  <a:srgbClr val="0033CC"/>
                </a:solidFill>
              </a:rPr>
              <a:t>i* = 18.2% per year</a:t>
            </a:r>
          </a:p>
        </p:txBody>
      </p:sp>
      <p:sp>
        <p:nvSpPr>
          <p:cNvPr id="6153" name="Rectangle 3"/>
          <p:cNvSpPr>
            <a:spLocks noChangeArrowheads="1"/>
          </p:cNvSpPr>
          <p:nvPr/>
        </p:nvSpPr>
        <p:spPr bwMode="auto">
          <a:xfrm>
            <a:off x="1600200" y="4267200"/>
            <a:ext cx="518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339966"/>
                </a:solidFill>
              </a:rPr>
              <a:t>0 = -20,000 + 7000(P/A,i*,3) + 8000(P/F,i*,3)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19538"/>
            <a:ext cx="65071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b="1" i="1">
                <a:solidFill>
                  <a:srgbClr val="3333CC"/>
                </a:solidFill>
              </a:rPr>
              <a:t>Incremental analysis </a:t>
            </a:r>
            <a:r>
              <a:rPr lang="en-US" sz="2800" b="1"/>
              <a:t>necessary for multiple</a:t>
            </a:r>
          </a:p>
          <a:p>
            <a:r>
              <a:rPr lang="en-US" sz="2800" b="1"/>
              <a:t> alternative evaluations (discussed later)</a:t>
            </a:r>
            <a:endParaRPr lang="en-US" sz="2800" b="1" i="1">
              <a:solidFill>
                <a:srgbClr val="0033CC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800" dirty="0" smtClean="0"/>
              <a:t>Special Considerations for ROR</a:t>
            </a:r>
            <a:endParaRPr lang="en-US" sz="4800" dirty="0"/>
          </a:p>
        </p:txBody>
      </p:sp>
      <p:sp>
        <p:nvSpPr>
          <p:cNvPr id="7172" name="4-Point Star 10"/>
          <p:cNvSpPr>
            <a:spLocks noChangeArrowheads="1"/>
          </p:cNvSpPr>
          <p:nvPr/>
        </p:nvSpPr>
        <p:spPr bwMode="auto">
          <a:xfrm>
            <a:off x="463550" y="1677988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73" name="4-Point Star 11"/>
          <p:cNvSpPr>
            <a:spLocks noChangeArrowheads="1"/>
          </p:cNvSpPr>
          <p:nvPr/>
        </p:nvSpPr>
        <p:spPr bwMode="auto">
          <a:xfrm>
            <a:off x="477838" y="2662238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74" name="4-Point Star 12"/>
          <p:cNvSpPr>
            <a:spLocks noChangeArrowheads="1"/>
          </p:cNvSpPr>
          <p:nvPr/>
        </p:nvSpPr>
        <p:spPr bwMode="auto">
          <a:xfrm>
            <a:off x="431800" y="4040188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14400" y="1568450"/>
            <a:ext cx="61801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b="1"/>
              <a:t>May get </a:t>
            </a:r>
            <a:r>
              <a:rPr lang="en-US" sz="2800" b="1" i="1">
                <a:solidFill>
                  <a:srgbClr val="0033CC"/>
                </a:solidFill>
              </a:rPr>
              <a:t>multiple i* values </a:t>
            </a:r>
            <a:r>
              <a:rPr lang="en-US" sz="2800" b="1"/>
              <a:t>(discussed later)</a:t>
            </a:r>
            <a:endParaRPr lang="en-US" sz="2800" b="1" i="1">
              <a:solidFill>
                <a:srgbClr val="0033CC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36625" y="2554288"/>
            <a:ext cx="7029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800" b="1"/>
              <a:t>i* assumes </a:t>
            </a:r>
            <a:r>
              <a:rPr lang="en-US" sz="2800" b="1" i="1">
                <a:solidFill>
                  <a:srgbClr val="0033CC"/>
                </a:solidFill>
              </a:rPr>
              <a:t>reinvestment</a:t>
            </a:r>
            <a:r>
              <a:rPr lang="en-US" sz="2800" b="1"/>
              <a:t> of positive cash flows </a:t>
            </a:r>
          </a:p>
          <a:p>
            <a:r>
              <a:rPr lang="en-US" sz="2800" b="1"/>
              <a:t>earn </a:t>
            </a:r>
            <a:r>
              <a:rPr lang="en-US" sz="2800" b="1" i="1">
                <a:solidFill>
                  <a:srgbClr val="0033CC"/>
                </a:solidFill>
              </a:rPr>
              <a:t>at i* rate </a:t>
            </a:r>
            <a:r>
              <a:rPr lang="en-US" sz="2800" b="1"/>
              <a:t>(may be unrealistic)</a:t>
            </a:r>
            <a:endParaRPr lang="en-US" sz="2800" b="1" i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5" grpId="0" autoUpdateAnimBg="0"/>
      <p:bldP spid="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927100" y="4763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800" dirty="0" smtClean="0"/>
              <a:t>Multiple ROR Values</a:t>
            </a:r>
            <a:endParaRPr lang="en-US" sz="4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" y="1193800"/>
            <a:ext cx="7239000" cy="1066800"/>
            <a:chOff x="288" y="864"/>
            <a:chExt cx="5088" cy="672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288" y="864"/>
              <a:ext cx="5088" cy="6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/>
          </p:spPr>
          <p:txBody>
            <a:bodyPr wrap="none" anchor="ctr">
              <a:flatTx/>
            </a:bodyPr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690" y="880"/>
              <a:ext cx="4465" cy="6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Multiple i* values may exist when there is more than one sign 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change in net cash flow (CF) series. 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Such CF series are called non-conventional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71600" y="2590800"/>
            <a:ext cx="4876800" cy="685800"/>
            <a:chOff x="816" y="1872"/>
            <a:chExt cx="3264" cy="384"/>
          </a:xfrm>
        </p:grpSpPr>
        <p:sp>
          <p:nvSpPr>
            <p:cNvPr id="8199" name="Rectangle 8"/>
            <p:cNvSpPr>
              <a:spLocks noChangeArrowheads="1"/>
            </p:cNvSpPr>
            <p:nvPr/>
          </p:nvSpPr>
          <p:spPr bwMode="auto">
            <a:xfrm>
              <a:off x="816" y="1872"/>
              <a:ext cx="3264" cy="384"/>
            </a:xfrm>
            <a:prstGeom prst="rect">
              <a:avLst/>
            </a:prstGeom>
            <a:solidFill>
              <a:srgbClr val="0099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8200" name="Text Box 9"/>
            <p:cNvSpPr txBox="1">
              <a:spLocks noChangeArrowheads="1"/>
            </p:cNvSpPr>
            <p:nvPr/>
          </p:nvSpPr>
          <p:spPr bwMode="auto">
            <a:xfrm>
              <a:off x="1150" y="1918"/>
              <a:ext cx="24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b="1"/>
                <a:t>Two tests for multiple i* values:</a:t>
              </a:r>
            </a:p>
          </p:txBody>
        </p:sp>
      </p:grp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692150" y="3429000"/>
            <a:ext cx="65198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/>
              <a:t>Descarte’s rule of signs</a:t>
            </a:r>
            <a:r>
              <a:rPr lang="en-US"/>
              <a:t>: total number of  real i* values </a:t>
            </a:r>
          </a:p>
          <a:p>
            <a:r>
              <a:rPr lang="en-US"/>
              <a:t>is ≤ the number of sign changes in </a:t>
            </a:r>
            <a:r>
              <a:rPr lang="en-US" i="1">
                <a:solidFill>
                  <a:srgbClr val="0033CC"/>
                </a:solidFill>
              </a:rPr>
              <a:t>net cash flow series. 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674688" y="4495800"/>
            <a:ext cx="70469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/>
              <a:t>Norstrom’s criterion: </a:t>
            </a:r>
            <a:r>
              <a:rPr lang="en-US"/>
              <a:t>if the </a:t>
            </a:r>
            <a:r>
              <a:rPr lang="en-US" i="1">
                <a:solidFill>
                  <a:srgbClr val="3333CC"/>
                </a:solidFill>
              </a:rPr>
              <a:t>cumulative cash flow </a:t>
            </a:r>
            <a:r>
              <a:rPr lang="en-US"/>
              <a:t>starts off negatively and has only </a:t>
            </a:r>
            <a:r>
              <a:rPr lang="en-US" i="1">
                <a:solidFill>
                  <a:srgbClr val="3333CC"/>
                </a:solidFill>
              </a:rPr>
              <a:t>one sign change</a:t>
            </a:r>
            <a:r>
              <a:rPr lang="en-US"/>
              <a:t>, there is only one positive root .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9" t="15555" r="24211" b="15309"/>
          <a:stretch>
            <a:fillRect/>
          </a:stretch>
        </p:blipFill>
        <p:spPr bwMode="auto">
          <a:xfrm>
            <a:off x="304800" y="1981200"/>
            <a:ext cx="6934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t="43333" r="22874" b="36871"/>
          <a:stretch>
            <a:fillRect/>
          </a:stretch>
        </p:blipFill>
        <p:spPr bwMode="auto">
          <a:xfrm>
            <a:off x="0" y="7620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2743200"/>
            <a:ext cx="1219200" cy="92392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52400"/>
            <a:ext cx="82296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Plot of PW for CF Series with Multiple ROR Values</a:t>
            </a:r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5029200" y="4724400"/>
            <a:ext cx="1981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/>
              <a:t>i* values at ~8% and ~41%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4463" y="76200"/>
            <a:ext cx="8001000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sz="4400" dirty="0" smtClean="0"/>
              <a:t>Example: Multiple i* Values</a:t>
            </a:r>
            <a:endParaRPr lang="en-US" sz="4400" dirty="0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752600" y="4114800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Solution: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4163" y="838200"/>
            <a:ext cx="7723187" cy="3105150"/>
            <a:chOff x="381" y="1023"/>
            <a:chExt cx="4865" cy="1956"/>
          </a:xfrm>
        </p:grpSpPr>
        <p:sp>
          <p:nvSpPr>
            <p:cNvPr id="10268" name="Text Box 4"/>
            <p:cNvSpPr txBox="1">
              <a:spLocks noChangeArrowheads="1"/>
            </p:cNvSpPr>
            <p:nvPr/>
          </p:nvSpPr>
          <p:spPr bwMode="auto">
            <a:xfrm>
              <a:off x="381" y="1023"/>
              <a:ext cx="48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 b="1">
                  <a:solidFill>
                    <a:srgbClr val="0033CC"/>
                  </a:solidFill>
                </a:rPr>
                <a:t>Determine the maximum number of i* values for the cash flow shown below</a:t>
              </a:r>
            </a:p>
          </p:txBody>
        </p:sp>
        <p:sp>
          <p:nvSpPr>
            <p:cNvPr id="10269" name="Text Box 5"/>
            <p:cNvSpPr txBox="1">
              <a:spLocks noChangeArrowheads="1"/>
            </p:cNvSpPr>
            <p:nvPr/>
          </p:nvSpPr>
          <p:spPr bwMode="auto">
            <a:xfrm>
              <a:off x="576" y="1296"/>
              <a:ext cx="20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 u="sng"/>
                <a:t>   Year </a:t>
              </a:r>
              <a:r>
                <a:rPr lang="en-US" sz="2000"/>
                <a:t>    </a:t>
              </a:r>
              <a:r>
                <a:rPr lang="en-US" sz="2000" u="sng"/>
                <a:t> Expense</a:t>
              </a:r>
              <a:r>
                <a:rPr lang="en-US" sz="2000"/>
                <a:t>          </a:t>
              </a:r>
              <a:r>
                <a:rPr lang="en-US" sz="2000" u="sng"/>
                <a:t>Income</a:t>
              </a:r>
            </a:p>
          </p:txBody>
        </p:sp>
        <p:sp>
          <p:nvSpPr>
            <p:cNvPr id="10270" name="Text Box 6"/>
            <p:cNvSpPr txBox="1">
              <a:spLocks noChangeArrowheads="1"/>
            </p:cNvSpPr>
            <p:nvPr/>
          </p:nvSpPr>
          <p:spPr bwMode="auto">
            <a:xfrm>
              <a:off x="730" y="1575"/>
              <a:ext cx="15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0         -12,000               -</a:t>
              </a:r>
            </a:p>
          </p:txBody>
        </p:sp>
        <p:sp>
          <p:nvSpPr>
            <p:cNvPr id="10271" name="Text Box 7"/>
            <p:cNvSpPr txBox="1">
              <a:spLocks noChangeArrowheads="1"/>
            </p:cNvSpPr>
            <p:nvPr/>
          </p:nvSpPr>
          <p:spPr bwMode="auto">
            <a:xfrm>
              <a:off x="730" y="1815"/>
              <a:ext cx="18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1           -5,000             + 3,000</a:t>
              </a:r>
            </a:p>
          </p:txBody>
        </p:sp>
        <p:sp>
          <p:nvSpPr>
            <p:cNvPr id="10272" name="Text Box 8"/>
            <p:cNvSpPr txBox="1">
              <a:spLocks noChangeArrowheads="1"/>
            </p:cNvSpPr>
            <p:nvPr/>
          </p:nvSpPr>
          <p:spPr bwMode="auto">
            <a:xfrm>
              <a:off x="730" y="2031"/>
              <a:ext cx="18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2           -6,000              +9,000</a:t>
              </a:r>
            </a:p>
          </p:txBody>
        </p:sp>
        <p:sp>
          <p:nvSpPr>
            <p:cNvPr id="10273" name="Text Box 9"/>
            <p:cNvSpPr txBox="1">
              <a:spLocks noChangeArrowheads="1"/>
            </p:cNvSpPr>
            <p:nvPr/>
          </p:nvSpPr>
          <p:spPr bwMode="auto">
            <a:xfrm>
              <a:off x="730" y="2247"/>
              <a:ext cx="19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3           -7,000            +15,000</a:t>
              </a:r>
            </a:p>
          </p:txBody>
        </p:sp>
        <p:sp>
          <p:nvSpPr>
            <p:cNvPr id="10274" name="Text Box 10"/>
            <p:cNvSpPr txBox="1">
              <a:spLocks noChangeArrowheads="1"/>
            </p:cNvSpPr>
            <p:nvPr/>
          </p:nvSpPr>
          <p:spPr bwMode="auto">
            <a:xfrm>
              <a:off x="730" y="2487"/>
              <a:ext cx="19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4           -8,000            +16,000</a:t>
              </a:r>
            </a:p>
          </p:txBody>
        </p:sp>
        <p:sp>
          <p:nvSpPr>
            <p:cNvPr id="10275" name="Text Box 11"/>
            <p:cNvSpPr txBox="1">
              <a:spLocks noChangeArrowheads="1"/>
            </p:cNvSpPr>
            <p:nvPr/>
          </p:nvSpPr>
          <p:spPr bwMode="auto">
            <a:xfrm>
              <a:off x="730" y="2727"/>
              <a:ext cx="18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5           -9,000              +8,000</a:t>
              </a:r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477963" y="5365750"/>
            <a:ext cx="484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 b="1">
                <a:solidFill>
                  <a:srgbClr val="0033CC"/>
                </a:solidFill>
              </a:rPr>
              <a:t>Therefore, there is only one i* value ( i* = 8.7%)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79925" y="1271588"/>
            <a:ext cx="1539875" cy="2686050"/>
            <a:chOff x="3072" y="1200"/>
            <a:chExt cx="970" cy="1692"/>
          </a:xfrm>
        </p:grpSpPr>
        <p:sp>
          <p:nvSpPr>
            <p:cNvPr id="10261" name="Text Box 15"/>
            <p:cNvSpPr txBox="1">
              <a:spLocks noChangeArrowheads="1"/>
            </p:cNvSpPr>
            <p:nvPr/>
          </p:nvSpPr>
          <p:spPr bwMode="auto">
            <a:xfrm>
              <a:off x="3072" y="1200"/>
              <a:ext cx="9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 b="1" u="sng"/>
                <a:t>Net cash flow</a:t>
              </a:r>
            </a:p>
          </p:txBody>
        </p:sp>
        <p:sp>
          <p:nvSpPr>
            <p:cNvPr id="10262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5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-12,000</a:t>
              </a:r>
            </a:p>
          </p:txBody>
        </p:sp>
        <p:sp>
          <p:nvSpPr>
            <p:cNvPr id="10263" name="Text Box 17"/>
            <p:cNvSpPr txBox="1">
              <a:spLocks noChangeArrowheads="1"/>
            </p:cNvSpPr>
            <p:nvPr/>
          </p:nvSpPr>
          <p:spPr bwMode="auto">
            <a:xfrm>
              <a:off x="3312" y="1728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 -2,000</a:t>
              </a:r>
            </a:p>
          </p:txBody>
        </p:sp>
        <p:sp>
          <p:nvSpPr>
            <p:cNvPr id="10264" name="Text Box 18"/>
            <p:cNvSpPr txBox="1">
              <a:spLocks noChangeArrowheads="1"/>
            </p:cNvSpPr>
            <p:nvPr/>
          </p:nvSpPr>
          <p:spPr bwMode="auto">
            <a:xfrm>
              <a:off x="3322" y="1935"/>
              <a:ext cx="5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+3,000</a:t>
              </a:r>
            </a:p>
          </p:txBody>
        </p:sp>
        <p:sp>
          <p:nvSpPr>
            <p:cNvPr id="10265" name="Text Box 19"/>
            <p:cNvSpPr txBox="1">
              <a:spLocks noChangeArrowheads="1"/>
            </p:cNvSpPr>
            <p:nvPr/>
          </p:nvSpPr>
          <p:spPr bwMode="auto">
            <a:xfrm>
              <a:off x="3302" y="2169"/>
              <a:ext cx="5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+8,000</a:t>
              </a:r>
            </a:p>
          </p:txBody>
        </p:sp>
        <p:sp>
          <p:nvSpPr>
            <p:cNvPr id="10266" name="Text Box 20"/>
            <p:cNvSpPr txBox="1">
              <a:spLocks noChangeArrowheads="1"/>
            </p:cNvSpPr>
            <p:nvPr/>
          </p:nvSpPr>
          <p:spPr bwMode="auto">
            <a:xfrm>
              <a:off x="3312" y="2640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 -1,000</a:t>
              </a:r>
            </a:p>
          </p:txBody>
        </p:sp>
        <p:sp>
          <p:nvSpPr>
            <p:cNvPr id="10267" name="Text Box 21"/>
            <p:cNvSpPr txBox="1">
              <a:spLocks noChangeArrowheads="1"/>
            </p:cNvSpPr>
            <p:nvPr/>
          </p:nvSpPr>
          <p:spPr bwMode="auto">
            <a:xfrm>
              <a:off x="3312" y="2400"/>
              <a:ext cx="5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+8,000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384925" y="1271588"/>
            <a:ext cx="1655763" cy="2633662"/>
            <a:chOff x="4224" y="1200"/>
            <a:chExt cx="1043" cy="1659"/>
          </a:xfrm>
        </p:grpSpPr>
        <p:sp>
          <p:nvSpPr>
            <p:cNvPr id="10254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10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 b="1" u="sng"/>
                <a:t>Cumulative CF</a:t>
              </a:r>
            </a:p>
          </p:txBody>
        </p:sp>
        <p:sp>
          <p:nvSpPr>
            <p:cNvPr id="10255" name="Text Box 24"/>
            <p:cNvSpPr txBox="1">
              <a:spLocks noChangeArrowheads="1"/>
            </p:cNvSpPr>
            <p:nvPr/>
          </p:nvSpPr>
          <p:spPr bwMode="auto">
            <a:xfrm>
              <a:off x="4406" y="1497"/>
              <a:ext cx="5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-12,000</a:t>
              </a:r>
            </a:p>
          </p:txBody>
        </p:sp>
        <p:sp>
          <p:nvSpPr>
            <p:cNvPr id="10256" name="Text Box 25"/>
            <p:cNvSpPr txBox="1">
              <a:spLocks noChangeArrowheads="1"/>
            </p:cNvSpPr>
            <p:nvPr/>
          </p:nvSpPr>
          <p:spPr bwMode="auto">
            <a:xfrm>
              <a:off x="4406" y="1689"/>
              <a:ext cx="5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-14,000</a:t>
              </a:r>
            </a:p>
          </p:txBody>
        </p:sp>
        <p:sp>
          <p:nvSpPr>
            <p:cNvPr id="10257" name="Text Box 26"/>
            <p:cNvSpPr txBox="1">
              <a:spLocks noChangeArrowheads="1"/>
            </p:cNvSpPr>
            <p:nvPr/>
          </p:nvSpPr>
          <p:spPr bwMode="auto">
            <a:xfrm>
              <a:off x="4416" y="1920"/>
              <a:ext cx="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-11,000</a:t>
              </a:r>
            </a:p>
          </p:txBody>
        </p:sp>
        <p:sp>
          <p:nvSpPr>
            <p:cNvPr id="10258" name="Text Box 27"/>
            <p:cNvSpPr txBox="1">
              <a:spLocks noChangeArrowheads="1"/>
            </p:cNvSpPr>
            <p:nvPr/>
          </p:nvSpPr>
          <p:spPr bwMode="auto">
            <a:xfrm>
              <a:off x="4454" y="2169"/>
              <a:ext cx="4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-3,000</a:t>
              </a:r>
            </a:p>
          </p:txBody>
        </p:sp>
        <p:sp>
          <p:nvSpPr>
            <p:cNvPr id="10259" name="Text Box 28"/>
            <p:cNvSpPr txBox="1">
              <a:spLocks noChangeArrowheads="1"/>
            </p:cNvSpPr>
            <p:nvPr/>
          </p:nvSpPr>
          <p:spPr bwMode="auto">
            <a:xfrm>
              <a:off x="4426" y="2415"/>
              <a:ext cx="5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+5,000</a:t>
              </a:r>
            </a:p>
          </p:txBody>
        </p:sp>
        <p:sp>
          <p:nvSpPr>
            <p:cNvPr id="10260" name="Text Box 29"/>
            <p:cNvSpPr txBox="1">
              <a:spLocks noChangeArrowheads="1"/>
            </p:cNvSpPr>
            <p:nvPr/>
          </p:nvSpPr>
          <p:spPr bwMode="auto">
            <a:xfrm>
              <a:off x="4426" y="2607"/>
              <a:ext cx="5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+4,000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949825" y="3978275"/>
            <a:ext cx="3279775" cy="1343025"/>
            <a:chOff x="3249" y="2928"/>
            <a:chExt cx="2066" cy="846"/>
          </a:xfrm>
        </p:grpSpPr>
        <p:sp>
          <p:nvSpPr>
            <p:cNvPr id="10252" name="Text Box 31"/>
            <p:cNvSpPr txBox="1">
              <a:spLocks noChangeArrowheads="1"/>
            </p:cNvSpPr>
            <p:nvPr/>
          </p:nvSpPr>
          <p:spPr bwMode="auto">
            <a:xfrm>
              <a:off x="3249" y="3328"/>
              <a:ext cx="206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r>
                <a:rPr lang="en-US" sz="2000"/>
                <a:t>The cumulative cash flow begins </a:t>
              </a:r>
            </a:p>
            <a:p>
              <a:r>
                <a:rPr lang="en-US" sz="2000"/>
                <a:t>negatively with </a:t>
              </a:r>
              <a:r>
                <a:rPr lang="en-US" sz="2000" i="1">
                  <a:solidFill>
                    <a:srgbClr val="FF0000"/>
                  </a:solidFill>
                </a:rPr>
                <a:t>one sign change</a:t>
              </a:r>
            </a:p>
          </p:txBody>
        </p:sp>
        <p:sp>
          <p:nvSpPr>
            <p:cNvPr id="10253" name="AutoShape 33"/>
            <p:cNvSpPr>
              <a:spLocks noChangeArrowheads="1"/>
            </p:cNvSpPr>
            <p:nvPr/>
          </p:nvSpPr>
          <p:spPr bwMode="auto">
            <a:xfrm>
              <a:off x="4560" y="2928"/>
              <a:ext cx="192" cy="38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/>
            </a:p>
          </p:txBody>
        </p:sp>
      </p:grpSp>
      <p:sp>
        <p:nvSpPr>
          <p:cNvPr id="10249" name="Text Box 35"/>
          <p:cNvSpPr txBox="1">
            <a:spLocks noChangeArrowheads="1"/>
          </p:cNvSpPr>
          <p:nvPr/>
        </p:nvSpPr>
        <p:spPr bwMode="auto">
          <a:xfrm>
            <a:off x="273050" y="4624388"/>
            <a:ext cx="3829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000"/>
              <a:t>The sign on the net cash flow changes </a:t>
            </a:r>
          </a:p>
          <a:p>
            <a:r>
              <a:rPr lang="en-US" sz="2000"/>
              <a:t>twice, indicating </a:t>
            </a:r>
            <a:r>
              <a:rPr lang="en-US" sz="2000">
                <a:solidFill>
                  <a:srgbClr val="FF0000"/>
                </a:solidFill>
              </a:rPr>
              <a:t>two </a:t>
            </a:r>
            <a:r>
              <a:rPr lang="en-US" sz="2000"/>
              <a:t>possible i* values</a:t>
            </a:r>
          </a:p>
        </p:txBody>
      </p:sp>
      <p:sp>
        <p:nvSpPr>
          <p:cNvPr id="5" name="Left-Up Arrow 4"/>
          <p:cNvSpPr/>
          <p:nvPr/>
        </p:nvSpPr>
        <p:spPr bwMode="auto">
          <a:xfrm>
            <a:off x="6249988" y="5257800"/>
            <a:ext cx="989012" cy="42545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cxnSp>
        <p:nvCxnSpPr>
          <p:cNvPr id="10251" name="Straight Arrow Connector 56"/>
          <p:cNvCxnSpPr>
            <a:cxnSpLocks noChangeShapeType="1"/>
          </p:cNvCxnSpPr>
          <p:nvPr/>
        </p:nvCxnSpPr>
        <p:spPr bwMode="auto">
          <a:xfrm rot="5400000" flipH="1" flipV="1">
            <a:off x="3733800" y="3581400"/>
            <a:ext cx="1219200" cy="1066800"/>
          </a:xfrm>
          <a:prstGeom prst="straightConnector1">
            <a:avLst/>
          </a:prstGeom>
          <a:noFill/>
          <a:ln w="76200" algn="ctr">
            <a:solidFill>
              <a:srgbClr val="00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5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18098</TotalTime>
  <Words>1485</Words>
  <Application>Microsoft Office PowerPoint</Application>
  <PresentationFormat>Custom</PresentationFormat>
  <Paragraphs>185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Albertus Extra Bold (W1)</vt:lpstr>
      <vt:lpstr>Arial</vt:lpstr>
      <vt:lpstr>Arial Narrow</vt:lpstr>
      <vt:lpstr>Symbol</vt:lpstr>
      <vt:lpstr>Tahoma</vt:lpstr>
      <vt:lpstr>Wingdings</vt:lpstr>
      <vt:lpstr>Blank Presentation</vt:lpstr>
      <vt:lpstr>PowerPoint Presentation</vt:lpstr>
      <vt:lpstr>LEARNING OUTCOMES</vt:lpstr>
      <vt:lpstr>Interpretation of ROR</vt:lpstr>
      <vt:lpstr>ROR Calculation and Project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Multiple i* Values</vt:lpstr>
      <vt:lpstr>PowerPoint Presentation</vt:lpstr>
      <vt:lpstr>PowerPoint Presentation</vt:lpstr>
      <vt:lpstr>PowerPoint Presentation</vt:lpstr>
      <vt:lpstr>ROIC Example</vt:lpstr>
      <vt:lpstr>Important Points to Remember</vt:lpstr>
      <vt:lpstr>PowerPoint Presentation</vt:lpstr>
      <vt:lpstr>Summary of Important Points</vt:lpstr>
    </vt:vector>
  </TitlesOfParts>
  <Company>Bryant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ROR - One Project</dc:subject>
  <dc:creator>Blank and Tarquin</dc:creator>
  <cp:lastModifiedBy>800 ELITE</cp:lastModifiedBy>
  <cp:revision>606</cp:revision>
  <cp:lastPrinted>2000-01-11T15:10:36Z</cp:lastPrinted>
  <dcterms:created xsi:type="dcterms:W3CDTF">1998-04-09T01:23:40Z</dcterms:created>
  <dcterms:modified xsi:type="dcterms:W3CDTF">2016-10-13T05:13:26Z</dcterms:modified>
</cp:coreProperties>
</file>