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</p:sldIdLst>
  <p:sldSz cx="18288000" cy="10287000"/>
  <p:notesSz cx="6858000" cy="9144000"/>
  <p:embeddedFontLst>
    <p:embeddedFont>
      <p:font typeface="Aileron Heavy" panose="020B0604020202020204" charset="0"/>
      <p:regular r:id="rId12"/>
    </p:embeddedFont>
    <p:embeddedFont>
      <p:font typeface="Lato" panose="020F0502020204030203" pitchFamily="34" charset="0"/>
      <p:regular r:id="rId13"/>
      <p:bold r:id="rId14"/>
    </p:embeddedFont>
    <p:embeddedFont>
      <p:font typeface="Lato Bold" panose="020F0502020204030203" charset="0"/>
      <p:regular r:id="rId15"/>
    </p:embeddedFont>
    <p:embeddedFont>
      <p:font typeface="Poppins ExtraBold" panose="00000900000000000000" pitchFamily="2" charset="0"/>
      <p:regular r:id="rId16"/>
      <p:bold r:id="rId17"/>
    </p:embeddedFont>
    <p:embeddedFont>
      <p:font typeface="Poppins ExtraBo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3001" y="-1974100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888787" y="564843"/>
            <a:ext cx="824214" cy="9154697"/>
            <a:chOff x="0" y="0"/>
            <a:chExt cx="300675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675" cy="3339659"/>
            </a:xfrm>
            <a:custGeom>
              <a:avLst/>
              <a:gdLst/>
              <a:ahLst/>
              <a:cxnLst/>
              <a:rect l="l" t="t" r="r" b="b"/>
              <a:pathLst>
                <a:path w="300675" h="3339659">
                  <a:moveTo>
                    <a:pt x="0" y="0"/>
                  </a:moveTo>
                  <a:lnTo>
                    <a:pt x="300675" y="0"/>
                  </a:lnTo>
                  <a:lnTo>
                    <a:pt x="300675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80006" y="7317625"/>
            <a:ext cx="2751660" cy="275166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785340"/>
            <a:ext cx="11612317" cy="2010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5600" spc="280">
                <a:solidFill>
                  <a:srgbClr val="2B4A9D"/>
                </a:solidFill>
                <a:latin typeface="Poppins ExtraBold"/>
              </a:rPr>
              <a:t>MATURI VENKATA SUBBA RAO ENGINEERING COLLEGE</a:t>
            </a:r>
          </a:p>
          <a:p>
            <a:pPr algn="ctr">
              <a:lnSpc>
                <a:spcPts val="3675"/>
              </a:lnSpc>
            </a:pPr>
            <a:r>
              <a:rPr lang="en-US" sz="3500" spc="175">
                <a:solidFill>
                  <a:srgbClr val="FF5757"/>
                </a:solidFill>
                <a:latin typeface="Poppins ExtraBold"/>
              </a:rPr>
              <a:t>(An Autonomous Institution)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7841" y="6559328"/>
            <a:ext cx="7383176" cy="371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b="1" u="sng" spc="300" dirty="0">
                <a:solidFill>
                  <a:srgbClr val="000000"/>
                </a:solidFill>
                <a:latin typeface="Lato"/>
              </a:rPr>
              <a:t>Team Members :</a:t>
            </a:r>
          </a:p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000000"/>
                </a:solidFill>
                <a:latin typeface="Lato"/>
              </a:rPr>
              <a:t>K.AKSHITH SAI</a:t>
            </a:r>
          </a:p>
          <a:p>
            <a:pPr algn="ctr">
              <a:lnSpc>
                <a:spcPts val="4200"/>
              </a:lnSpc>
            </a:pPr>
            <a:r>
              <a:rPr lang="en-US" spc="300" dirty="0">
                <a:solidFill>
                  <a:srgbClr val="000000"/>
                </a:solidFill>
                <a:latin typeface="Lato"/>
              </a:rPr>
              <a:t>(2451-22-749-019)</a:t>
            </a:r>
            <a:endParaRPr lang="en-US" sz="10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000000"/>
                </a:solidFill>
                <a:latin typeface="Lato"/>
              </a:rPr>
              <a:t>G.THIRU HABINASH YADAV</a:t>
            </a:r>
          </a:p>
          <a:p>
            <a:pPr algn="ctr">
              <a:lnSpc>
                <a:spcPts val="4200"/>
              </a:lnSpc>
            </a:pPr>
            <a:r>
              <a:rPr lang="en-US" spc="300" dirty="0">
                <a:solidFill>
                  <a:srgbClr val="000000"/>
                </a:solidFill>
                <a:latin typeface="Lato"/>
              </a:rPr>
              <a:t>(2451-22-749-021)</a:t>
            </a:r>
            <a:endParaRPr lang="en-US" sz="14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4200"/>
              </a:lnSpc>
            </a:pPr>
            <a:endParaRPr lang="en-US" sz="3000" spc="30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141078" y="6062673"/>
            <a:ext cx="396286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Guide 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0" y="7048500"/>
            <a:ext cx="25019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T.LAXMI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082DF-A781-423E-A5FA-F940BDEB1110}"/>
              </a:ext>
            </a:extLst>
          </p:cNvPr>
          <p:cNvSpPr/>
          <p:nvPr/>
        </p:nvSpPr>
        <p:spPr>
          <a:xfrm>
            <a:off x="1219200" y="4680528"/>
            <a:ext cx="7249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Heart Disease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05021" y="-2492352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18458" y="566151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47069" y="5894406"/>
            <a:ext cx="11540931" cy="4392594"/>
            <a:chOff x="0" y="0"/>
            <a:chExt cx="4210163" cy="1602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0163" cy="1602430"/>
            </a:xfrm>
            <a:custGeom>
              <a:avLst/>
              <a:gdLst/>
              <a:ahLst/>
              <a:cxnLst/>
              <a:rect l="l" t="t" r="r" b="b"/>
              <a:pathLst>
                <a:path w="4210163" h="1602430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336986" y="-9994"/>
            <a:ext cx="14951014" cy="417760"/>
            <a:chOff x="0" y="0"/>
            <a:chExt cx="545417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54171" cy="152400"/>
            </a:xfrm>
            <a:custGeom>
              <a:avLst/>
              <a:gdLst/>
              <a:ahLst/>
              <a:cxnLst/>
              <a:rect l="l" t="t" r="r" b="b"/>
              <a:pathLst>
                <a:path w="5454171" h="152400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6139" y="1146804"/>
            <a:ext cx="7304695" cy="7993392"/>
            <a:chOff x="0" y="0"/>
            <a:chExt cx="9739593" cy="1065785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9614" r="19614"/>
            <a:stretch>
              <a:fillRect/>
            </a:stretch>
          </p:blipFill>
          <p:spPr>
            <a:xfrm>
              <a:off x="0" y="0"/>
              <a:ext cx="9739593" cy="10657856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9144000" y="2190696"/>
            <a:ext cx="9162226" cy="1878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 spc="1040">
                <a:solidFill>
                  <a:srgbClr val="004AAD"/>
                </a:solidFill>
                <a:latin typeface="Poppins ExtraBold Bold"/>
              </a:rPr>
              <a:t>Queries??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047750"/>
            <a:ext cx="11549166" cy="71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800" spc="240" dirty="0">
                <a:solidFill>
                  <a:srgbClr val="2B4A9D"/>
                </a:solidFill>
                <a:latin typeface="Poppins ExtraBold"/>
              </a:rPr>
              <a:t>Problem Statement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28701" y="3455761"/>
            <a:ext cx="111633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and Develop a Heart Disease Prediction System using Machine Learning and Flask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predict the likelihood of heart disease based on patient's medical history and characteristics.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5666" y="-963412"/>
            <a:ext cx="4597438" cy="28420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1207503" y="390596"/>
            <a:ext cx="2076668" cy="12762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94348" y="-2447996"/>
            <a:ext cx="3837986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49912" y="-3759204"/>
            <a:ext cx="5357753" cy="5591583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9937"/>
              </p:ext>
            </p:extLst>
          </p:nvPr>
        </p:nvGraphicFramePr>
        <p:xfrm>
          <a:off x="1028700" y="2709563"/>
          <a:ext cx="16230600" cy="6752177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4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5600" dirty="0">
                          <a:solidFill>
                            <a:srgbClr val="2B4B82"/>
                          </a:solidFill>
                          <a:latin typeface="Clear Sans Bold Bold"/>
                        </a:rPr>
                        <a:t>Application Areas</a:t>
                      </a:r>
                      <a:endParaRPr lang="en-US" sz="1100" dirty="0"/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5600" dirty="0">
                          <a:solidFill>
                            <a:srgbClr val="2B4B82"/>
                          </a:solidFill>
                          <a:latin typeface="Clear Sans Bold Bold"/>
                        </a:rPr>
                        <a:t>Challenges</a:t>
                      </a:r>
                      <a:endParaRPr lang="en-US" sz="1100" dirty="0"/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733">
                <a:tc>
                  <a:txBody>
                    <a:bodyPr/>
                    <a:lstStyle/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Healthcare Industry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Medical Research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Clinical Decision Support Systems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Telemedicine Platforms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Personalized Medicine</a:t>
                      </a:r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Data Quality and Availability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Feature Selection and Engineering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Model Accuracy and Interpretability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Integration with Electronic Health Records (EHRs)</a:t>
                      </a:r>
                    </a:p>
                    <a:p>
                      <a:pPr marL="742950" indent="-742950" algn="l">
                        <a:buAutoNum type="arabicPeriod"/>
                        <a:defRPr/>
                      </a:pPr>
                      <a:r>
                        <a:rPr lang="en-US" sz="2800" dirty="0"/>
                        <a:t>Scalability and Security</a:t>
                      </a:r>
                    </a:p>
                  </a:txBody>
                  <a:tcPr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3818863"/>
            <a:ext cx="9233976" cy="324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FF5757"/>
                </a:solidFill>
                <a:latin typeface="Aileron Heavy"/>
              </a:rPr>
              <a:t>Tools &amp; Technology Used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69485" y="3358259"/>
            <a:ext cx="4278356" cy="35704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15385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677280" y="1955378"/>
            <a:ext cx="3963020" cy="5276243"/>
            <a:chOff x="0" y="0"/>
            <a:chExt cx="3663950" cy="487807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44336" r="-4433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2168" y="2648681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2168" y="5103842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2168" y="7559003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897430"/>
            <a:ext cx="702078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"/>
              </a:rPr>
              <a:t>Tools Used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5509" y="2520513"/>
            <a:ext cx="91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Language: Python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95509" y="4974368"/>
            <a:ext cx="6558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Framework: Flask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5325" y="7345653"/>
            <a:ext cx="10883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Machine Learning Library: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scikit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-learn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72268" y="-129730"/>
            <a:ext cx="7460064" cy="11067803"/>
            <a:chOff x="0" y="0"/>
            <a:chExt cx="9946752" cy="1475707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10248740"/>
              <a:ext cx="9946752" cy="4508330"/>
              <a:chOff x="0" y="0"/>
              <a:chExt cx="2529461" cy="11464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29461" cy="1146469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1146469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1146469"/>
                    </a:lnTo>
                    <a:lnTo>
                      <a:pt x="0" y="1146469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946752" cy="10520470"/>
              <a:chOff x="0" y="0"/>
              <a:chExt cx="2529461" cy="26753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29461" cy="2675357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2675357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2675357"/>
                    </a:lnTo>
                    <a:lnTo>
                      <a:pt x="0" y="267535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568482" y="1389170"/>
            <a:ext cx="829509" cy="1966473"/>
            <a:chOff x="0" y="0"/>
            <a:chExt cx="2354580" cy="55818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42168" y="2077181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568482" y="3755528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2168" y="444353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5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6128041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42168" y="6816053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6</a:t>
            </a:r>
          </a:p>
        </p:txBody>
      </p:sp>
      <p:grpSp>
        <p:nvGrpSpPr>
          <p:cNvPr id="18" name="Group 1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01122" y="1909999"/>
            <a:ext cx="12614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Framework: HTML/CSS/JavaScript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4901" y="4210150"/>
            <a:ext cx="816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Deployed in Render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834" y="2425592"/>
            <a:ext cx="9968424" cy="1259922"/>
            <a:chOff x="0" y="0"/>
            <a:chExt cx="3636508" cy="459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6508" cy="459623"/>
            </a:xfrm>
            <a:custGeom>
              <a:avLst/>
              <a:gdLst/>
              <a:ahLst/>
              <a:cxnLst/>
              <a:rect l="l" t="t" r="r" b="b"/>
              <a:pathLst>
                <a:path w="3636508" h="459623">
                  <a:moveTo>
                    <a:pt x="0" y="0"/>
                  </a:moveTo>
                  <a:lnTo>
                    <a:pt x="3636508" y="0"/>
                  </a:lnTo>
                  <a:lnTo>
                    <a:pt x="3636508" y="459623"/>
                  </a:lnTo>
                  <a:lnTo>
                    <a:pt x="0" y="459623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95350" y="3742663"/>
            <a:ext cx="9233976" cy="332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2B4A9D"/>
                </a:solidFill>
                <a:latin typeface="Poppins ExtraBold"/>
              </a:rPr>
              <a:t>Salient Features of the Tool Used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129326" y="0"/>
            <a:ext cx="8158674" cy="10287000"/>
            <a:chOff x="0" y="0"/>
            <a:chExt cx="2976306" cy="37527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976306" cy="3752726"/>
            </a:xfrm>
            <a:custGeom>
              <a:avLst/>
              <a:gdLst/>
              <a:ahLst/>
              <a:cxnLst/>
              <a:rect l="l" t="t" r="r" b="b"/>
              <a:pathLst>
                <a:path w="2976306" h="3752726">
                  <a:moveTo>
                    <a:pt x="0" y="0"/>
                  </a:moveTo>
                  <a:lnTo>
                    <a:pt x="2976306" y="0"/>
                  </a:lnTo>
                  <a:lnTo>
                    <a:pt x="29763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34128" y="3121771"/>
            <a:ext cx="4149071" cy="40434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15385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677280" y="1955378"/>
            <a:ext cx="3963020" cy="5276243"/>
            <a:chOff x="0" y="0"/>
            <a:chExt cx="3663950" cy="487807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2"/>
              <a:stretch>
                <a:fillRect l="-44336" r="-4433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2168" y="2648681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2168" y="5103842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2168" y="7559003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897430"/>
            <a:ext cx="702078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"/>
              </a:rPr>
              <a:t>Tools Used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7077" y="1067660"/>
            <a:ext cx="3613169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Flask:   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Lightweight and flexible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 design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Rapid development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API support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Unit testing support</a:t>
            </a:r>
          </a:p>
          <a:p>
            <a:pPr algn="ctr"/>
            <a:endParaRPr lang="en-US" sz="28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49752" y="4368238"/>
            <a:ext cx="616771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Scikit-learn: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library of ML algorithms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data processing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selection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tuning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Integration with other Python libraries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5742" y="7197280"/>
            <a:ext cx="5944961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Requirements: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System: Windows/Linux/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Processor: Intel Core i3 or equivalent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Memory: 4 GB RAM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Storage: 10 GB available space</a:t>
            </a:r>
          </a:p>
          <a:p>
            <a:pPr marL="457200" indent="-457200"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Python 3.x installed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72268" y="-129730"/>
            <a:ext cx="7460064" cy="11067803"/>
            <a:chOff x="0" y="0"/>
            <a:chExt cx="9946752" cy="1475707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10248740"/>
              <a:ext cx="9946752" cy="4508330"/>
              <a:chOff x="0" y="0"/>
              <a:chExt cx="2529461" cy="11464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29461" cy="1146469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1146469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1146469"/>
                    </a:lnTo>
                    <a:lnTo>
                      <a:pt x="0" y="1146469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946752" cy="10520470"/>
              <a:chOff x="0" y="0"/>
              <a:chExt cx="2529461" cy="267535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29461" cy="2675357"/>
              </a:xfrm>
              <a:custGeom>
                <a:avLst/>
                <a:gdLst/>
                <a:ahLst/>
                <a:cxnLst/>
                <a:rect l="l" t="t" r="r" b="b"/>
                <a:pathLst>
                  <a:path w="2529461" h="2675357">
                    <a:moveTo>
                      <a:pt x="0" y="0"/>
                    </a:moveTo>
                    <a:lnTo>
                      <a:pt x="2529461" y="0"/>
                    </a:lnTo>
                    <a:lnTo>
                      <a:pt x="2529461" y="2675357"/>
                    </a:lnTo>
                    <a:lnTo>
                      <a:pt x="0" y="267535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568482" y="1389170"/>
            <a:ext cx="829509" cy="1966473"/>
            <a:chOff x="0" y="0"/>
            <a:chExt cx="2354580" cy="55818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42168" y="2077181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568482" y="3755528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2168" y="444353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5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6128041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42168" y="6816053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6</a:t>
            </a:r>
          </a:p>
        </p:txBody>
      </p:sp>
      <p:grpSp>
        <p:nvGrpSpPr>
          <p:cNvPr id="18" name="Group 1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53321" y="1218468"/>
            <a:ext cx="656468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 Requirements: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registration and login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Patient data input and storage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Heart disease prediction using ML model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training and evaluation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6621" y="4087496"/>
            <a:ext cx="7542899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Non-Functional Requirements: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and data encryption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Scalability and performance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User-friendly interface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Error handling and logging</a:t>
            </a:r>
          </a:p>
          <a:p>
            <a:pPr marL="342900" indent="-342900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Compatibility with various browsers and devices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286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Lato</vt:lpstr>
      <vt:lpstr>Poppins ExtraBold</vt:lpstr>
      <vt:lpstr>Calibri</vt:lpstr>
      <vt:lpstr>Aileron Heavy</vt:lpstr>
      <vt:lpstr>Poppins ExtraBold Bold</vt:lpstr>
      <vt:lpstr>Lato Bold</vt:lpstr>
      <vt:lpstr>Clear Sans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MY PC</dc:creator>
  <cp:lastModifiedBy>Akshith sai  KONDAMADUGU</cp:lastModifiedBy>
  <cp:revision>9</cp:revision>
  <dcterms:created xsi:type="dcterms:W3CDTF">2006-08-16T00:00:00Z</dcterms:created>
  <dcterms:modified xsi:type="dcterms:W3CDTF">2024-10-07T15:49:57Z</dcterms:modified>
  <dc:identifier>DAFSBI8m86s</dc:identifier>
</cp:coreProperties>
</file>