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</p:sldIdLst>
  <p:sldSz cx="18288000" cy="10287000"/>
  <p:notesSz cx="6858000" cy="9144000"/>
  <p:embeddedFontLst>
    <p:embeddedFont>
      <p:font typeface="Aileron Heavy" panose="020B0604020202020204" charset="0"/>
      <p:regular r:id="rId12"/>
    </p:embeddedFont>
    <p:embeddedFont>
      <p:font typeface="Lato" panose="020F0502020204030203" pitchFamily="34" charset="0"/>
      <p:regular r:id="rId13"/>
      <p:bold r:id="rId14"/>
    </p:embeddedFont>
    <p:embeddedFont>
      <p:font typeface="Lato Bold" panose="020F0502020204030203" charset="0"/>
      <p:regular r:id="rId15"/>
    </p:embeddedFont>
    <p:embeddedFont>
      <p:font typeface="Poppins ExtraBold" panose="00000900000000000000" pitchFamily="2" charset="0"/>
      <p:regular r:id="rId16"/>
      <p:bold r:id="rId17"/>
    </p:embeddedFont>
    <p:embeddedFont>
      <p:font typeface="Poppins ExtraBold Bold" panose="020B0604020202020204" charset="0"/>
      <p:regular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3001" y="-1974100"/>
            <a:ext cx="5770168" cy="5770168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2888787" y="564843"/>
            <a:ext cx="824214" cy="9154697"/>
            <a:chOff x="0" y="0"/>
            <a:chExt cx="300675" cy="333965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00675" cy="3339659"/>
            </a:xfrm>
            <a:custGeom>
              <a:avLst/>
              <a:gdLst/>
              <a:ahLst/>
              <a:cxnLst/>
              <a:rect l="l" t="t" r="r" b="b"/>
              <a:pathLst>
                <a:path w="300675" h="3339659">
                  <a:moveTo>
                    <a:pt x="0" y="0"/>
                  </a:moveTo>
                  <a:lnTo>
                    <a:pt x="300675" y="0"/>
                  </a:lnTo>
                  <a:lnTo>
                    <a:pt x="300675" y="3339659"/>
                  </a:lnTo>
                  <a:lnTo>
                    <a:pt x="0" y="3339659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19537" y="8172754"/>
            <a:ext cx="1635964" cy="1633346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80006" y="7317625"/>
            <a:ext cx="2751660" cy="275166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028700" y="1785340"/>
            <a:ext cx="11612317" cy="2010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5600" spc="280">
                <a:solidFill>
                  <a:srgbClr val="2B4A9D"/>
                </a:solidFill>
                <a:latin typeface="Poppins ExtraBold"/>
              </a:rPr>
              <a:t>MATURI VENKATA SUBBA RAO ENGINEERING COLLEGE</a:t>
            </a:r>
          </a:p>
          <a:p>
            <a:pPr algn="ctr">
              <a:lnSpc>
                <a:spcPts val="3675"/>
              </a:lnSpc>
            </a:pPr>
            <a:r>
              <a:rPr lang="en-US" sz="3500" spc="175">
                <a:solidFill>
                  <a:srgbClr val="FF5757"/>
                </a:solidFill>
                <a:latin typeface="Poppins ExtraBold"/>
              </a:rPr>
              <a:t>(An Autonomous Institution)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57841" y="6559328"/>
            <a:ext cx="7383176" cy="3717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200" b="1" u="sng" spc="300" dirty="0">
                <a:solidFill>
                  <a:srgbClr val="000000"/>
                </a:solidFill>
                <a:latin typeface="Lato"/>
              </a:rPr>
              <a:t>Team Members :</a:t>
            </a:r>
          </a:p>
          <a:p>
            <a:pPr algn="ctr">
              <a:lnSpc>
                <a:spcPts val="4200"/>
              </a:lnSpc>
            </a:pPr>
            <a:r>
              <a:rPr lang="en-US" sz="3000" b="1" spc="300" dirty="0">
                <a:solidFill>
                  <a:srgbClr val="000000"/>
                </a:solidFill>
                <a:latin typeface="Lato"/>
              </a:rPr>
              <a:t>K.AKSHITH SAI</a:t>
            </a:r>
          </a:p>
          <a:p>
            <a:pPr algn="ctr">
              <a:lnSpc>
                <a:spcPts val="4200"/>
              </a:lnSpc>
            </a:pPr>
            <a:r>
              <a:rPr lang="en-US" spc="300" dirty="0">
                <a:solidFill>
                  <a:srgbClr val="000000"/>
                </a:solidFill>
                <a:latin typeface="Lato"/>
              </a:rPr>
              <a:t>(2451-22-749-019)</a:t>
            </a:r>
            <a:endParaRPr lang="en-US" sz="1000" spc="300" dirty="0">
              <a:solidFill>
                <a:srgbClr val="000000"/>
              </a:solidFill>
              <a:latin typeface="Lato"/>
            </a:endParaRPr>
          </a:p>
          <a:p>
            <a:pPr algn="ctr">
              <a:lnSpc>
                <a:spcPts val="4200"/>
              </a:lnSpc>
            </a:pPr>
            <a:r>
              <a:rPr lang="en-US" sz="3000" b="1" spc="300" dirty="0">
                <a:solidFill>
                  <a:srgbClr val="000000"/>
                </a:solidFill>
                <a:latin typeface="Lato"/>
              </a:rPr>
              <a:t>G.THIRU HABINASH YADAV</a:t>
            </a:r>
          </a:p>
          <a:p>
            <a:pPr algn="ctr">
              <a:lnSpc>
                <a:spcPts val="4200"/>
              </a:lnSpc>
            </a:pPr>
            <a:r>
              <a:rPr lang="en-US" spc="300" dirty="0">
                <a:solidFill>
                  <a:srgbClr val="000000"/>
                </a:solidFill>
                <a:latin typeface="Lato"/>
              </a:rPr>
              <a:t>(2451-22-749-021)</a:t>
            </a:r>
            <a:endParaRPr lang="en-US" sz="1400" spc="300" dirty="0">
              <a:solidFill>
                <a:srgbClr val="000000"/>
              </a:solidFill>
              <a:latin typeface="Lato"/>
            </a:endParaRPr>
          </a:p>
          <a:p>
            <a:pPr algn="ctr">
              <a:lnSpc>
                <a:spcPts val="4200"/>
              </a:lnSpc>
            </a:pPr>
            <a:endParaRPr lang="en-US" sz="3000" spc="300" dirty="0">
              <a:solidFill>
                <a:srgbClr val="000000"/>
              </a:solidFill>
              <a:latin typeface="Lato"/>
            </a:endParaRPr>
          </a:p>
          <a:p>
            <a:pPr algn="ctr">
              <a:lnSpc>
                <a:spcPts val="4200"/>
              </a:lnSpc>
            </a:pPr>
            <a:endParaRPr lang="en-US" sz="3000" spc="300" dirty="0">
              <a:solidFill>
                <a:srgbClr val="000000"/>
              </a:solidFill>
              <a:latin typeface="Lato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4141078" y="6062673"/>
            <a:ext cx="3962862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000000"/>
                </a:solidFill>
                <a:latin typeface="Lato"/>
              </a:rPr>
              <a:t>Guide Name: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630400" y="7048500"/>
            <a:ext cx="32004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i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T.LAKSHMI</a:t>
            </a:r>
            <a:endParaRPr lang="en-US" sz="4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D082DF-A781-423E-A5FA-F940BDEB1110}"/>
              </a:ext>
            </a:extLst>
          </p:cNvPr>
          <p:cNvSpPr/>
          <p:nvPr/>
        </p:nvSpPr>
        <p:spPr>
          <a:xfrm>
            <a:off x="1219200" y="4680528"/>
            <a:ext cx="7249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Heart Disease Prediction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305021" y="-2492352"/>
            <a:ext cx="5770168" cy="5770168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718458" y="566151"/>
            <a:ext cx="2396931" cy="9154697"/>
            <a:chOff x="0" y="0"/>
            <a:chExt cx="874407" cy="333965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74407" cy="3339659"/>
            </a:xfrm>
            <a:custGeom>
              <a:avLst/>
              <a:gdLst/>
              <a:ahLst/>
              <a:cxnLst/>
              <a:rect l="l" t="t" r="r" b="b"/>
              <a:pathLst>
                <a:path w="874407" h="3339659">
                  <a:moveTo>
                    <a:pt x="0" y="0"/>
                  </a:moveTo>
                  <a:lnTo>
                    <a:pt x="874407" y="0"/>
                  </a:lnTo>
                  <a:lnTo>
                    <a:pt x="874407" y="3339659"/>
                  </a:lnTo>
                  <a:lnTo>
                    <a:pt x="0" y="3339659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747069" y="5894406"/>
            <a:ext cx="11540931" cy="4392594"/>
            <a:chOff x="0" y="0"/>
            <a:chExt cx="4210163" cy="160243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10163" cy="1602430"/>
            </a:xfrm>
            <a:custGeom>
              <a:avLst/>
              <a:gdLst/>
              <a:ahLst/>
              <a:cxnLst/>
              <a:rect l="l" t="t" r="r" b="b"/>
              <a:pathLst>
                <a:path w="4210163" h="1602430">
                  <a:moveTo>
                    <a:pt x="0" y="0"/>
                  </a:moveTo>
                  <a:lnTo>
                    <a:pt x="4210163" y="0"/>
                  </a:lnTo>
                  <a:lnTo>
                    <a:pt x="4210163" y="1602430"/>
                  </a:lnTo>
                  <a:lnTo>
                    <a:pt x="0" y="1602430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336986" y="-9994"/>
            <a:ext cx="14951014" cy="417760"/>
            <a:chOff x="0" y="0"/>
            <a:chExt cx="5454170" cy="152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454171" cy="152400"/>
            </a:xfrm>
            <a:custGeom>
              <a:avLst/>
              <a:gdLst/>
              <a:ahLst/>
              <a:cxnLst/>
              <a:rect l="l" t="t" r="r" b="b"/>
              <a:pathLst>
                <a:path w="5454171" h="152400">
                  <a:moveTo>
                    <a:pt x="0" y="0"/>
                  </a:moveTo>
                  <a:lnTo>
                    <a:pt x="5454171" y="0"/>
                  </a:lnTo>
                  <a:lnTo>
                    <a:pt x="545417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96139" y="1146804"/>
            <a:ext cx="7304695" cy="7993392"/>
            <a:chOff x="0" y="0"/>
            <a:chExt cx="9739593" cy="10657856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2"/>
            <a:srcRect l="19614" r="19614"/>
            <a:stretch>
              <a:fillRect/>
            </a:stretch>
          </p:blipFill>
          <p:spPr>
            <a:xfrm>
              <a:off x="0" y="0"/>
              <a:ext cx="9739593" cy="10657856"/>
            </a:xfrm>
            <a:prstGeom prst="rect">
              <a:avLst/>
            </a:prstGeom>
          </p:spPr>
        </p:pic>
      </p:grpSp>
      <p:sp>
        <p:nvSpPr>
          <p:cNvPr id="12" name="TextBox 12"/>
          <p:cNvSpPr txBox="1"/>
          <p:nvPr/>
        </p:nvSpPr>
        <p:spPr>
          <a:xfrm>
            <a:off x="9144000" y="2190696"/>
            <a:ext cx="9162226" cy="1878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 spc="1040">
                <a:solidFill>
                  <a:srgbClr val="004AAD"/>
                </a:solidFill>
                <a:latin typeface="Poppins ExtraBold Bold"/>
              </a:rPr>
              <a:t>Queries??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 rot="2700000">
            <a:off x="11143419" y="8043030"/>
            <a:ext cx="6164339" cy="6164339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 rot="2700000">
            <a:off x="11143419" y="-3920369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1047750"/>
            <a:ext cx="11549166" cy="710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800" spc="240" dirty="0">
                <a:solidFill>
                  <a:srgbClr val="2B4A9D"/>
                </a:solidFill>
                <a:latin typeface="Poppins ExtraBold"/>
              </a:rPr>
              <a:t>Problem Statement</a:t>
            </a:r>
          </a:p>
        </p:txBody>
      </p:sp>
      <p:grpSp>
        <p:nvGrpSpPr>
          <p:cNvPr id="11" name="Group 11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028701" y="3455761"/>
            <a:ext cx="11163300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Design and Develop a Heart Disease Prediction System using Machine Learning and Flask</a:t>
            </a:r>
          </a:p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to predict the likelihood of heart disease based on patient's medical history and characteristics.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55666" y="-963412"/>
            <a:ext cx="4597438" cy="284205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11207503" y="390596"/>
            <a:ext cx="2076668" cy="127620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794348" y="-2447996"/>
            <a:ext cx="3837986" cy="4114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5649912" y="-3759204"/>
            <a:ext cx="5357753" cy="5591583"/>
          </a:xfrm>
          <a:prstGeom prst="rect">
            <a:avLst/>
          </a:prstGeom>
        </p:spPr>
      </p:pic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99937"/>
              </p:ext>
            </p:extLst>
          </p:nvPr>
        </p:nvGraphicFramePr>
        <p:xfrm>
          <a:off x="1028700" y="2709563"/>
          <a:ext cx="16230600" cy="6752177"/>
        </p:xfrm>
        <a:graphic>
          <a:graphicData uri="http://schemas.openxmlformats.org/drawingml/2006/table">
            <a:tbl>
              <a:tblPr/>
              <a:tblGrid>
                <a:gridCol w="811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744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5600" dirty="0">
                          <a:solidFill>
                            <a:srgbClr val="2B4B82"/>
                          </a:solidFill>
                          <a:latin typeface="Clear Sans Bold Bold"/>
                        </a:rPr>
                        <a:t>Application Areas</a:t>
                      </a:r>
                      <a:endParaRPr lang="en-US" sz="1100" dirty="0"/>
                    </a:p>
                  </a:txBody>
                  <a:tcPr>
                    <a:lnL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5600" dirty="0">
                          <a:solidFill>
                            <a:srgbClr val="2B4B82"/>
                          </a:solidFill>
                          <a:latin typeface="Clear Sans Bold Bold"/>
                        </a:rPr>
                        <a:t>Challenges</a:t>
                      </a:r>
                      <a:endParaRPr lang="en-US" sz="1100" dirty="0"/>
                    </a:p>
                  </a:txBody>
                  <a:tcPr>
                    <a:lnL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4733">
                <a:tc>
                  <a:txBody>
                    <a:bodyPr/>
                    <a:lstStyle/>
                    <a:p>
                      <a:pPr marL="742950" indent="-742950" algn="l">
                        <a:buAutoNum type="arabicPeriod"/>
                        <a:defRPr/>
                      </a:pPr>
                      <a:r>
                        <a:rPr lang="en-US" sz="2800" dirty="0"/>
                        <a:t>Healthcare Industry</a:t>
                      </a:r>
                    </a:p>
                    <a:p>
                      <a:pPr marL="742950" indent="-742950" algn="l">
                        <a:buAutoNum type="arabicPeriod"/>
                        <a:defRPr/>
                      </a:pPr>
                      <a:r>
                        <a:rPr lang="en-US" sz="2800" dirty="0"/>
                        <a:t>Medical Research</a:t>
                      </a:r>
                    </a:p>
                    <a:p>
                      <a:pPr marL="742950" indent="-742950" algn="l">
                        <a:buAutoNum type="arabicPeriod"/>
                        <a:defRPr/>
                      </a:pPr>
                      <a:r>
                        <a:rPr lang="en-US" sz="2800" dirty="0"/>
                        <a:t>Clinical Decision Support Systems</a:t>
                      </a:r>
                    </a:p>
                    <a:p>
                      <a:pPr marL="742950" indent="-742950" algn="l">
                        <a:buAutoNum type="arabicPeriod"/>
                        <a:defRPr/>
                      </a:pPr>
                      <a:r>
                        <a:rPr lang="en-US" sz="2800" dirty="0"/>
                        <a:t>Telemedicine Platforms</a:t>
                      </a:r>
                    </a:p>
                    <a:p>
                      <a:pPr marL="742950" indent="-742950" algn="l">
                        <a:buAutoNum type="arabicPeriod"/>
                        <a:defRPr/>
                      </a:pPr>
                      <a:r>
                        <a:rPr lang="en-US" sz="2800" dirty="0"/>
                        <a:t>Personalized Medicine</a:t>
                      </a:r>
                    </a:p>
                  </a:txBody>
                  <a:tcPr>
                    <a:lnL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2950" indent="-742950" algn="l">
                        <a:buAutoNum type="arabicPeriod"/>
                        <a:defRPr/>
                      </a:pPr>
                      <a:r>
                        <a:rPr lang="en-US" sz="2800" dirty="0"/>
                        <a:t>Data Quality and Availability</a:t>
                      </a:r>
                    </a:p>
                    <a:p>
                      <a:pPr marL="742950" indent="-742950" algn="l">
                        <a:buAutoNum type="arabicPeriod"/>
                        <a:defRPr/>
                      </a:pPr>
                      <a:r>
                        <a:rPr lang="en-US" sz="2800" dirty="0"/>
                        <a:t>Feature Selection and Engineering</a:t>
                      </a:r>
                    </a:p>
                    <a:p>
                      <a:pPr marL="742950" indent="-742950" algn="l">
                        <a:buAutoNum type="arabicPeriod"/>
                        <a:defRPr/>
                      </a:pPr>
                      <a:r>
                        <a:rPr lang="en-US" sz="2800" dirty="0"/>
                        <a:t>Model Accuracy and Interpretability</a:t>
                      </a:r>
                    </a:p>
                    <a:p>
                      <a:pPr marL="742950" indent="-742950" algn="l">
                        <a:buAutoNum type="arabicPeriod"/>
                        <a:defRPr/>
                      </a:pPr>
                      <a:r>
                        <a:rPr lang="en-US" sz="2800" dirty="0"/>
                        <a:t>Integration with Electronic Health Records (EHRs)</a:t>
                      </a:r>
                    </a:p>
                    <a:p>
                      <a:pPr marL="742950" indent="-742950" algn="l">
                        <a:buAutoNum type="arabicPeriod"/>
                        <a:defRPr/>
                      </a:pPr>
                      <a:r>
                        <a:rPr lang="en-US" sz="2800" dirty="0"/>
                        <a:t>Scalability and Security</a:t>
                      </a:r>
                    </a:p>
                  </a:txBody>
                  <a:tcPr>
                    <a:lnL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7834" y="2425592"/>
            <a:ext cx="9968424" cy="1259922"/>
            <a:chOff x="0" y="0"/>
            <a:chExt cx="3636508" cy="4596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36508" cy="459623"/>
            </a:xfrm>
            <a:custGeom>
              <a:avLst/>
              <a:gdLst/>
              <a:ahLst/>
              <a:cxnLst/>
              <a:rect l="l" t="t" r="r" b="b"/>
              <a:pathLst>
                <a:path w="3636508" h="459623">
                  <a:moveTo>
                    <a:pt x="0" y="0"/>
                  </a:moveTo>
                  <a:lnTo>
                    <a:pt x="3636508" y="0"/>
                  </a:lnTo>
                  <a:lnTo>
                    <a:pt x="3636508" y="459623"/>
                  </a:lnTo>
                  <a:lnTo>
                    <a:pt x="0" y="459623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2700000">
            <a:off x="-3283041" y="-3283041"/>
            <a:ext cx="6566081" cy="656608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 rot="2700000">
            <a:off x="-2926440" y="-2926440"/>
            <a:ext cx="5852880" cy="5852880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-3283041" y="7003959"/>
            <a:ext cx="6566081" cy="6566081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 rot="2700000">
            <a:off x="-2926440" y="7360560"/>
            <a:ext cx="5852880" cy="5852880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 rot="-2700000">
            <a:off x="-3283041" y="8117325"/>
            <a:ext cx="6566081" cy="6566081"/>
            <a:chOff x="0" y="0"/>
            <a:chExt cx="1913890" cy="191389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 rot="2700000">
            <a:off x="-2926440" y="8473925"/>
            <a:ext cx="5852880" cy="5852880"/>
            <a:chOff x="0" y="0"/>
            <a:chExt cx="1913890" cy="191389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895350" y="3818863"/>
            <a:ext cx="9233976" cy="3248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 spc="400" dirty="0">
                <a:solidFill>
                  <a:srgbClr val="FF5757"/>
                </a:solidFill>
                <a:latin typeface="Aileron Heavy"/>
              </a:rPr>
              <a:t>Tools &amp; Technology Used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0129326" y="0"/>
            <a:ext cx="8158674" cy="10287000"/>
            <a:chOff x="0" y="0"/>
            <a:chExt cx="2976306" cy="375272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976306" cy="3752726"/>
            </a:xfrm>
            <a:custGeom>
              <a:avLst/>
              <a:gdLst/>
              <a:ahLst/>
              <a:cxnLst/>
              <a:rect l="l" t="t" r="r" b="b"/>
              <a:pathLst>
                <a:path w="2976306" h="3752726">
                  <a:moveTo>
                    <a:pt x="0" y="0"/>
                  </a:moveTo>
                  <a:lnTo>
                    <a:pt x="2976306" y="0"/>
                  </a:lnTo>
                  <a:lnTo>
                    <a:pt x="2976306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069485" y="3358259"/>
            <a:ext cx="4278356" cy="35704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2700000">
            <a:off x="15385959" y="1860459"/>
            <a:ext cx="6566081" cy="656608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 rot="2700000">
            <a:off x="15742560" y="2217060"/>
            <a:ext cx="5852880" cy="5852880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3677280" y="1955378"/>
            <a:ext cx="3963020" cy="5276243"/>
            <a:chOff x="0" y="0"/>
            <a:chExt cx="3663950" cy="4878070"/>
          </a:xfrm>
        </p:grpSpPr>
        <p:sp>
          <p:nvSpPr>
            <p:cNvPr id="13" name="Freeform 13"/>
            <p:cNvSpPr/>
            <p:nvPr/>
          </p:nvSpPr>
          <p:spPr>
            <a:xfrm>
              <a:off x="31750" y="31750"/>
              <a:ext cx="3600450" cy="4814570"/>
            </a:xfrm>
            <a:custGeom>
              <a:avLst/>
              <a:gdLst/>
              <a:ahLst/>
              <a:cxnLst/>
              <a:rect l="l" t="t" r="r" b="b"/>
              <a:pathLst>
                <a:path w="3600450" h="4814570">
                  <a:moveTo>
                    <a:pt x="0" y="0"/>
                  </a:moveTo>
                  <a:lnTo>
                    <a:pt x="3600450" y="0"/>
                  </a:lnTo>
                  <a:lnTo>
                    <a:pt x="3600450" y="4814570"/>
                  </a:lnTo>
                  <a:lnTo>
                    <a:pt x="0" y="4814570"/>
                  </a:lnTo>
                  <a:close/>
                </a:path>
              </a:pathLst>
            </a:custGeom>
            <a:blipFill>
              <a:blip r:embed="rId2"/>
              <a:stretch>
                <a:fillRect l="-44336" r="-44336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3663950" cy="4878070"/>
            </a:xfrm>
            <a:custGeom>
              <a:avLst/>
              <a:gdLst/>
              <a:ahLst/>
              <a:cxnLst/>
              <a:rect l="l" t="t" r="r" b="b"/>
              <a:pathLst>
                <a:path w="3663950" h="4878070">
                  <a:moveTo>
                    <a:pt x="3663950" y="4878070"/>
                  </a:moveTo>
                  <a:lnTo>
                    <a:pt x="0" y="4878070"/>
                  </a:lnTo>
                  <a:lnTo>
                    <a:pt x="0" y="0"/>
                  </a:lnTo>
                  <a:lnTo>
                    <a:pt x="3663950" y="0"/>
                  </a:lnTo>
                  <a:lnTo>
                    <a:pt x="3663950" y="4878070"/>
                  </a:lnTo>
                  <a:close/>
                  <a:moveTo>
                    <a:pt x="63500" y="4814570"/>
                  </a:moveTo>
                  <a:lnTo>
                    <a:pt x="3600450" y="4814570"/>
                  </a:lnTo>
                  <a:lnTo>
                    <a:pt x="3600450" y="63500"/>
                  </a:lnTo>
                  <a:lnTo>
                    <a:pt x="63500" y="63500"/>
                  </a:lnTo>
                  <a:lnTo>
                    <a:pt x="63500" y="481457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568482" y="1960670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7"/>
          <p:cNvGrpSpPr/>
          <p:nvPr/>
        </p:nvGrpSpPr>
        <p:grpSpPr>
          <a:xfrm rot="-5400000">
            <a:off x="568482" y="4415830"/>
            <a:ext cx="829509" cy="1966473"/>
            <a:chOff x="0" y="0"/>
            <a:chExt cx="2354580" cy="558188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568482" y="6870991"/>
            <a:ext cx="829509" cy="1966473"/>
            <a:chOff x="0" y="0"/>
            <a:chExt cx="2354580" cy="558188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342168" y="2648681"/>
            <a:ext cx="487056" cy="52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Lato Bold"/>
              </a:rPr>
              <a:t>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42168" y="5103842"/>
            <a:ext cx="487056" cy="52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Lato Bold"/>
              </a:rPr>
              <a:t>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42168" y="7559003"/>
            <a:ext cx="487056" cy="52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Lato Bold"/>
              </a:rPr>
              <a:t>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123218" y="897430"/>
            <a:ext cx="7020782" cy="101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49"/>
              </a:lnSpc>
            </a:pPr>
            <a:r>
              <a:rPr lang="en-US" sz="6999" spc="349">
                <a:solidFill>
                  <a:srgbClr val="FFFFFF"/>
                </a:solidFill>
                <a:latin typeface="Poppins ExtraBold"/>
              </a:rPr>
              <a:t>Tools Used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95509" y="2520513"/>
            <a:ext cx="9155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 Language: Python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95509" y="4974368"/>
            <a:ext cx="6558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Framework: Flask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85325" y="7345653"/>
            <a:ext cx="108835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Machine Learning Library: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scikit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-learn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4672268" y="-129730"/>
            <a:ext cx="7460064" cy="11067803"/>
            <a:chOff x="0" y="0"/>
            <a:chExt cx="9946752" cy="14757070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10248740"/>
              <a:ext cx="9946752" cy="4508330"/>
              <a:chOff x="0" y="0"/>
              <a:chExt cx="2529461" cy="1146469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529461" cy="1146469"/>
              </a:xfrm>
              <a:custGeom>
                <a:avLst/>
                <a:gdLst/>
                <a:ahLst/>
                <a:cxnLst/>
                <a:rect l="l" t="t" r="r" b="b"/>
                <a:pathLst>
                  <a:path w="2529461" h="1146469">
                    <a:moveTo>
                      <a:pt x="0" y="0"/>
                    </a:moveTo>
                    <a:lnTo>
                      <a:pt x="2529461" y="0"/>
                    </a:lnTo>
                    <a:lnTo>
                      <a:pt x="2529461" y="1146469"/>
                    </a:lnTo>
                    <a:lnTo>
                      <a:pt x="0" y="1146469"/>
                    </a:lnTo>
                    <a:close/>
                  </a:path>
                </a:pathLst>
              </a:custGeom>
              <a:solidFill>
                <a:srgbClr val="2B4A9D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0" y="0"/>
              <a:ext cx="9946752" cy="10520470"/>
              <a:chOff x="0" y="0"/>
              <a:chExt cx="2529461" cy="2675357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529461" cy="2675357"/>
              </a:xfrm>
              <a:custGeom>
                <a:avLst/>
                <a:gdLst/>
                <a:ahLst/>
                <a:cxnLst/>
                <a:rect l="l" t="t" r="r" b="b"/>
                <a:pathLst>
                  <a:path w="2529461" h="2675357">
                    <a:moveTo>
                      <a:pt x="0" y="0"/>
                    </a:moveTo>
                    <a:lnTo>
                      <a:pt x="2529461" y="0"/>
                    </a:lnTo>
                    <a:lnTo>
                      <a:pt x="2529461" y="2675357"/>
                    </a:lnTo>
                    <a:lnTo>
                      <a:pt x="0" y="2675357"/>
                    </a:lnTo>
                    <a:close/>
                  </a:path>
                </a:pathLst>
              </a:custGeom>
              <a:solidFill>
                <a:srgbClr val="5271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 rot="-5400000">
            <a:off x="568482" y="1389170"/>
            <a:ext cx="829509" cy="1966473"/>
            <a:chOff x="0" y="0"/>
            <a:chExt cx="2354580" cy="558188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42168" y="2077181"/>
            <a:ext cx="48705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Lato"/>
              </a:rPr>
              <a:t>4</a:t>
            </a:r>
          </a:p>
        </p:txBody>
      </p:sp>
      <p:grpSp>
        <p:nvGrpSpPr>
          <p:cNvPr id="12" name="Group 12"/>
          <p:cNvGrpSpPr/>
          <p:nvPr/>
        </p:nvGrpSpPr>
        <p:grpSpPr>
          <a:xfrm rot="-5400000">
            <a:off x="568482" y="3755528"/>
            <a:ext cx="829509" cy="1966473"/>
            <a:chOff x="0" y="0"/>
            <a:chExt cx="2354580" cy="558188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342168" y="4443539"/>
            <a:ext cx="48705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Lato Bold"/>
              </a:rPr>
              <a:t>5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6128041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342168" y="6816053"/>
            <a:ext cx="48705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Lato Bold"/>
              </a:rPr>
              <a:t>6</a:t>
            </a:r>
          </a:p>
        </p:txBody>
      </p:sp>
      <p:grpSp>
        <p:nvGrpSpPr>
          <p:cNvPr id="18" name="Group 18"/>
          <p:cNvGrpSpPr/>
          <p:nvPr/>
        </p:nvGrpSpPr>
        <p:grpSpPr>
          <a:xfrm rot="2700000">
            <a:off x="-1705354" y="-5607451"/>
            <a:ext cx="6164339" cy="6164339"/>
            <a:chOff x="0" y="0"/>
            <a:chExt cx="1913890" cy="191389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20"/>
          <p:cNvGrpSpPr/>
          <p:nvPr/>
        </p:nvGrpSpPr>
        <p:grpSpPr>
          <a:xfrm rot="2700000">
            <a:off x="-1705354" y="9730112"/>
            <a:ext cx="6164339" cy="6164339"/>
            <a:chOff x="0" y="0"/>
            <a:chExt cx="1913890" cy="191389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001122" y="1909999"/>
            <a:ext cx="12614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Front-end Framework: HTML/CSS/JavaScript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04901" y="4210150"/>
            <a:ext cx="81663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Website Deployed in Render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7834" y="2425592"/>
            <a:ext cx="9968424" cy="1259922"/>
            <a:chOff x="0" y="0"/>
            <a:chExt cx="3636508" cy="4596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36508" cy="459623"/>
            </a:xfrm>
            <a:custGeom>
              <a:avLst/>
              <a:gdLst/>
              <a:ahLst/>
              <a:cxnLst/>
              <a:rect l="l" t="t" r="r" b="b"/>
              <a:pathLst>
                <a:path w="3636508" h="459623">
                  <a:moveTo>
                    <a:pt x="0" y="0"/>
                  </a:moveTo>
                  <a:lnTo>
                    <a:pt x="3636508" y="0"/>
                  </a:lnTo>
                  <a:lnTo>
                    <a:pt x="3636508" y="459623"/>
                  </a:lnTo>
                  <a:lnTo>
                    <a:pt x="0" y="459623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2700000">
            <a:off x="-3283041" y="-3283041"/>
            <a:ext cx="6566081" cy="656608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 rot="2700000">
            <a:off x="-2926440" y="-2926440"/>
            <a:ext cx="5852880" cy="5852880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-3283041" y="7003959"/>
            <a:ext cx="6566081" cy="6566081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 rot="2700000">
            <a:off x="-2926440" y="7360560"/>
            <a:ext cx="5852880" cy="5852880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 rot="-2700000">
            <a:off x="-3283041" y="8117325"/>
            <a:ext cx="6566081" cy="6566081"/>
            <a:chOff x="0" y="0"/>
            <a:chExt cx="1913890" cy="191389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 rot="2700000">
            <a:off x="-2926440" y="8473925"/>
            <a:ext cx="5852880" cy="5852880"/>
            <a:chOff x="0" y="0"/>
            <a:chExt cx="1913890" cy="191389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895350" y="3742663"/>
            <a:ext cx="9233976" cy="3324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 spc="400" dirty="0">
                <a:solidFill>
                  <a:srgbClr val="2B4A9D"/>
                </a:solidFill>
                <a:latin typeface="Poppins ExtraBold"/>
              </a:rPr>
              <a:t>Salient Features of the Tool Used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0129326" y="0"/>
            <a:ext cx="8158674" cy="10287000"/>
            <a:chOff x="0" y="0"/>
            <a:chExt cx="2976306" cy="375272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976306" cy="3752726"/>
            </a:xfrm>
            <a:custGeom>
              <a:avLst/>
              <a:gdLst/>
              <a:ahLst/>
              <a:cxnLst/>
              <a:rect l="l" t="t" r="r" b="b"/>
              <a:pathLst>
                <a:path w="2976306" h="3752726">
                  <a:moveTo>
                    <a:pt x="0" y="0"/>
                  </a:moveTo>
                  <a:lnTo>
                    <a:pt x="2976306" y="0"/>
                  </a:lnTo>
                  <a:lnTo>
                    <a:pt x="2976306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134128" y="3121771"/>
            <a:ext cx="4149071" cy="40434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2700000">
            <a:off x="15385959" y="1860459"/>
            <a:ext cx="6566081" cy="656608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 rot="2700000">
            <a:off x="15742560" y="2217060"/>
            <a:ext cx="5852880" cy="5852880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3677280" y="1955378"/>
            <a:ext cx="3963020" cy="5276243"/>
            <a:chOff x="0" y="0"/>
            <a:chExt cx="3663950" cy="4878070"/>
          </a:xfrm>
        </p:grpSpPr>
        <p:sp>
          <p:nvSpPr>
            <p:cNvPr id="13" name="Freeform 13"/>
            <p:cNvSpPr/>
            <p:nvPr/>
          </p:nvSpPr>
          <p:spPr>
            <a:xfrm>
              <a:off x="31750" y="31750"/>
              <a:ext cx="3600450" cy="4814570"/>
            </a:xfrm>
            <a:custGeom>
              <a:avLst/>
              <a:gdLst/>
              <a:ahLst/>
              <a:cxnLst/>
              <a:rect l="l" t="t" r="r" b="b"/>
              <a:pathLst>
                <a:path w="3600450" h="4814570">
                  <a:moveTo>
                    <a:pt x="0" y="0"/>
                  </a:moveTo>
                  <a:lnTo>
                    <a:pt x="3600450" y="0"/>
                  </a:lnTo>
                  <a:lnTo>
                    <a:pt x="3600450" y="4814570"/>
                  </a:lnTo>
                  <a:lnTo>
                    <a:pt x="0" y="4814570"/>
                  </a:lnTo>
                  <a:close/>
                </a:path>
              </a:pathLst>
            </a:custGeom>
            <a:blipFill>
              <a:blip r:embed="rId2"/>
              <a:stretch>
                <a:fillRect l="-44336" r="-44336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3663950" cy="4878070"/>
            </a:xfrm>
            <a:custGeom>
              <a:avLst/>
              <a:gdLst/>
              <a:ahLst/>
              <a:cxnLst/>
              <a:rect l="l" t="t" r="r" b="b"/>
              <a:pathLst>
                <a:path w="3663950" h="4878070">
                  <a:moveTo>
                    <a:pt x="3663950" y="4878070"/>
                  </a:moveTo>
                  <a:lnTo>
                    <a:pt x="0" y="4878070"/>
                  </a:lnTo>
                  <a:lnTo>
                    <a:pt x="0" y="0"/>
                  </a:lnTo>
                  <a:lnTo>
                    <a:pt x="3663950" y="0"/>
                  </a:lnTo>
                  <a:lnTo>
                    <a:pt x="3663950" y="4878070"/>
                  </a:lnTo>
                  <a:close/>
                  <a:moveTo>
                    <a:pt x="63500" y="4814570"/>
                  </a:moveTo>
                  <a:lnTo>
                    <a:pt x="3600450" y="4814570"/>
                  </a:lnTo>
                  <a:lnTo>
                    <a:pt x="3600450" y="63500"/>
                  </a:lnTo>
                  <a:lnTo>
                    <a:pt x="63500" y="63500"/>
                  </a:lnTo>
                  <a:lnTo>
                    <a:pt x="63500" y="481457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568482" y="1960670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7"/>
          <p:cNvGrpSpPr/>
          <p:nvPr/>
        </p:nvGrpSpPr>
        <p:grpSpPr>
          <a:xfrm rot="-5400000">
            <a:off x="568482" y="4415830"/>
            <a:ext cx="829509" cy="1966473"/>
            <a:chOff x="0" y="0"/>
            <a:chExt cx="2354580" cy="558188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568482" y="6870991"/>
            <a:ext cx="829509" cy="1966473"/>
            <a:chOff x="0" y="0"/>
            <a:chExt cx="2354580" cy="558188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342168" y="2648681"/>
            <a:ext cx="487056" cy="52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Lato Bold"/>
              </a:rPr>
              <a:t>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42168" y="5103842"/>
            <a:ext cx="487056" cy="52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Lato Bold"/>
              </a:rPr>
              <a:t>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42168" y="7559003"/>
            <a:ext cx="487056" cy="52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Lato Bold"/>
              </a:rPr>
              <a:t>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123218" y="897430"/>
            <a:ext cx="7020782" cy="101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49"/>
              </a:lnSpc>
            </a:pPr>
            <a:r>
              <a:rPr lang="en-US" sz="6999" spc="349">
                <a:solidFill>
                  <a:srgbClr val="FFFFFF"/>
                </a:solidFill>
                <a:latin typeface="Poppins ExtraBold"/>
              </a:rPr>
              <a:t>Tools Used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627077" y="1067660"/>
            <a:ext cx="3613169" cy="29238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Flask:   </a:t>
            </a:r>
          </a:p>
          <a:p>
            <a:pPr marL="457200" indent="-457200"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Lightweight and flexible</a:t>
            </a:r>
          </a:p>
          <a:p>
            <a:pPr marL="457200" indent="-457200"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Modular design</a:t>
            </a:r>
          </a:p>
          <a:p>
            <a:pPr marL="457200" indent="-457200"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Rapid development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RESTful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API support</a:t>
            </a:r>
          </a:p>
          <a:p>
            <a:pPr marL="457200" indent="-457200"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Unit testing support</a:t>
            </a:r>
          </a:p>
          <a:p>
            <a:pPr algn="ctr"/>
            <a:endParaRPr lang="en-US" sz="280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549752" y="4368238"/>
            <a:ext cx="6167714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Scikit-learn:</a:t>
            </a:r>
          </a:p>
          <a:p>
            <a:pPr marL="457200" indent="-457200"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Extensive library of ML algorithms</a:t>
            </a:r>
          </a:p>
          <a:p>
            <a:pPr marL="457200" indent="-457200"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Efficient data processing</a:t>
            </a:r>
          </a:p>
          <a:p>
            <a:pPr marL="457200" indent="-457200"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selection and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hyperparameter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tuning</a:t>
            </a:r>
          </a:p>
          <a:p>
            <a:pPr marL="457200" indent="-457200"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Integration with other Python libraries</a:t>
            </a:r>
            <a:endParaRPr lang="en-US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15742" y="7197280"/>
            <a:ext cx="5944961" cy="243143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Requirements:</a:t>
            </a:r>
          </a:p>
          <a:p>
            <a:pPr marL="457200" indent="-457200"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Operating System: Windows/Linux/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MacOS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Processor: Intel Core i3 or equivalent</a:t>
            </a:r>
          </a:p>
          <a:p>
            <a:pPr marL="457200" indent="-457200"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Memory: 4 GB RAM</a:t>
            </a:r>
          </a:p>
          <a:p>
            <a:pPr marL="457200" indent="-457200"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Storage: 10 GB available space</a:t>
            </a:r>
          </a:p>
          <a:p>
            <a:pPr marL="457200" indent="-457200"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Python 3.x installed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4672268" y="-129730"/>
            <a:ext cx="7460064" cy="11067803"/>
            <a:chOff x="0" y="0"/>
            <a:chExt cx="9946752" cy="14757070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10248740"/>
              <a:ext cx="9946752" cy="4508330"/>
              <a:chOff x="0" y="0"/>
              <a:chExt cx="2529461" cy="1146469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529461" cy="1146469"/>
              </a:xfrm>
              <a:custGeom>
                <a:avLst/>
                <a:gdLst/>
                <a:ahLst/>
                <a:cxnLst/>
                <a:rect l="l" t="t" r="r" b="b"/>
                <a:pathLst>
                  <a:path w="2529461" h="1146469">
                    <a:moveTo>
                      <a:pt x="0" y="0"/>
                    </a:moveTo>
                    <a:lnTo>
                      <a:pt x="2529461" y="0"/>
                    </a:lnTo>
                    <a:lnTo>
                      <a:pt x="2529461" y="1146469"/>
                    </a:lnTo>
                    <a:lnTo>
                      <a:pt x="0" y="1146469"/>
                    </a:lnTo>
                    <a:close/>
                  </a:path>
                </a:pathLst>
              </a:custGeom>
              <a:solidFill>
                <a:srgbClr val="2B4A9D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0" y="0"/>
              <a:ext cx="9946752" cy="10520470"/>
              <a:chOff x="0" y="0"/>
              <a:chExt cx="2529461" cy="2675357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529461" cy="2675357"/>
              </a:xfrm>
              <a:custGeom>
                <a:avLst/>
                <a:gdLst/>
                <a:ahLst/>
                <a:cxnLst/>
                <a:rect l="l" t="t" r="r" b="b"/>
                <a:pathLst>
                  <a:path w="2529461" h="2675357">
                    <a:moveTo>
                      <a:pt x="0" y="0"/>
                    </a:moveTo>
                    <a:lnTo>
                      <a:pt x="2529461" y="0"/>
                    </a:lnTo>
                    <a:lnTo>
                      <a:pt x="2529461" y="2675357"/>
                    </a:lnTo>
                    <a:lnTo>
                      <a:pt x="0" y="2675357"/>
                    </a:lnTo>
                    <a:close/>
                  </a:path>
                </a:pathLst>
              </a:custGeom>
              <a:solidFill>
                <a:srgbClr val="5271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 rot="-5400000">
            <a:off x="568482" y="1389170"/>
            <a:ext cx="829509" cy="1966473"/>
            <a:chOff x="0" y="0"/>
            <a:chExt cx="2354580" cy="558188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42168" y="2077181"/>
            <a:ext cx="48705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Lato"/>
              </a:rPr>
              <a:t>4</a:t>
            </a:r>
          </a:p>
        </p:txBody>
      </p:sp>
      <p:grpSp>
        <p:nvGrpSpPr>
          <p:cNvPr id="12" name="Group 12"/>
          <p:cNvGrpSpPr/>
          <p:nvPr/>
        </p:nvGrpSpPr>
        <p:grpSpPr>
          <a:xfrm rot="-5400000">
            <a:off x="568482" y="3755528"/>
            <a:ext cx="829509" cy="1966473"/>
            <a:chOff x="0" y="0"/>
            <a:chExt cx="2354580" cy="558188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342168" y="4443539"/>
            <a:ext cx="48705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Lato Bold"/>
              </a:rPr>
              <a:t>5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6128041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342168" y="6816053"/>
            <a:ext cx="48705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Lato Bold"/>
              </a:rPr>
              <a:t>6</a:t>
            </a:r>
          </a:p>
        </p:txBody>
      </p:sp>
      <p:grpSp>
        <p:nvGrpSpPr>
          <p:cNvPr id="18" name="Group 18"/>
          <p:cNvGrpSpPr/>
          <p:nvPr/>
        </p:nvGrpSpPr>
        <p:grpSpPr>
          <a:xfrm rot="2700000">
            <a:off x="-1705354" y="-5607451"/>
            <a:ext cx="6164339" cy="6164339"/>
            <a:chOff x="0" y="0"/>
            <a:chExt cx="1913890" cy="191389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20"/>
          <p:cNvGrpSpPr/>
          <p:nvPr/>
        </p:nvGrpSpPr>
        <p:grpSpPr>
          <a:xfrm rot="2700000">
            <a:off x="-1705354" y="9730112"/>
            <a:ext cx="6164339" cy="6164339"/>
            <a:chOff x="0" y="0"/>
            <a:chExt cx="1913890" cy="191389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2453321" y="1218468"/>
            <a:ext cx="6564682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Functional Requirements:</a:t>
            </a:r>
          </a:p>
          <a:p>
            <a:pPr marL="342900" indent="-34290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registration and login</a:t>
            </a:r>
          </a:p>
          <a:p>
            <a:pPr marL="342900" indent="-34290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Patient data input and storage</a:t>
            </a:r>
          </a:p>
          <a:p>
            <a:pPr marL="342900" indent="-34290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Heart disease prediction using ML model</a:t>
            </a:r>
          </a:p>
          <a:p>
            <a:pPr marL="342900" indent="-34290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Model training and evaluation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16621" y="4087496"/>
            <a:ext cx="7542899" cy="27392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Non-Functional Requirements:</a:t>
            </a:r>
          </a:p>
          <a:p>
            <a:pPr marL="342900" indent="-34290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 and data encryption</a:t>
            </a:r>
          </a:p>
          <a:p>
            <a:pPr marL="342900" indent="-34290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Scalability and performance</a:t>
            </a:r>
          </a:p>
          <a:p>
            <a:pPr marL="342900" indent="-34290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User-friendly interface</a:t>
            </a:r>
          </a:p>
          <a:p>
            <a:pPr marL="342900" indent="-34290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Error handling and logging</a:t>
            </a:r>
          </a:p>
          <a:p>
            <a:pPr marL="342900" indent="-34290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Compatibility with various browsers and devices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286</Words>
  <Application>Microsoft Office PowerPoint</Application>
  <PresentationFormat>Custom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Clear Sans Bold Bold</vt:lpstr>
      <vt:lpstr>Lato</vt:lpstr>
      <vt:lpstr>Lato Bold</vt:lpstr>
      <vt:lpstr>Arial</vt:lpstr>
      <vt:lpstr>Trebuchet MS</vt:lpstr>
      <vt:lpstr>Poppins ExtraBold</vt:lpstr>
      <vt:lpstr>Calibri</vt:lpstr>
      <vt:lpstr>Poppins ExtraBold Bold</vt:lpstr>
      <vt:lpstr>Aileron Heavy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MY PC</dc:creator>
  <cp:lastModifiedBy>Akshith sai  KONDAMADUGU</cp:lastModifiedBy>
  <cp:revision>10</cp:revision>
  <dcterms:created xsi:type="dcterms:W3CDTF">2006-08-16T00:00:00Z</dcterms:created>
  <dcterms:modified xsi:type="dcterms:W3CDTF">2024-10-08T05:15:09Z</dcterms:modified>
  <dc:identifier>DAFSBI8m86s</dc:identifier>
</cp:coreProperties>
</file>