
<file path=[Content_Types].xml><?xml version="1.0" encoding="utf-8"?>
<Types xmlns="http://schemas.openxmlformats.org/package/2006/content-types">
  <Default Extension="emf" ContentType="image/x-emf"/>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2"/>
  </p:notesMasterIdLst>
  <p:sldIdLst>
    <p:sldId id="297" r:id="rId2"/>
    <p:sldId id="307" r:id="rId3"/>
    <p:sldId id="308" r:id="rId4"/>
    <p:sldId id="260" r:id="rId5"/>
    <p:sldId id="310" r:id="rId6"/>
    <p:sldId id="309" r:id="rId7"/>
    <p:sldId id="328" r:id="rId8"/>
    <p:sldId id="269" r:id="rId9"/>
    <p:sldId id="319" r:id="rId10"/>
    <p:sldId id="320" r:id="rId11"/>
    <p:sldId id="274" r:id="rId12"/>
    <p:sldId id="277" r:id="rId13"/>
    <p:sldId id="321" r:id="rId14"/>
    <p:sldId id="329" r:id="rId15"/>
    <p:sldId id="323" r:id="rId16"/>
    <p:sldId id="324" r:id="rId17"/>
    <p:sldId id="327" r:id="rId18"/>
    <p:sldId id="322" r:id="rId19"/>
    <p:sldId id="325" r:id="rId20"/>
    <p:sldId id="296" r:id="rId21"/>
  </p:sldIdLst>
  <p:sldSz cx="12192000" cy="6858000"/>
  <p:notesSz cx="6858000" cy="9144000"/>
  <p:embeddedFontLst>
    <p:embeddedFont>
      <p:font typeface="Georgia" panose="02040502050405020303" pitchFamily="18" charset="0"/>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1554" userDrawn="1">
          <p15:clr>
            <a:srgbClr val="9AA0A6"/>
          </p15:clr>
        </p15:guide>
        <p15:guide id="2" pos="5841" userDrawn="1">
          <p15:clr>
            <a:srgbClr val="9AA0A6"/>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kshitha Reddy" initials="AR" lastIdx="1" clrIdx="0">
    <p:extLst>
      <p:ext uri="{19B8F6BF-5375-455C-9EA6-DF929625EA0E}">
        <p15:presenceInfo xmlns:p15="http://schemas.microsoft.com/office/powerpoint/2012/main" userId="2266b4d8cfdc145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howGuides="1">
      <p:cViewPr varScale="1">
        <p:scale>
          <a:sx n="81" d="100"/>
          <a:sy n="81" d="100"/>
        </p:scale>
        <p:origin x="725" y="53"/>
      </p:cViewPr>
      <p:guideLst>
        <p:guide orient="horz" pos="1554"/>
        <p:guide pos="584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commentAuthors" Target="commentAuthors.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panose="020B0604020202020204"/>
              <a:buNone/>
            </a:pPr>
            <a:fld id="{00000000-1234-1234-1234-123412341234}" type="slidenum">
              <a:rPr lang="en-US"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t>‹#›</a:t>
            </a:fld>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f3a8d4be09_2_18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Change </a:t>
            </a:r>
          </a:p>
        </p:txBody>
      </p:sp>
      <p:sp>
        <p:nvSpPr>
          <p:cNvPr id="137" name="Google Shape;137;gf3a8d4be09_2_1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p1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5" name="Google Shape;225;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p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en-US" sz="1200"/>
              <a:t>EDA is used for </a:t>
            </a:r>
            <a:r>
              <a:rPr lang="en-US" sz="1200" b="1"/>
              <a:t>seeing what the data can tell us before the modeling task</a:t>
            </a:r>
            <a:r>
              <a:rPr lang="en-US" sz="1200"/>
              <a:t>.</a:t>
            </a:r>
          </a:p>
          <a:p>
            <a:pPr marL="0" lvl="0" indent="0" algn="l" rtl="0">
              <a:lnSpc>
                <a:spcPct val="100000"/>
              </a:lnSpc>
              <a:spcBef>
                <a:spcPts val="0"/>
              </a:spcBef>
              <a:spcAft>
                <a:spcPts val="0"/>
              </a:spcAft>
              <a:buSzPts val="1400"/>
              <a:buNone/>
            </a:pPr>
            <a:endParaRPr sz="1200"/>
          </a:p>
          <a:p>
            <a:pPr marL="0" lvl="0" indent="0" algn="l" rtl="0">
              <a:lnSpc>
                <a:spcPct val="100000"/>
              </a:lnSpc>
              <a:spcBef>
                <a:spcPts val="0"/>
              </a:spcBef>
              <a:spcAft>
                <a:spcPts val="0"/>
              </a:spcAft>
              <a:buSzPts val="1400"/>
              <a:buNone/>
            </a:pPr>
            <a:r>
              <a:rPr lang="en-US" sz="1200"/>
              <a:t>Change</a:t>
            </a:r>
          </a:p>
          <a:p>
            <a:pPr marL="0" lvl="0" indent="0" algn="l" rtl="0">
              <a:lnSpc>
                <a:spcPct val="100000"/>
              </a:lnSpc>
              <a:spcBef>
                <a:spcPts val="0"/>
              </a:spcBef>
              <a:spcAft>
                <a:spcPts val="0"/>
              </a:spcAft>
              <a:buSzPts val="1400"/>
              <a:buNone/>
            </a:pPr>
            <a:endParaRPr lang="en-US" sz="1200"/>
          </a:p>
        </p:txBody>
      </p:sp>
      <p:sp>
        <p:nvSpPr>
          <p:cNvPr id="261" name="Google Shape;261;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p3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02" name="Google Shape;302;p3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rmAutofit/>
          </a:bodyPr>
          <a:lstStyle/>
          <a:p>
            <a:pPr marL="457200" marR="0" lvl="0" indent="-228600" algn="l" rtl="0">
              <a:lnSpc>
                <a:spcPct val="100000"/>
              </a:lnSpc>
              <a:spcBef>
                <a:spcPts val="0"/>
              </a:spcBef>
              <a:spcAft>
                <a:spcPts val="0"/>
              </a:spcAft>
              <a:buClr>
                <a:srgbClr val="000000"/>
              </a:buClr>
              <a:buSzPts val="1400"/>
              <a:buFont typeface="Arial" panose="020B0604020202020204"/>
              <a:buNone/>
            </a:pPr>
            <a:r>
              <a:rPr lang="en-US"/>
              <a:t>Keep observations </a:t>
            </a:r>
          </a:p>
        </p:txBody>
      </p:sp>
      <p:sp>
        <p:nvSpPr>
          <p:cNvPr id="303" name="Google Shape;303;p3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panose="020B0604020202020204"/>
              <a:buNone/>
            </a:pPr>
            <a:fld id="{00000000-1234-1234-1234-123412341234}" type="slidenum">
              <a:rPr lang="en-US"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t>12</a:t>
            </a:fld>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5"/>
        <p:cNvGrpSpPr/>
        <p:nvPr/>
      </p:nvGrpSpPr>
      <p:grpSpPr>
        <a:xfrm>
          <a:off x="0" y="0"/>
          <a:ext cx="0" cy="0"/>
          <a:chOff x="0" y="0"/>
          <a:chExt cx="0" cy="0"/>
        </a:xfrm>
      </p:grpSpPr>
      <p:sp>
        <p:nvSpPr>
          <p:cNvPr id="486" name="Google Shape;486;p6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87" name="Google Shape;487;p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p:cSld name="6_Title and Content">
    <p:spTree>
      <p:nvGrpSpPr>
        <p:cNvPr id="1" name="Shape 15"/>
        <p:cNvGrpSpPr/>
        <p:nvPr/>
      </p:nvGrpSpPr>
      <p:grpSpPr>
        <a:xfrm>
          <a:off x="0" y="0"/>
          <a:ext cx="0" cy="0"/>
          <a:chOff x="0" y="0"/>
          <a:chExt cx="0" cy="0"/>
        </a:xfrm>
      </p:grpSpPr>
      <p:sp>
        <p:nvSpPr>
          <p:cNvPr id="16" name="Google Shape;16;p61"/>
          <p:cNvSpPr/>
          <p:nvPr/>
        </p:nvSpPr>
        <p:spPr>
          <a:xfrm>
            <a:off x="0" y="13"/>
            <a:ext cx="12192000" cy="819151"/>
          </a:xfrm>
          <a:prstGeom prst="rect">
            <a:avLst/>
          </a:prstGeom>
          <a:solidFill>
            <a:srgbClr val="D5DBE5"/>
          </a:solidFill>
          <a:ln>
            <a:noFill/>
          </a:ln>
        </p:spPr>
        <p:txBody>
          <a:bodyPr spcFirstLastPara="1" wrap="square" lIns="91400" tIns="45675" rIns="91400" bIns="45675" anchor="ctr" anchorCtr="0">
            <a:noAutofit/>
          </a:bodyPr>
          <a:lstStyle/>
          <a:p>
            <a:pPr marL="0" marR="0" lvl="0" indent="0" algn="ctr" rtl="0">
              <a:lnSpc>
                <a:spcPct val="100000"/>
              </a:lnSpc>
              <a:spcBef>
                <a:spcPts val="0"/>
              </a:spcBef>
              <a:spcAft>
                <a:spcPts val="0"/>
              </a:spcAft>
              <a:buClr>
                <a:srgbClr val="000000"/>
              </a:buClr>
              <a:buSzPts val="1900"/>
              <a:buFont typeface="Arial" panose="020B0604020202020204"/>
              <a:buNone/>
            </a:pPr>
            <a:endParaRPr sz="19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7" name="Google Shape;17;p61"/>
          <p:cNvSpPr txBox="1">
            <a:spLocks noGrp="1"/>
          </p:cNvSpPr>
          <p:nvPr>
            <p:ph type="title"/>
          </p:nvPr>
        </p:nvSpPr>
        <p:spPr>
          <a:xfrm>
            <a:off x="228600" y="184714"/>
            <a:ext cx="10515600" cy="521639"/>
          </a:xfrm>
          <a:prstGeom prst="rect">
            <a:avLst/>
          </a:prstGeom>
          <a:noFill/>
          <a:ln>
            <a:noFill/>
          </a:ln>
        </p:spPr>
        <p:txBody>
          <a:bodyPr spcFirstLastPara="1" wrap="square" lIns="91400" tIns="45675" rIns="91400" bIns="45675" anchor="ctr" anchorCtr="0">
            <a:spAutoFit/>
          </a:bodyPr>
          <a:lstStyle>
            <a:lvl1pPr lvl="0" algn="l">
              <a:lnSpc>
                <a:spcPct val="90000"/>
              </a:lnSpc>
              <a:spcBef>
                <a:spcPts val="0"/>
              </a:spcBef>
              <a:spcAft>
                <a:spcPts val="0"/>
              </a:spcAft>
              <a:buClr>
                <a:schemeClr val="dk1"/>
              </a:buClr>
              <a:buSzPts val="2300"/>
              <a:buFont typeface="Georgia" panose="02040502050405020303"/>
              <a:buNone/>
              <a:defRPr sz="3100">
                <a:solidFill>
                  <a:schemeClr val="dk1"/>
                </a:solidFill>
                <a:latin typeface="Georgia" panose="02040502050405020303"/>
                <a:ea typeface="Georgia" panose="02040502050405020303"/>
                <a:cs typeface="Georgia" panose="02040502050405020303"/>
                <a:sym typeface="Georgia" panose="02040502050405020303"/>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8" name="Google Shape;18;p61"/>
          <p:cNvSpPr txBox="1">
            <a:spLocks noGrp="1"/>
          </p:cNvSpPr>
          <p:nvPr>
            <p:ph type="sldNum" idx="12"/>
          </p:nvPr>
        </p:nvSpPr>
        <p:spPr>
          <a:xfrm>
            <a:off x="11639552" y="6350000"/>
            <a:ext cx="390525" cy="288925"/>
          </a:xfrm>
          <a:prstGeom prst="rect">
            <a:avLst/>
          </a:prstGeom>
          <a:noFill/>
          <a:ln>
            <a:noFill/>
          </a:ln>
        </p:spPr>
        <p:txBody>
          <a:bodyPr spcFirstLastPara="1" wrap="square" lIns="91400" tIns="45675" rIns="91400" bIns="45675" anchor="ctr" anchorCtr="0">
            <a:noAutofit/>
          </a:bodyPr>
          <a:lstStyle>
            <a:lvl1pPr marL="0" lvl="0" indent="0" algn="r">
              <a:lnSpc>
                <a:spcPct val="100000"/>
              </a:lnSpc>
              <a:spcBef>
                <a:spcPts val="0"/>
              </a:spcBef>
              <a:spcAft>
                <a:spcPts val="0"/>
              </a:spcAft>
              <a:buSzPts val="1200"/>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lvl="1" indent="0" algn="r">
              <a:lnSpc>
                <a:spcPct val="100000"/>
              </a:lnSpc>
              <a:spcBef>
                <a:spcPts val="0"/>
              </a:spcBef>
              <a:spcAft>
                <a:spcPts val="0"/>
              </a:spcAft>
              <a:buSzPts val="1200"/>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lvl="2" indent="0" algn="r">
              <a:lnSpc>
                <a:spcPct val="100000"/>
              </a:lnSpc>
              <a:spcBef>
                <a:spcPts val="0"/>
              </a:spcBef>
              <a:spcAft>
                <a:spcPts val="0"/>
              </a:spcAft>
              <a:buSzPts val="1200"/>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lvl="3" indent="0" algn="r">
              <a:lnSpc>
                <a:spcPct val="100000"/>
              </a:lnSpc>
              <a:spcBef>
                <a:spcPts val="0"/>
              </a:spcBef>
              <a:spcAft>
                <a:spcPts val="0"/>
              </a:spcAft>
              <a:buSzPts val="1200"/>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lvl="4" indent="0" algn="r">
              <a:lnSpc>
                <a:spcPct val="100000"/>
              </a:lnSpc>
              <a:spcBef>
                <a:spcPts val="0"/>
              </a:spcBef>
              <a:spcAft>
                <a:spcPts val="0"/>
              </a:spcAft>
              <a:buSzPts val="1200"/>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lvl="5" indent="0" algn="r">
              <a:lnSpc>
                <a:spcPct val="100000"/>
              </a:lnSpc>
              <a:spcBef>
                <a:spcPts val="0"/>
              </a:spcBef>
              <a:spcAft>
                <a:spcPts val="0"/>
              </a:spcAft>
              <a:buSzPts val="1200"/>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lvl="6" indent="0" algn="r">
              <a:lnSpc>
                <a:spcPct val="100000"/>
              </a:lnSpc>
              <a:spcBef>
                <a:spcPts val="0"/>
              </a:spcBef>
              <a:spcAft>
                <a:spcPts val="0"/>
              </a:spcAft>
              <a:buSzPts val="1200"/>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lvl="7" indent="0" algn="r">
              <a:lnSpc>
                <a:spcPct val="100000"/>
              </a:lnSpc>
              <a:spcBef>
                <a:spcPts val="0"/>
              </a:spcBef>
              <a:spcAft>
                <a:spcPts val="0"/>
              </a:spcAft>
              <a:buSzPts val="1200"/>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lvl="8" indent="0" algn="r">
              <a:lnSpc>
                <a:spcPct val="100000"/>
              </a:lnSpc>
              <a:spcBef>
                <a:spcPts val="0"/>
              </a:spcBef>
              <a:spcAft>
                <a:spcPts val="0"/>
              </a:spcAft>
              <a:buSzPts val="1200"/>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t>‹#›</a:t>
            </a:fld>
            <a:endParaRPr lang="en-US"/>
          </a:p>
        </p:txBody>
      </p:sp>
      <p:cxnSp>
        <p:nvCxnSpPr>
          <p:cNvPr id="19" name="Google Shape;19;p61"/>
          <p:cNvCxnSpPr/>
          <p:nvPr/>
        </p:nvCxnSpPr>
        <p:spPr>
          <a:xfrm>
            <a:off x="13" y="6457951"/>
            <a:ext cx="9608457" cy="0"/>
          </a:xfrm>
          <a:prstGeom prst="straightConnector1">
            <a:avLst/>
          </a:prstGeom>
          <a:noFill/>
          <a:ln w="9525" cap="flat" cmpd="sng">
            <a:solidFill>
              <a:schemeClr val="accent1"/>
            </a:solidFill>
            <a:prstDash val="solid"/>
            <a:miter lim="800000"/>
            <a:headEnd type="none" w="sm" len="sm"/>
            <a:tailEnd type="none" w="sm" len="sm"/>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1">
  <p:cSld name="Title and Content">
    <p:spTree>
      <p:nvGrpSpPr>
        <p:cNvPr id="1" name="Shape 24"/>
        <p:cNvGrpSpPr/>
        <p:nvPr/>
      </p:nvGrpSpPr>
      <p:grpSpPr>
        <a:xfrm>
          <a:off x="0" y="0"/>
          <a:ext cx="0" cy="0"/>
          <a:chOff x="0" y="0"/>
          <a:chExt cx="0" cy="0"/>
        </a:xfrm>
      </p:grpSpPr>
      <p:sp>
        <p:nvSpPr>
          <p:cNvPr id="25" name="Google Shape;25;gf3a8d4be09_2_86"/>
          <p:cNvSpPr/>
          <p:nvPr/>
        </p:nvSpPr>
        <p:spPr>
          <a:xfrm>
            <a:off x="0" y="3"/>
            <a:ext cx="12192000" cy="819300"/>
          </a:xfrm>
          <a:prstGeom prst="rect">
            <a:avLst/>
          </a:prstGeom>
          <a:solidFill>
            <a:srgbClr val="D5DBE5"/>
          </a:solidFill>
          <a:ln>
            <a:noFill/>
          </a:ln>
        </p:spPr>
        <p:txBody>
          <a:bodyPr spcFirstLastPara="1" wrap="square" lIns="91400" tIns="45675" rIns="91400" bIns="45675"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9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26" name="Google Shape;26;gf3a8d4be09_2_86"/>
          <p:cNvSpPr txBox="1">
            <a:spLocks noGrp="1"/>
          </p:cNvSpPr>
          <p:nvPr>
            <p:ph type="title"/>
          </p:nvPr>
        </p:nvSpPr>
        <p:spPr>
          <a:xfrm>
            <a:off x="228600" y="187044"/>
            <a:ext cx="10515600" cy="517024"/>
          </a:xfrm>
          <a:prstGeom prst="rect">
            <a:avLst/>
          </a:prstGeom>
          <a:noFill/>
          <a:ln>
            <a:noFill/>
          </a:ln>
        </p:spPr>
        <p:txBody>
          <a:bodyPr spcFirstLastPara="1" wrap="square" lIns="91400" tIns="45675" rIns="91400" bIns="45675" anchor="ctr" anchorCtr="0">
            <a:spAutoFit/>
          </a:bodyPr>
          <a:lstStyle>
            <a:lvl1pPr lvl="0" algn="l">
              <a:lnSpc>
                <a:spcPct val="90000"/>
              </a:lnSpc>
              <a:spcBef>
                <a:spcPts val="0"/>
              </a:spcBef>
              <a:spcAft>
                <a:spcPts val="0"/>
              </a:spcAft>
              <a:buClr>
                <a:schemeClr val="dk1"/>
              </a:buClr>
              <a:buSzPts val="3000"/>
              <a:buFont typeface="Georgia" panose="02040502050405020303"/>
              <a:buNone/>
              <a:defRPr sz="3100">
                <a:solidFill>
                  <a:schemeClr val="dk1"/>
                </a:solidFill>
                <a:latin typeface="Georgia" panose="02040502050405020303"/>
                <a:ea typeface="Georgia" panose="02040502050405020303"/>
                <a:cs typeface="Georgia" panose="02040502050405020303"/>
                <a:sym typeface="Georgia" panose="02040502050405020303"/>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gf3a8d4be09_2_86"/>
          <p:cNvSpPr txBox="1">
            <a:spLocks noGrp="1"/>
          </p:cNvSpPr>
          <p:nvPr>
            <p:ph type="sldNum" idx="12"/>
          </p:nvPr>
        </p:nvSpPr>
        <p:spPr>
          <a:xfrm>
            <a:off x="11639549" y="6350003"/>
            <a:ext cx="390600" cy="288900"/>
          </a:xfrm>
          <a:prstGeom prst="rect">
            <a:avLst/>
          </a:prstGeom>
          <a:noFill/>
          <a:ln>
            <a:noFill/>
          </a:ln>
        </p:spPr>
        <p:txBody>
          <a:bodyPr spcFirstLastPara="1" wrap="square" lIns="91400" tIns="45675" rIns="91400" bIns="45675"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t>‹#›</a:t>
            </a:fld>
            <a:endParaRPr lang="en-US"/>
          </a:p>
        </p:txBody>
      </p:sp>
      <p:cxnSp>
        <p:nvCxnSpPr>
          <p:cNvPr id="28" name="Google Shape;28;gf3a8d4be09_2_86"/>
          <p:cNvCxnSpPr/>
          <p:nvPr/>
        </p:nvCxnSpPr>
        <p:spPr>
          <a:xfrm>
            <a:off x="0" y="6457951"/>
            <a:ext cx="9608400" cy="0"/>
          </a:xfrm>
          <a:prstGeom prst="straightConnector1">
            <a:avLst/>
          </a:prstGeom>
          <a:noFill/>
          <a:ln w="9525" cap="flat" cmpd="sng">
            <a:solidFill>
              <a:schemeClr val="accent1"/>
            </a:solidFill>
            <a:prstDash val="solid"/>
            <a:miter lim="800000"/>
            <a:headEnd type="none" w="sm" len="sm"/>
            <a:tailEnd type="none" w="sm" len="sm"/>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9"/>
        <p:cNvGrpSpPr/>
        <p:nvPr/>
      </p:nvGrpSpPr>
      <p:grpSpPr>
        <a:xfrm>
          <a:off x="0" y="0"/>
          <a:ext cx="0" cy="0"/>
          <a:chOff x="0" y="0"/>
          <a:chExt cx="0" cy="0"/>
        </a:xfrm>
      </p:grpSpPr>
      <p:sp>
        <p:nvSpPr>
          <p:cNvPr id="30" name="Google Shape;30;p39"/>
          <p:cNvSpPr txBox="1">
            <a:spLocks noGrp="1"/>
          </p:cNvSpPr>
          <p:nvPr>
            <p:ph type="title"/>
          </p:nvPr>
        </p:nvSpPr>
        <p:spPr>
          <a:xfrm>
            <a:off x="838200" y="365125"/>
            <a:ext cx="10515600" cy="1325563"/>
          </a:xfrm>
          <a:prstGeom prst="rect">
            <a:avLst/>
          </a:prstGeom>
          <a:noFill/>
          <a:ln>
            <a:noFill/>
          </a:ln>
        </p:spPr>
        <p:txBody>
          <a:bodyPr spcFirstLastPara="1" wrap="square" lIns="91400" tIns="45675" rIns="91400" bIns="45675"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39"/>
          <p:cNvSpPr txBox="1">
            <a:spLocks noGrp="1"/>
          </p:cNvSpPr>
          <p:nvPr>
            <p:ph type="body" idx="1"/>
          </p:nvPr>
        </p:nvSpPr>
        <p:spPr>
          <a:xfrm>
            <a:off x="838200" y="1825625"/>
            <a:ext cx="10515600" cy="4351339"/>
          </a:xfrm>
          <a:prstGeom prst="rect">
            <a:avLst/>
          </a:prstGeom>
          <a:noFill/>
          <a:ln>
            <a:noFill/>
          </a:ln>
        </p:spPr>
        <p:txBody>
          <a:bodyPr spcFirstLastPara="1" wrap="square" lIns="91400" tIns="45675" rIns="91400" bIns="45675"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39"/>
          <p:cNvSpPr txBox="1">
            <a:spLocks noGrp="1"/>
          </p:cNvSpPr>
          <p:nvPr>
            <p:ph type="dt" idx="10"/>
          </p:nvPr>
        </p:nvSpPr>
        <p:spPr>
          <a:xfrm>
            <a:off x="838200" y="6356352"/>
            <a:ext cx="2743200" cy="365125"/>
          </a:xfrm>
          <a:prstGeom prst="rect">
            <a:avLst/>
          </a:prstGeom>
          <a:noFill/>
          <a:ln>
            <a:noFill/>
          </a:ln>
        </p:spPr>
        <p:txBody>
          <a:bodyPr spcFirstLastPara="1" wrap="square" lIns="91400" tIns="45675" rIns="91400" bIns="4567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39"/>
          <p:cNvSpPr txBox="1">
            <a:spLocks noGrp="1"/>
          </p:cNvSpPr>
          <p:nvPr>
            <p:ph type="ftr" idx="11"/>
          </p:nvPr>
        </p:nvSpPr>
        <p:spPr>
          <a:xfrm>
            <a:off x="4038600" y="6356352"/>
            <a:ext cx="4114800" cy="365125"/>
          </a:xfrm>
          <a:prstGeom prst="rect">
            <a:avLst/>
          </a:prstGeom>
          <a:noFill/>
          <a:ln>
            <a:noFill/>
          </a:ln>
        </p:spPr>
        <p:txBody>
          <a:bodyPr spcFirstLastPara="1" wrap="square" lIns="91400" tIns="45675" rIns="91400" bIns="45675"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39"/>
          <p:cNvSpPr txBox="1">
            <a:spLocks noGrp="1"/>
          </p:cNvSpPr>
          <p:nvPr>
            <p:ph type="sldNum" idx="12"/>
          </p:nvPr>
        </p:nvSpPr>
        <p:spPr>
          <a:xfrm>
            <a:off x="8610600" y="6356352"/>
            <a:ext cx="2743200" cy="365125"/>
          </a:xfrm>
          <a:prstGeom prst="rect">
            <a:avLst/>
          </a:prstGeom>
          <a:noFill/>
          <a:ln>
            <a:noFill/>
          </a:ln>
        </p:spPr>
        <p:txBody>
          <a:bodyPr spcFirstLastPara="1" wrap="square" lIns="91400" tIns="45675" rIns="91400" bIns="45675"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9"/>
        <p:cNvGrpSpPr/>
        <p:nvPr/>
      </p:nvGrpSpPr>
      <p:grpSpPr>
        <a:xfrm>
          <a:off x="0" y="0"/>
          <a:ext cx="0" cy="0"/>
          <a:chOff x="0" y="0"/>
          <a:chExt cx="0" cy="0"/>
        </a:xfrm>
      </p:grpSpPr>
      <p:sp>
        <p:nvSpPr>
          <p:cNvPr id="50" name="Google Shape;50;p40"/>
          <p:cNvSpPr txBox="1">
            <a:spLocks noGrp="1"/>
          </p:cNvSpPr>
          <p:nvPr>
            <p:ph type="title"/>
          </p:nvPr>
        </p:nvSpPr>
        <p:spPr>
          <a:xfrm>
            <a:off x="831851" y="1709750"/>
            <a:ext cx="10515600" cy="2852737"/>
          </a:xfrm>
          <a:prstGeom prst="rect">
            <a:avLst/>
          </a:prstGeom>
          <a:noFill/>
          <a:ln>
            <a:noFill/>
          </a:ln>
        </p:spPr>
        <p:txBody>
          <a:bodyPr spcFirstLastPara="1" wrap="square" lIns="91400" tIns="45675" rIns="91400" bIns="45675" anchor="b" anchorCtr="0">
            <a:normAutofit/>
          </a:bodyPr>
          <a:lstStyle>
            <a:lvl1pPr lvl="0" algn="l">
              <a:lnSpc>
                <a:spcPct val="90000"/>
              </a:lnSpc>
              <a:spcBef>
                <a:spcPts val="0"/>
              </a:spcBef>
              <a:spcAft>
                <a:spcPts val="0"/>
              </a:spcAft>
              <a:buClr>
                <a:schemeClr val="dk1"/>
              </a:buClr>
              <a:buSzPts val="6000"/>
              <a:buFont typeface="Calibri" panose="020F0502020204030204"/>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40"/>
          <p:cNvSpPr txBox="1">
            <a:spLocks noGrp="1"/>
          </p:cNvSpPr>
          <p:nvPr>
            <p:ph type="body" idx="1"/>
          </p:nvPr>
        </p:nvSpPr>
        <p:spPr>
          <a:xfrm>
            <a:off x="831851" y="4589465"/>
            <a:ext cx="10515600" cy="1500187"/>
          </a:xfrm>
          <a:prstGeom prst="rect">
            <a:avLst/>
          </a:prstGeom>
          <a:noFill/>
          <a:ln>
            <a:noFill/>
          </a:ln>
        </p:spPr>
        <p:txBody>
          <a:bodyPr spcFirstLastPara="1" wrap="square" lIns="91400" tIns="45675" rIns="91400" bIns="45675"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9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52" name="Google Shape;52;p40"/>
          <p:cNvSpPr txBox="1">
            <a:spLocks noGrp="1"/>
          </p:cNvSpPr>
          <p:nvPr>
            <p:ph type="dt" idx="10"/>
          </p:nvPr>
        </p:nvSpPr>
        <p:spPr>
          <a:xfrm>
            <a:off x="838200" y="6356352"/>
            <a:ext cx="2743200" cy="365125"/>
          </a:xfrm>
          <a:prstGeom prst="rect">
            <a:avLst/>
          </a:prstGeom>
          <a:noFill/>
          <a:ln>
            <a:noFill/>
          </a:ln>
        </p:spPr>
        <p:txBody>
          <a:bodyPr spcFirstLastPara="1" wrap="square" lIns="91400" tIns="45675" rIns="91400" bIns="4567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40"/>
          <p:cNvSpPr txBox="1">
            <a:spLocks noGrp="1"/>
          </p:cNvSpPr>
          <p:nvPr>
            <p:ph type="ftr" idx="11"/>
          </p:nvPr>
        </p:nvSpPr>
        <p:spPr>
          <a:xfrm>
            <a:off x="4038600" y="6356352"/>
            <a:ext cx="4114800" cy="365125"/>
          </a:xfrm>
          <a:prstGeom prst="rect">
            <a:avLst/>
          </a:prstGeom>
          <a:noFill/>
          <a:ln>
            <a:noFill/>
          </a:ln>
        </p:spPr>
        <p:txBody>
          <a:bodyPr spcFirstLastPara="1" wrap="square" lIns="91400" tIns="45675" rIns="91400" bIns="45675"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4" name="Google Shape;54;p40"/>
          <p:cNvSpPr txBox="1">
            <a:spLocks noGrp="1"/>
          </p:cNvSpPr>
          <p:nvPr>
            <p:ph type="sldNum" idx="12"/>
          </p:nvPr>
        </p:nvSpPr>
        <p:spPr>
          <a:xfrm>
            <a:off x="8610600" y="6356352"/>
            <a:ext cx="2743200" cy="365125"/>
          </a:xfrm>
          <a:prstGeom prst="rect">
            <a:avLst/>
          </a:prstGeom>
          <a:noFill/>
          <a:ln>
            <a:noFill/>
          </a:ln>
        </p:spPr>
        <p:txBody>
          <a:bodyPr spcFirstLastPara="1" wrap="square" lIns="91400" tIns="45675" rIns="91400" bIns="45675"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2"/>
        <p:cNvGrpSpPr/>
        <p:nvPr/>
      </p:nvGrpSpPr>
      <p:grpSpPr>
        <a:xfrm>
          <a:off x="0" y="0"/>
          <a:ext cx="0" cy="0"/>
          <a:chOff x="0" y="0"/>
          <a:chExt cx="0" cy="0"/>
        </a:xfrm>
      </p:grpSpPr>
      <p:sp>
        <p:nvSpPr>
          <p:cNvPr id="63" name="Google Shape;63;p43"/>
          <p:cNvSpPr txBox="1">
            <a:spLocks noGrp="1"/>
          </p:cNvSpPr>
          <p:nvPr>
            <p:ph type="title"/>
          </p:nvPr>
        </p:nvSpPr>
        <p:spPr>
          <a:xfrm>
            <a:off x="838200" y="365125"/>
            <a:ext cx="10515600" cy="1325563"/>
          </a:xfrm>
          <a:prstGeom prst="rect">
            <a:avLst/>
          </a:prstGeom>
          <a:noFill/>
          <a:ln>
            <a:noFill/>
          </a:ln>
        </p:spPr>
        <p:txBody>
          <a:bodyPr spcFirstLastPara="1" wrap="square" lIns="91400" tIns="45675" rIns="91400" bIns="45675"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43"/>
          <p:cNvSpPr txBox="1">
            <a:spLocks noGrp="1"/>
          </p:cNvSpPr>
          <p:nvPr>
            <p:ph type="dt" idx="10"/>
          </p:nvPr>
        </p:nvSpPr>
        <p:spPr>
          <a:xfrm>
            <a:off x="838200" y="6356352"/>
            <a:ext cx="2743200" cy="365125"/>
          </a:xfrm>
          <a:prstGeom prst="rect">
            <a:avLst/>
          </a:prstGeom>
          <a:noFill/>
          <a:ln>
            <a:noFill/>
          </a:ln>
        </p:spPr>
        <p:txBody>
          <a:bodyPr spcFirstLastPara="1" wrap="square" lIns="91400" tIns="45675" rIns="91400" bIns="4567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5" name="Google Shape;65;p43"/>
          <p:cNvSpPr txBox="1">
            <a:spLocks noGrp="1"/>
          </p:cNvSpPr>
          <p:nvPr>
            <p:ph type="ftr" idx="11"/>
          </p:nvPr>
        </p:nvSpPr>
        <p:spPr>
          <a:xfrm>
            <a:off x="4038600" y="6356352"/>
            <a:ext cx="4114800" cy="365125"/>
          </a:xfrm>
          <a:prstGeom prst="rect">
            <a:avLst/>
          </a:prstGeom>
          <a:noFill/>
          <a:ln>
            <a:noFill/>
          </a:ln>
        </p:spPr>
        <p:txBody>
          <a:bodyPr spcFirstLastPara="1" wrap="square" lIns="91400" tIns="45675" rIns="91400" bIns="45675"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43"/>
          <p:cNvSpPr txBox="1">
            <a:spLocks noGrp="1"/>
          </p:cNvSpPr>
          <p:nvPr>
            <p:ph type="sldNum" idx="12"/>
          </p:nvPr>
        </p:nvSpPr>
        <p:spPr>
          <a:xfrm>
            <a:off x="8610600" y="6356352"/>
            <a:ext cx="2743200" cy="365125"/>
          </a:xfrm>
          <a:prstGeom prst="rect">
            <a:avLst/>
          </a:prstGeom>
          <a:noFill/>
          <a:ln>
            <a:noFill/>
          </a:ln>
        </p:spPr>
        <p:txBody>
          <a:bodyPr spcFirstLastPara="1" wrap="square" lIns="91400" tIns="45675" rIns="91400" bIns="45675"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7"/>
        <p:cNvGrpSpPr/>
        <p:nvPr/>
      </p:nvGrpSpPr>
      <p:grpSpPr>
        <a:xfrm>
          <a:off x="0" y="0"/>
          <a:ext cx="0" cy="0"/>
          <a:chOff x="0" y="0"/>
          <a:chExt cx="0" cy="0"/>
        </a:xfrm>
      </p:grpSpPr>
      <p:sp>
        <p:nvSpPr>
          <p:cNvPr id="68" name="Google Shape;68;p44"/>
          <p:cNvSpPr txBox="1">
            <a:spLocks noGrp="1"/>
          </p:cNvSpPr>
          <p:nvPr>
            <p:ph type="title"/>
          </p:nvPr>
        </p:nvSpPr>
        <p:spPr>
          <a:xfrm>
            <a:off x="839788" y="457200"/>
            <a:ext cx="3932237" cy="1600200"/>
          </a:xfrm>
          <a:prstGeom prst="rect">
            <a:avLst/>
          </a:prstGeom>
          <a:noFill/>
          <a:ln>
            <a:noFill/>
          </a:ln>
        </p:spPr>
        <p:txBody>
          <a:bodyPr spcFirstLastPara="1" wrap="square" lIns="91400" tIns="45675" rIns="91400" bIns="45675" anchor="b" anchorCtr="0">
            <a:normAutofit/>
          </a:bodyPr>
          <a:lstStyle>
            <a:lvl1pPr lvl="0" algn="l">
              <a:lnSpc>
                <a:spcPct val="90000"/>
              </a:lnSpc>
              <a:spcBef>
                <a:spcPts val="0"/>
              </a:spcBef>
              <a:spcAft>
                <a:spcPts val="0"/>
              </a:spcAft>
              <a:buClr>
                <a:schemeClr val="dk1"/>
              </a:buClr>
              <a:buSzPts val="3200"/>
              <a:buFont typeface="Calibri" panose="020F0502020204030204"/>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44"/>
          <p:cNvSpPr txBox="1">
            <a:spLocks noGrp="1"/>
          </p:cNvSpPr>
          <p:nvPr>
            <p:ph type="body" idx="1"/>
          </p:nvPr>
        </p:nvSpPr>
        <p:spPr>
          <a:xfrm>
            <a:off x="5183188" y="987437"/>
            <a:ext cx="6172200" cy="4873625"/>
          </a:xfrm>
          <a:prstGeom prst="rect">
            <a:avLst/>
          </a:prstGeom>
          <a:noFill/>
          <a:ln>
            <a:noFill/>
          </a:ln>
        </p:spPr>
        <p:txBody>
          <a:bodyPr spcFirstLastPara="1" wrap="square" lIns="91400" tIns="45675" rIns="91400" bIns="45675"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70" name="Google Shape;70;p44"/>
          <p:cNvSpPr txBox="1">
            <a:spLocks noGrp="1"/>
          </p:cNvSpPr>
          <p:nvPr>
            <p:ph type="body" idx="2"/>
          </p:nvPr>
        </p:nvSpPr>
        <p:spPr>
          <a:xfrm>
            <a:off x="839788" y="2057403"/>
            <a:ext cx="3932237" cy="3811588"/>
          </a:xfrm>
          <a:prstGeom prst="rect">
            <a:avLst/>
          </a:prstGeom>
          <a:noFill/>
          <a:ln>
            <a:noFill/>
          </a:ln>
        </p:spPr>
        <p:txBody>
          <a:bodyPr spcFirstLastPara="1" wrap="square" lIns="91400" tIns="45675" rIns="91400" bIns="45675"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5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100"/>
            </a:lvl4pPr>
            <a:lvl5pPr marL="2286000" lvl="4" indent="-228600" algn="l">
              <a:lnSpc>
                <a:spcPct val="90000"/>
              </a:lnSpc>
              <a:spcBef>
                <a:spcPts val="500"/>
              </a:spcBef>
              <a:spcAft>
                <a:spcPts val="0"/>
              </a:spcAft>
              <a:buClr>
                <a:schemeClr val="dk1"/>
              </a:buClr>
              <a:buSzPts val="1000"/>
              <a:buNone/>
              <a:defRPr sz="1100"/>
            </a:lvl5pPr>
            <a:lvl6pPr marL="2743200" lvl="5" indent="-228600" algn="l">
              <a:lnSpc>
                <a:spcPct val="90000"/>
              </a:lnSpc>
              <a:spcBef>
                <a:spcPts val="500"/>
              </a:spcBef>
              <a:spcAft>
                <a:spcPts val="0"/>
              </a:spcAft>
              <a:buClr>
                <a:schemeClr val="dk1"/>
              </a:buClr>
              <a:buSzPts val="1000"/>
              <a:buNone/>
              <a:defRPr sz="1100"/>
            </a:lvl6pPr>
            <a:lvl7pPr marL="3200400" lvl="6" indent="-228600" algn="l">
              <a:lnSpc>
                <a:spcPct val="90000"/>
              </a:lnSpc>
              <a:spcBef>
                <a:spcPts val="500"/>
              </a:spcBef>
              <a:spcAft>
                <a:spcPts val="0"/>
              </a:spcAft>
              <a:buClr>
                <a:schemeClr val="dk1"/>
              </a:buClr>
              <a:buSzPts val="1000"/>
              <a:buNone/>
              <a:defRPr sz="1100"/>
            </a:lvl7pPr>
            <a:lvl8pPr marL="3657600" lvl="7" indent="-228600" algn="l">
              <a:lnSpc>
                <a:spcPct val="90000"/>
              </a:lnSpc>
              <a:spcBef>
                <a:spcPts val="500"/>
              </a:spcBef>
              <a:spcAft>
                <a:spcPts val="0"/>
              </a:spcAft>
              <a:buClr>
                <a:schemeClr val="dk1"/>
              </a:buClr>
              <a:buSzPts val="1000"/>
              <a:buNone/>
              <a:defRPr sz="1100"/>
            </a:lvl8pPr>
            <a:lvl9pPr marL="4114800" lvl="8" indent="-228600" algn="l">
              <a:lnSpc>
                <a:spcPct val="90000"/>
              </a:lnSpc>
              <a:spcBef>
                <a:spcPts val="500"/>
              </a:spcBef>
              <a:spcAft>
                <a:spcPts val="0"/>
              </a:spcAft>
              <a:buClr>
                <a:schemeClr val="dk1"/>
              </a:buClr>
              <a:buSzPts val="1000"/>
              <a:buNone/>
              <a:defRPr sz="1100"/>
            </a:lvl9pPr>
          </a:lstStyle>
          <a:p>
            <a:endParaRPr/>
          </a:p>
        </p:txBody>
      </p:sp>
      <p:sp>
        <p:nvSpPr>
          <p:cNvPr id="71" name="Google Shape;71;p44"/>
          <p:cNvSpPr txBox="1">
            <a:spLocks noGrp="1"/>
          </p:cNvSpPr>
          <p:nvPr>
            <p:ph type="dt" idx="10"/>
          </p:nvPr>
        </p:nvSpPr>
        <p:spPr>
          <a:xfrm>
            <a:off x="838200" y="6356352"/>
            <a:ext cx="2743200" cy="365125"/>
          </a:xfrm>
          <a:prstGeom prst="rect">
            <a:avLst/>
          </a:prstGeom>
          <a:noFill/>
          <a:ln>
            <a:noFill/>
          </a:ln>
        </p:spPr>
        <p:txBody>
          <a:bodyPr spcFirstLastPara="1" wrap="square" lIns="91400" tIns="45675" rIns="91400" bIns="4567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44"/>
          <p:cNvSpPr txBox="1">
            <a:spLocks noGrp="1"/>
          </p:cNvSpPr>
          <p:nvPr>
            <p:ph type="ftr" idx="11"/>
          </p:nvPr>
        </p:nvSpPr>
        <p:spPr>
          <a:xfrm>
            <a:off x="4038600" y="6356352"/>
            <a:ext cx="4114800" cy="365125"/>
          </a:xfrm>
          <a:prstGeom prst="rect">
            <a:avLst/>
          </a:prstGeom>
          <a:noFill/>
          <a:ln>
            <a:noFill/>
          </a:ln>
        </p:spPr>
        <p:txBody>
          <a:bodyPr spcFirstLastPara="1" wrap="square" lIns="91400" tIns="45675" rIns="91400" bIns="45675"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44"/>
          <p:cNvSpPr txBox="1">
            <a:spLocks noGrp="1"/>
          </p:cNvSpPr>
          <p:nvPr>
            <p:ph type="sldNum" idx="12"/>
          </p:nvPr>
        </p:nvSpPr>
        <p:spPr>
          <a:xfrm>
            <a:off x="8610600" y="6356352"/>
            <a:ext cx="2743200" cy="365125"/>
          </a:xfrm>
          <a:prstGeom prst="rect">
            <a:avLst/>
          </a:prstGeom>
          <a:noFill/>
          <a:ln>
            <a:noFill/>
          </a:ln>
        </p:spPr>
        <p:txBody>
          <a:bodyPr spcFirstLastPara="1" wrap="square" lIns="91400" tIns="45675" rIns="91400" bIns="45675"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4"/>
        <p:cNvGrpSpPr/>
        <p:nvPr/>
      </p:nvGrpSpPr>
      <p:grpSpPr>
        <a:xfrm>
          <a:off x="0" y="0"/>
          <a:ext cx="0" cy="0"/>
          <a:chOff x="0" y="0"/>
          <a:chExt cx="0" cy="0"/>
        </a:xfrm>
      </p:grpSpPr>
      <p:sp>
        <p:nvSpPr>
          <p:cNvPr id="75" name="Google Shape;75;p45"/>
          <p:cNvSpPr txBox="1">
            <a:spLocks noGrp="1"/>
          </p:cNvSpPr>
          <p:nvPr>
            <p:ph type="title"/>
          </p:nvPr>
        </p:nvSpPr>
        <p:spPr>
          <a:xfrm>
            <a:off x="839788" y="457200"/>
            <a:ext cx="3932237" cy="1600200"/>
          </a:xfrm>
          <a:prstGeom prst="rect">
            <a:avLst/>
          </a:prstGeom>
          <a:noFill/>
          <a:ln>
            <a:noFill/>
          </a:ln>
        </p:spPr>
        <p:txBody>
          <a:bodyPr spcFirstLastPara="1" wrap="square" lIns="91400" tIns="45675" rIns="91400" bIns="45675" anchor="b" anchorCtr="0">
            <a:normAutofit/>
          </a:bodyPr>
          <a:lstStyle>
            <a:lvl1pPr lvl="0" algn="l">
              <a:lnSpc>
                <a:spcPct val="90000"/>
              </a:lnSpc>
              <a:spcBef>
                <a:spcPts val="0"/>
              </a:spcBef>
              <a:spcAft>
                <a:spcPts val="0"/>
              </a:spcAft>
              <a:buClr>
                <a:schemeClr val="dk1"/>
              </a:buClr>
              <a:buSzPts val="3200"/>
              <a:buFont typeface="Calibri" panose="020F0502020204030204"/>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45"/>
          <p:cNvSpPr>
            <a:spLocks noGrp="1"/>
          </p:cNvSpPr>
          <p:nvPr>
            <p:ph type="pic" idx="2"/>
          </p:nvPr>
        </p:nvSpPr>
        <p:spPr>
          <a:xfrm>
            <a:off x="5183188" y="987437"/>
            <a:ext cx="6172200" cy="4873625"/>
          </a:xfrm>
          <a:prstGeom prst="rect">
            <a:avLst/>
          </a:prstGeom>
          <a:noFill/>
          <a:ln>
            <a:noFill/>
          </a:ln>
        </p:spPr>
      </p:sp>
      <p:sp>
        <p:nvSpPr>
          <p:cNvPr id="77" name="Google Shape;77;p45"/>
          <p:cNvSpPr txBox="1">
            <a:spLocks noGrp="1"/>
          </p:cNvSpPr>
          <p:nvPr>
            <p:ph type="body" idx="1"/>
          </p:nvPr>
        </p:nvSpPr>
        <p:spPr>
          <a:xfrm>
            <a:off x="839788" y="2057403"/>
            <a:ext cx="3932237" cy="3811588"/>
          </a:xfrm>
          <a:prstGeom prst="rect">
            <a:avLst/>
          </a:prstGeom>
          <a:noFill/>
          <a:ln>
            <a:noFill/>
          </a:ln>
        </p:spPr>
        <p:txBody>
          <a:bodyPr spcFirstLastPara="1" wrap="square" lIns="91400" tIns="45675" rIns="91400" bIns="45675"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5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100"/>
            </a:lvl4pPr>
            <a:lvl5pPr marL="2286000" lvl="4" indent="-228600" algn="l">
              <a:lnSpc>
                <a:spcPct val="90000"/>
              </a:lnSpc>
              <a:spcBef>
                <a:spcPts val="500"/>
              </a:spcBef>
              <a:spcAft>
                <a:spcPts val="0"/>
              </a:spcAft>
              <a:buClr>
                <a:schemeClr val="dk1"/>
              </a:buClr>
              <a:buSzPts val="1000"/>
              <a:buNone/>
              <a:defRPr sz="1100"/>
            </a:lvl5pPr>
            <a:lvl6pPr marL="2743200" lvl="5" indent="-228600" algn="l">
              <a:lnSpc>
                <a:spcPct val="90000"/>
              </a:lnSpc>
              <a:spcBef>
                <a:spcPts val="500"/>
              </a:spcBef>
              <a:spcAft>
                <a:spcPts val="0"/>
              </a:spcAft>
              <a:buClr>
                <a:schemeClr val="dk1"/>
              </a:buClr>
              <a:buSzPts val="1000"/>
              <a:buNone/>
              <a:defRPr sz="1100"/>
            </a:lvl6pPr>
            <a:lvl7pPr marL="3200400" lvl="6" indent="-228600" algn="l">
              <a:lnSpc>
                <a:spcPct val="90000"/>
              </a:lnSpc>
              <a:spcBef>
                <a:spcPts val="500"/>
              </a:spcBef>
              <a:spcAft>
                <a:spcPts val="0"/>
              </a:spcAft>
              <a:buClr>
                <a:schemeClr val="dk1"/>
              </a:buClr>
              <a:buSzPts val="1000"/>
              <a:buNone/>
              <a:defRPr sz="1100"/>
            </a:lvl7pPr>
            <a:lvl8pPr marL="3657600" lvl="7" indent="-228600" algn="l">
              <a:lnSpc>
                <a:spcPct val="90000"/>
              </a:lnSpc>
              <a:spcBef>
                <a:spcPts val="500"/>
              </a:spcBef>
              <a:spcAft>
                <a:spcPts val="0"/>
              </a:spcAft>
              <a:buClr>
                <a:schemeClr val="dk1"/>
              </a:buClr>
              <a:buSzPts val="1000"/>
              <a:buNone/>
              <a:defRPr sz="1100"/>
            </a:lvl8pPr>
            <a:lvl9pPr marL="4114800" lvl="8" indent="-228600" algn="l">
              <a:lnSpc>
                <a:spcPct val="90000"/>
              </a:lnSpc>
              <a:spcBef>
                <a:spcPts val="500"/>
              </a:spcBef>
              <a:spcAft>
                <a:spcPts val="0"/>
              </a:spcAft>
              <a:buClr>
                <a:schemeClr val="dk1"/>
              </a:buClr>
              <a:buSzPts val="1000"/>
              <a:buNone/>
              <a:defRPr sz="1100"/>
            </a:lvl9pPr>
          </a:lstStyle>
          <a:p>
            <a:endParaRPr/>
          </a:p>
        </p:txBody>
      </p:sp>
      <p:sp>
        <p:nvSpPr>
          <p:cNvPr id="78" name="Google Shape;78;p45"/>
          <p:cNvSpPr txBox="1">
            <a:spLocks noGrp="1"/>
          </p:cNvSpPr>
          <p:nvPr>
            <p:ph type="dt" idx="10"/>
          </p:nvPr>
        </p:nvSpPr>
        <p:spPr>
          <a:xfrm>
            <a:off x="838200" y="6356352"/>
            <a:ext cx="2743200" cy="365125"/>
          </a:xfrm>
          <a:prstGeom prst="rect">
            <a:avLst/>
          </a:prstGeom>
          <a:noFill/>
          <a:ln>
            <a:noFill/>
          </a:ln>
        </p:spPr>
        <p:txBody>
          <a:bodyPr spcFirstLastPara="1" wrap="square" lIns="91400" tIns="45675" rIns="91400" bIns="4567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45"/>
          <p:cNvSpPr txBox="1">
            <a:spLocks noGrp="1"/>
          </p:cNvSpPr>
          <p:nvPr>
            <p:ph type="ftr" idx="11"/>
          </p:nvPr>
        </p:nvSpPr>
        <p:spPr>
          <a:xfrm>
            <a:off x="4038600" y="6356352"/>
            <a:ext cx="4114800" cy="365125"/>
          </a:xfrm>
          <a:prstGeom prst="rect">
            <a:avLst/>
          </a:prstGeom>
          <a:noFill/>
          <a:ln>
            <a:noFill/>
          </a:ln>
        </p:spPr>
        <p:txBody>
          <a:bodyPr spcFirstLastPara="1" wrap="square" lIns="91400" tIns="45675" rIns="91400" bIns="45675"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45"/>
          <p:cNvSpPr txBox="1">
            <a:spLocks noGrp="1"/>
          </p:cNvSpPr>
          <p:nvPr>
            <p:ph type="sldNum" idx="12"/>
          </p:nvPr>
        </p:nvSpPr>
        <p:spPr>
          <a:xfrm>
            <a:off x="8610600" y="6356352"/>
            <a:ext cx="2743200" cy="365125"/>
          </a:xfrm>
          <a:prstGeom prst="rect">
            <a:avLst/>
          </a:prstGeom>
          <a:noFill/>
          <a:ln>
            <a:noFill/>
          </a:ln>
        </p:spPr>
        <p:txBody>
          <a:bodyPr spcFirstLastPara="1" wrap="square" lIns="91400" tIns="45675" rIns="91400" bIns="45675"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1"/>
        <p:cNvGrpSpPr/>
        <p:nvPr/>
      </p:nvGrpSpPr>
      <p:grpSpPr>
        <a:xfrm>
          <a:off x="0" y="0"/>
          <a:ext cx="0" cy="0"/>
          <a:chOff x="0" y="0"/>
          <a:chExt cx="0" cy="0"/>
        </a:xfrm>
      </p:grpSpPr>
      <p:sp>
        <p:nvSpPr>
          <p:cNvPr id="82" name="Google Shape;82;p46"/>
          <p:cNvSpPr txBox="1">
            <a:spLocks noGrp="1"/>
          </p:cNvSpPr>
          <p:nvPr>
            <p:ph type="title"/>
          </p:nvPr>
        </p:nvSpPr>
        <p:spPr>
          <a:xfrm>
            <a:off x="838200" y="365125"/>
            <a:ext cx="10515600" cy="1325563"/>
          </a:xfrm>
          <a:prstGeom prst="rect">
            <a:avLst/>
          </a:prstGeom>
          <a:noFill/>
          <a:ln>
            <a:noFill/>
          </a:ln>
        </p:spPr>
        <p:txBody>
          <a:bodyPr spcFirstLastPara="1" wrap="square" lIns="91400" tIns="45675" rIns="91400" bIns="45675"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46"/>
          <p:cNvSpPr txBox="1">
            <a:spLocks noGrp="1"/>
          </p:cNvSpPr>
          <p:nvPr>
            <p:ph type="body" idx="1"/>
          </p:nvPr>
        </p:nvSpPr>
        <p:spPr>
          <a:xfrm rot="5400000">
            <a:off x="3920333" y="-1256507"/>
            <a:ext cx="4351339" cy="10515600"/>
          </a:xfrm>
          <a:prstGeom prst="rect">
            <a:avLst/>
          </a:prstGeom>
          <a:noFill/>
          <a:ln>
            <a:noFill/>
          </a:ln>
        </p:spPr>
        <p:txBody>
          <a:bodyPr spcFirstLastPara="1" wrap="square" lIns="91400" tIns="45675" rIns="91400" bIns="45675"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46"/>
          <p:cNvSpPr txBox="1">
            <a:spLocks noGrp="1"/>
          </p:cNvSpPr>
          <p:nvPr>
            <p:ph type="dt" idx="10"/>
          </p:nvPr>
        </p:nvSpPr>
        <p:spPr>
          <a:xfrm>
            <a:off x="838200" y="6356352"/>
            <a:ext cx="2743200" cy="365125"/>
          </a:xfrm>
          <a:prstGeom prst="rect">
            <a:avLst/>
          </a:prstGeom>
          <a:noFill/>
          <a:ln>
            <a:noFill/>
          </a:ln>
        </p:spPr>
        <p:txBody>
          <a:bodyPr spcFirstLastPara="1" wrap="square" lIns="91400" tIns="45675" rIns="91400" bIns="4567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5" name="Google Shape;85;p46"/>
          <p:cNvSpPr txBox="1">
            <a:spLocks noGrp="1"/>
          </p:cNvSpPr>
          <p:nvPr>
            <p:ph type="ftr" idx="11"/>
          </p:nvPr>
        </p:nvSpPr>
        <p:spPr>
          <a:xfrm>
            <a:off x="4038600" y="6356352"/>
            <a:ext cx="4114800" cy="365125"/>
          </a:xfrm>
          <a:prstGeom prst="rect">
            <a:avLst/>
          </a:prstGeom>
          <a:noFill/>
          <a:ln>
            <a:noFill/>
          </a:ln>
        </p:spPr>
        <p:txBody>
          <a:bodyPr spcFirstLastPara="1" wrap="square" lIns="91400" tIns="45675" rIns="91400" bIns="45675"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6" name="Google Shape;86;p46"/>
          <p:cNvSpPr txBox="1">
            <a:spLocks noGrp="1"/>
          </p:cNvSpPr>
          <p:nvPr>
            <p:ph type="sldNum" idx="12"/>
          </p:nvPr>
        </p:nvSpPr>
        <p:spPr>
          <a:xfrm>
            <a:off x="8610600" y="6356352"/>
            <a:ext cx="2743200" cy="365125"/>
          </a:xfrm>
          <a:prstGeom prst="rect">
            <a:avLst/>
          </a:prstGeom>
          <a:noFill/>
          <a:ln>
            <a:noFill/>
          </a:ln>
        </p:spPr>
        <p:txBody>
          <a:bodyPr spcFirstLastPara="1" wrap="square" lIns="91400" tIns="45675" rIns="91400" bIns="45675"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7"/>
        <p:cNvGrpSpPr/>
        <p:nvPr/>
      </p:nvGrpSpPr>
      <p:grpSpPr>
        <a:xfrm>
          <a:off x="0" y="0"/>
          <a:ext cx="0" cy="0"/>
          <a:chOff x="0" y="0"/>
          <a:chExt cx="0" cy="0"/>
        </a:xfrm>
      </p:grpSpPr>
      <p:sp>
        <p:nvSpPr>
          <p:cNvPr id="88" name="Google Shape;88;p47"/>
          <p:cNvSpPr txBox="1">
            <a:spLocks noGrp="1"/>
          </p:cNvSpPr>
          <p:nvPr>
            <p:ph type="title"/>
          </p:nvPr>
        </p:nvSpPr>
        <p:spPr>
          <a:xfrm rot="5400000">
            <a:off x="7133442" y="1956595"/>
            <a:ext cx="5811839" cy="2628900"/>
          </a:xfrm>
          <a:prstGeom prst="rect">
            <a:avLst/>
          </a:prstGeom>
          <a:noFill/>
          <a:ln>
            <a:noFill/>
          </a:ln>
        </p:spPr>
        <p:txBody>
          <a:bodyPr spcFirstLastPara="1" wrap="square" lIns="91400" tIns="45675" rIns="91400" bIns="45675"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9" name="Google Shape;89;p47"/>
          <p:cNvSpPr txBox="1">
            <a:spLocks noGrp="1"/>
          </p:cNvSpPr>
          <p:nvPr>
            <p:ph type="body" idx="1"/>
          </p:nvPr>
        </p:nvSpPr>
        <p:spPr>
          <a:xfrm rot="5400000">
            <a:off x="1799442" y="-596106"/>
            <a:ext cx="5811839" cy="7734300"/>
          </a:xfrm>
          <a:prstGeom prst="rect">
            <a:avLst/>
          </a:prstGeom>
          <a:noFill/>
          <a:ln>
            <a:noFill/>
          </a:ln>
        </p:spPr>
        <p:txBody>
          <a:bodyPr spcFirstLastPara="1" wrap="square" lIns="91400" tIns="45675" rIns="91400" bIns="45675"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0" name="Google Shape;90;p47"/>
          <p:cNvSpPr txBox="1">
            <a:spLocks noGrp="1"/>
          </p:cNvSpPr>
          <p:nvPr>
            <p:ph type="dt" idx="10"/>
          </p:nvPr>
        </p:nvSpPr>
        <p:spPr>
          <a:xfrm>
            <a:off x="838200" y="6356352"/>
            <a:ext cx="2743200" cy="365125"/>
          </a:xfrm>
          <a:prstGeom prst="rect">
            <a:avLst/>
          </a:prstGeom>
          <a:noFill/>
          <a:ln>
            <a:noFill/>
          </a:ln>
        </p:spPr>
        <p:txBody>
          <a:bodyPr spcFirstLastPara="1" wrap="square" lIns="91400" tIns="45675" rIns="91400" bIns="4567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1" name="Google Shape;91;p47"/>
          <p:cNvSpPr txBox="1">
            <a:spLocks noGrp="1"/>
          </p:cNvSpPr>
          <p:nvPr>
            <p:ph type="ftr" idx="11"/>
          </p:nvPr>
        </p:nvSpPr>
        <p:spPr>
          <a:xfrm>
            <a:off x="4038600" y="6356352"/>
            <a:ext cx="4114800" cy="365125"/>
          </a:xfrm>
          <a:prstGeom prst="rect">
            <a:avLst/>
          </a:prstGeom>
          <a:noFill/>
          <a:ln>
            <a:noFill/>
          </a:ln>
        </p:spPr>
        <p:txBody>
          <a:bodyPr spcFirstLastPara="1" wrap="square" lIns="91400" tIns="45675" rIns="91400" bIns="45675"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2" name="Google Shape;92;p47"/>
          <p:cNvSpPr txBox="1">
            <a:spLocks noGrp="1"/>
          </p:cNvSpPr>
          <p:nvPr>
            <p:ph type="sldNum" idx="12"/>
          </p:nvPr>
        </p:nvSpPr>
        <p:spPr>
          <a:xfrm>
            <a:off x="8610600" y="6356352"/>
            <a:ext cx="2743200" cy="365125"/>
          </a:xfrm>
          <a:prstGeom prst="rect">
            <a:avLst/>
          </a:prstGeom>
          <a:noFill/>
          <a:ln>
            <a:noFill/>
          </a:ln>
        </p:spPr>
        <p:txBody>
          <a:bodyPr spcFirstLastPara="1" wrap="square" lIns="91400" tIns="45675" rIns="91400" bIns="45675"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35"/>
          <p:cNvSpPr txBox="1">
            <a:spLocks noGrp="1"/>
          </p:cNvSpPr>
          <p:nvPr>
            <p:ph type="title"/>
          </p:nvPr>
        </p:nvSpPr>
        <p:spPr>
          <a:xfrm>
            <a:off x="838200" y="365125"/>
            <a:ext cx="10515600" cy="1325563"/>
          </a:xfrm>
          <a:prstGeom prst="rect">
            <a:avLst/>
          </a:prstGeom>
          <a:noFill/>
          <a:ln>
            <a:noFill/>
          </a:ln>
        </p:spPr>
        <p:txBody>
          <a:bodyPr spcFirstLastPara="1" wrap="square" lIns="91400" tIns="45675" rIns="91400" bIns="45675" anchor="ctr" anchorCtr="0">
            <a:normAutofit/>
          </a:bodyPr>
          <a:lstStyle>
            <a:lvl1pPr marR="0" lvl="0" algn="l" rtl="0">
              <a:lnSpc>
                <a:spcPct val="90000"/>
              </a:lnSpc>
              <a:spcBef>
                <a:spcPts val="0"/>
              </a:spcBef>
              <a:spcAft>
                <a:spcPts val="0"/>
              </a:spcAft>
              <a:buClr>
                <a:schemeClr val="dk1"/>
              </a:buClr>
              <a:buSzPts val="4400"/>
              <a:buFont typeface="Calibri" panose="020F0502020204030204"/>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endParaRPr/>
          </a:p>
        </p:txBody>
      </p:sp>
      <p:sp>
        <p:nvSpPr>
          <p:cNvPr id="11" name="Google Shape;11;p35"/>
          <p:cNvSpPr txBox="1">
            <a:spLocks noGrp="1"/>
          </p:cNvSpPr>
          <p:nvPr>
            <p:ph type="body" idx="1"/>
          </p:nvPr>
        </p:nvSpPr>
        <p:spPr>
          <a:xfrm>
            <a:off x="838200" y="1825625"/>
            <a:ext cx="10515600" cy="4351339"/>
          </a:xfrm>
          <a:prstGeom prst="rect">
            <a:avLst/>
          </a:prstGeom>
          <a:noFill/>
          <a:ln>
            <a:noFill/>
          </a:ln>
        </p:spPr>
        <p:txBody>
          <a:bodyPr spcFirstLastPara="1" wrap="square" lIns="91400" tIns="45675" rIns="91400" bIns="45675" anchor="t" anchorCtr="0">
            <a:normAutofit/>
          </a:bodyPr>
          <a:lstStyle>
            <a:lvl1pPr marL="457200" marR="0" lvl="0" indent="-406400" algn="l" rtl="0">
              <a:lnSpc>
                <a:spcPct val="90000"/>
              </a:lnSpc>
              <a:spcBef>
                <a:spcPts val="1000"/>
              </a:spcBef>
              <a:spcAft>
                <a:spcPts val="0"/>
              </a:spcAft>
              <a:buClr>
                <a:schemeClr val="dk1"/>
              </a:buClr>
              <a:buSzPts val="2800"/>
              <a:buFont typeface="Arial" panose="020B0604020202020204"/>
              <a:buChar char="•"/>
              <a:defRPr sz="2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381000" algn="l" rtl="0">
              <a:lnSpc>
                <a:spcPct val="90000"/>
              </a:lnSpc>
              <a:spcBef>
                <a:spcPts val="500"/>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55600" algn="l" rtl="0">
              <a:lnSpc>
                <a:spcPct val="90000"/>
              </a:lnSpc>
              <a:spcBef>
                <a:spcPts val="5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12" name="Google Shape;12;p35"/>
          <p:cNvSpPr txBox="1">
            <a:spLocks noGrp="1"/>
          </p:cNvSpPr>
          <p:nvPr>
            <p:ph type="dt" idx="10"/>
          </p:nvPr>
        </p:nvSpPr>
        <p:spPr>
          <a:xfrm>
            <a:off x="838200" y="6356352"/>
            <a:ext cx="2743200" cy="365125"/>
          </a:xfrm>
          <a:prstGeom prst="rect">
            <a:avLst/>
          </a:prstGeom>
          <a:noFill/>
          <a:ln>
            <a:noFill/>
          </a:ln>
        </p:spPr>
        <p:txBody>
          <a:bodyPr spcFirstLastPara="1" wrap="square" lIns="91400" tIns="45675" rIns="91400" bIns="45675" anchor="ctr"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13" name="Google Shape;13;p35"/>
          <p:cNvSpPr txBox="1">
            <a:spLocks noGrp="1"/>
          </p:cNvSpPr>
          <p:nvPr>
            <p:ph type="ftr" idx="11"/>
          </p:nvPr>
        </p:nvSpPr>
        <p:spPr>
          <a:xfrm>
            <a:off x="4038600" y="6356352"/>
            <a:ext cx="4114800" cy="365125"/>
          </a:xfrm>
          <a:prstGeom prst="rect">
            <a:avLst/>
          </a:prstGeom>
          <a:noFill/>
          <a:ln>
            <a:noFill/>
          </a:ln>
        </p:spPr>
        <p:txBody>
          <a:bodyPr spcFirstLastPara="1" wrap="square" lIns="91400" tIns="45675" rIns="91400" bIns="45675" anchor="ctr" anchorCtr="0">
            <a:noAutofit/>
          </a:bodyPr>
          <a:lstStyle>
            <a:lvl1pPr marR="0" lvl="0" algn="ctr" rtl="0">
              <a:lnSpc>
                <a:spcPct val="100000"/>
              </a:lnSpc>
              <a:spcBef>
                <a:spcPts val="0"/>
              </a:spcBef>
              <a:spcAft>
                <a:spcPts val="0"/>
              </a:spcAft>
              <a:buClr>
                <a:srgbClr val="000000"/>
              </a:buClr>
              <a:buSzPts val="14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14" name="Google Shape;14;p35"/>
          <p:cNvSpPr txBox="1">
            <a:spLocks noGrp="1"/>
          </p:cNvSpPr>
          <p:nvPr>
            <p:ph type="sldNum" idx="12"/>
          </p:nvPr>
        </p:nvSpPr>
        <p:spPr>
          <a:xfrm>
            <a:off x="8610600" y="6356352"/>
            <a:ext cx="2743200" cy="365125"/>
          </a:xfrm>
          <a:prstGeom prst="rect">
            <a:avLst/>
          </a:prstGeom>
          <a:noFill/>
          <a:ln>
            <a:noFill/>
          </a:ln>
        </p:spPr>
        <p:txBody>
          <a:bodyPr spcFirstLastPara="1" wrap="square" lIns="91400" tIns="45675" rIns="91400" bIns="45675" anchor="ctr" anchorCtr="0">
            <a:noAutofit/>
          </a:bodyPr>
          <a:lstStyle>
            <a:lvl1pPr marL="0" marR="0" lvl="0"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t>‹#›</a:t>
            </a:fld>
            <a:endParaRPr sz="1500">
              <a:solidFill>
                <a:srgbClr val="000000"/>
              </a:solidFill>
              <a:latin typeface="Arial" panose="020B0604020202020204"/>
              <a:ea typeface="Arial" panose="020B0604020202020204"/>
              <a:cs typeface="Arial" panose="020B0604020202020204"/>
              <a:sym typeface="Arial" panose="020B0604020202020204"/>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oleObject" Target="file:///C:\Users\akshi\Downloads\My%20prj\monthly_data.csv" TargetMode="Externa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www.publicdomainpictures.net/view-image.php?image=176655&amp;picture=&amp;jazyk=RU" TargetMode="External"/><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ww.linkedin.com/in/akshithachittireddy/" TargetMode="Externa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2.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4.jpeg"/></Relationships>
</file>

<file path=ppt/slides/_rels/slide9.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oleObject" Target="file:///C:\Users\akshi\Downloads\My%20prj\Data\Data.xlsx" TargetMode="Externa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28600" y="186159"/>
            <a:ext cx="10515600" cy="518795"/>
          </a:xfrm>
        </p:spPr>
        <p:txBody>
          <a:bodyPr/>
          <a:lstStyle/>
          <a:p>
            <a:r>
              <a:rPr lang="en-IN" b="1">
                <a:sym typeface="+mn-ea"/>
              </a:rPr>
              <a:t>Demand forecasting and production optimization</a:t>
            </a:r>
            <a:endParaRPr lang="en-US"/>
          </a:p>
        </p:txBody>
      </p:sp>
      <p:sp>
        <p:nvSpPr>
          <p:cNvPr id="3" name="Text Placeholder 2"/>
          <p:cNvSpPr>
            <a:spLocks noGrp="1"/>
          </p:cNvSpPr>
          <p:nvPr>
            <p:ph type="body" idx="4294967295"/>
          </p:nvPr>
        </p:nvSpPr>
        <p:spPr>
          <a:xfrm>
            <a:off x="405130" y="1417320"/>
            <a:ext cx="11235690" cy="4287520"/>
          </a:xfrm>
        </p:spPr>
        <p:txBody>
          <a:bodyPr>
            <a:normAutofit/>
          </a:bodyPr>
          <a:lstStyle/>
          <a:p>
            <a:r>
              <a:rPr lang="en-IN" sz="2000" b="1"/>
              <a:t>Demand forecasting and production optimization are important for businesses to improve operational efficiency, reduce costs, and meet customer needs </a:t>
            </a:r>
          </a:p>
          <a:p>
            <a:r>
              <a:rPr lang="en-IN" sz="2000" b="1"/>
              <a:t>Demand forecasti</a:t>
            </a:r>
            <a:r>
              <a:rPr lang="en-US" altLang="en-IN" sz="2000" b="1"/>
              <a:t>ng : </a:t>
            </a:r>
          </a:p>
          <a:p>
            <a:r>
              <a:rPr lang="en-IN" sz="2000"/>
              <a:t>Predicts future demand for a product or service to help businesses plan production and inventory levels. Accurate demand forecasting helps businesses avoid overproduction and underproduction, and can lead to improved customer satisfaction.  </a:t>
            </a:r>
          </a:p>
          <a:p>
            <a:r>
              <a:rPr lang="en-IN" sz="2000" b="1"/>
              <a:t>Production optimization</a:t>
            </a:r>
            <a:r>
              <a:rPr lang="en-US" altLang="en-IN" sz="2000" b="1"/>
              <a:t> :</a:t>
            </a:r>
            <a:endParaRPr lang="en-IN" sz="2000" b="1"/>
          </a:p>
          <a:p>
            <a:r>
              <a:rPr lang="en-IN" sz="2000"/>
              <a:t>Involves defining production system components, collecting and analyzing data, and building a mathematical model of the production system. The model can be used to simulate different scenarios and optimize decisions.</a:t>
            </a:r>
          </a:p>
        </p:txBody>
      </p:sp>
      <p:pic>
        <p:nvPicPr>
          <p:cNvPr id="5" name="Google Shape;99;p2"/>
          <p:cNvPicPr preferRelativeResize="0"/>
          <p:nvPr/>
        </p:nvPicPr>
        <p:blipFill rotWithShape="1">
          <a:blip r:embed="rId2"/>
          <a:srcRect/>
          <a:stretch>
            <a:fillRect/>
          </a:stretch>
        </p:blipFill>
        <p:spPr>
          <a:xfrm>
            <a:off x="14086508" y="11637873"/>
            <a:ext cx="158226" cy="163709"/>
          </a:xfrm>
          <a:prstGeom prst="rect">
            <a:avLst/>
          </a:prstGeom>
          <a:noFill/>
          <a:ln>
            <a:noFill/>
          </a:ln>
        </p:spPr>
      </p:pic>
      <p:pic>
        <p:nvPicPr>
          <p:cNvPr id="6" name="Picture 2" descr="360DigiTMG Reviews - 52 Reviews of 360digitmg.com | Sitejabb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51545" y="5952931"/>
            <a:ext cx="2277039" cy="80833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86136"/>
            <a:ext cx="10515600" cy="518795"/>
          </a:xfrm>
        </p:spPr>
        <p:txBody>
          <a:bodyPr/>
          <a:lstStyle/>
          <a:p>
            <a:r>
              <a:rPr lang="en-US"/>
              <a:t>Data Collection and details</a:t>
            </a:r>
          </a:p>
        </p:txBody>
      </p:sp>
      <p:sp>
        <p:nvSpPr>
          <p:cNvPr id="3" name="Text Box 2"/>
          <p:cNvSpPr txBox="1"/>
          <p:nvPr/>
        </p:nvSpPr>
        <p:spPr>
          <a:xfrm>
            <a:off x="685165" y="1402715"/>
            <a:ext cx="8458835" cy="2394585"/>
          </a:xfrm>
          <a:prstGeom prst="rect">
            <a:avLst/>
          </a:prstGeom>
          <a:noFill/>
        </p:spPr>
        <p:txBody>
          <a:bodyPr wrap="square" rtlCol="0" anchor="t">
            <a:noAutofit/>
          </a:bodyPr>
          <a:lstStyle/>
          <a:p>
            <a:r>
              <a:rPr lang="en-US" sz="2000"/>
              <a:t>As the dataset is large we are unable  to forecast on daily bases. </a:t>
            </a:r>
          </a:p>
          <a:p>
            <a:r>
              <a:rPr lang="en-US" sz="2000"/>
              <a:t>So, the dataset needed to convert into monthly or weekly data </a:t>
            </a:r>
          </a:p>
          <a:p>
            <a:r>
              <a:rPr lang="en-US" sz="2000"/>
              <a:t>Selected monthly data</a:t>
            </a:r>
          </a:p>
        </p:txBody>
      </p:sp>
      <p:sp>
        <p:nvSpPr>
          <p:cNvPr id="5" name="Text Box 4"/>
          <p:cNvSpPr txBox="1"/>
          <p:nvPr/>
        </p:nvSpPr>
        <p:spPr>
          <a:xfrm>
            <a:off x="3964305" y="4456430"/>
            <a:ext cx="3655695" cy="306705"/>
          </a:xfrm>
          <a:prstGeom prst="rect">
            <a:avLst/>
          </a:prstGeom>
          <a:noFill/>
        </p:spPr>
        <p:txBody>
          <a:bodyPr wrap="square" rtlCol="0">
            <a:spAutoFit/>
          </a:bodyPr>
          <a:lstStyle/>
          <a:p>
            <a:r>
              <a:rPr lang="en-US">
                <a:solidFill>
                  <a:srgbClr val="0070C0"/>
                </a:solidFill>
              </a:rPr>
              <a:t>Monthly dataset</a:t>
            </a:r>
          </a:p>
        </p:txBody>
      </p:sp>
      <p:graphicFrame>
        <p:nvGraphicFramePr>
          <p:cNvPr id="6" name="Object 5">
            <a:extLst>
              <a:ext uri="{FF2B5EF4-FFF2-40B4-BE49-F238E27FC236}">
                <a16:creationId xmlns:a16="http://schemas.microsoft.com/office/drawing/2014/main" id="{EAC24907-D830-13C4-49D3-DCEAF2F3B5F3}"/>
              </a:ext>
            </a:extLst>
          </p:cNvPr>
          <p:cNvGraphicFramePr>
            <a:graphicFrameLocks noChangeAspect="1"/>
          </p:cNvGraphicFramePr>
          <p:nvPr>
            <p:extLst>
              <p:ext uri="{D42A27DB-BD31-4B8C-83A1-F6EECF244321}">
                <p14:modId xmlns:p14="http://schemas.microsoft.com/office/powerpoint/2010/main" val="82382273"/>
              </p:ext>
            </p:extLst>
          </p:nvPr>
        </p:nvGraphicFramePr>
        <p:xfrm>
          <a:off x="3799002" y="3010580"/>
          <a:ext cx="1649691" cy="1429160"/>
        </p:xfrm>
        <a:graphic>
          <a:graphicData uri="http://schemas.openxmlformats.org/presentationml/2006/ole">
            <mc:AlternateContent xmlns:mc="http://schemas.openxmlformats.org/markup-compatibility/2006">
              <mc:Choice xmlns:v="urn:schemas-microsoft-com:vml" Requires="v">
                <p:oleObj name="Macro-Enabled Worksheet" showAsIcon="1" r:id="rId2" imgW="914400" imgH="792417" progId="Excel.SheetMacroEnabled.12">
                  <p:link updateAutomatic="1"/>
                </p:oleObj>
              </mc:Choice>
              <mc:Fallback>
                <p:oleObj name="Macro-Enabled Worksheet" showAsIcon="1" r:id="rId2" imgW="914400" imgH="792417" progId="Excel.SheetMacroEnabled.12">
                  <p:link updateAutomatic="1"/>
                  <p:pic>
                    <p:nvPicPr>
                      <p:cNvPr id="0" name=""/>
                      <p:cNvPicPr/>
                      <p:nvPr/>
                    </p:nvPicPr>
                    <p:blipFill>
                      <a:blip r:embed="rId3"/>
                      <a:stretch>
                        <a:fillRect/>
                      </a:stretch>
                    </p:blipFill>
                    <p:spPr>
                      <a:xfrm>
                        <a:off x="3799002" y="3010580"/>
                        <a:ext cx="1649691" cy="1429160"/>
                      </a:xfrm>
                      <a:prstGeom prst="rect">
                        <a:avLst/>
                      </a:prstGeom>
                    </p:spPr>
                  </p:pic>
                </p:oleObj>
              </mc:Fallback>
            </mc:AlternateContent>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25"/>
          <p:cNvSpPr txBox="1">
            <a:spLocks noGrp="1"/>
          </p:cNvSpPr>
          <p:nvPr>
            <p:ph type="title"/>
          </p:nvPr>
        </p:nvSpPr>
        <p:spPr>
          <a:xfrm>
            <a:off x="248194" y="147682"/>
            <a:ext cx="9247200" cy="535500"/>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2300"/>
              <a:buFont typeface="Georgia" panose="02040502050405020303"/>
              <a:buNone/>
            </a:pPr>
            <a:r>
              <a:rPr lang="en-US" sz="3200" b="1" dirty="0">
                <a:latin typeface="Times New Roman" panose="02020603050405020304"/>
                <a:ea typeface="Times New Roman" panose="02020603050405020304"/>
                <a:cs typeface="Times New Roman" panose="02020603050405020304"/>
                <a:sym typeface="Times New Roman" panose="02020603050405020304"/>
              </a:rPr>
              <a:t>Exploratory Data Analysis [EDA]</a:t>
            </a:r>
            <a:endParaRPr sz="3200" dirty="0">
              <a:latin typeface="Times New Roman" panose="02020603050405020304"/>
              <a:ea typeface="Times New Roman" panose="02020603050405020304"/>
              <a:cs typeface="Times New Roman" panose="02020603050405020304"/>
              <a:sym typeface="Times New Roman" panose="02020603050405020304"/>
            </a:endParaRPr>
          </a:p>
        </p:txBody>
      </p:sp>
      <p:sp>
        <p:nvSpPr>
          <p:cNvPr id="264" name="Google Shape;264;p25"/>
          <p:cNvSpPr txBox="1">
            <a:spLocks noGrp="1"/>
          </p:cNvSpPr>
          <p:nvPr>
            <p:ph type="sldNum" idx="12"/>
          </p:nvPr>
        </p:nvSpPr>
        <p:spPr>
          <a:xfrm>
            <a:off x="11639552" y="6350000"/>
            <a:ext cx="390525" cy="288925"/>
          </a:xfrm>
          <a:prstGeom prst="rect">
            <a:avLst/>
          </a:prstGeom>
          <a:noFill/>
          <a:ln>
            <a:noFill/>
          </a:ln>
        </p:spPr>
        <p:txBody>
          <a:bodyPr spcFirstLastPara="1" wrap="square" lIns="91400" tIns="45675" rIns="91400" bIns="45675" anchor="ctr" anchorCtr="0">
            <a:noAutofit/>
          </a:bodyPr>
          <a:lstStyle/>
          <a:p>
            <a:pPr marL="0" lvl="0" indent="0" algn="r" rtl="0">
              <a:lnSpc>
                <a:spcPct val="100000"/>
              </a:lnSpc>
              <a:spcBef>
                <a:spcPts val="0"/>
              </a:spcBef>
              <a:spcAft>
                <a:spcPts val="0"/>
              </a:spcAft>
              <a:buSzPts val="1200"/>
              <a:buNone/>
            </a:pPr>
            <a:fld id="{00000000-1234-1234-1234-123412341234}" type="slidenum">
              <a:rPr lang="en-US"/>
              <a:t>11</a:t>
            </a:fld>
            <a:endParaRPr lang="en-US"/>
          </a:p>
        </p:txBody>
      </p:sp>
      <p:sp>
        <p:nvSpPr>
          <p:cNvPr id="266" name="Google Shape;266;p25"/>
          <p:cNvSpPr txBox="1"/>
          <p:nvPr/>
        </p:nvSpPr>
        <p:spPr>
          <a:xfrm>
            <a:off x="311785" y="1449067"/>
            <a:ext cx="5004933" cy="4503863"/>
          </a:xfrm>
          <a:prstGeom prst="rect">
            <a:avLst/>
          </a:prstGeom>
          <a:noFill/>
          <a:ln>
            <a:noFill/>
          </a:ln>
        </p:spPr>
        <p:txBody>
          <a:bodyPr spcFirstLastPara="1" wrap="square" lIns="91425" tIns="91425" rIns="91425" bIns="91425" anchor="t" anchorCtr="0">
            <a:noAutofit/>
          </a:bodyPr>
          <a:lstStyle/>
          <a:p>
            <a:pPr marL="342900" lvl="0" indent="-342900" algn="l" rtl="0">
              <a:spcBef>
                <a:spcPts val="0"/>
              </a:spcBef>
              <a:spcAft>
                <a:spcPts val="0"/>
              </a:spcAft>
              <a:buFont typeface="+mj-lt"/>
              <a:buAutoNum type="arabicPeriod"/>
            </a:pPr>
            <a:r>
              <a:rPr lang="en-US" sz="1300" dirty="0">
                <a:latin typeface="Calibri" panose="020F0502020204030204"/>
                <a:ea typeface="Calibri" panose="020F0502020204030204"/>
                <a:cs typeface="Calibri" panose="020F0502020204030204"/>
                <a:sym typeface="Calibri" panose="020F0502020204030204"/>
              </a:rPr>
              <a:t>For both column there is positively skewed (right-skewed) and has high variance is due to a few extreme values (outliers)</a:t>
            </a:r>
          </a:p>
          <a:p>
            <a:pPr marL="342900" lvl="0" indent="-342900" algn="l" rtl="0">
              <a:spcBef>
                <a:spcPts val="0"/>
              </a:spcBef>
              <a:spcAft>
                <a:spcPts val="0"/>
              </a:spcAft>
              <a:buFont typeface="+mj-lt"/>
              <a:buAutoNum type="arabicPeriod"/>
            </a:pPr>
            <a:r>
              <a:rPr lang="en-US" sz="1300" dirty="0">
                <a:latin typeface="Calibri" panose="020F0502020204030204"/>
                <a:ea typeface="Calibri" panose="020F0502020204030204"/>
                <a:cs typeface="Calibri" panose="020F0502020204030204"/>
                <a:sym typeface="Calibri" panose="020F0502020204030204"/>
              </a:rPr>
              <a:t>The distribution is considerably skewed to the right  indicating the presence of outliers or a natural long-tailed distribution and  leptokurtic sharper peak around the mean. </a:t>
            </a:r>
          </a:p>
          <a:p>
            <a:pPr marL="342900" lvl="0" indent="-342900" algn="l" rtl="0">
              <a:spcBef>
                <a:spcPts val="0"/>
              </a:spcBef>
              <a:spcAft>
                <a:spcPts val="0"/>
              </a:spcAft>
              <a:buFont typeface="+mj-lt"/>
              <a:buAutoNum type="arabicPeriod"/>
            </a:pPr>
            <a:r>
              <a:rPr lang="en-US" sz="1300" dirty="0">
                <a:latin typeface="Calibri" panose="020F0502020204030204"/>
                <a:ea typeface="Calibri" panose="020F0502020204030204"/>
                <a:cs typeface="Calibri" panose="020F0502020204030204"/>
                <a:sym typeface="Calibri" panose="020F0502020204030204"/>
              </a:rPr>
              <a:t>The majority of the data points are concentrated on the left side (lower values) with a long tail extending to the right (higher values).</a:t>
            </a:r>
          </a:p>
          <a:p>
            <a:pPr marL="342900" lvl="0" indent="-342900" algn="l" rtl="0">
              <a:spcBef>
                <a:spcPts val="0"/>
              </a:spcBef>
              <a:spcAft>
                <a:spcPts val="0"/>
              </a:spcAft>
              <a:buFont typeface="+mj-lt"/>
              <a:buAutoNum type="arabicPeriod"/>
            </a:pPr>
            <a:r>
              <a:rPr lang="en-US" sz="1300" dirty="0">
                <a:latin typeface="Calibri" panose="020F0502020204030204"/>
                <a:ea typeface="Calibri" panose="020F0502020204030204"/>
                <a:cs typeface="Calibri" panose="020F0502020204030204"/>
                <a:sym typeface="Calibri" panose="020F0502020204030204"/>
              </a:rPr>
              <a:t>Contains High Extreme values which are away from mean.</a:t>
            </a:r>
          </a:p>
          <a:p>
            <a:pPr marL="342900" lvl="0" indent="-342900" algn="l" rtl="0">
              <a:spcBef>
                <a:spcPts val="0"/>
              </a:spcBef>
              <a:spcAft>
                <a:spcPts val="0"/>
              </a:spcAft>
              <a:buFont typeface="+mj-lt"/>
              <a:buAutoNum type="arabicPeriod"/>
            </a:pPr>
            <a:r>
              <a:rPr lang="en-US" sz="1300" dirty="0">
                <a:latin typeface="Calibri" panose="020F0502020204030204"/>
                <a:ea typeface="Calibri" panose="020F0502020204030204"/>
                <a:cs typeface="Calibri" panose="020F0502020204030204"/>
                <a:sym typeface="Calibri" panose="020F0502020204030204"/>
              </a:rPr>
              <a:t> No clear increasing or decreasing trend, indicating that the data is stationary in terms of its mean.  Stationarity implies that properties like mean and variance should remain constant over time.</a:t>
            </a:r>
          </a:p>
          <a:p>
            <a:pPr marL="342900" lvl="0" indent="-342900" algn="l" rtl="0">
              <a:spcBef>
                <a:spcPts val="0"/>
              </a:spcBef>
              <a:spcAft>
                <a:spcPts val="0"/>
              </a:spcAft>
              <a:buFont typeface="+mj-lt"/>
              <a:buAutoNum type="arabicPeriod"/>
            </a:pPr>
            <a:r>
              <a:rPr lang="en-US" sz="1300" dirty="0">
                <a:latin typeface="Calibri" panose="020F0502020204030204"/>
                <a:ea typeface="Calibri" panose="020F0502020204030204"/>
                <a:cs typeface="Calibri" panose="020F0502020204030204"/>
                <a:sym typeface="Calibri" panose="020F0502020204030204"/>
              </a:rPr>
              <a:t> Economic index and industry growth rate  have stationary data and has no random walk or heavy noise.</a:t>
            </a:r>
          </a:p>
          <a:p>
            <a:pPr marL="342900" lvl="0" indent="-342900" algn="l" rtl="0">
              <a:spcBef>
                <a:spcPts val="0"/>
              </a:spcBef>
              <a:spcAft>
                <a:spcPts val="0"/>
              </a:spcAft>
              <a:buFont typeface="+mj-lt"/>
              <a:buAutoNum type="arabicPeriod"/>
            </a:pPr>
            <a:r>
              <a:rPr lang="en-US" sz="1300" dirty="0">
                <a:latin typeface="Calibri" panose="020F0502020204030204"/>
                <a:ea typeface="Calibri" panose="020F0502020204030204"/>
                <a:cs typeface="Calibri" panose="020F0502020204030204"/>
                <a:sym typeface="Calibri" panose="020F0502020204030204"/>
              </a:rPr>
              <a:t> The spread of data shows some correlation, but it is not a perfect linear relationship, suggesting some non-linear patterns or possibly noise in the data.</a:t>
            </a:r>
          </a:p>
          <a:p>
            <a:pPr marL="342900" lvl="0" indent="-342900" algn="l" rtl="0">
              <a:spcBef>
                <a:spcPts val="0"/>
              </a:spcBef>
              <a:spcAft>
                <a:spcPts val="0"/>
              </a:spcAft>
              <a:buFont typeface="+mj-lt"/>
              <a:buAutoNum type="arabicPeriod"/>
            </a:pPr>
            <a:r>
              <a:rPr lang="en-US" sz="1300" dirty="0">
                <a:latin typeface="Calibri" panose="020F0502020204030204"/>
                <a:ea typeface="Calibri" panose="020F0502020204030204"/>
                <a:cs typeface="Calibri" panose="020F0502020204030204"/>
                <a:sym typeface="Calibri" panose="020F0502020204030204"/>
              </a:rPr>
              <a:t> There's a positive correlation between the Economic Index and Industry Growth Rate, as indicated by the upward trend.</a:t>
            </a:r>
            <a:endParaRPr sz="1300" dirty="0">
              <a:latin typeface="Calibri" panose="020F0502020204030204"/>
              <a:ea typeface="Calibri" panose="020F0502020204030204"/>
              <a:cs typeface="Calibri" panose="020F0502020204030204"/>
              <a:sym typeface="Calibri" panose="020F0502020204030204"/>
            </a:endParaRPr>
          </a:p>
        </p:txBody>
      </p:sp>
      <p:pic>
        <p:nvPicPr>
          <p:cNvPr id="10" name="Picture 2" descr="360DigiTMG Reviews - 52 Reviews of 360digitmg.com | Sitejabb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51545" y="5952931"/>
            <a:ext cx="2277039" cy="808338"/>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191770" y="1064261"/>
            <a:ext cx="5344160" cy="5226684"/>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12" name="Rectangle 11"/>
          <p:cNvSpPr/>
          <p:nvPr/>
        </p:nvSpPr>
        <p:spPr>
          <a:xfrm>
            <a:off x="5929460" y="1048385"/>
            <a:ext cx="6101250" cy="5242560"/>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3" name="TextBox 2"/>
          <p:cNvSpPr txBox="1"/>
          <p:nvPr/>
        </p:nvSpPr>
        <p:spPr>
          <a:xfrm>
            <a:off x="191770" y="1140142"/>
            <a:ext cx="5374640" cy="233045"/>
          </a:xfrm>
          <a:prstGeom prst="rect">
            <a:avLst/>
          </a:prstGeom>
          <a:noFill/>
        </p:spPr>
        <p:txBody>
          <a:bodyPr wrap="square" rtlCol="0">
            <a:noAutofit/>
          </a:bodyPr>
          <a:lstStyle/>
          <a:p>
            <a:pPr algn="ctr"/>
            <a:r>
              <a:rPr lang="en-US" b="1" u="sng" dirty="0"/>
              <a:t>Statistical Insights</a:t>
            </a:r>
            <a:endParaRPr lang="en-IN" b="1" u="sng" dirty="0"/>
          </a:p>
        </p:txBody>
      </p:sp>
      <p:sp>
        <p:nvSpPr>
          <p:cNvPr id="14" name="TextBox 13"/>
          <p:cNvSpPr txBox="1"/>
          <p:nvPr/>
        </p:nvSpPr>
        <p:spPr>
          <a:xfrm>
            <a:off x="6187440" y="1107440"/>
            <a:ext cx="5374640" cy="298450"/>
          </a:xfrm>
          <a:prstGeom prst="rect">
            <a:avLst/>
          </a:prstGeom>
          <a:noFill/>
        </p:spPr>
        <p:txBody>
          <a:bodyPr wrap="square" rtlCol="0">
            <a:noAutofit/>
          </a:bodyPr>
          <a:lstStyle/>
          <a:p>
            <a:pPr algn="ctr"/>
            <a:r>
              <a:rPr lang="en-US" b="1" u="sng" dirty="0"/>
              <a:t>Business Insights</a:t>
            </a:r>
            <a:endParaRPr lang="en-IN" b="1" u="sng" dirty="0"/>
          </a:p>
        </p:txBody>
      </p:sp>
      <p:sp>
        <p:nvSpPr>
          <p:cNvPr id="5" name="TextBox 4">
            <a:extLst>
              <a:ext uri="{FF2B5EF4-FFF2-40B4-BE49-F238E27FC236}">
                <a16:creationId xmlns:a16="http://schemas.microsoft.com/office/drawing/2014/main" id="{F02E35F9-1BC4-412E-D439-9EC9B341E9CB}"/>
              </a:ext>
            </a:extLst>
          </p:cNvPr>
          <p:cNvSpPr txBox="1"/>
          <p:nvPr/>
        </p:nvSpPr>
        <p:spPr>
          <a:xfrm>
            <a:off x="6259398" y="1602557"/>
            <a:ext cx="5514679" cy="4093428"/>
          </a:xfrm>
          <a:prstGeom prst="rect">
            <a:avLst/>
          </a:prstGeom>
          <a:noFill/>
        </p:spPr>
        <p:txBody>
          <a:bodyPr wrap="square">
            <a:spAutoFit/>
          </a:bodyPr>
          <a:lstStyle/>
          <a:p>
            <a:pPr marL="342900" indent="-342900">
              <a:buFont typeface="+mj-lt"/>
              <a:buAutoNum type="arabicPeriod"/>
            </a:pPr>
            <a:r>
              <a:rPr lang="en-IN" sz="1300" dirty="0">
                <a:latin typeface="Calibri" panose="020F0502020204030204" pitchFamily="34" charset="0"/>
                <a:ea typeface="Calibri" panose="020F0502020204030204" pitchFamily="34" charset="0"/>
                <a:cs typeface="Calibri" panose="020F0502020204030204" pitchFamily="34" charset="0"/>
              </a:rPr>
              <a:t>Large frequency of  low  values  and High variance means high </a:t>
            </a:r>
            <a:r>
              <a:rPr lang="en-IN" sz="1300" dirty="0" err="1">
                <a:latin typeface="Calibri" panose="020F0502020204030204" pitchFamily="34" charset="0"/>
                <a:ea typeface="Calibri" panose="020F0502020204030204" pitchFamily="34" charset="0"/>
                <a:cs typeface="Calibri" panose="020F0502020204030204" pitchFamily="34" charset="0"/>
              </a:rPr>
              <a:t>flucations</a:t>
            </a:r>
            <a:r>
              <a:rPr lang="en-IN" sz="1300" dirty="0">
                <a:latin typeface="Calibri" panose="020F0502020204030204" pitchFamily="34" charset="0"/>
                <a:ea typeface="Calibri" panose="020F0502020204030204" pitchFamily="34" charset="0"/>
                <a:cs typeface="Calibri" panose="020F0502020204030204" pitchFamily="34" charset="0"/>
              </a:rPr>
              <a:t> for both the columns.</a:t>
            </a:r>
          </a:p>
          <a:p>
            <a:pPr marL="342900" indent="-342900">
              <a:buFont typeface="+mj-lt"/>
              <a:buAutoNum type="arabicPeriod"/>
            </a:pPr>
            <a:r>
              <a:rPr lang="en-IN" sz="1300" dirty="0">
                <a:latin typeface="Calibri" panose="020F0502020204030204" pitchFamily="34" charset="0"/>
                <a:ea typeface="Calibri" panose="020F0502020204030204" pitchFamily="34" charset="0"/>
                <a:cs typeface="Calibri" panose="020F0502020204030204" pitchFamily="34" charset="0"/>
              </a:rPr>
              <a:t> Highly imbalanced data between high and lower values where  data points towards left side  values are higher and higher value (kurtosis) indicates higher outliers unpredictable growth or downfall may happen.</a:t>
            </a:r>
          </a:p>
          <a:p>
            <a:pPr marL="342900" indent="-342900">
              <a:buFont typeface="+mj-lt"/>
              <a:buAutoNum type="arabicPeriod"/>
            </a:pPr>
            <a:r>
              <a:rPr lang="en-IN" sz="1300" dirty="0">
                <a:latin typeface="Calibri" panose="020F0502020204030204" pitchFamily="34" charset="0"/>
                <a:ea typeface="Calibri" panose="020F0502020204030204" pitchFamily="34" charset="0"/>
                <a:cs typeface="Calibri" panose="020F0502020204030204" pitchFamily="34" charset="0"/>
              </a:rPr>
              <a:t>Most values are far  to the average  making  forecasting and trend analysis more hard and Sudden change in values and highly unstable.</a:t>
            </a:r>
          </a:p>
          <a:p>
            <a:pPr marL="342900" indent="-342900">
              <a:buFont typeface="+mj-lt"/>
              <a:buAutoNum type="arabicPeriod"/>
            </a:pPr>
            <a:r>
              <a:rPr lang="en-IN" sz="1300" dirty="0">
                <a:latin typeface="Calibri" panose="020F0502020204030204" pitchFamily="34" charset="0"/>
                <a:ea typeface="Calibri" panose="020F0502020204030204" pitchFamily="34" charset="0"/>
                <a:cs typeface="Calibri" panose="020F0502020204030204" pitchFamily="34" charset="0"/>
              </a:rPr>
              <a:t>Identify trends and seasonality that are strongly effecting. Economic Index have strong influence on Industrial growth rate and </a:t>
            </a:r>
            <a:r>
              <a:rPr lang="en-IN" sz="1300" dirty="0" err="1">
                <a:latin typeface="Calibri" panose="020F0502020204030204" pitchFamily="34" charset="0"/>
                <a:ea typeface="Calibri" panose="020F0502020204030204" pitchFamily="34" charset="0"/>
                <a:cs typeface="Calibri" panose="020F0502020204030204" pitchFamily="34" charset="0"/>
              </a:rPr>
              <a:t>vise</a:t>
            </a:r>
            <a:r>
              <a:rPr lang="en-IN" sz="1300" dirty="0">
                <a:latin typeface="Calibri" panose="020F0502020204030204" pitchFamily="34" charset="0"/>
                <a:ea typeface="Calibri" panose="020F0502020204030204" pitchFamily="34" charset="0"/>
                <a:cs typeface="Calibri" panose="020F0502020204030204" pitchFamily="34" charset="0"/>
              </a:rPr>
              <a:t> versa. </a:t>
            </a:r>
          </a:p>
          <a:p>
            <a:pPr marL="342900" indent="-342900">
              <a:buFont typeface="+mj-lt"/>
              <a:buAutoNum type="arabicPeriod"/>
            </a:pPr>
            <a:r>
              <a:rPr lang="en-IN" sz="1300" dirty="0">
                <a:latin typeface="Calibri" panose="020F0502020204030204" pitchFamily="34" charset="0"/>
                <a:ea typeface="Calibri" panose="020F0502020204030204" pitchFamily="34" charset="0"/>
                <a:cs typeface="Calibri" panose="020F0502020204030204" pitchFamily="34" charset="0"/>
              </a:rPr>
              <a:t>By leveraging the stationary nature , businesses can make more informed decisions, enhancing their ability to navigate market conditions and plan for the future effectively. </a:t>
            </a:r>
          </a:p>
          <a:p>
            <a:pPr marL="342900" indent="-342900">
              <a:buFont typeface="+mj-lt"/>
              <a:buAutoNum type="arabicPeriod"/>
            </a:pPr>
            <a:r>
              <a:rPr lang="en-IN" sz="1300" dirty="0">
                <a:latin typeface="Calibri" panose="020F0502020204030204" pitchFamily="34" charset="0"/>
                <a:ea typeface="Calibri" panose="020F0502020204030204" pitchFamily="34" charset="0"/>
                <a:cs typeface="Calibri" panose="020F0502020204030204" pitchFamily="34" charset="0"/>
              </a:rPr>
              <a:t>Both variables are dependent on each other and also many factors are effecting them has there's a positive correlation between the Economic Index and Industry Growth Rate, as indicated by the upward trend.</a:t>
            </a:r>
          </a:p>
          <a:p>
            <a:pPr marL="342900" indent="-342900">
              <a:buFont typeface="+mj-lt"/>
              <a:buAutoNum type="arabicPeriod"/>
            </a:pPr>
            <a:r>
              <a:rPr lang="en-IN" sz="1300" dirty="0">
                <a:latin typeface="Calibri" panose="020F0502020204030204" pitchFamily="34" charset="0"/>
                <a:ea typeface="Calibri" panose="020F0502020204030204" pitchFamily="34" charset="0"/>
                <a:cs typeface="Calibri" panose="020F0502020204030204" pitchFamily="34" charset="0"/>
              </a:rPr>
              <a:t> Prioritize investments in industries with a higher Economic Index since they are more likely to exhibit higher growth rates. This can lead to better returns on investment and support long-term growth strategies.</a:t>
            </a:r>
          </a:p>
          <a:p>
            <a:pPr marL="342900" indent="-342900">
              <a:buFont typeface="+mj-lt"/>
              <a:buAutoNum type="arabicPeriod"/>
            </a:pPr>
            <a:r>
              <a:rPr lang="en-IN" sz="1300" dirty="0">
                <a:latin typeface="Calibri" panose="020F0502020204030204" pitchFamily="34" charset="0"/>
                <a:ea typeface="Calibri" panose="020F0502020204030204" pitchFamily="34" charset="0"/>
                <a:cs typeface="Calibri" panose="020F0502020204030204" pitchFamily="34" charset="0"/>
              </a:rPr>
              <a:t>Small improvements in these high-impact variants can lead to significant </a:t>
            </a:r>
            <a:r>
              <a:rPr lang="en-IN" sz="1300" dirty="0"/>
              <a:t>overall gains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p30"/>
          <p:cNvSpPr txBox="1">
            <a:spLocks noGrp="1"/>
          </p:cNvSpPr>
          <p:nvPr>
            <p:ph type="title"/>
          </p:nvPr>
        </p:nvSpPr>
        <p:spPr>
          <a:xfrm>
            <a:off x="228600" y="177790"/>
            <a:ext cx="10515600" cy="535487"/>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2300"/>
              <a:buFont typeface="Georgia" panose="02040502050405020303"/>
              <a:buNone/>
            </a:pPr>
            <a:r>
              <a:rPr lang="en-US" sz="3200" b="1">
                <a:latin typeface="Times New Roman" panose="02020603050405020304"/>
                <a:ea typeface="Times New Roman" panose="02020603050405020304"/>
                <a:cs typeface="Times New Roman" panose="02020603050405020304"/>
                <a:sym typeface="Times New Roman" panose="02020603050405020304"/>
              </a:rPr>
              <a:t>Data Preprocessing</a:t>
            </a:r>
          </a:p>
        </p:txBody>
      </p:sp>
      <p:sp>
        <p:nvSpPr>
          <p:cNvPr id="307" name="Google Shape;307;p30"/>
          <p:cNvSpPr txBox="1"/>
          <p:nvPr/>
        </p:nvSpPr>
        <p:spPr>
          <a:xfrm>
            <a:off x="1856702" y="1367328"/>
            <a:ext cx="6878031" cy="492412"/>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000" b="1" dirty="0">
                <a:solidFill>
                  <a:schemeClr val="tx1"/>
                </a:solidFill>
                <a:effectLst/>
                <a:latin typeface="Arial" panose="020B0604020202020204" pitchFamily="34" charset="0"/>
              </a:rPr>
              <a:t>Converting data into </a:t>
            </a:r>
            <a:r>
              <a:rPr lang="en-US" sz="2000" b="1" dirty="0" err="1">
                <a:solidFill>
                  <a:schemeClr val="tx1"/>
                </a:solidFill>
                <a:effectLst/>
                <a:latin typeface="Arial" panose="020B0604020202020204" pitchFamily="34" charset="0"/>
              </a:rPr>
              <a:t>monthly_data</a:t>
            </a:r>
            <a:endParaRPr sz="2000" dirty="0">
              <a:solidFill>
                <a:schemeClr val="tx1"/>
              </a:solidFill>
              <a:latin typeface="Calibri" panose="020F0502020204030204"/>
              <a:ea typeface="Calibri" panose="020F0502020204030204"/>
              <a:cs typeface="Calibri" panose="020F0502020204030204"/>
              <a:sym typeface="Calibri" panose="020F0502020204030204"/>
            </a:endParaRPr>
          </a:p>
        </p:txBody>
      </p:sp>
      <p:pic>
        <p:nvPicPr>
          <p:cNvPr id="5" name="Picture 2" descr="360DigiTMG Reviews - 52 Reviews of 360digitmg.com | Sitejabb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51545" y="5952931"/>
            <a:ext cx="2277039" cy="808338"/>
          </a:xfrm>
          <a:prstGeom prst="rect">
            <a:avLst/>
          </a:prstGeom>
          <a:noFill/>
          <a:extLst>
            <a:ext uri="{909E8E84-426E-40DD-AFC4-6F175D3DCCD1}">
              <a14:hiddenFill xmlns:a14="http://schemas.microsoft.com/office/drawing/2010/main">
                <a:solidFill>
                  <a:srgbClr val="FFFFFF"/>
                </a:solidFill>
              </a14:hiddenFill>
            </a:ext>
          </a:extLst>
        </p:spPr>
      </p:pic>
      <p:sp>
        <p:nvSpPr>
          <p:cNvPr id="3" name="Arrow: Right 2">
            <a:extLst>
              <a:ext uri="{FF2B5EF4-FFF2-40B4-BE49-F238E27FC236}">
                <a16:creationId xmlns:a16="http://schemas.microsoft.com/office/drawing/2014/main" id="{6D6CA392-CA7D-B75B-53C3-32B1917AA556}"/>
              </a:ext>
            </a:extLst>
          </p:cNvPr>
          <p:cNvSpPr/>
          <p:nvPr/>
        </p:nvSpPr>
        <p:spPr>
          <a:xfrm>
            <a:off x="631597" y="1268660"/>
            <a:ext cx="978408" cy="48463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Arrow: Right 3">
            <a:extLst>
              <a:ext uri="{FF2B5EF4-FFF2-40B4-BE49-F238E27FC236}">
                <a16:creationId xmlns:a16="http://schemas.microsoft.com/office/drawing/2014/main" id="{BC915F98-D211-3BC4-783A-EC45F711F909}"/>
              </a:ext>
            </a:extLst>
          </p:cNvPr>
          <p:cNvSpPr/>
          <p:nvPr/>
        </p:nvSpPr>
        <p:spPr>
          <a:xfrm>
            <a:off x="631597" y="1955969"/>
            <a:ext cx="978408" cy="484632"/>
          </a:xfrm>
          <a:prstGeom prst="rightArrow">
            <a:avLst>
              <a:gd name="adj1" fmla="val 42219"/>
              <a:gd name="adj2" fmla="val 50000"/>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IN" dirty="0"/>
          </a:p>
        </p:txBody>
      </p:sp>
      <p:sp>
        <p:nvSpPr>
          <p:cNvPr id="7" name="TextBox 6">
            <a:extLst>
              <a:ext uri="{FF2B5EF4-FFF2-40B4-BE49-F238E27FC236}">
                <a16:creationId xmlns:a16="http://schemas.microsoft.com/office/drawing/2014/main" id="{A0D42793-1E52-AA69-D3DA-340B5260C1F3}"/>
              </a:ext>
            </a:extLst>
          </p:cNvPr>
          <p:cNvSpPr txBox="1"/>
          <p:nvPr/>
        </p:nvSpPr>
        <p:spPr>
          <a:xfrm>
            <a:off x="1856702" y="1974067"/>
            <a:ext cx="7463671" cy="400110"/>
          </a:xfrm>
          <a:prstGeom prst="rect">
            <a:avLst/>
          </a:prstGeom>
          <a:noFill/>
        </p:spPr>
        <p:txBody>
          <a:bodyPr wrap="square">
            <a:spAutoFit/>
          </a:bodyPr>
          <a:lstStyle/>
          <a:p>
            <a:r>
              <a:rPr lang="en-US" sz="2000" b="1" dirty="0">
                <a:solidFill>
                  <a:srgbClr val="000000"/>
                </a:solidFill>
                <a:effectLst/>
                <a:latin typeface="Arial" panose="020B0604020202020204" pitchFamily="34" charset="0"/>
              </a:rPr>
              <a:t>Data cleaning --missing values and outliers</a:t>
            </a:r>
            <a:endParaRPr lang="en-IN" sz="2000" dirty="0"/>
          </a:p>
        </p:txBody>
      </p:sp>
      <p:sp>
        <p:nvSpPr>
          <p:cNvPr id="8" name="Arrow: Right 7">
            <a:extLst>
              <a:ext uri="{FF2B5EF4-FFF2-40B4-BE49-F238E27FC236}">
                <a16:creationId xmlns:a16="http://schemas.microsoft.com/office/drawing/2014/main" id="{7F851D83-2285-D167-3799-F22A549BDA99}"/>
              </a:ext>
            </a:extLst>
          </p:cNvPr>
          <p:cNvSpPr/>
          <p:nvPr/>
        </p:nvSpPr>
        <p:spPr>
          <a:xfrm>
            <a:off x="631597" y="2719632"/>
            <a:ext cx="978408" cy="405353"/>
          </a:xfrm>
          <a:prstGeom prst="rightArrow">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12" name="TextBox 11">
            <a:extLst>
              <a:ext uri="{FF2B5EF4-FFF2-40B4-BE49-F238E27FC236}">
                <a16:creationId xmlns:a16="http://schemas.microsoft.com/office/drawing/2014/main" id="{AB7BE4C4-1609-DEB7-7CD3-FF8924CCB8F0}"/>
              </a:ext>
            </a:extLst>
          </p:cNvPr>
          <p:cNvSpPr txBox="1"/>
          <p:nvPr/>
        </p:nvSpPr>
        <p:spPr>
          <a:xfrm>
            <a:off x="1866507" y="2595594"/>
            <a:ext cx="7239785" cy="707886"/>
          </a:xfrm>
          <a:prstGeom prst="rect">
            <a:avLst/>
          </a:prstGeom>
          <a:noFill/>
        </p:spPr>
        <p:txBody>
          <a:bodyPr wrap="square">
            <a:spAutoFit/>
          </a:bodyPr>
          <a:lstStyle/>
          <a:p>
            <a:r>
              <a:rPr lang="en-US" sz="2000" b="1" dirty="0">
                <a:solidFill>
                  <a:schemeClr val="tx1"/>
                </a:solidFill>
                <a:effectLst/>
                <a:latin typeface="Arial" panose="020B0604020202020204" pitchFamily="34" charset="0"/>
              </a:rPr>
              <a:t>Exploratory Data Analysis (EDA)--Plot time series  to check for trends, seasonality, or other patterns.</a:t>
            </a:r>
          </a:p>
        </p:txBody>
      </p:sp>
      <p:sp>
        <p:nvSpPr>
          <p:cNvPr id="13" name="Arrow: Right 12">
            <a:extLst>
              <a:ext uri="{FF2B5EF4-FFF2-40B4-BE49-F238E27FC236}">
                <a16:creationId xmlns:a16="http://schemas.microsoft.com/office/drawing/2014/main" id="{6175A73F-1E30-90B5-EF26-DD2CA2FFA8E5}"/>
              </a:ext>
            </a:extLst>
          </p:cNvPr>
          <p:cNvSpPr/>
          <p:nvPr/>
        </p:nvSpPr>
        <p:spPr>
          <a:xfrm>
            <a:off x="631597" y="3501064"/>
            <a:ext cx="978408" cy="405353"/>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15" name="TextBox 14">
            <a:extLst>
              <a:ext uri="{FF2B5EF4-FFF2-40B4-BE49-F238E27FC236}">
                <a16:creationId xmlns:a16="http://schemas.microsoft.com/office/drawing/2014/main" id="{7DA2B792-446C-F37B-893E-E30C79642312}"/>
              </a:ext>
            </a:extLst>
          </p:cNvPr>
          <p:cNvSpPr txBox="1"/>
          <p:nvPr/>
        </p:nvSpPr>
        <p:spPr>
          <a:xfrm>
            <a:off x="1856702" y="3524897"/>
            <a:ext cx="8663611" cy="400110"/>
          </a:xfrm>
          <a:prstGeom prst="rect">
            <a:avLst/>
          </a:prstGeom>
          <a:noFill/>
        </p:spPr>
        <p:txBody>
          <a:bodyPr wrap="square">
            <a:spAutoFit/>
          </a:bodyPr>
          <a:lstStyle/>
          <a:p>
            <a:r>
              <a:rPr lang="en-US" sz="2000" b="1" dirty="0">
                <a:solidFill>
                  <a:srgbClr val="000000"/>
                </a:solidFill>
                <a:effectLst/>
                <a:latin typeface="Arial" panose="020B0604020202020204" pitchFamily="34" charset="0"/>
              </a:rPr>
              <a:t>Stationarity Check--check if the time series is stationary by ADF test</a:t>
            </a:r>
            <a:endParaRPr lang="en-IN" sz="2000" dirty="0"/>
          </a:p>
        </p:txBody>
      </p:sp>
      <p:sp>
        <p:nvSpPr>
          <p:cNvPr id="18" name="Arrow: Right 17">
            <a:extLst>
              <a:ext uri="{FF2B5EF4-FFF2-40B4-BE49-F238E27FC236}">
                <a16:creationId xmlns:a16="http://schemas.microsoft.com/office/drawing/2014/main" id="{490E7023-4AFA-C00D-2144-38F99C25D6E8}"/>
              </a:ext>
            </a:extLst>
          </p:cNvPr>
          <p:cNvSpPr/>
          <p:nvPr/>
        </p:nvSpPr>
        <p:spPr>
          <a:xfrm>
            <a:off x="631597" y="4260915"/>
            <a:ext cx="978408" cy="405353"/>
          </a:xfrm>
          <a:prstGeom prst="rightArrow">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IN"/>
          </a:p>
        </p:txBody>
      </p:sp>
      <p:sp>
        <p:nvSpPr>
          <p:cNvPr id="20" name="TextBox 19">
            <a:extLst>
              <a:ext uri="{FF2B5EF4-FFF2-40B4-BE49-F238E27FC236}">
                <a16:creationId xmlns:a16="http://schemas.microsoft.com/office/drawing/2014/main" id="{9E52F148-C8D4-1E1D-F803-6320F037CEE7}"/>
              </a:ext>
            </a:extLst>
          </p:cNvPr>
          <p:cNvSpPr txBox="1"/>
          <p:nvPr/>
        </p:nvSpPr>
        <p:spPr>
          <a:xfrm>
            <a:off x="1820944" y="4146424"/>
            <a:ext cx="8550111" cy="707886"/>
          </a:xfrm>
          <a:prstGeom prst="rect">
            <a:avLst/>
          </a:prstGeom>
          <a:noFill/>
        </p:spPr>
        <p:txBody>
          <a:bodyPr wrap="square">
            <a:spAutoFit/>
          </a:bodyPr>
          <a:lstStyle/>
          <a:p>
            <a:r>
              <a:rPr lang="en-US" sz="2000" b="1" dirty="0">
                <a:solidFill>
                  <a:schemeClr val="tx1"/>
                </a:solidFill>
                <a:effectLst/>
                <a:latin typeface="Arial" panose="020B0604020202020204" pitchFamily="34" charset="0"/>
              </a:rPr>
              <a:t>Model building--forecast for two independent variables (Economic Index, Industry Growth Rate )For each variant</a:t>
            </a:r>
            <a:endParaRPr lang="en-IN" sz="2000" dirty="0">
              <a:solidFill>
                <a:schemeClr val="tx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8B8933-1431-C8B6-57FE-07A23C73F2B9}"/>
              </a:ext>
            </a:extLst>
          </p:cNvPr>
          <p:cNvSpPr>
            <a:spLocks noGrp="1"/>
          </p:cNvSpPr>
          <p:nvPr>
            <p:ph type="title"/>
          </p:nvPr>
        </p:nvSpPr>
        <p:spPr/>
        <p:txBody>
          <a:bodyPr/>
          <a:lstStyle/>
          <a:p>
            <a:r>
              <a:rPr lang="en-US" b="1" dirty="0">
                <a:latin typeface="Times New Roman" panose="02020603050405020304"/>
                <a:ea typeface="Times New Roman" panose="02020603050405020304"/>
                <a:cs typeface="Times New Roman" panose="02020603050405020304"/>
                <a:sym typeface="Times New Roman" panose="02020603050405020304"/>
              </a:rPr>
              <a:t>Data Visualization </a:t>
            </a:r>
            <a:endParaRPr lang="en-IN" dirty="0"/>
          </a:p>
        </p:txBody>
      </p:sp>
      <p:pic>
        <p:nvPicPr>
          <p:cNvPr id="3" name="Picture 2" descr="A blue dotted line graph&#10;&#10;Description automatically generated">
            <a:extLst>
              <a:ext uri="{FF2B5EF4-FFF2-40B4-BE49-F238E27FC236}">
                <a16:creationId xmlns:a16="http://schemas.microsoft.com/office/drawing/2014/main" id="{5452048A-2A1B-7135-20C9-C99AD6EE7877}"/>
              </a:ext>
            </a:extLst>
          </p:cNvPr>
          <p:cNvPicPr>
            <a:picLocks noChangeAspect="1"/>
          </p:cNvPicPr>
          <p:nvPr/>
        </p:nvPicPr>
        <p:blipFill>
          <a:blip r:embed="rId2"/>
          <a:stretch>
            <a:fillRect/>
          </a:stretch>
        </p:blipFill>
        <p:spPr>
          <a:xfrm>
            <a:off x="7433822" y="3933377"/>
            <a:ext cx="3567259" cy="2359246"/>
          </a:xfrm>
          <a:prstGeom prst="rect">
            <a:avLst/>
          </a:prstGeom>
        </p:spPr>
      </p:pic>
      <p:sp>
        <p:nvSpPr>
          <p:cNvPr id="5" name="TextBox 4">
            <a:extLst>
              <a:ext uri="{FF2B5EF4-FFF2-40B4-BE49-F238E27FC236}">
                <a16:creationId xmlns:a16="http://schemas.microsoft.com/office/drawing/2014/main" id="{DFAFA1F5-960A-D2DD-1593-D66F0995BBD8}"/>
              </a:ext>
            </a:extLst>
          </p:cNvPr>
          <p:cNvSpPr txBox="1"/>
          <p:nvPr/>
        </p:nvSpPr>
        <p:spPr>
          <a:xfrm>
            <a:off x="9118864" y="3379617"/>
            <a:ext cx="2777764" cy="523220"/>
          </a:xfrm>
          <a:prstGeom prst="rect">
            <a:avLst/>
          </a:prstGeom>
          <a:noFill/>
        </p:spPr>
        <p:txBody>
          <a:bodyPr wrap="square">
            <a:spAutoFit/>
          </a:bodyPr>
          <a:lstStyle/>
          <a:p>
            <a:r>
              <a:rPr lang="en-US" dirty="0">
                <a:sym typeface="+mn-ea"/>
              </a:rPr>
              <a:t> Scatter plot between Economic Index and Industry Growth Rate</a:t>
            </a:r>
            <a:endParaRPr lang="en-US" dirty="0"/>
          </a:p>
        </p:txBody>
      </p:sp>
      <p:pic>
        <p:nvPicPr>
          <p:cNvPr id="6" name="Picture 5">
            <a:extLst>
              <a:ext uri="{FF2B5EF4-FFF2-40B4-BE49-F238E27FC236}">
                <a16:creationId xmlns:a16="http://schemas.microsoft.com/office/drawing/2014/main" id="{77A68F10-FD40-ED1D-8507-B98EE231A808}"/>
              </a:ext>
            </a:extLst>
          </p:cNvPr>
          <p:cNvPicPr>
            <a:picLocks noChangeAspect="1"/>
          </p:cNvPicPr>
          <p:nvPr/>
        </p:nvPicPr>
        <p:blipFill>
          <a:blip r:embed="rId3"/>
          <a:stretch>
            <a:fillRect/>
          </a:stretch>
        </p:blipFill>
        <p:spPr>
          <a:xfrm>
            <a:off x="0" y="798206"/>
            <a:ext cx="4230672" cy="2807268"/>
          </a:xfrm>
          <a:prstGeom prst="rect">
            <a:avLst/>
          </a:prstGeom>
        </p:spPr>
      </p:pic>
      <p:sp>
        <p:nvSpPr>
          <p:cNvPr id="8" name="TextBox 7">
            <a:extLst>
              <a:ext uri="{FF2B5EF4-FFF2-40B4-BE49-F238E27FC236}">
                <a16:creationId xmlns:a16="http://schemas.microsoft.com/office/drawing/2014/main" id="{2C09F17E-DEC5-C4FB-39B1-45DEF0B3ED7D}"/>
              </a:ext>
            </a:extLst>
          </p:cNvPr>
          <p:cNvSpPr txBox="1"/>
          <p:nvPr/>
        </p:nvSpPr>
        <p:spPr>
          <a:xfrm>
            <a:off x="1197205" y="3699612"/>
            <a:ext cx="1875934" cy="307777"/>
          </a:xfrm>
          <a:prstGeom prst="rect">
            <a:avLst/>
          </a:prstGeom>
          <a:noFill/>
        </p:spPr>
        <p:txBody>
          <a:bodyPr wrap="square">
            <a:spAutoFit/>
          </a:bodyPr>
          <a:lstStyle/>
          <a:p>
            <a:r>
              <a:rPr lang="en-US" dirty="0"/>
              <a:t>Economic Index</a:t>
            </a:r>
          </a:p>
        </p:txBody>
      </p:sp>
      <p:sp>
        <p:nvSpPr>
          <p:cNvPr id="10" name="TextBox 9">
            <a:extLst>
              <a:ext uri="{FF2B5EF4-FFF2-40B4-BE49-F238E27FC236}">
                <a16:creationId xmlns:a16="http://schemas.microsoft.com/office/drawing/2014/main" id="{056F19D6-4EDA-D63E-3057-8F6C489C67B0}"/>
              </a:ext>
            </a:extLst>
          </p:cNvPr>
          <p:cNvSpPr txBox="1"/>
          <p:nvPr/>
        </p:nvSpPr>
        <p:spPr>
          <a:xfrm>
            <a:off x="5590095" y="3779489"/>
            <a:ext cx="2498103" cy="307777"/>
          </a:xfrm>
          <a:prstGeom prst="rect">
            <a:avLst/>
          </a:prstGeom>
          <a:noFill/>
        </p:spPr>
        <p:txBody>
          <a:bodyPr wrap="square">
            <a:spAutoFit/>
          </a:bodyPr>
          <a:lstStyle/>
          <a:p>
            <a:r>
              <a:rPr lang="en-US" dirty="0"/>
              <a:t>Industry Growth Rate</a:t>
            </a:r>
          </a:p>
        </p:txBody>
      </p:sp>
      <p:pic>
        <p:nvPicPr>
          <p:cNvPr id="11" name="Picture 10">
            <a:extLst>
              <a:ext uri="{FF2B5EF4-FFF2-40B4-BE49-F238E27FC236}">
                <a16:creationId xmlns:a16="http://schemas.microsoft.com/office/drawing/2014/main" id="{3C79359F-8729-8100-F6E2-5EDA04033F88}"/>
              </a:ext>
            </a:extLst>
          </p:cNvPr>
          <p:cNvPicPr>
            <a:picLocks noChangeAspect="1"/>
          </p:cNvPicPr>
          <p:nvPr/>
        </p:nvPicPr>
        <p:blipFill>
          <a:blip r:embed="rId4"/>
          <a:stretch>
            <a:fillRect/>
          </a:stretch>
        </p:blipFill>
        <p:spPr>
          <a:xfrm>
            <a:off x="4557279" y="798206"/>
            <a:ext cx="4351051" cy="2887145"/>
          </a:xfrm>
          <a:prstGeom prst="rect">
            <a:avLst/>
          </a:prstGeom>
        </p:spPr>
      </p:pic>
      <p:pic>
        <p:nvPicPr>
          <p:cNvPr id="12" name="Picture 11">
            <a:extLst>
              <a:ext uri="{FF2B5EF4-FFF2-40B4-BE49-F238E27FC236}">
                <a16:creationId xmlns:a16="http://schemas.microsoft.com/office/drawing/2014/main" id="{334005B6-A44F-7674-1014-5A905A681943}"/>
              </a:ext>
            </a:extLst>
          </p:cNvPr>
          <p:cNvPicPr>
            <a:picLocks noChangeAspect="1"/>
          </p:cNvPicPr>
          <p:nvPr/>
        </p:nvPicPr>
        <p:blipFill>
          <a:blip r:embed="rId5"/>
          <a:stretch>
            <a:fillRect/>
          </a:stretch>
        </p:blipFill>
        <p:spPr>
          <a:xfrm>
            <a:off x="1975868" y="4007389"/>
            <a:ext cx="4120133" cy="2393411"/>
          </a:xfrm>
          <a:prstGeom prst="rect">
            <a:avLst/>
          </a:prstGeom>
        </p:spPr>
      </p:pic>
    </p:spTree>
    <p:extLst>
      <p:ext uri="{BB962C8B-B14F-4D97-AF65-F5344CB8AC3E}">
        <p14:creationId xmlns:p14="http://schemas.microsoft.com/office/powerpoint/2010/main" val="8524812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E58AD2-957D-E0D6-10CE-1C1BCBAA2965}"/>
              </a:ext>
            </a:extLst>
          </p:cNvPr>
          <p:cNvSpPr>
            <a:spLocks noGrp="1"/>
          </p:cNvSpPr>
          <p:nvPr>
            <p:ph type="title"/>
          </p:nvPr>
        </p:nvSpPr>
        <p:spPr>
          <a:xfrm>
            <a:off x="228600" y="205535"/>
            <a:ext cx="10515600" cy="480041"/>
          </a:xfrm>
        </p:spPr>
        <p:txBody>
          <a:bodyPr/>
          <a:lstStyle/>
          <a:p>
            <a:r>
              <a:rPr lang="en-IN" altLang="en-US" sz="2800" b="1" dirty="0">
                <a:latin typeface="Times New Roman" panose="02020603050405020304"/>
                <a:ea typeface="Times New Roman" panose="02020603050405020304"/>
                <a:cs typeface="Times New Roman" panose="02020603050405020304"/>
                <a:sym typeface="Times New Roman" panose="02020603050405020304"/>
              </a:rPr>
              <a:t>Time series plot</a:t>
            </a:r>
            <a:endParaRPr lang="en-IN" dirty="0"/>
          </a:p>
        </p:txBody>
      </p:sp>
      <p:pic>
        <p:nvPicPr>
          <p:cNvPr id="3" name="Picture 2">
            <a:extLst>
              <a:ext uri="{FF2B5EF4-FFF2-40B4-BE49-F238E27FC236}">
                <a16:creationId xmlns:a16="http://schemas.microsoft.com/office/drawing/2014/main" id="{30C012F1-7632-AF9F-1EB2-61A2A7675F80}"/>
              </a:ext>
            </a:extLst>
          </p:cNvPr>
          <p:cNvPicPr/>
          <p:nvPr/>
        </p:nvPicPr>
        <p:blipFill>
          <a:blip r:embed="rId2"/>
          <a:stretch>
            <a:fillRect/>
          </a:stretch>
        </p:blipFill>
        <p:spPr>
          <a:xfrm>
            <a:off x="1011237" y="1020128"/>
            <a:ext cx="10169525" cy="4817745"/>
          </a:xfrm>
          <a:prstGeom prst="rect">
            <a:avLst/>
          </a:prstGeom>
        </p:spPr>
      </p:pic>
    </p:spTree>
    <p:extLst>
      <p:ext uri="{BB962C8B-B14F-4D97-AF65-F5344CB8AC3E}">
        <p14:creationId xmlns:p14="http://schemas.microsoft.com/office/powerpoint/2010/main" val="14629807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6F991-64F5-F39B-6FB7-E8A2DA39B329}"/>
              </a:ext>
            </a:extLst>
          </p:cNvPr>
          <p:cNvSpPr>
            <a:spLocks noGrp="1"/>
          </p:cNvSpPr>
          <p:nvPr>
            <p:ph type="title"/>
          </p:nvPr>
        </p:nvSpPr>
        <p:spPr>
          <a:xfrm>
            <a:off x="273376" y="3256788"/>
            <a:ext cx="10470823" cy="743190"/>
          </a:xfrm>
        </p:spPr>
        <p:txBody>
          <a:bodyPr/>
          <a:lstStyle/>
          <a:p>
            <a:pPr marL="0" lvl="0" indent="0" rtl="0">
              <a:lnSpc>
                <a:spcPct val="90000"/>
              </a:lnSpc>
              <a:spcBef>
                <a:spcPts val="0"/>
              </a:spcBef>
              <a:spcAft>
                <a:spcPts val="0"/>
              </a:spcAft>
            </a:pPr>
            <a:br>
              <a:rPr lang="en-US" sz="1600" b="1" dirty="0">
                <a:latin typeface="Times New Roman"/>
                <a:ea typeface="Times New Roman"/>
                <a:cs typeface="Times New Roman"/>
                <a:sym typeface="Times New Roman"/>
              </a:rPr>
            </a:br>
            <a:endParaRPr lang="en-IN" dirty="0"/>
          </a:p>
        </p:txBody>
      </p:sp>
      <p:sp>
        <p:nvSpPr>
          <p:cNvPr id="4" name="TextBox 3">
            <a:extLst>
              <a:ext uri="{FF2B5EF4-FFF2-40B4-BE49-F238E27FC236}">
                <a16:creationId xmlns:a16="http://schemas.microsoft.com/office/drawing/2014/main" id="{E82FD2CB-D917-02D4-39C7-B16C337F9D96}"/>
              </a:ext>
            </a:extLst>
          </p:cNvPr>
          <p:cNvSpPr txBox="1"/>
          <p:nvPr/>
        </p:nvSpPr>
        <p:spPr>
          <a:xfrm>
            <a:off x="65988" y="0"/>
            <a:ext cx="9075655" cy="707886"/>
          </a:xfrm>
          <a:prstGeom prst="rect">
            <a:avLst/>
          </a:prstGeom>
          <a:noFill/>
        </p:spPr>
        <p:txBody>
          <a:bodyPr wrap="square">
            <a:spAutoFit/>
          </a:bodyPr>
          <a:lstStyle/>
          <a:p>
            <a:r>
              <a:rPr lang="en-US" sz="2000" b="1" dirty="0">
                <a:latin typeface="Times New Roman"/>
                <a:ea typeface="Times New Roman"/>
                <a:cs typeface="Times New Roman"/>
                <a:sym typeface="Times New Roman"/>
              </a:rPr>
              <a:t>CRISP-ML(Q) Methodology</a:t>
            </a:r>
            <a:br>
              <a:rPr lang="en-US" sz="2000" b="1" dirty="0">
                <a:latin typeface="Times New Roman"/>
                <a:ea typeface="Times New Roman"/>
                <a:cs typeface="Times New Roman"/>
                <a:sym typeface="Times New Roman"/>
              </a:rPr>
            </a:br>
            <a:r>
              <a:rPr lang="en-US" sz="2000" b="1" dirty="0">
                <a:latin typeface="Times New Roman"/>
                <a:ea typeface="Times New Roman"/>
                <a:cs typeface="Times New Roman"/>
                <a:sym typeface="Times New Roman"/>
              </a:rPr>
              <a:t>There are six stages of CRISP-ML(Q) Methodology</a:t>
            </a:r>
            <a:endParaRPr lang="en-IN" sz="2000" dirty="0"/>
          </a:p>
        </p:txBody>
      </p:sp>
      <p:sp>
        <p:nvSpPr>
          <p:cNvPr id="6" name="TextBox 5">
            <a:extLst>
              <a:ext uri="{FF2B5EF4-FFF2-40B4-BE49-F238E27FC236}">
                <a16:creationId xmlns:a16="http://schemas.microsoft.com/office/drawing/2014/main" id="{4A0B50EA-1DB4-5C5F-73A0-3A5763F0AA75}"/>
              </a:ext>
            </a:extLst>
          </p:cNvPr>
          <p:cNvSpPr txBox="1"/>
          <p:nvPr/>
        </p:nvSpPr>
        <p:spPr>
          <a:xfrm>
            <a:off x="772997" y="1179296"/>
            <a:ext cx="10470822" cy="4339650"/>
          </a:xfrm>
          <a:prstGeom prst="rect">
            <a:avLst/>
          </a:prstGeom>
          <a:noFill/>
        </p:spPr>
        <p:txBody>
          <a:bodyPr wrap="square">
            <a:spAutoFit/>
          </a:bodyPr>
          <a:lstStyle/>
          <a:p>
            <a:pPr lvl="0">
              <a:buSzPts val="1200"/>
            </a:pPr>
            <a:r>
              <a:rPr lang="en-US" sz="2400" dirty="0">
                <a:solidFill>
                  <a:srgbClr val="0070C0"/>
                </a:solidFill>
                <a:latin typeface="Times New Roman"/>
                <a:ea typeface="Times New Roman"/>
                <a:cs typeface="Times New Roman"/>
                <a:sym typeface="Times New Roman"/>
              </a:rPr>
              <a:t>1</a:t>
            </a:r>
            <a:r>
              <a:rPr lang="en-US" sz="2400" dirty="0">
                <a:solidFill>
                  <a:srgbClr val="0070C0"/>
                </a:solidFill>
                <a:latin typeface="+mj-lt"/>
                <a:ea typeface="Times New Roman"/>
                <a:cs typeface="Times New Roman"/>
                <a:sym typeface="Times New Roman"/>
              </a:rPr>
              <a:t>.Business and data understanding –</a:t>
            </a:r>
            <a:br>
              <a:rPr lang="en-US" sz="2000" b="1" dirty="0">
                <a:latin typeface="+mj-lt"/>
                <a:ea typeface="Times New Roman"/>
                <a:cs typeface="Times New Roman"/>
                <a:sym typeface="Times New Roman"/>
              </a:rPr>
            </a:br>
            <a:r>
              <a:rPr lang="en-US" sz="2000" dirty="0">
                <a:latin typeface="+mj-lt"/>
              </a:rPr>
              <a:t>In this initial stage, identify the goals and requirements of the project. Understand the company requirements, demands to increase the company revenue</a:t>
            </a:r>
          </a:p>
          <a:p>
            <a:pPr marL="457200" lvl="0" indent="-457200">
              <a:buSzPts val="1200"/>
              <a:buAutoNum type="arabicPeriod"/>
            </a:pPr>
            <a:endParaRPr lang="en-US" sz="2000" b="1" dirty="0">
              <a:latin typeface="+mj-lt"/>
              <a:ea typeface="Times New Roman"/>
              <a:cs typeface="Times New Roman"/>
              <a:sym typeface="Times New Roman"/>
            </a:endParaRPr>
          </a:p>
          <a:p>
            <a:pPr lvl="0">
              <a:buSzPts val="1200"/>
            </a:pPr>
            <a:r>
              <a:rPr lang="en-US" sz="2000" dirty="0">
                <a:solidFill>
                  <a:srgbClr val="0070C0"/>
                </a:solidFill>
                <a:latin typeface="+mj-lt"/>
                <a:ea typeface="Times New Roman"/>
                <a:cs typeface="Times New Roman"/>
                <a:sym typeface="Times New Roman"/>
              </a:rPr>
              <a:t>2.</a:t>
            </a:r>
            <a:r>
              <a:rPr lang="en-US" sz="2400" dirty="0">
                <a:solidFill>
                  <a:srgbClr val="0070C0"/>
                </a:solidFill>
                <a:latin typeface="+mj-lt"/>
                <a:ea typeface="Times New Roman"/>
                <a:cs typeface="Times New Roman"/>
                <a:sym typeface="Times New Roman"/>
              </a:rPr>
              <a:t>Data preparation-</a:t>
            </a:r>
            <a:br>
              <a:rPr lang="en-US" sz="2000" dirty="0">
                <a:solidFill>
                  <a:srgbClr val="0070C0"/>
                </a:solidFill>
                <a:latin typeface="+mj-lt"/>
                <a:ea typeface="Times New Roman"/>
                <a:cs typeface="Times New Roman"/>
                <a:sym typeface="Times New Roman"/>
              </a:rPr>
            </a:br>
            <a:r>
              <a:rPr lang="en-US" sz="2000" dirty="0">
                <a:latin typeface="+mj-lt"/>
              </a:rPr>
              <a:t>Clean and preprocess the dataset to ensure consistency and quality. This may involve converting relevant column to datetime datatype, handling missing values, checking for stationarity, check for random walk. Preparing data for training.</a:t>
            </a:r>
          </a:p>
          <a:p>
            <a:pPr lvl="0">
              <a:buSzPts val="1200"/>
            </a:pPr>
            <a:endParaRPr lang="en-US" sz="2400" b="1" dirty="0">
              <a:latin typeface="+mj-lt"/>
              <a:ea typeface="Times New Roman"/>
              <a:cs typeface="Times New Roman"/>
              <a:sym typeface="Times New Roman"/>
            </a:endParaRPr>
          </a:p>
          <a:p>
            <a:pPr lvl="0">
              <a:buSzPts val="1200"/>
            </a:pPr>
            <a:r>
              <a:rPr lang="en-US" sz="2400" dirty="0">
                <a:solidFill>
                  <a:srgbClr val="0070C0"/>
                </a:solidFill>
                <a:latin typeface="+mj-lt"/>
                <a:ea typeface="Times New Roman"/>
                <a:cs typeface="Times New Roman"/>
                <a:sym typeface="Times New Roman"/>
              </a:rPr>
              <a:t>3.Model building –</a:t>
            </a:r>
            <a:br>
              <a:rPr lang="en-US" sz="2000" dirty="0">
                <a:solidFill>
                  <a:srgbClr val="0070C0"/>
                </a:solidFill>
                <a:latin typeface="+mj-lt"/>
                <a:ea typeface="Times New Roman"/>
                <a:cs typeface="Times New Roman"/>
                <a:sym typeface="Times New Roman"/>
              </a:rPr>
            </a:br>
            <a:r>
              <a:rPr lang="en-US" sz="2000" dirty="0">
                <a:latin typeface="+mj-lt"/>
              </a:rPr>
              <a:t>Select appropriate machine learning algorithms suitable for ARIMA, AR(auto-regression), Moving Average, Linear regression,  </a:t>
            </a:r>
            <a:r>
              <a:rPr lang="en-US" sz="2000" dirty="0" err="1">
                <a:latin typeface="+mj-lt"/>
              </a:rPr>
              <a:t>Xgboost</a:t>
            </a:r>
            <a:r>
              <a:rPr lang="en-US" sz="2000" dirty="0">
                <a:latin typeface="+mj-lt"/>
              </a:rPr>
              <a:t>. Train models for forecasting relevant variables in the data</a:t>
            </a:r>
            <a:endParaRPr lang="en-IN" sz="2000" dirty="0">
              <a:latin typeface="+mj-lt"/>
            </a:endParaRPr>
          </a:p>
        </p:txBody>
      </p:sp>
    </p:spTree>
    <p:extLst>
      <p:ext uri="{BB962C8B-B14F-4D97-AF65-F5344CB8AC3E}">
        <p14:creationId xmlns:p14="http://schemas.microsoft.com/office/powerpoint/2010/main" val="35050095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190BC9A-A03E-B5F5-F102-4B6E0F09AFF3}"/>
              </a:ext>
            </a:extLst>
          </p:cNvPr>
          <p:cNvSpPr txBox="1">
            <a:spLocks noGrp="1"/>
          </p:cNvSpPr>
          <p:nvPr>
            <p:ph type="title"/>
          </p:nvPr>
        </p:nvSpPr>
        <p:spPr>
          <a:xfrm>
            <a:off x="228600" y="187325"/>
            <a:ext cx="10515600" cy="517525"/>
          </a:xfrm>
          <a:prstGeom prst="rect">
            <a:avLst/>
          </a:prstGeom>
          <a:noFill/>
        </p:spPr>
        <p:txBody>
          <a:bodyPr wrap="square">
            <a:spAutoFit/>
          </a:bodyPr>
          <a:lstStyle/>
          <a:p>
            <a:r>
              <a:rPr lang="en-US" sz="2000" b="1" dirty="0">
                <a:latin typeface="Times New Roman"/>
                <a:ea typeface="Times New Roman"/>
                <a:cs typeface="Times New Roman"/>
                <a:sym typeface="Times New Roman"/>
              </a:rPr>
              <a:t>CRISP-ML(Q) Methodology</a:t>
            </a:r>
            <a:br>
              <a:rPr lang="en-US" sz="2000" b="1" dirty="0">
                <a:latin typeface="Times New Roman"/>
                <a:ea typeface="Times New Roman"/>
                <a:cs typeface="Times New Roman"/>
                <a:sym typeface="Times New Roman"/>
              </a:rPr>
            </a:br>
            <a:r>
              <a:rPr lang="en-US" sz="2000" b="1" dirty="0">
                <a:latin typeface="Times New Roman"/>
                <a:ea typeface="Times New Roman"/>
                <a:cs typeface="Times New Roman"/>
                <a:sym typeface="Times New Roman"/>
              </a:rPr>
              <a:t>There are six stages of CRISP-ML(Q) Methodology</a:t>
            </a:r>
            <a:endParaRPr lang="en-IN" sz="2000" dirty="0"/>
          </a:p>
        </p:txBody>
      </p:sp>
      <p:sp>
        <p:nvSpPr>
          <p:cNvPr id="11" name="TextBox 10">
            <a:extLst>
              <a:ext uri="{FF2B5EF4-FFF2-40B4-BE49-F238E27FC236}">
                <a16:creationId xmlns:a16="http://schemas.microsoft.com/office/drawing/2014/main" id="{C207AD42-422C-ACFE-9C4E-3CF5372A71D9}"/>
              </a:ext>
            </a:extLst>
          </p:cNvPr>
          <p:cNvSpPr txBox="1"/>
          <p:nvPr/>
        </p:nvSpPr>
        <p:spPr>
          <a:xfrm>
            <a:off x="581025" y="1660526"/>
            <a:ext cx="10610850" cy="3662541"/>
          </a:xfrm>
          <a:prstGeom prst="rect">
            <a:avLst/>
          </a:prstGeom>
          <a:noFill/>
        </p:spPr>
        <p:txBody>
          <a:bodyPr wrap="square">
            <a:spAutoFit/>
          </a:bodyPr>
          <a:lstStyle/>
          <a:p>
            <a:pPr>
              <a:buSzPts val="1200"/>
            </a:pPr>
            <a:r>
              <a:rPr lang="en-US" sz="2400" dirty="0">
                <a:solidFill>
                  <a:srgbClr val="0070C0"/>
                </a:solidFill>
                <a:latin typeface="+mj-lt"/>
              </a:rPr>
              <a:t>4.Model Evaluation-</a:t>
            </a:r>
          </a:p>
          <a:p>
            <a:pPr>
              <a:buSzPts val="1200"/>
            </a:pPr>
            <a:r>
              <a:rPr lang="en-US" sz="2000" dirty="0">
                <a:latin typeface="+mj-lt"/>
              </a:rPr>
              <a:t>Compare different models to identify the best-performing one for forecasting.</a:t>
            </a:r>
          </a:p>
          <a:p>
            <a:pPr>
              <a:buSzPts val="1200"/>
            </a:pPr>
            <a:endParaRPr lang="en-US" sz="2000" dirty="0">
              <a:solidFill>
                <a:srgbClr val="0070C0"/>
              </a:solidFill>
              <a:latin typeface="+mj-lt"/>
              <a:ea typeface="Times New Roman"/>
              <a:cs typeface="Times New Roman"/>
              <a:sym typeface="Times New Roman"/>
            </a:endParaRPr>
          </a:p>
          <a:p>
            <a:pPr>
              <a:buSzPts val="1200"/>
            </a:pPr>
            <a:r>
              <a:rPr lang="en-US" sz="2400" dirty="0">
                <a:solidFill>
                  <a:srgbClr val="0070C0"/>
                </a:solidFill>
                <a:latin typeface="+mj-lt"/>
              </a:rPr>
              <a:t>5.Model Deployment-</a:t>
            </a:r>
            <a:br>
              <a:rPr lang="en-US" sz="2000" dirty="0">
                <a:solidFill>
                  <a:srgbClr val="0070C0"/>
                </a:solidFill>
                <a:latin typeface="+mj-lt"/>
                <a:ea typeface="Times New Roman"/>
                <a:cs typeface="Times New Roman"/>
                <a:sym typeface="Times New Roman"/>
              </a:rPr>
            </a:br>
            <a:r>
              <a:rPr lang="en-US" sz="2000" dirty="0">
                <a:latin typeface="+mj-lt"/>
              </a:rPr>
              <a:t>Deploy the chosen model into a user-friendly application that allows forecasting the demand and ensuring client satisfaction on prediction for different variants of heavy vehicles.</a:t>
            </a:r>
            <a:endParaRPr lang="en-US" sz="2000" dirty="0">
              <a:solidFill>
                <a:srgbClr val="0070C0"/>
              </a:solidFill>
              <a:latin typeface="+mj-lt"/>
              <a:ea typeface="Times New Roman"/>
              <a:cs typeface="Times New Roman"/>
              <a:sym typeface="Times New Roman"/>
            </a:endParaRPr>
          </a:p>
          <a:p>
            <a:pPr>
              <a:buSzPts val="1200"/>
            </a:pPr>
            <a:endParaRPr lang="en-US" sz="2000" dirty="0">
              <a:solidFill>
                <a:srgbClr val="0070C0"/>
              </a:solidFill>
              <a:latin typeface="+mj-lt"/>
              <a:ea typeface="Times New Roman"/>
              <a:cs typeface="Times New Roman"/>
              <a:sym typeface="Times New Roman"/>
            </a:endParaRPr>
          </a:p>
          <a:p>
            <a:pPr>
              <a:buSzPts val="1200"/>
            </a:pPr>
            <a:r>
              <a:rPr lang="en-US" sz="2400" dirty="0">
                <a:solidFill>
                  <a:srgbClr val="0070C0"/>
                </a:solidFill>
                <a:latin typeface="+mj-lt"/>
              </a:rPr>
              <a:t>6.Monitoring and Maintenance-</a:t>
            </a:r>
          </a:p>
          <a:p>
            <a:pPr>
              <a:buSzPts val="1200"/>
            </a:pPr>
            <a:r>
              <a:rPr lang="en-US" sz="2000" dirty="0">
                <a:latin typeface="+mj-lt"/>
              </a:rPr>
              <a:t>Continuously monitor the model's performance in real-world scenarios. Collect feedback from company and adjust the model as necessary to improve accuracy and relevance. Regularly update the model with new data ensuring it remains effective and reliable</a:t>
            </a:r>
            <a:endParaRPr lang="en-US" sz="2000" b="1" dirty="0">
              <a:latin typeface="+mj-lt"/>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7242543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11182A-A1FB-39E5-ED9E-5EA66B6176EB}"/>
              </a:ext>
            </a:extLst>
          </p:cNvPr>
          <p:cNvSpPr>
            <a:spLocks noGrp="1"/>
          </p:cNvSpPr>
          <p:nvPr>
            <p:ph type="title"/>
          </p:nvPr>
        </p:nvSpPr>
        <p:spPr>
          <a:xfrm>
            <a:off x="228600" y="184761"/>
            <a:ext cx="10515600" cy="521590"/>
          </a:xfrm>
        </p:spPr>
        <p:txBody>
          <a:bodyPr/>
          <a:lstStyle/>
          <a:p>
            <a:r>
              <a:rPr lang="en-IN" dirty="0"/>
              <a:t>Model Building</a:t>
            </a:r>
          </a:p>
        </p:txBody>
      </p:sp>
      <p:sp>
        <p:nvSpPr>
          <p:cNvPr id="6" name="TextBox 5">
            <a:extLst>
              <a:ext uri="{FF2B5EF4-FFF2-40B4-BE49-F238E27FC236}">
                <a16:creationId xmlns:a16="http://schemas.microsoft.com/office/drawing/2014/main" id="{521420C5-B987-A6E2-FE27-210040592DAC}"/>
              </a:ext>
            </a:extLst>
          </p:cNvPr>
          <p:cNvSpPr txBox="1"/>
          <p:nvPr/>
        </p:nvSpPr>
        <p:spPr>
          <a:xfrm>
            <a:off x="569142" y="1112363"/>
            <a:ext cx="10175058" cy="4770537"/>
          </a:xfrm>
          <a:prstGeom prst="rect">
            <a:avLst/>
          </a:prstGeom>
          <a:noFill/>
        </p:spPr>
        <p:txBody>
          <a:bodyPr wrap="square">
            <a:spAutoFit/>
          </a:bodyPr>
          <a:lstStyle/>
          <a:p>
            <a:pPr>
              <a:buSzPts val="1200"/>
            </a:pPr>
            <a:r>
              <a:rPr lang="en-US" sz="2000" dirty="0">
                <a:solidFill>
                  <a:schemeClr val="accent5">
                    <a:lumMod val="75000"/>
                  </a:schemeClr>
                </a:solidFill>
              </a:rPr>
              <a:t>1.XGBoost (Extreme Gradient Boosting) </a:t>
            </a:r>
          </a:p>
          <a:p>
            <a:pPr>
              <a:buSzPts val="1200"/>
            </a:pPr>
            <a:r>
              <a:rPr lang="en-US" dirty="0"/>
              <a:t> It is a powerful machine learning algorithm primarily used for supervised learning tasks such as regression and classification. Although it is not specifically designed for time series forecasting, it can be adapted to handle forecasting problems through feature engineering and careful data preparation.</a:t>
            </a:r>
          </a:p>
          <a:p>
            <a:pPr>
              <a:buSzPts val="1200"/>
            </a:pPr>
            <a:endParaRPr lang="en-US" sz="1400" dirty="0">
              <a:solidFill>
                <a:srgbClr val="0070C0"/>
              </a:solidFill>
              <a:latin typeface="+mj-lt"/>
              <a:ea typeface="Times New Roman"/>
              <a:cs typeface="Times New Roman"/>
              <a:sym typeface="Times New Roman"/>
            </a:endParaRPr>
          </a:p>
          <a:p>
            <a:pPr>
              <a:buSzPts val="1200"/>
            </a:pPr>
            <a:r>
              <a:rPr lang="en-US" b="1" dirty="0">
                <a:solidFill>
                  <a:schemeClr val="tx1"/>
                </a:solidFill>
                <a:latin typeface="+mj-lt"/>
                <a:ea typeface="Times New Roman"/>
                <a:cs typeface="Times New Roman"/>
                <a:sym typeface="Times New Roman"/>
              </a:rPr>
              <a:t>Suitable for</a:t>
            </a:r>
            <a:r>
              <a:rPr lang="en-US" dirty="0">
                <a:solidFill>
                  <a:schemeClr val="tx1"/>
                </a:solidFill>
                <a:latin typeface="+mj-lt"/>
                <a:ea typeface="Times New Roman"/>
                <a:cs typeface="Times New Roman"/>
                <a:sym typeface="Times New Roman"/>
              </a:rPr>
              <a:t>—XXX12, XXX13, XXX17</a:t>
            </a:r>
          </a:p>
          <a:p>
            <a:pPr>
              <a:buSzPts val="1200"/>
            </a:pPr>
            <a:endParaRPr lang="en-US" sz="1400" dirty="0">
              <a:solidFill>
                <a:srgbClr val="0070C0"/>
              </a:solidFill>
              <a:latin typeface="+mj-lt"/>
              <a:ea typeface="Times New Roman"/>
              <a:cs typeface="Times New Roman"/>
              <a:sym typeface="Times New Roman"/>
            </a:endParaRPr>
          </a:p>
          <a:p>
            <a:pPr>
              <a:buSzPts val="1200"/>
            </a:pPr>
            <a:r>
              <a:rPr lang="en-US" sz="2000" dirty="0">
                <a:solidFill>
                  <a:srgbClr val="0070C0"/>
                </a:solidFill>
                <a:latin typeface="+mj-lt"/>
                <a:ea typeface="Times New Roman"/>
                <a:cs typeface="Times New Roman"/>
                <a:sym typeface="Times New Roman"/>
              </a:rPr>
              <a:t>2. Linear Regression</a:t>
            </a:r>
          </a:p>
          <a:p>
            <a:pPr>
              <a:buSzPts val="1200"/>
            </a:pPr>
            <a:r>
              <a:rPr lang="en-US" dirty="0"/>
              <a:t>Linear regression can be used for time series forecasting by transforming the data into a supervised learning format, where the past observations are used to predict future values. Although linear regression is relatively simple compared to other forecasting models, it can be effective for basic time series data, especially if the relationships are approximately linear.</a:t>
            </a:r>
          </a:p>
          <a:p>
            <a:pPr>
              <a:buSzPts val="1200"/>
            </a:pPr>
            <a:endParaRPr lang="en-US" sz="1400" dirty="0">
              <a:solidFill>
                <a:srgbClr val="0070C0"/>
              </a:solidFill>
              <a:latin typeface="+mj-lt"/>
              <a:ea typeface="Times New Roman"/>
              <a:cs typeface="Times New Roman"/>
              <a:sym typeface="Times New Roman"/>
            </a:endParaRPr>
          </a:p>
          <a:p>
            <a:pPr>
              <a:buSzPts val="1200"/>
            </a:pPr>
            <a:r>
              <a:rPr lang="en-US" b="1" dirty="0">
                <a:solidFill>
                  <a:schemeClr val="tx1"/>
                </a:solidFill>
                <a:latin typeface="+mj-lt"/>
                <a:ea typeface="Times New Roman"/>
                <a:cs typeface="Times New Roman"/>
                <a:sym typeface="Times New Roman"/>
              </a:rPr>
              <a:t>Suitable for </a:t>
            </a:r>
            <a:r>
              <a:rPr lang="en-US" dirty="0">
                <a:solidFill>
                  <a:schemeClr val="tx1"/>
                </a:solidFill>
                <a:latin typeface="+mj-lt"/>
                <a:ea typeface="Times New Roman"/>
                <a:cs typeface="Times New Roman"/>
                <a:sym typeface="Times New Roman"/>
              </a:rPr>
              <a:t>- XXX11, XXX15, XXX18, XXXV5,  XXXV9</a:t>
            </a:r>
          </a:p>
          <a:p>
            <a:pPr>
              <a:buSzPts val="1200"/>
            </a:pPr>
            <a:endParaRPr lang="en-US" sz="2000" dirty="0">
              <a:solidFill>
                <a:schemeClr val="accent5">
                  <a:lumMod val="75000"/>
                </a:schemeClr>
              </a:solidFill>
              <a:latin typeface="+mj-lt"/>
              <a:ea typeface="Times New Roman"/>
              <a:cs typeface="Times New Roman"/>
              <a:sym typeface="Times New Roman"/>
            </a:endParaRPr>
          </a:p>
          <a:p>
            <a:pPr>
              <a:buSzPts val="1200"/>
            </a:pPr>
            <a:r>
              <a:rPr lang="en-US" sz="2000" dirty="0">
                <a:solidFill>
                  <a:schemeClr val="accent5">
                    <a:lumMod val="75000"/>
                  </a:schemeClr>
                </a:solidFill>
                <a:latin typeface="+mj-lt"/>
                <a:ea typeface="Times New Roman"/>
                <a:cs typeface="Times New Roman"/>
                <a:sym typeface="Times New Roman"/>
              </a:rPr>
              <a:t>3.</a:t>
            </a:r>
            <a:r>
              <a:rPr lang="en-US" sz="2000" dirty="0">
                <a:solidFill>
                  <a:schemeClr val="accent5">
                    <a:lumMod val="75000"/>
                  </a:schemeClr>
                </a:solidFill>
              </a:rPr>
              <a:t> Simple Exponential Smoothing</a:t>
            </a:r>
          </a:p>
          <a:p>
            <a:pPr>
              <a:buSzPts val="1200"/>
            </a:pPr>
            <a:r>
              <a:rPr lang="en-US" dirty="0"/>
              <a:t>is a popular and effective method for time series forecasting, especially when the data exhibits a consistent level (no trend or seasonality). It is used to predict future values based on weighted averages of past observations, where more recent observations are given higher weights.</a:t>
            </a:r>
          </a:p>
          <a:p>
            <a:pPr>
              <a:buSzPts val="1200"/>
            </a:pPr>
            <a:endParaRPr lang="en-US" sz="1400" b="1" dirty="0">
              <a:solidFill>
                <a:schemeClr val="tx1"/>
              </a:solidFill>
              <a:latin typeface="+mj-lt"/>
              <a:ea typeface="Times New Roman"/>
              <a:cs typeface="Times New Roman"/>
              <a:sym typeface="Times New Roman"/>
            </a:endParaRPr>
          </a:p>
          <a:p>
            <a:pPr>
              <a:buSzPts val="1200"/>
            </a:pPr>
            <a:r>
              <a:rPr lang="en-US" b="1" dirty="0">
                <a:solidFill>
                  <a:schemeClr val="tx1"/>
                </a:solidFill>
                <a:latin typeface="+mj-lt"/>
                <a:ea typeface="Times New Roman"/>
                <a:cs typeface="Times New Roman"/>
                <a:sym typeface="Times New Roman"/>
              </a:rPr>
              <a:t>Suitable for- </a:t>
            </a:r>
            <a:r>
              <a:rPr lang="en-US" dirty="0">
                <a:solidFill>
                  <a:schemeClr val="tx1"/>
                </a:solidFill>
                <a:latin typeface="+mj-lt"/>
                <a:ea typeface="Times New Roman"/>
                <a:cs typeface="Times New Roman"/>
                <a:sym typeface="Times New Roman"/>
              </a:rPr>
              <a:t>XXXV1, XXXV2, XXXV3, XXXV4</a:t>
            </a:r>
            <a:endParaRPr lang="en-US" sz="1400" dirty="0">
              <a:solidFill>
                <a:schemeClr val="tx1"/>
              </a:solidFill>
              <a:latin typeface="+mj-lt"/>
              <a:ea typeface="Times New Roman"/>
              <a:cs typeface="Times New Roman"/>
              <a:sym typeface="Times New Roman"/>
            </a:endParaRPr>
          </a:p>
        </p:txBody>
      </p:sp>
    </p:spTree>
    <p:extLst>
      <p:ext uri="{BB962C8B-B14F-4D97-AF65-F5344CB8AC3E}">
        <p14:creationId xmlns:p14="http://schemas.microsoft.com/office/powerpoint/2010/main" val="26545113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577AE-9F03-35E1-145E-B49F6F860E61}"/>
              </a:ext>
            </a:extLst>
          </p:cNvPr>
          <p:cNvSpPr>
            <a:spLocks noGrp="1"/>
          </p:cNvSpPr>
          <p:nvPr>
            <p:ph type="title"/>
          </p:nvPr>
        </p:nvSpPr>
        <p:spPr/>
        <p:txBody>
          <a:bodyPr/>
          <a:lstStyle/>
          <a:p>
            <a:r>
              <a:rPr lang="en-IN" dirty="0"/>
              <a:t>Deployment</a:t>
            </a:r>
          </a:p>
        </p:txBody>
      </p:sp>
      <p:sp>
        <p:nvSpPr>
          <p:cNvPr id="4" name="TextBox 3">
            <a:extLst>
              <a:ext uri="{FF2B5EF4-FFF2-40B4-BE49-F238E27FC236}">
                <a16:creationId xmlns:a16="http://schemas.microsoft.com/office/drawing/2014/main" id="{6F386F5B-B868-4721-F74C-DE408337E8BC}"/>
              </a:ext>
            </a:extLst>
          </p:cNvPr>
          <p:cNvSpPr txBox="1"/>
          <p:nvPr/>
        </p:nvSpPr>
        <p:spPr>
          <a:xfrm>
            <a:off x="556181" y="970961"/>
            <a:ext cx="9860437" cy="1785104"/>
          </a:xfrm>
          <a:prstGeom prst="rect">
            <a:avLst/>
          </a:prstGeom>
          <a:noFill/>
        </p:spPr>
        <p:txBody>
          <a:bodyPr wrap="square">
            <a:spAutoFit/>
          </a:bodyPr>
          <a:lstStyle/>
          <a:p>
            <a:r>
              <a:rPr lang="en-US" sz="2200" b="1" dirty="0" err="1">
                <a:latin typeface="Calibri" panose="020F0502020204030204" pitchFamily="34" charset="0"/>
                <a:ea typeface="Calibri" panose="020F0502020204030204" pitchFamily="34" charset="0"/>
                <a:cs typeface="Calibri" panose="020F0502020204030204" pitchFamily="34" charset="0"/>
              </a:rPr>
              <a:t>Streamlit</a:t>
            </a:r>
            <a:r>
              <a:rPr lang="en-US" sz="2200" b="1" dirty="0">
                <a:latin typeface="Calibri" panose="020F0502020204030204" pitchFamily="34" charset="0"/>
                <a:ea typeface="Calibri" panose="020F0502020204030204" pitchFamily="34" charset="0"/>
                <a:cs typeface="Calibri" panose="020F0502020204030204" pitchFamily="34" charset="0"/>
              </a:rPr>
              <a:t>: </a:t>
            </a:r>
            <a:r>
              <a:rPr lang="en-US" sz="2200" dirty="0">
                <a:latin typeface="Calibri" panose="020F0502020204030204" pitchFamily="34" charset="0"/>
                <a:ea typeface="Calibri" panose="020F0502020204030204" pitchFamily="34" charset="0"/>
                <a:cs typeface="Calibri" panose="020F0502020204030204" pitchFamily="34" charset="0"/>
              </a:rPr>
              <a:t> is an open-source framework for building interactive web applications using Python. It allows rapid development with a user-friendly interface and real-time interactivity through components like sliders and buttons. </a:t>
            </a:r>
            <a:r>
              <a:rPr lang="en-US" sz="2200" dirty="0" err="1">
                <a:latin typeface="Calibri" panose="020F0502020204030204" pitchFamily="34" charset="0"/>
                <a:ea typeface="Calibri" panose="020F0502020204030204" pitchFamily="34" charset="0"/>
                <a:cs typeface="Calibri" panose="020F0502020204030204" pitchFamily="34" charset="0"/>
              </a:rPr>
              <a:t>Streamlit</a:t>
            </a:r>
            <a:r>
              <a:rPr lang="en-US" sz="2200" dirty="0">
                <a:latin typeface="Calibri" panose="020F0502020204030204" pitchFamily="34" charset="0"/>
                <a:ea typeface="Calibri" panose="020F0502020204030204" pitchFamily="34" charset="0"/>
                <a:cs typeface="Calibri" panose="020F0502020204030204" pitchFamily="34" charset="0"/>
              </a:rPr>
              <a:t> seamlessly integrates with popular data science libraries, making it ideal for visualization and analysis.</a:t>
            </a:r>
          </a:p>
        </p:txBody>
      </p:sp>
      <p:pic>
        <p:nvPicPr>
          <p:cNvPr id="3" name="Picture 2">
            <a:extLst>
              <a:ext uri="{FF2B5EF4-FFF2-40B4-BE49-F238E27FC236}">
                <a16:creationId xmlns:a16="http://schemas.microsoft.com/office/drawing/2014/main" id="{17775859-F30F-0C5F-8D03-3779A08410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91851" y="3676440"/>
            <a:ext cx="3246763" cy="189952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4045354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BA0D44-0335-AF88-14C3-C41522D2E0C7}"/>
              </a:ext>
            </a:extLst>
          </p:cNvPr>
          <p:cNvSpPr>
            <a:spLocks noGrp="1"/>
          </p:cNvSpPr>
          <p:nvPr>
            <p:ph type="title"/>
          </p:nvPr>
        </p:nvSpPr>
        <p:spPr/>
        <p:txBody>
          <a:bodyPr/>
          <a:lstStyle/>
          <a:p>
            <a:r>
              <a:rPr lang="en-IN" dirty="0"/>
              <a:t>Queries?</a:t>
            </a:r>
          </a:p>
        </p:txBody>
      </p:sp>
      <p:pic>
        <p:nvPicPr>
          <p:cNvPr id="5" name="Picture 4">
            <a:extLst>
              <a:ext uri="{FF2B5EF4-FFF2-40B4-BE49-F238E27FC236}">
                <a16:creationId xmlns:a16="http://schemas.microsoft.com/office/drawing/2014/main" id="{7EB70BD8-77F0-ED7C-748E-8FCAF81C62AC}"/>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2394880" y="1362333"/>
            <a:ext cx="6183040" cy="4328127"/>
          </a:xfrm>
          <a:prstGeom prst="rect">
            <a:avLst/>
          </a:prstGeom>
        </p:spPr>
      </p:pic>
    </p:spTree>
    <p:extLst>
      <p:ext uri="{BB962C8B-B14F-4D97-AF65-F5344CB8AC3E}">
        <p14:creationId xmlns:p14="http://schemas.microsoft.com/office/powerpoint/2010/main" val="25388858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lowchart: Process 4"/>
          <p:cNvSpPr/>
          <p:nvPr/>
        </p:nvSpPr>
        <p:spPr>
          <a:xfrm>
            <a:off x="1675765" y="1252855"/>
            <a:ext cx="6569075" cy="1275080"/>
          </a:xfrm>
          <a:prstGeom prst="flowChartProcess">
            <a:avLst/>
          </a:prstGeom>
        </p:spPr>
        <p:style>
          <a:lnRef idx="3">
            <a:schemeClr val="accent1"/>
          </a:lnRef>
          <a:fillRef idx="0">
            <a:srgbClr val="FFFFFF"/>
          </a:fillRef>
          <a:effectRef idx="0">
            <a:srgbClr val="FFFFFF"/>
          </a:effectRef>
          <a:fontRef idx="minor">
            <a:schemeClr val="tx1"/>
          </a:fontRef>
        </p:style>
        <p:txBody>
          <a:bodyPr rtlCol="0" anchor="ctr"/>
          <a:lstStyle/>
          <a:p>
            <a:pPr algn="ctr"/>
            <a:endParaRPr lang="en-US"/>
          </a:p>
        </p:txBody>
      </p:sp>
      <p:sp>
        <p:nvSpPr>
          <p:cNvPr id="6" name="Text Box 5"/>
          <p:cNvSpPr txBox="1"/>
          <p:nvPr/>
        </p:nvSpPr>
        <p:spPr>
          <a:xfrm>
            <a:off x="1846240" y="1379305"/>
            <a:ext cx="6398600" cy="1022180"/>
          </a:xfrm>
          <a:prstGeom prst="rect">
            <a:avLst/>
          </a:prstGeom>
          <a:noFill/>
        </p:spPr>
        <p:txBody>
          <a:bodyPr wrap="square" rtlCol="0">
            <a:noAutofit/>
          </a:bodyPr>
          <a:lstStyle/>
          <a:p>
            <a:r>
              <a:rPr lang="en-US" b="1" dirty="0"/>
              <a:t>Name :  AKSHITHA CHITTIREDDY</a:t>
            </a:r>
          </a:p>
          <a:p>
            <a:endParaRPr lang="en-US" b="1" dirty="0"/>
          </a:p>
          <a:p>
            <a:r>
              <a:rPr lang="en-US" b="1" dirty="0">
                <a:hlinkClick r:id="rId2" tooltip="https://www.linkedin.com/in/akshithachittireddy/"/>
              </a:rPr>
              <a:t>https://www.linkedin.com/in/akshithachittireddy/</a:t>
            </a:r>
            <a:endParaRPr lang="en-US" b="1" dirty="0"/>
          </a:p>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88"/>
        <p:cNvGrpSpPr/>
        <p:nvPr/>
      </p:nvGrpSpPr>
      <p:grpSpPr>
        <a:xfrm>
          <a:off x="0" y="0"/>
          <a:ext cx="0" cy="0"/>
          <a:chOff x="0" y="0"/>
          <a:chExt cx="0" cy="0"/>
        </a:xfrm>
      </p:grpSpPr>
      <p:cxnSp>
        <p:nvCxnSpPr>
          <p:cNvPr id="490" name="Google Shape;490;p60"/>
          <p:cNvCxnSpPr/>
          <p:nvPr/>
        </p:nvCxnSpPr>
        <p:spPr>
          <a:xfrm>
            <a:off x="0" y="6464596"/>
            <a:ext cx="9597656" cy="0"/>
          </a:xfrm>
          <a:prstGeom prst="straightConnector1">
            <a:avLst/>
          </a:prstGeom>
          <a:noFill/>
          <a:ln w="9525" cap="flat" cmpd="sng">
            <a:solidFill>
              <a:srgbClr val="3B7FF2"/>
            </a:solidFill>
            <a:prstDash val="solid"/>
            <a:round/>
            <a:headEnd type="none" w="sm" len="sm"/>
            <a:tailEnd type="none" w="sm" len="sm"/>
          </a:ln>
        </p:spPr>
      </p:cxnSp>
      <p:pic>
        <p:nvPicPr>
          <p:cNvPr id="491" name="Google Shape;491;p60" descr="Attitudes 2 Animal Cognition Survey – The Anthrozoologist"/>
          <p:cNvPicPr preferRelativeResize="0"/>
          <p:nvPr/>
        </p:nvPicPr>
        <p:blipFill rotWithShape="1">
          <a:blip r:embed="rId3"/>
          <a:srcRect/>
          <a:stretch>
            <a:fillRect/>
          </a:stretch>
        </p:blipFill>
        <p:spPr>
          <a:xfrm>
            <a:off x="3110415" y="272435"/>
            <a:ext cx="5971172" cy="5971172"/>
          </a:xfrm>
          <a:prstGeom prst="rect">
            <a:avLst/>
          </a:prstGeom>
          <a:noFill/>
          <a:ln>
            <a:noFill/>
          </a:ln>
        </p:spPr>
      </p:pic>
      <p:pic>
        <p:nvPicPr>
          <p:cNvPr id="5" name="Picture 2" descr="360DigiTMG Reviews - 52 Reviews of 360digitmg.com | Sitejabbe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23552" y="5952931"/>
            <a:ext cx="2277039" cy="80833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8600" y="186159"/>
            <a:ext cx="10515600" cy="518795"/>
          </a:xfrm>
        </p:spPr>
        <p:txBody>
          <a:bodyPr/>
          <a:lstStyle/>
          <a:p>
            <a:r>
              <a:rPr lang="en-US"/>
              <a:t>Project Overview and Scope</a:t>
            </a:r>
          </a:p>
        </p:txBody>
      </p:sp>
      <p:sp>
        <p:nvSpPr>
          <p:cNvPr id="5" name="Text Box 4"/>
          <p:cNvSpPr txBox="1"/>
          <p:nvPr/>
        </p:nvSpPr>
        <p:spPr>
          <a:xfrm>
            <a:off x="649605" y="1112520"/>
            <a:ext cx="11103610" cy="5216525"/>
          </a:xfrm>
          <a:prstGeom prst="rect">
            <a:avLst/>
          </a:prstGeom>
          <a:noFill/>
        </p:spPr>
        <p:txBody>
          <a:bodyPr wrap="square" rtlCol="0" anchor="t">
            <a:noAutofit/>
          </a:bodyPr>
          <a:lstStyle/>
          <a:p>
            <a:r>
              <a:rPr lang="en-US"/>
              <a:t>             Demand forecasting involves predicting future customer demand using historical data and analytical models. Accurate demand forecasts are critical for making informed business decisions, including inventory management, production planning, and financial forecasting. Demand forecasting typically relies on statistical methods (like moving averages, exponential smoothing, ARIMA), machine learning models, or a combination of both.</a:t>
            </a:r>
          </a:p>
          <a:p>
            <a:r>
              <a:rPr lang="en-US"/>
              <a:t>             Production optimization focuses on maximizing production efficiency, minimizing costs, and meeting demand requirements. It involves making decisions on resource allocation, production schedules, inventory levels, and capacity planning, often based on demand forecasts. The goal is to strike a balance between supply and demand while minimizing waste and maximizing profitability.</a:t>
            </a:r>
          </a:p>
          <a:p>
            <a:endParaRPr lang="en-US" b="1"/>
          </a:p>
          <a:p>
            <a:r>
              <a:rPr lang="en-US" b="1"/>
              <a:t>Data Collection &amp; Analysis:</a:t>
            </a:r>
          </a:p>
          <a:p>
            <a:r>
              <a:rPr lang="en-US"/>
              <a:t>Gather historical sales, inventory, and external factors like economic indicators.</a:t>
            </a:r>
          </a:p>
          <a:p>
            <a:r>
              <a:rPr lang="en-US"/>
              <a:t>Analyze patterns, trends, and seasonality in the data.</a:t>
            </a:r>
          </a:p>
          <a:p>
            <a:endParaRPr lang="en-US"/>
          </a:p>
          <a:p>
            <a:r>
              <a:rPr lang="en-US" b="1"/>
              <a:t>Forecasting Models:</a:t>
            </a:r>
          </a:p>
          <a:p>
            <a:r>
              <a:rPr lang="en-US"/>
              <a:t>Time series models (e.g., ARIMA, SARIMA).</a:t>
            </a:r>
          </a:p>
          <a:p>
            <a:r>
              <a:rPr lang="en-US"/>
              <a:t>Machine learning models (e.g., Random Forest, Gradient Boosting, Neural Networks).</a:t>
            </a:r>
          </a:p>
          <a:p>
            <a:r>
              <a:rPr lang="en-US"/>
              <a:t>Hybrid models combining statistical and machine learning techniques.</a:t>
            </a:r>
          </a:p>
          <a:p>
            <a:endParaRPr lang="en-US"/>
          </a:p>
          <a:p>
            <a:r>
              <a:rPr lang="en-US" b="1"/>
              <a:t>Optimization Techniques:</a:t>
            </a:r>
            <a:endParaRPr lang="en-US"/>
          </a:p>
          <a:p>
            <a:r>
              <a:rPr lang="en-US"/>
              <a:t>Linear/Nonlinear programming to minimize costs (e.g., transportation, storage, production).</a:t>
            </a:r>
          </a:p>
          <a:p>
            <a:r>
              <a:rPr lang="en-US"/>
              <a:t>Heuristic algorithms (e.g., Genetic Algorithms, Particle Swarm Optimization) for complex systems.</a:t>
            </a:r>
          </a:p>
          <a:p>
            <a:r>
              <a:rPr lang="en-US"/>
              <a:t>Simulation techniques to handle uncertainty in production processes.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38"/>
        <p:cNvGrpSpPr/>
        <p:nvPr/>
      </p:nvGrpSpPr>
      <p:grpSpPr>
        <a:xfrm>
          <a:off x="0" y="0"/>
          <a:ext cx="0" cy="0"/>
          <a:chOff x="0" y="0"/>
          <a:chExt cx="0" cy="0"/>
        </a:xfrm>
      </p:grpSpPr>
      <p:sp>
        <p:nvSpPr>
          <p:cNvPr id="139" name="Google Shape;139;gf3a8d4be09_2_180"/>
          <p:cNvSpPr txBox="1">
            <a:spLocks noGrp="1"/>
          </p:cNvSpPr>
          <p:nvPr>
            <p:ph type="title"/>
          </p:nvPr>
        </p:nvSpPr>
        <p:spPr>
          <a:xfrm>
            <a:off x="163275" y="0"/>
            <a:ext cx="10515600" cy="535500"/>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3000"/>
              <a:buFont typeface="Georgia" panose="02040502050405020303"/>
              <a:buNone/>
            </a:pPr>
            <a:r>
              <a:rPr lang="en-US" sz="3200" b="1">
                <a:latin typeface="Times New Roman" panose="02020603050405020304"/>
                <a:ea typeface="Times New Roman" panose="02020603050405020304"/>
                <a:cs typeface="Times New Roman" panose="02020603050405020304"/>
                <a:sym typeface="Times New Roman" panose="02020603050405020304"/>
              </a:rPr>
              <a:t>Contents</a:t>
            </a:r>
            <a:endParaRPr sz="3200" b="1">
              <a:latin typeface="Times New Roman" panose="02020603050405020304"/>
              <a:ea typeface="Times New Roman" panose="02020603050405020304"/>
              <a:cs typeface="Times New Roman" panose="02020603050405020304"/>
              <a:sym typeface="Times New Roman" panose="02020603050405020304"/>
            </a:endParaRPr>
          </a:p>
        </p:txBody>
      </p:sp>
      <p:sp>
        <p:nvSpPr>
          <p:cNvPr id="140" name="Google Shape;140;gf3a8d4be09_2_180"/>
          <p:cNvSpPr txBox="1">
            <a:spLocks noGrp="1"/>
          </p:cNvSpPr>
          <p:nvPr>
            <p:ph type="sldNum" idx="12"/>
          </p:nvPr>
        </p:nvSpPr>
        <p:spPr>
          <a:xfrm>
            <a:off x="11639549" y="6350003"/>
            <a:ext cx="390600" cy="288900"/>
          </a:xfrm>
          <a:prstGeom prst="rect">
            <a:avLst/>
          </a:prstGeom>
          <a:noFill/>
          <a:ln>
            <a:noFill/>
          </a:ln>
        </p:spPr>
        <p:txBody>
          <a:bodyPr spcFirstLastPara="1" wrap="square" lIns="91400" tIns="45675" rIns="91400" bIns="45675" anchor="ctr" anchorCtr="0">
            <a:noAutofit/>
          </a:bodyPr>
          <a:lstStyle/>
          <a:p>
            <a:pPr marL="0" marR="0" lvl="0" indent="0" algn="r" rtl="0">
              <a:lnSpc>
                <a:spcPct val="100000"/>
              </a:lnSpc>
              <a:spcBef>
                <a:spcPts val="0"/>
              </a:spcBef>
              <a:spcAft>
                <a:spcPts val="0"/>
              </a:spcAft>
              <a:buClr>
                <a:srgbClr val="000000"/>
              </a:buClr>
              <a:buSzPts val="1200"/>
              <a:buFont typeface="Arial" panose="020B0604020202020204"/>
              <a:buNone/>
            </a:pPr>
            <a:fld id="{00000000-1234-1234-1234-123412341234}" type="slidenum">
              <a:rPr lang="en-US"/>
              <a:t>4</a:t>
            </a:fld>
            <a:endParaRPr lang="en-US"/>
          </a:p>
        </p:txBody>
      </p:sp>
      <p:sp>
        <p:nvSpPr>
          <p:cNvPr id="142" name="Google Shape;142;gf3a8d4be09_2_180"/>
          <p:cNvSpPr txBox="1"/>
          <p:nvPr/>
        </p:nvSpPr>
        <p:spPr>
          <a:xfrm>
            <a:off x="383125" y="1149375"/>
            <a:ext cx="11034000" cy="2843825"/>
          </a:xfrm>
          <a:prstGeom prst="rect">
            <a:avLst/>
          </a:prstGeom>
          <a:noFill/>
          <a:ln>
            <a:noFill/>
          </a:ln>
        </p:spPr>
        <p:txBody>
          <a:bodyPr spcFirstLastPara="1" wrap="square" lIns="91425" tIns="91425" rIns="91425" bIns="91425" anchor="t" anchorCtr="0">
            <a:spAutoFit/>
          </a:bodyPr>
          <a:lstStyle/>
          <a:p>
            <a:pPr marL="457200" lvl="0" indent="-431800" algn="l" rtl="0">
              <a:lnSpc>
                <a:spcPct val="90000"/>
              </a:lnSpc>
              <a:spcBef>
                <a:spcPts val="0"/>
              </a:spcBef>
              <a:spcAft>
                <a:spcPts val="0"/>
              </a:spcAft>
              <a:buClr>
                <a:schemeClr val="dk1"/>
              </a:buClr>
              <a:buSzPts val="3200"/>
              <a:buFont typeface="Times New Roman" panose="02020603050405020304"/>
              <a:buChar char="●"/>
            </a:pPr>
            <a:r>
              <a:rPr lang="en-US" sz="3200" dirty="0">
                <a:solidFill>
                  <a:schemeClr val="dk1"/>
                </a:solidFill>
                <a:latin typeface="Times New Roman" panose="02020603050405020304"/>
                <a:ea typeface="Times New Roman" panose="02020603050405020304"/>
                <a:cs typeface="Times New Roman" panose="02020603050405020304"/>
                <a:sym typeface="Times New Roman" panose="02020603050405020304"/>
              </a:rPr>
              <a:t>Business Objective</a:t>
            </a:r>
            <a:endParaRPr sz="3200"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431800" algn="l" rtl="0">
              <a:lnSpc>
                <a:spcPct val="90000"/>
              </a:lnSpc>
              <a:spcBef>
                <a:spcPts val="0"/>
              </a:spcBef>
              <a:spcAft>
                <a:spcPts val="0"/>
              </a:spcAft>
              <a:buClr>
                <a:schemeClr val="dk1"/>
              </a:buClr>
              <a:buSzPts val="3200"/>
              <a:buFont typeface="Times New Roman" panose="02020603050405020304"/>
              <a:buChar char="●"/>
            </a:pPr>
            <a:r>
              <a:rPr lang="en-US" sz="3200" dirty="0">
                <a:solidFill>
                  <a:schemeClr val="dk1"/>
                </a:solidFill>
                <a:latin typeface="Times New Roman" panose="02020603050405020304"/>
                <a:ea typeface="Times New Roman" panose="02020603050405020304"/>
                <a:cs typeface="Times New Roman" panose="02020603050405020304"/>
                <a:sym typeface="Times New Roman" panose="02020603050405020304"/>
              </a:rPr>
              <a:t>Business Constraints</a:t>
            </a:r>
            <a:endParaRPr sz="3200"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431800" algn="l" rtl="0">
              <a:lnSpc>
                <a:spcPct val="90000"/>
              </a:lnSpc>
              <a:spcBef>
                <a:spcPts val="0"/>
              </a:spcBef>
              <a:spcAft>
                <a:spcPts val="0"/>
              </a:spcAft>
              <a:buClr>
                <a:schemeClr val="dk1"/>
              </a:buClr>
              <a:buSzPts val="3200"/>
              <a:buFont typeface="Times New Roman" panose="02020603050405020304"/>
              <a:buChar char="●"/>
            </a:pPr>
            <a:r>
              <a:rPr lang="en-US" sz="3200" dirty="0">
                <a:solidFill>
                  <a:schemeClr val="dk1"/>
                </a:solidFill>
                <a:latin typeface="Times New Roman" panose="02020603050405020304"/>
                <a:ea typeface="Times New Roman" panose="02020603050405020304"/>
                <a:cs typeface="Times New Roman" panose="02020603050405020304"/>
                <a:sym typeface="Times New Roman" panose="02020603050405020304"/>
              </a:rPr>
              <a:t>Project Architecture</a:t>
            </a:r>
          </a:p>
          <a:p>
            <a:pPr marL="457200" lvl="0" indent="-431800" algn="l" rtl="0">
              <a:lnSpc>
                <a:spcPct val="90000"/>
              </a:lnSpc>
              <a:spcBef>
                <a:spcPts val="0"/>
              </a:spcBef>
              <a:spcAft>
                <a:spcPts val="0"/>
              </a:spcAft>
              <a:buClr>
                <a:schemeClr val="dk1"/>
              </a:buClr>
              <a:buSzPts val="3200"/>
              <a:buFont typeface="Times New Roman" panose="02020603050405020304"/>
              <a:buChar char="●"/>
            </a:pPr>
            <a:r>
              <a:rPr lang="en-US" sz="3200" dirty="0">
                <a:solidFill>
                  <a:schemeClr val="dk1"/>
                </a:solidFill>
                <a:latin typeface="Times New Roman" panose="02020603050405020304"/>
                <a:ea typeface="Times New Roman" panose="02020603050405020304"/>
                <a:cs typeface="Times New Roman" panose="02020603050405020304"/>
                <a:sym typeface="Times New Roman" panose="02020603050405020304"/>
              </a:rPr>
              <a:t>Data Collection</a:t>
            </a:r>
            <a:endParaRPr sz="3200"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431800" algn="l" rtl="0">
              <a:lnSpc>
                <a:spcPct val="90000"/>
              </a:lnSpc>
              <a:spcBef>
                <a:spcPts val="0"/>
              </a:spcBef>
              <a:spcAft>
                <a:spcPts val="0"/>
              </a:spcAft>
              <a:buClr>
                <a:schemeClr val="dk1"/>
              </a:buClr>
              <a:buSzPts val="3200"/>
              <a:buFont typeface="Times New Roman" panose="02020603050405020304"/>
              <a:buChar char="●"/>
            </a:pPr>
            <a:r>
              <a:rPr lang="en-US" sz="3200" dirty="0">
                <a:solidFill>
                  <a:schemeClr val="dk1"/>
                </a:solidFill>
                <a:latin typeface="Times New Roman" panose="02020603050405020304"/>
                <a:ea typeface="Times New Roman" panose="02020603050405020304"/>
                <a:cs typeface="Times New Roman" panose="02020603050405020304"/>
                <a:sym typeface="Times New Roman" panose="02020603050405020304"/>
              </a:rPr>
              <a:t>Exploratory Data Analysis</a:t>
            </a:r>
            <a:endParaRPr sz="3200"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431800" algn="l" rtl="0">
              <a:lnSpc>
                <a:spcPct val="90000"/>
              </a:lnSpc>
              <a:spcBef>
                <a:spcPts val="0"/>
              </a:spcBef>
              <a:spcAft>
                <a:spcPts val="0"/>
              </a:spcAft>
              <a:buClr>
                <a:schemeClr val="dk1"/>
              </a:buClr>
              <a:buSzPts val="3200"/>
              <a:buFont typeface="Times New Roman" panose="02020603050405020304"/>
              <a:buChar char="●"/>
            </a:pPr>
            <a:r>
              <a:rPr lang="en-US" sz="3200" dirty="0">
                <a:solidFill>
                  <a:schemeClr val="dk1"/>
                </a:solidFill>
                <a:latin typeface="Times New Roman" panose="02020603050405020304"/>
                <a:ea typeface="Times New Roman" panose="02020603050405020304"/>
                <a:cs typeface="Times New Roman" panose="02020603050405020304"/>
                <a:sym typeface="Times New Roman" panose="02020603050405020304"/>
              </a:rPr>
              <a:t>Data Visualization</a:t>
            </a:r>
            <a:endParaRPr sz="3200"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pic>
        <p:nvPicPr>
          <p:cNvPr id="6" name="Picture 2" descr="360DigiTMG Reviews - 52 Reviews of 360digitmg.com | Sitejabb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53110" y="5945834"/>
            <a:ext cx="2277039" cy="80833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86159"/>
            <a:ext cx="10515600" cy="518795"/>
          </a:xfrm>
        </p:spPr>
        <p:txBody>
          <a:bodyPr/>
          <a:lstStyle/>
          <a:p>
            <a:r>
              <a:rPr lang="en-US"/>
              <a:t>Business Problem</a:t>
            </a:r>
          </a:p>
        </p:txBody>
      </p:sp>
      <p:sp>
        <p:nvSpPr>
          <p:cNvPr id="3" name="Text Box 2"/>
          <p:cNvSpPr txBox="1"/>
          <p:nvPr/>
        </p:nvSpPr>
        <p:spPr>
          <a:xfrm>
            <a:off x="488315" y="1423035"/>
            <a:ext cx="10916920" cy="1506855"/>
          </a:xfrm>
          <a:prstGeom prst="rect">
            <a:avLst/>
          </a:prstGeom>
          <a:noFill/>
        </p:spPr>
        <p:txBody>
          <a:bodyPr wrap="square" rtlCol="0">
            <a:noAutofit/>
          </a:bodyPr>
          <a:lstStyle/>
          <a:p>
            <a:r>
              <a:rPr lang="en-US" sz="2400"/>
              <a:t>The existing forecasting technique for the client is not effective. The project aims to forecast demand for construction machinery variants to optimize manufacturing and distribution</a:t>
            </a:r>
            <a:r>
              <a:rPr lang="en-US"/>
              <a:t>.</a:t>
            </a:r>
          </a:p>
        </p:txBody>
      </p:sp>
      <p:pic>
        <p:nvPicPr>
          <p:cNvPr id="4" name="Picture 3" descr="business problem pic"/>
          <p:cNvPicPr>
            <a:picLocks noChangeAspect="1"/>
          </p:cNvPicPr>
          <p:nvPr/>
        </p:nvPicPr>
        <p:blipFill>
          <a:blip r:embed="rId2"/>
          <a:stretch>
            <a:fillRect/>
          </a:stretch>
        </p:blipFill>
        <p:spPr>
          <a:xfrm>
            <a:off x="5494020" y="2827020"/>
            <a:ext cx="3178175" cy="317817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86159"/>
            <a:ext cx="10515600" cy="518795"/>
          </a:xfrm>
        </p:spPr>
        <p:txBody>
          <a:bodyPr/>
          <a:lstStyle/>
          <a:p>
            <a:r>
              <a:rPr lang="en-US"/>
              <a:t>Business Objective</a:t>
            </a:r>
          </a:p>
        </p:txBody>
      </p:sp>
      <p:sp>
        <p:nvSpPr>
          <p:cNvPr id="3" name="Text Box 2"/>
          <p:cNvSpPr txBox="1"/>
          <p:nvPr/>
        </p:nvSpPr>
        <p:spPr>
          <a:xfrm>
            <a:off x="1293495" y="1465580"/>
            <a:ext cx="3703955" cy="720090"/>
          </a:xfrm>
          <a:prstGeom prst="rect">
            <a:avLst/>
          </a:prstGeom>
          <a:noFill/>
        </p:spPr>
        <p:txBody>
          <a:bodyPr wrap="square" rtlCol="0">
            <a:noAutofit/>
          </a:bodyPr>
          <a:lstStyle/>
          <a:p>
            <a:endParaRPr lang="en-US"/>
          </a:p>
        </p:txBody>
      </p:sp>
      <p:sp>
        <p:nvSpPr>
          <p:cNvPr id="4" name="Text Box 3"/>
          <p:cNvSpPr txBox="1"/>
          <p:nvPr/>
        </p:nvSpPr>
        <p:spPr>
          <a:xfrm>
            <a:off x="6217285" y="1475740"/>
            <a:ext cx="4527550" cy="645795"/>
          </a:xfrm>
          <a:prstGeom prst="rect">
            <a:avLst/>
          </a:prstGeom>
          <a:ln w="9525" cap="flat" cmpd="sng" algn="ctr">
            <a:noFill/>
            <a:prstDash val="dash"/>
          </a:ln>
        </p:spPr>
        <p:style>
          <a:lnRef idx="0">
            <a:schemeClr val="accent1"/>
          </a:lnRef>
          <a:fillRef idx="0">
            <a:srgbClr val="FFFFFF"/>
          </a:fillRef>
          <a:effectRef idx="0">
            <a:srgbClr val="FFFFFF"/>
          </a:effectRef>
          <a:fontRef idx="minor">
            <a:schemeClr val="tx1"/>
          </a:fontRef>
        </p:style>
        <p:txBody>
          <a:bodyPr wrap="square" rtlCol="0">
            <a:noAutofit/>
          </a:bodyPr>
          <a:lstStyle/>
          <a:p>
            <a:r>
              <a:rPr lang="en-US" sz="2400"/>
              <a:t>            </a:t>
            </a:r>
            <a:r>
              <a:rPr lang="en-US" sz="2400">
                <a:gradFill>
                  <a:gsLst>
                    <a:gs pos="0">
                      <a:srgbClr val="007BD3"/>
                    </a:gs>
                    <a:gs pos="100000">
                      <a:srgbClr val="034373"/>
                    </a:gs>
                  </a:gsLst>
                  <a:lin scaled="0"/>
                </a:gradFill>
              </a:rPr>
              <a:t> Constraints</a:t>
            </a:r>
          </a:p>
        </p:txBody>
      </p:sp>
      <p:sp>
        <p:nvSpPr>
          <p:cNvPr id="5" name="Text Box 4"/>
          <p:cNvSpPr txBox="1"/>
          <p:nvPr/>
        </p:nvSpPr>
        <p:spPr>
          <a:xfrm>
            <a:off x="1123950" y="1369695"/>
            <a:ext cx="3702050" cy="751840"/>
          </a:xfrm>
          <a:prstGeom prst="rect">
            <a:avLst/>
          </a:prstGeom>
          <a:noFill/>
        </p:spPr>
        <p:txBody>
          <a:bodyPr wrap="square" rtlCol="0">
            <a:noAutofit/>
          </a:bodyPr>
          <a:lstStyle/>
          <a:p>
            <a:endParaRPr lang="en-US"/>
          </a:p>
        </p:txBody>
      </p:sp>
      <p:sp>
        <p:nvSpPr>
          <p:cNvPr id="6" name="Text Box 5"/>
          <p:cNvSpPr txBox="1"/>
          <p:nvPr/>
        </p:nvSpPr>
        <p:spPr>
          <a:xfrm>
            <a:off x="1505585" y="1465580"/>
            <a:ext cx="4138295" cy="570865"/>
          </a:xfrm>
          <a:prstGeom prst="rect">
            <a:avLst/>
          </a:prstGeom>
          <a:noFill/>
        </p:spPr>
        <p:txBody>
          <a:bodyPr wrap="square" rtlCol="0">
            <a:noAutofit/>
          </a:bodyPr>
          <a:lstStyle/>
          <a:p>
            <a:r>
              <a:rPr lang="en-US" sz="2400"/>
              <a:t>                 </a:t>
            </a:r>
            <a:r>
              <a:rPr lang="en-US" sz="2400">
                <a:gradFill>
                  <a:gsLst>
                    <a:gs pos="0">
                      <a:srgbClr val="007BD3"/>
                    </a:gs>
                    <a:gs pos="100000">
                      <a:srgbClr val="034373"/>
                    </a:gs>
                  </a:gsLst>
                  <a:lin scaled="0"/>
                </a:gradFill>
              </a:rPr>
              <a:t>Objective</a:t>
            </a:r>
          </a:p>
          <a:p>
            <a:endParaRPr lang="en-US" sz="2400">
              <a:gradFill>
                <a:gsLst>
                  <a:gs pos="0">
                    <a:srgbClr val="007BD3"/>
                  </a:gs>
                  <a:gs pos="100000">
                    <a:srgbClr val="034373"/>
                  </a:gs>
                </a:gsLst>
                <a:lin scaled="0"/>
              </a:gradFill>
            </a:endParaRPr>
          </a:p>
        </p:txBody>
      </p:sp>
      <p:sp>
        <p:nvSpPr>
          <p:cNvPr id="7" name="Text Box 6"/>
          <p:cNvSpPr txBox="1"/>
          <p:nvPr/>
        </p:nvSpPr>
        <p:spPr>
          <a:xfrm>
            <a:off x="785495" y="2271395"/>
            <a:ext cx="10938510" cy="1157605"/>
          </a:xfrm>
          <a:prstGeom prst="rect">
            <a:avLst/>
          </a:prstGeom>
          <a:noFill/>
        </p:spPr>
        <p:txBody>
          <a:bodyPr wrap="square" rtlCol="0">
            <a:noAutofit/>
          </a:bodyPr>
          <a:lstStyle/>
          <a:p>
            <a:r>
              <a:rPr lang="en-US" sz="1600"/>
              <a:t> Maximize operational efficiency and responsiveness.                 Minimize stockouts and inventory imbalances.</a:t>
            </a:r>
            <a:r>
              <a:rPr lang="en-US" sz="1800"/>
              <a:t>                          </a:t>
            </a:r>
          </a:p>
        </p:txBody>
      </p:sp>
      <p:sp>
        <p:nvSpPr>
          <p:cNvPr id="8" name="Up Arrow 7"/>
          <p:cNvSpPr/>
          <p:nvPr/>
        </p:nvSpPr>
        <p:spPr>
          <a:xfrm>
            <a:off x="3166110" y="3863340"/>
            <a:ext cx="838835" cy="1071880"/>
          </a:xfrm>
          <a:prstGeom prst="upArrow">
            <a:avLst/>
          </a:prstGeom>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n-US"/>
          </a:p>
        </p:txBody>
      </p:sp>
      <p:sp>
        <p:nvSpPr>
          <p:cNvPr id="9" name="Down Arrow 8"/>
          <p:cNvSpPr/>
          <p:nvPr/>
        </p:nvSpPr>
        <p:spPr>
          <a:xfrm>
            <a:off x="7915275" y="3863340"/>
            <a:ext cx="817880" cy="1071880"/>
          </a:xfrm>
          <a:prstGeom prst="downArrow">
            <a:avLst/>
          </a:prstGeom>
          <a:solidFill>
            <a:schemeClr val="accent1"/>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850AD1-0183-FFD5-0B76-E11D68F56977}"/>
              </a:ext>
            </a:extLst>
          </p:cNvPr>
          <p:cNvSpPr>
            <a:spLocks noGrp="1"/>
          </p:cNvSpPr>
          <p:nvPr>
            <p:ph type="title"/>
          </p:nvPr>
        </p:nvSpPr>
        <p:spPr/>
        <p:txBody>
          <a:bodyPr/>
          <a:lstStyle/>
          <a:p>
            <a:r>
              <a:rPr lang="en-IN" altLang="en-US" dirty="0"/>
              <a:t>Success Criteria</a:t>
            </a:r>
            <a:endParaRPr lang="en-IN" dirty="0"/>
          </a:p>
        </p:txBody>
      </p:sp>
      <p:sp>
        <p:nvSpPr>
          <p:cNvPr id="4" name="TextBox 3">
            <a:extLst>
              <a:ext uri="{FF2B5EF4-FFF2-40B4-BE49-F238E27FC236}">
                <a16:creationId xmlns:a16="http://schemas.microsoft.com/office/drawing/2014/main" id="{FB32F3AA-06DE-DCA9-2D25-F5E62DD83410}"/>
              </a:ext>
            </a:extLst>
          </p:cNvPr>
          <p:cNvSpPr txBox="1"/>
          <p:nvPr/>
        </p:nvSpPr>
        <p:spPr>
          <a:xfrm>
            <a:off x="659876" y="1461155"/>
            <a:ext cx="9671901" cy="2246769"/>
          </a:xfrm>
          <a:prstGeom prst="rect">
            <a:avLst/>
          </a:prstGeom>
          <a:noFill/>
        </p:spPr>
        <p:txBody>
          <a:bodyPr wrap="square">
            <a:spAutoFit/>
          </a:bodyPr>
          <a:lstStyle/>
          <a:p>
            <a:pPr marL="285750" indent="-285750">
              <a:buFont typeface="Arial" panose="020B0604020202020204" pitchFamily="34" charset="0"/>
              <a:buChar char="•"/>
            </a:pPr>
            <a:r>
              <a:rPr lang="en-IN" altLang="en-US" sz="1800" b="1" dirty="0"/>
              <a:t>Business Success Criteria:</a:t>
            </a:r>
            <a:r>
              <a:rPr lang="en-IN" altLang="en-US" sz="1800" dirty="0"/>
              <a:t> Reduce production lead time by 15%.</a:t>
            </a:r>
          </a:p>
          <a:p>
            <a:pPr marL="285750" indent="-285750">
              <a:buFont typeface="Arial" panose="020B0604020202020204" pitchFamily="34" charset="0"/>
              <a:buChar char="•"/>
            </a:pPr>
            <a:endParaRPr lang="en-IN" altLang="en-US" sz="1800" dirty="0"/>
          </a:p>
          <a:p>
            <a:pPr marL="285750" indent="-285750">
              <a:buFont typeface="Arial" panose="020B0604020202020204" pitchFamily="34" charset="0"/>
              <a:buChar char="•"/>
            </a:pPr>
            <a:endParaRPr lang="en-IN" altLang="en-US" sz="1800" dirty="0"/>
          </a:p>
          <a:p>
            <a:pPr marL="285750" indent="-285750">
              <a:buFont typeface="Arial" panose="020B0604020202020204" pitchFamily="34" charset="0"/>
              <a:buChar char="•"/>
            </a:pPr>
            <a:r>
              <a:rPr lang="en-IN" altLang="en-US" sz="1800" b="1" dirty="0"/>
              <a:t>ML Success Criteria:</a:t>
            </a:r>
            <a:r>
              <a:rPr lang="en-IN" altLang="en-US" sz="1800" dirty="0"/>
              <a:t> Achieve &lt;10% MAPE in demand forecasts.</a:t>
            </a:r>
          </a:p>
          <a:p>
            <a:pPr marL="285750" indent="-285750">
              <a:buFont typeface="Arial" panose="020B0604020202020204" pitchFamily="34" charset="0"/>
              <a:buChar char="•"/>
            </a:pPr>
            <a:endParaRPr lang="en-IN" altLang="en-US" sz="1800" dirty="0"/>
          </a:p>
          <a:p>
            <a:pPr marL="285750" indent="-285750">
              <a:buFont typeface="Arial" panose="020B0604020202020204" pitchFamily="34" charset="0"/>
              <a:buChar char="•"/>
            </a:pPr>
            <a:endParaRPr lang="en-IN" altLang="en-US" sz="1800" dirty="0"/>
          </a:p>
          <a:p>
            <a:pPr marL="285750" indent="-285750">
              <a:buFont typeface="Arial" panose="020B0604020202020204" pitchFamily="34" charset="0"/>
              <a:buChar char="•"/>
            </a:pPr>
            <a:r>
              <a:rPr lang="en-IN" altLang="en-US" sz="1800" b="1" dirty="0"/>
              <a:t>Economic Success Criteria : </a:t>
            </a:r>
            <a:r>
              <a:rPr lang="en-IN" altLang="en-US" sz="1800" dirty="0"/>
              <a:t>Save 100 Million annually in inventory holding costs</a:t>
            </a:r>
          </a:p>
          <a:p>
            <a:pPr marL="285750" indent="-285750">
              <a:buFont typeface="Arial" panose="020B0604020202020204" pitchFamily="34" charset="0"/>
              <a:buChar char="•"/>
            </a:pPr>
            <a:endParaRPr lang="en-IN" altLang="en-US" dirty="0"/>
          </a:p>
        </p:txBody>
      </p:sp>
    </p:spTree>
    <p:extLst>
      <p:ext uri="{BB962C8B-B14F-4D97-AF65-F5344CB8AC3E}">
        <p14:creationId xmlns:p14="http://schemas.microsoft.com/office/powerpoint/2010/main" val="18077206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15"/>
          <p:cNvSpPr txBox="1">
            <a:spLocks noGrp="1"/>
          </p:cNvSpPr>
          <p:nvPr>
            <p:ph type="title"/>
          </p:nvPr>
        </p:nvSpPr>
        <p:spPr>
          <a:xfrm>
            <a:off x="0" y="179158"/>
            <a:ext cx="10515600" cy="532765"/>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2300"/>
              <a:buFont typeface="Georgia" panose="02040502050405020303"/>
              <a:buNone/>
            </a:pPr>
            <a:r>
              <a:rPr lang="en-US" sz="3200" b="1">
                <a:latin typeface="Times New Roman" panose="02020603050405020304"/>
                <a:ea typeface="Times New Roman" panose="02020603050405020304"/>
                <a:cs typeface="Times New Roman" panose="02020603050405020304"/>
                <a:sym typeface="Times New Roman" panose="02020603050405020304"/>
              </a:rPr>
              <a:t>Project Architecture</a:t>
            </a:r>
          </a:p>
        </p:txBody>
      </p:sp>
      <p:pic>
        <p:nvPicPr>
          <p:cNvPr id="4" name="Picture 2" descr="360DigiTMG Reviews - 52 Reviews of 360digitmg.com | Sitejabb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92919" y="5896947"/>
            <a:ext cx="2277039" cy="808338"/>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descr="project architec"/>
          <p:cNvPicPr>
            <a:picLocks noChangeAspect="1"/>
          </p:cNvPicPr>
          <p:nvPr/>
        </p:nvPicPr>
        <p:blipFill>
          <a:blip r:embed="rId4"/>
          <a:stretch>
            <a:fillRect/>
          </a:stretch>
        </p:blipFill>
        <p:spPr>
          <a:xfrm>
            <a:off x="1981200" y="1132205"/>
            <a:ext cx="6972935" cy="485584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86136"/>
            <a:ext cx="10515600" cy="518795"/>
          </a:xfrm>
        </p:spPr>
        <p:txBody>
          <a:bodyPr/>
          <a:lstStyle/>
          <a:p>
            <a:r>
              <a:rPr lang="en-US"/>
              <a:t>Data Collection and details</a:t>
            </a:r>
          </a:p>
        </p:txBody>
      </p:sp>
      <p:sp>
        <p:nvSpPr>
          <p:cNvPr id="5" name="Text Box 4"/>
          <p:cNvSpPr txBox="1"/>
          <p:nvPr/>
        </p:nvSpPr>
        <p:spPr>
          <a:xfrm>
            <a:off x="228600" y="1047115"/>
            <a:ext cx="10680700" cy="2701925"/>
          </a:xfrm>
          <a:prstGeom prst="rect">
            <a:avLst/>
          </a:prstGeom>
          <a:noFill/>
        </p:spPr>
        <p:txBody>
          <a:bodyPr wrap="square" rtlCol="0" anchor="t">
            <a:noAutofit/>
          </a:bodyPr>
          <a:lstStyle/>
          <a:p>
            <a:r>
              <a:rPr lang="en-US" sz="1800" dirty="0"/>
              <a:t>Data has been given by the client which is company's past data</a:t>
            </a:r>
          </a:p>
          <a:p>
            <a:r>
              <a:rPr lang="en-US" sz="1800" dirty="0"/>
              <a:t> </a:t>
            </a:r>
          </a:p>
          <a:p>
            <a:r>
              <a:rPr lang="en-US" sz="1800" b="1" dirty="0"/>
              <a:t>Data gave by clients contains</a:t>
            </a:r>
            <a:r>
              <a:rPr lang="en-US" sz="1800" dirty="0"/>
              <a:t> :</a:t>
            </a:r>
          </a:p>
          <a:p>
            <a:endParaRPr lang="en-US" sz="1800" dirty="0"/>
          </a:p>
          <a:p>
            <a:r>
              <a:rPr lang="en-US" sz="1800" dirty="0"/>
              <a:t>1. Billing date--billing occurred</a:t>
            </a:r>
          </a:p>
          <a:p>
            <a:r>
              <a:rPr lang="en-US" sz="1800" dirty="0"/>
              <a:t>2. Variant--variant of heavy equipment vehicle</a:t>
            </a:r>
          </a:p>
          <a:p>
            <a:r>
              <a:rPr lang="en-US" sz="1800" dirty="0"/>
              <a:t>3. Economic Index--external  factor which measures  economic health</a:t>
            </a:r>
          </a:p>
          <a:p>
            <a:r>
              <a:rPr lang="en-US" sz="1800" dirty="0"/>
              <a:t>4. Industry Growth Rate (%)---gives info about industry growing or declining</a:t>
            </a:r>
          </a:p>
          <a:p>
            <a:r>
              <a:rPr lang="en-US" sz="1800" dirty="0"/>
              <a:t>5. Seasonality Factor-- factor describing the seasonal affected the data (e.g., holidays, seasons).</a:t>
            </a:r>
          </a:p>
        </p:txBody>
      </p:sp>
      <p:sp>
        <p:nvSpPr>
          <p:cNvPr id="6" name="Text Box 5"/>
          <p:cNvSpPr txBox="1"/>
          <p:nvPr/>
        </p:nvSpPr>
        <p:spPr>
          <a:xfrm>
            <a:off x="3837645" y="5288437"/>
            <a:ext cx="2787650" cy="881858"/>
          </a:xfrm>
          <a:prstGeom prst="rect">
            <a:avLst/>
          </a:prstGeom>
          <a:noFill/>
        </p:spPr>
        <p:txBody>
          <a:bodyPr wrap="square" rtlCol="0">
            <a:noAutofit/>
          </a:bodyPr>
          <a:lstStyle/>
          <a:p>
            <a:r>
              <a:rPr lang="en-US" dirty="0">
                <a:solidFill>
                  <a:srgbClr val="0070C0"/>
                </a:solidFill>
              </a:rPr>
              <a:t>Data given by the </a:t>
            </a:r>
            <a:r>
              <a:rPr lang="en-US" dirty="0">
                <a:solidFill>
                  <a:srgbClr val="0070C0"/>
                </a:solidFill>
                <a:sym typeface="+mn-ea"/>
              </a:rPr>
              <a:t>client</a:t>
            </a:r>
            <a:r>
              <a:rPr lang="en-US" dirty="0">
                <a:solidFill>
                  <a:srgbClr val="002060"/>
                </a:solidFill>
              </a:rPr>
              <a:t> </a:t>
            </a:r>
          </a:p>
        </p:txBody>
      </p:sp>
      <p:graphicFrame>
        <p:nvGraphicFramePr>
          <p:cNvPr id="3" name="Object 2">
            <a:extLst>
              <a:ext uri="{FF2B5EF4-FFF2-40B4-BE49-F238E27FC236}">
                <a16:creationId xmlns:a16="http://schemas.microsoft.com/office/drawing/2014/main" id="{6F443D50-B0A6-0B6D-A91E-51AFF0B90932}"/>
              </a:ext>
            </a:extLst>
          </p:cNvPr>
          <p:cNvGraphicFramePr>
            <a:graphicFrameLocks noChangeAspect="1"/>
          </p:cNvGraphicFramePr>
          <p:nvPr>
            <p:extLst>
              <p:ext uri="{D42A27DB-BD31-4B8C-83A1-F6EECF244321}">
                <p14:modId xmlns:p14="http://schemas.microsoft.com/office/powerpoint/2010/main" val="1009612440"/>
              </p:ext>
            </p:extLst>
          </p:nvPr>
        </p:nvGraphicFramePr>
        <p:xfrm>
          <a:off x="3990006" y="4091224"/>
          <a:ext cx="1578944" cy="1367871"/>
        </p:xfrm>
        <a:graphic>
          <a:graphicData uri="http://schemas.openxmlformats.org/presentationml/2006/ole">
            <mc:AlternateContent xmlns:mc="http://schemas.openxmlformats.org/markup-compatibility/2006">
              <mc:Choice xmlns:v="urn:schemas-microsoft-com:vml" Requires="v">
                <p:oleObj name="Worksheet" showAsIcon="1" r:id="rId2" imgW="914400" imgH="792417" progId="Excel.Sheet.12">
                  <p:link updateAutomatic="1"/>
                </p:oleObj>
              </mc:Choice>
              <mc:Fallback>
                <p:oleObj name="Worksheet" showAsIcon="1" r:id="rId2" imgW="914400" imgH="792417" progId="Excel.Sheet.12">
                  <p:link updateAutomatic="1"/>
                  <p:pic>
                    <p:nvPicPr>
                      <p:cNvPr id="0" name=""/>
                      <p:cNvPicPr/>
                      <p:nvPr/>
                    </p:nvPicPr>
                    <p:blipFill>
                      <a:blip r:embed="rId3"/>
                      <a:stretch>
                        <a:fillRect/>
                      </a:stretch>
                    </p:blipFill>
                    <p:spPr>
                      <a:xfrm>
                        <a:off x="3990006" y="4091224"/>
                        <a:ext cx="1578944" cy="1367871"/>
                      </a:xfrm>
                      <a:prstGeom prst="rect">
                        <a:avLst/>
                      </a:prstGeom>
                    </p:spPr>
                  </p:pic>
                </p:oleObj>
              </mc:Fallback>
            </mc:AlternateContent>
          </a:graphicData>
        </a:graphic>
      </p:graphicFrame>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1416</TotalTime>
  <Words>1595</Words>
  <Application>Microsoft Office PowerPoint</Application>
  <PresentationFormat>Widescreen</PresentationFormat>
  <Paragraphs>135</Paragraphs>
  <Slides>20</Slides>
  <Notes>5</Notes>
  <HiddenSlides>0</HiddenSlides>
  <MMClips>0</MMClips>
  <ScaleCrop>false</ScaleCrop>
  <HeadingPairs>
    <vt:vector size="8" baseType="variant">
      <vt:variant>
        <vt:lpstr>Fonts Used</vt:lpstr>
      </vt:variant>
      <vt:variant>
        <vt:i4>4</vt:i4>
      </vt:variant>
      <vt:variant>
        <vt:lpstr>Theme</vt:lpstr>
      </vt:variant>
      <vt:variant>
        <vt:i4>1</vt:i4>
      </vt:variant>
      <vt:variant>
        <vt:lpstr>Links</vt:lpstr>
      </vt:variant>
      <vt:variant>
        <vt:i4>2</vt:i4>
      </vt:variant>
      <vt:variant>
        <vt:lpstr>Slide Titles</vt:lpstr>
      </vt:variant>
      <vt:variant>
        <vt:i4>20</vt:i4>
      </vt:variant>
    </vt:vector>
  </HeadingPairs>
  <TitlesOfParts>
    <vt:vector size="27" baseType="lpstr">
      <vt:lpstr>Times New Roman</vt:lpstr>
      <vt:lpstr>Arial</vt:lpstr>
      <vt:lpstr>Georgia</vt:lpstr>
      <vt:lpstr>Calibri</vt:lpstr>
      <vt:lpstr>Office Theme</vt:lpstr>
      <vt:lpstr>C:\Users\akshi\Downloads\My prj\Data\Data.xlsx</vt:lpstr>
      <vt:lpstr>C:\Users\akshi\Downloads\My prj\monthly_data.csv</vt:lpstr>
      <vt:lpstr>Demand forecasting and production optimization</vt:lpstr>
      <vt:lpstr>PowerPoint Presentation</vt:lpstr>
      <vt:lpstr>Project Overview and Scope</vt:lpstr>
      <vt:lpstr>Contents</vt:lpstr>
      <vt:lpstr>Business Problem</vt:lpstr>
      <vt:lpstr>Business Objective</vt:lpstr>
      <vt:lpstr>Success Criteria</vt:lpstr>
      <vt:lpstr>Project Architecture</vt:lpstr>
      <vt:lpstr>Data Collection and details</vt:lpstr>
      <vt:lpstr>Data Collection and details</vt:lpstr>
      <vt:lpstr>Exploratory Data Analysis [EDA]</vt:lpstr>
      <vt:lpstr>Data Preprocessing</vt:lpstr>
      <vt:lpstr>Data Visualization </vt:lpstr>
      <vt:lpstr>Time series plot</vt:lpstr>
      <vt:lpstr> </vt:lpstr>
      <vt:lpstr>CRISP-ML(Q) Methodology There are six stages of CRISP-ML(Q) Methodology</vt:lpstr>
      <vt:lpstr>Model Building</vt:lpstr>
      <vt:lpstr>Deployment</vt:lpstr>
      <vt:lpstr>Queries?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VIKAS BARTHWAL</dc:creator>
  <cp:lastModifiedBy>Akshitha Reddy</cp:lastModifiedBy>
  <cp:revision>19</cp:revision>
  <dcterms:created xsi:type="dcterms:W3CDTF">2022-02-16T01:47:00Z</dcterms:created>
  <dcterms:modified xsi:type="dcterms:W3CDTF">2024-10-27T18:18:33Z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448AB68E64ED4CD5AB584EF4BCE2D656_13</vt:lpwstr>
  </property>
  <property fmtid="{D5CDD505-2E9C-101B-9397-08002B2CF9AE}" pid="3" name="KSOProductBuildVer">
    <vt:lpwstr>1033-12.2.0.18586</vt:lpwstr>
  </property>
</Properties>
</file>