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5" r:id="rId6"/>
    <p:sldId id="260" r:id="rId7"/>
    <p:sldId id="266" r:id="rId8"/>
    <p:sldId id="267" r:id="rId9"/>
    <p:sldId id="261" r:id="rId10"/>
    <p:sldId id="268" r:id="rId11"/>
    <p:sldId id="262" r:id="rId12"/>
    <p:sldId id="269" r:id="rId13"/>
    <p:sldId id="270" r:id="rId14"/>
    <p:sldId id="263" r:id="rId15"/>
    <p:sldId id="271" r:id="rId16"/>
    <p:sldId id="272" r:id="rId17"/>
    <p:sldId id="273" r:id="rId18"/>
    <p:sldId id="274" r:id="rId19"/>
    <p:sldId id="26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813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0736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4032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2616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7145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995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194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
        <p:nvSpPr>
          <p:cNvPr id="7" name="Title 6">
            <a:extLst>
              <a:ext uri="{FF2B5EF4-FFF2-40B4-BE49-F238E27FC236}">
                <a16:creationId xmlns:a16="http://schemas.microsoft.com/office/drawing/2014/main" id="{FE3E0C21-8AE0-4AC2-9436-BFC7B0A11427}"/>
              </a:ext>
            </a:extLst>
          </p:cNvPr>
          <p:cNvSpPr>
            <a:spLocks noGrp="1"/>
          </p:cNvSpPr>
          <p:nvPr>
            <p:ph type="title"/>
          </p:nvPr>
        </p:nvSpPr>
        <p:spPr>
          <a:xfrm>
            <a:off x="838200" y="365125"/>
            <a:ext cx="10515600" cy="23066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Gloucester MT Extra Condensed" panose="02030808020601010101" pitchFamily="18" charset="0"/>
              </a:rPr>
              <a:t>Pharmaceutical Inventory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10</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sng" strike="noStrike" kern="0" cap="none" spc="0" normalizeH="0" baseline="0" noProof="0">
                <a:ln>
                  <a:noFill/>
                </a:ln>
                <a:solidFill>
                  <a:srgbClr val="000000"/>
                </a:solidFill>
                <a:effectLst/>
                <a:uLnTx/>
                <a:uFillTx/>
                <a:latin typeface="Arial"/>
                <a:ea typeface="Arial"/>
                <a:cs typeface="Arial"/>
                <a:sym typeface="Arial"/>
              </a:rPr>
              <a:t>Statistical Insights</a:t>
            </a:r>
            <a:endParaRPr kumimoji="0" sz="1400" b="1" i="0" u="sng" strike="noStrike" kern="0" cap="none" spc="0" normalizeH="0" baseline="0" noProof="0">
              <a:ln>
                <a:noFill/>
              </a:ln>
              <a:solidFill>
                <a:srgbClr val="000000"/>
              </a:solidFill>
              <a:effectLst/>
              <a:uLnTx/>
              <a:uFillTx/>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sng" strike="noStrike" kern="0" cap="none" spc="0" normalizeH="0" baseline="0" noProof="0">
                <a:ln>
                  <a:noFill/>
                </a:ln>
                <a:solidFill>
                  <a:srgbClr val="000000"/>
                </a:solidFill>
                <a:effectLst/>
                <a:uLnTx/>
                <a:uFillTx/>
                <a:latin typeface="Arial"/>
                <a:ea typeface="Arial"/>
                <a:cs typeface="Arial"/>
                <a:sym typeface="Arial"/>
              </a:rPr>
              <a:t>Business Insights</a:t>
            </a:r>
            <a:endParaRPr kumimoji="0" sz="1400" b="1" i="0" u="sng" strike="noStrike" kern="0" cap="none" spc="0" normalizeH="0" baseline="0" noProof="0">
              <a:ln>
                <a:noFill/>
              </a:ln>
              <a:solidFill>
                <a:srgbClr val="000000"/>
              </a:solidFill>
              <a:effectLst/>
              <a:uLnTx/>
              <a:uFillTx/>
              <a:latin typeface="Arial"/>
              <a:ea typeface="Arial"/>
              <a:cs typeface="Arial"/>
              <a:sym typeface="Arial"/>
            </a:endParaRPr>
          </a:p>
        </p:txBody>
      </p:sp>
      <p:sp>
        <p:nvSpPr>
          <p:cNvPr id="14" name="Rectangle 13">
            <a:extLst>
              <a:ext uri="{FF2B5EF4-FFF2-40B4-BE49-F238E27FC236}">
                <a16:creationId xmlns:a16="http://schemas.microsoft.com/office/drawing/2014/main" id="{D70D3EBF-C158-404B-B81C-3F495B2572D9}"/>
              </a:ext>
            </a:extLst>
          </p:cNvPr>
          <p:cNvSpPr/>
          <p:nvPr/>
        </p:nvSpPr>
        <p:spPr>
          <a:xfrm>
            <a:off x="626283" y="1707000"/>
            <a:ext cx="5241542" cy="2750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sym typeface="Arial"/>
            </a:endParaRP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Cost Center data has moderate variability, a wide range, a moderately positive skew, and high kurtosis with some outliers.</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Supplier has minimal variability, a small range, slight negative skewness, and flat distribution as reflected in low kurtosis.</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Reservation shows moderate variability with a large range, positive skewness, and a slightly peaked distribution due to moderate kurtosis.</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This column has small values with significant skewness and extreme kurtosis due to rare outliers, despite minimal variance.</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The Product Code column is perfectly consistent, with no variability, skewness, or kurtosis as all values are identical.</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Vendor Code exhibits moderate variability with a small range, slight negative skewness, and a relatively flat distribution.</a:t>
            </a:r>
            <a:endParaRPr kumimoji="0" lang="en-US" sz="12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sym typeface="Arial"/>
            </a:endParaRPr>
          </a:p>
        </p:txBody>
      </p:sp>
      <p:sp>
        <p:nvSpPr>
          <p:cNvPr id="15" name="Rectangle 14">
            <a:extLst>
              <a:ext uri="{FF2B5EF4-FFF2-40B4-BE49-F238E27FC236}">
                <a16:creationId xmlns:a16="http://schemas.microsoft.com/office/drawing/2014/main" id="{24E4EDF9-C685-4489-8773-3C661E8D6756}"/>
              </a:ext>
            </a:extLst>
          </p:cNvPr>
          <p:cNvSpPr/>
          <p:nvPr/>
        </p:nvSpPr>
        <p:spPr>
          <a:xfrm>
            <a:off x="6300787" y="1707000"/>
            <a:ext cx="5061783" cy="2344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sym typeface="Arial"/>
            </a:endParaRP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Stable supplier base with minimal variability; most suppliers show consistent activity.</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Occasional large reservations for projects; small reservations dominate.</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Rare high-volume transfers require monitoring; most values are minimal.</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Uniform data indicates a single product or standardized coding, simplifying tracking.</a:t>
            </a:r>
          </a:p>
          <a:p>
            <a:pPr marL="285750" lvl="0" indent="-285750">
              <a:buFont typeface="Arial" panose="020B0604020202020204" pitchFamily="34" charset="0"/>
              <a:buChar char="•"/>
            </a:pPr>
            <a:r>
              <a:rPr lang="en-US" sz="1200" dirty="0">
                <a:solidFill>
                  <a:srgbClr val="000000"/>
                </a:solidFill>
                <a:latin typeface="Gill Sans MT" panose="020B0502020104020203" pitchFamily="34" charset="0"/>
              </a:rPr>
              <a:t>Stable vendor activity; slight negative skew highlights some below-average performers.</a:t>
            </a:r>
          </a:p>
        </p:txBody>
      </p:sp>
    </p:spTree>
    <p:extLst>
      <p:ext uri="{BB962C8B-B14F-4D97-AF65-F5344CB8AC3E}">
        <p14:creationId xmlns:p14="http://schemas.microsoft.com/office/powerpoint/2010/main" val="115136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9" name="Rectangle 8">
            <a:extLst>
              <a:ext uri="{FF2B5EF4-FFF2-40B4-BE49-F238E27FC236}">
                <a16:creationId xmlns:a16="http://schemas.microsoft.com/office/drawing/2014/main" id="{5BABC0A1-EFEC-4F7F-8C4D-FB4CD0FC1B61}"/>
              </a:ext>
            </a:extLst>
          </p:cNvPr>
          <p:cNvSpPr/>
          <p:nvPr/>
        </p:nvSpPr>
        <p:spPr>
          <a:xfrm>
            <a:off x="117570" y="1042988"/>
            <a:ext cx="11956859" cy="53435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sym typeface="Arial"/>
            </a:endParaRPr>
          </a:p>
        </p:txBody>
      </p:sp>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A586F859-FE96-4667-994E-A7962F8A881B}"/>
              </a:ext>
            </a:extLst>
          </p:cNvPr>
          <p:cNvPicPr>
            <a:picLocks noChangeAspect="1"/>
          </p:cNvPicPr>
          <p:nvPr/>
        </p:nvPicPr>
        <p:blipFill>
          <a:blip r:embed="rId4"/>
          <a:stretch>
            <a:fillRect/>
          </a:stretch>
        </p:blipFill>
        <p:spPr>
          <a:xfrm>
            <a:off x="287226" y="1261717"/>
            <a:ext cx="3639058" cy="4877481"/>
          </a:xfrm>
          <a:prstGeom prst="rect">
            <a:avLst/>
          </a:prstGeom>
        </p:spPr>
      </p:pic>
      <p:pic>
        <p:nvPicPr>
          <p:cNvPr id="4" name="Picture 3">
            <a:extLst>
              <a:ext uri="{FF2B5EF4-FFF2-40B4-BE49-F238E27FC236}">
                <a16:creationId xmlns:a16="http://schemas.microsoft.com/office/drawing/2014/main" id="{C6EFE30E-3D28-4222-A1A5-D74DC6A79568}"/>
              </a:ext>
            </a:extLst>
          </p:cNvPr>
          <p:cNvPicPr>
            <a:picLocks noChangeAspect="1"/>
          </p:cNvPicPr>
          <p:nvPr/>
        </p:nvPicPr>
        <p:blipFill>
          <a:blip r:embed="rId5"/>
          <a:stretch>
            <a:fillRect/>
          </a:stretch>
        </p:blipFill>
        <p:spPr>
          <a:xfrm>
            <a:off x="4250134" y="1261717"/>
            <a:ext cx="3343742" cy="4839375"/>
          </a:xfrm>
          <a:prstGeom prst="rect">
            <a:avLst/>
          </a:prstGeom>
        </p:spPr>
      </p:pic>
      <p:pic>
        <p:nvPicPr>
          <p:cNvPr id="7" name="Picture 6">
            <a:extLst>
              <a:ext uri="{FF2B5EF4-FFF2-40B4-BE49-F238E27FC236}">
                <a16:creationId xmlns:a16="http://schemas.microsoft.com/office/drawing/2014/main" id="{0BAC8BB7-889F-43BB-B82D-84CAB60BED81}"/>
              </a:ext>
            </a:extLst>
          </p:cNvPr>
          <p:cNvPicPr>
            <a:picLocks noChangeAspect="1"/>
          </p:cNvPicPr>
          <p:nvPr/>
        </p:nvPicPr>
        <p:blipFill>
          <a:blip r:embed="rId6"/>
          <a:stretch>
            <a:fillRect/>
          </a:stretch>
        </p:blipFill>
        <p:spPr>
          <a:xfrm>
            <a:off x="7917726" y="1261718"/>
            <a:ext cx="3667637" cy="4839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9" name="Rectangle 8">
            <a:extLst>
              <a:ext uri="{FF2B5EF4-FFF2-40B4-BE49-F238E27FC236}">
                <a16:creationId xmlns:a16="http://schemas.microsoft.com/office/drawing/2014/main" id="{5BABC0A1-EFEC-4F7F-8C4D-FB4CD0FC1B61}"/>
              </a:ext>
            </a:extLst>
          </p:cNvPr>
          <p:cNvSpPr/>
          <p:nvPr/>
        </p:nvSpPr>
        <p:spPr>
          <a:xfrm>
            <a:off x="117570" y="1042988"/>
            <a:ext cx="11956859" cy="53435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sym typeface="Arial"/>
            </a:endParaRPr>
          </a:p>
        </p:txBody>
      </p:sp>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2" name="Picture 1">
            <a:extLst>
              <a:ext uri="{FF2B5EF4-FFF2-40B4-BE49-F238E27FC236}">
                <a16:creationId xmlns:a16="http://schemas.microsoft.com/office/drawing/2014/main" id="{DF5D52E1-AD96-4D52-BD2F-DA9A80D45F63}"/>
              </a:ext>
            </a:extLst>
          </p:cNvPr>
          <p:cNvPicPr>
            <a:picLocks noChangeAspect="1"/>
          </p:cNvPicPr>
          <p:nvPr/>
        </p:nvPicPr>
        <p:blipFill>
          <a:blip r:embed="rId4"/>
          <a:stretch>
            <a:fillRect/>
          </a:stretch>
        </p:blipFill>
        <p:spPr>
          <a:xfrm>
            <a:off x="228600" y="1237930"/>
            <a:ext cx="5468113" cy="4934270"/>
          </a:xfrm>
          <a:prstGeom prst="rect">
            <a:avLst/>
          </a:prstGeom>
        </p:spPr>
      </p:pic>
      <p:pic>
        <p:nvPicPr>
          <p:cNvPr id="5" name="Picture 4">
            <a:extLst>
              <a:ext uri="{FF2B5EF4-FFF2-40B4-BE49-F238E27FC236}">
                <a16:creationId xmlns:a16="http://schemas.microsoft.com/office/drawing/2014/main" id="{BBF0C2D4-E483-4D4C-8EE4-BC99143091A7}"/>
              </a:ext>
            </a:extLst>
          </p:cNvPr>
          <p:cNvPicPr>
            <a:picLocks noChangeAspect="1"/>
          </p:cNvPicPr>
          <p:nvPr/>
        </p:nvPicPr>
        <p:blipFill>
          <a:blip r:embed="rId5"/>
          <a:stretch>
            <a:fillRect/>
          </a:stretch>
        </p:blipFill>
        <p:spPr>
          <a:xfrm>
            <a:off x="5936542" y="1237930"/>
            <a:ext cx="5672728" cy="1907413"/>
          </a:xfrm>
          <a:prstGeom prst="rect">
            <a:avLst/>
          </a:prstGeom>
        </p:spPr>
      </p:pic>
      <p:pic>
        <p:nvPicPr>
          <p:cNvPr id="6" name="Picture 5">
            <a:extLst>
              <a:ext uri="{FF2B5EF4-FFF2-40B4-BE49-F238E27FC236}">
                <a16:creationId xmlns:a16="http://schemas.microsoft.com/office/drawing/2014/main" id="{F2447B12-8D9F-4D2B-AEF4-3D9E918CA127}"/>
              </a:ext>
            </a:extLst>
          </p:cNvPr>
          <p:cNvPicPr>
            <a:picLocks noChangeAspect="1"/>
          </p:cNvPicPr>
          <p:nvPr/>
        </p:nvPicPr>
        <p:blipFill>
          <a:blip r:embed="rId6"/>
          <a:stretch>
            <a:fillRect/>
          </a:stretch>
        </p:blipFill>
        <p:spPr>
          <a:xfrm>
            <a:off x="5936542" y="3163677"/>
            <a:ext cx="5672728" cy="3008523"/>
          </a:xfrm>
          <a:prstGeom prst="rect">
            <a:avLst/>
          </a:prstGeom>
        </p:spPr>
      </p:pic>
    </p:spTree>
    <p:extLst>
      <p:ext uri="{BB962C8B-B14F-4D97-AF65-F5344CB8AC3E}">
        <p14:creationId xmlns:p14="http://schemas.microsoft.com/office/powerpoint/2010/main" val="12720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9" name="Rectangle 8">
            <a:extLst>
              <a:ext uri="{FF2B5EF4-FFF2-40B4-BE49-F238E27FC236}">
                <a16:creationId xmlns:a16="http://schemas.microsoft.com/office/drawing/2014/main" id="{5BABC0A1-EFEC-4F7F-8C4D-FB4CD0FC1B61}"/>
              </a:ext>
            </a:extLst>
          </p:cNvPr>
          <p:cNvSpPr/>
          <p:nvPr/>
        </p:nvSpPr>
        <p:spPr>
          <a:xfrm>
            <a:off x="117570" y="1042988"/>
            <a:ext cx="11956859" cy="53435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sym typeface="Arial"/>
            </a:endParaRPr>
          </a:p>
        </p:txBody>
      </p:sp>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502B4D62-C57C-44DD-AB37-AEED01876023}"/>
              </a:ext>
            </a:extLst>
          </p:cNvPr>
          <p:cNvPicPr>
            <a:picLocks noChangeAspect="1"/>
          </p:cNvPicPr>
          <p:nvPr/>
        </p:nvPicPr>
        <p:blipFill>
          <a:blip r:embed="rId4"/>
          <a:stretch>
            <a:fillRect/>
          </a:stretch>
        </p:blipFill>
        <p:spPr>
          <a:xfrm>
            <a:off x="228600" y="1171575"/>
            <a:ext cx="6486525" cy="5014913"/>
          </a:xfrm>
          <a:prstGeom prst="rect">
            <a:avLst/>
          </a:prstGeom>
        </p:spPr>
      </p:pic>
      <p:sp>
        <p:nvSpPr>
          <p:cNvPr id="10" name="Rectangle 9">
            <a:extLst>
              <a:ext uri="{FF2B5EF4-FFF2-40B4-BE49-F238E27FC236}">
                <a16:creationId xmlns:a16="http://schemas.microsoft.com/office/drawing/2014/main" id="{F22A91C7-C800-479B-BFB1-CC63071E1DA4}"/>
              </a:ext>
            </a:extLst>
          </p:cNvPr>
          <p:cNvSpPr/>
          <p:nvPr/>
        </p:nvSpPr>
        <p:spPr>
          <a:xfrm>
            <a:off x="6826155" y="1171574"/>
            <a:ext cx="4984845" cy="4776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Gill Sans MT" panose="020B0502020104020203" pitchFamily="34" charset="0"/>
              </a:rPr>
              <a:t>1. Import Datasets:</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Create a table named </a:t>
            </a:r>
            <a:r>
              <a:rPr lang="en-US" sz="1200" dirty="0" err="1">
                <a:solidFill>
                  <a:schemeClr val="tx1"/>
                </a:solidFill>
                <a:latin typeface="Gill Sans MT" panose="020B0502020104020203" pitchFamily="34" charset="0"/>
              </a:rPr>
              <a:t>MaterialData</a:t>
            </a:r>
            <a:r>
              <a:rPr lang="en-US" sz="1200" dirty="0">
                <a:solidFill>
                  <a:schemeClr val="tx1"/>
                </a:solidFill>
                <a:latin typeface="Gill Sans MT" panose="020B0502020104020203" pitchFamily="34" charset="0"/>
              </a:rPr>
              <a:t>.</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The Solar Table contains 61567 rows and 67 columns.</a:t>
            </a:r>
          </a:p>
          <a:p>
            <a:pPr lvl="2"/>
            <a:endParaRPr lang="en-US" sz="1200" dirty="0">
              <a:solidFill>
                <a:schemeClr val="tx1"/>
              </a:solidFill>
              <a:latin typeface="Gill Sans MT" panose="020B0502020104020203" pitchFamily="34" charset="0"/>
            </a:endParaRPr>
          </a:p>
          <a:p>
            <a:pPr lvl="2"/>
            <a:r>
              <a:rPr lang="en-US" b="1" dirty="0">
                <a:solidFill>
                  <a:schemeClr val="tx1"/>
                </a:solidFill>
                <a:latin typeface="Gill Sans MT" panose="020B0502020104020203" pitchFamily="34" charset="0"/>
              </a:rPr>
              <a:t>2. Business Moments Calculation:</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Calculated the business moments (mean, median, mode, variance, skewness, etc.) for each individual table.</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Also calculated the business moments for the merged Solar Table.</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Compared the values between the individual tables and the merged table.</a:t>
            </a:r>
          </a:p>
          <a:p>
            <a:pPr lvl="2"/>
            <a:endParaRPr lang="en-US" dirty="0">
              <a:solidFill>
                <a:schemeClr val="tx1"/>
              </a:solidFill>
              <a:latin typeface="Gill Sans MT" panose="020B0502020104020203" pitchFamily="34" charset="0"/>
            </a:endParaRPr>
          </a:p>
          <a:p>
            <a:pPr lvl="2"/>
            <a:r>
              <a:rPr lang="en-US" b="1" dirty="0">
                <a:solidFill>
                  <a:schemeClr val="tx1"/>
                </a:solidFill>
                <a:latin typeface="Gill Sans MT" panose="020B0502020104020203" pitchFamily="34" charset="0"/>
              </a:rPr>
              <a:t>3. Handling Null and Duplicate Values:</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Checked the </a:t>
            </a:r>
            <a:r>
              <a:rPr lang="en-US" sz="1200" dirty="0" err="1">
                <a:solidFill>
                  <a:schemeClr val="tx1"/>
                </a:solidFill>
                <a:latin typeface="Gill Sans MT" panose="020B0502020104020203" pitchFamily="34" charset="0"/>
              </a:rPr>
              <a:t>MaterialData</a:t>
            </a:r>
            <a:r>
              <a:rPr lang="en-US" sz="1200" dirty="0">
                <a:solidFill>
                  <a:schemeClr val="tx1"/>
                </a:solidFill>
                <a:latin typeface="Gill Sans MT" panose="020B0502020104020203" pitchFamily="34" charset="0"/>
              </a:rPr>
              <a:t> Table for null values and duplicate rows.</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Identified duplicate rows in the Table. Removed these duplicate rows.</a:t>
            </a:r>
          </a:p>
          <a:p>
            <a:pPr lvl="2"/>
            <a:endParaRPr lang="en-US" sz="1200" dirty="0">
              <a:solidFill>
                <a:schemeClr val="tx1"/>
              </a:solidFill>
              <a:latin typeface="Gill Sans MT" panose="020B0502020104020203" pitchFamily="34" charset="0"/>
            </a:endParaRPr>
          </a:p>
          <a:p>
            <a:pPr lvl="2"/>
            <a:r>
              <a:rPr lang="en-US" b="1" dirty="0">
                <a:solidFill>
                  <a:schemeClr val="tx1"/>
                </a:solidFill>
                <a:latin typeface="Gill Sans MT" panose="020B0502020104020203" pitchFamily="34" charset="0"/>
              </a:rPr>
              <a:t>4. Outlier Detection and Treatment:</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Used the Interquartile Range (IQR) method to identify outliers in all columns.</a:t>
            </a:r>
          </a:p>
          <a:p>
            <a:pPr marL="285750" lvl="2" indent="-285750">
              <a:buFont typeface="Arial" panose="020B0604020202020204" pitchFamily="34" charset="0"/>
              <a:buChar char="•"/>
            </a:pPr>
            <a:r>
              <a:rPr lang="en-US" sz="1200" dirty="0">
                <a:solidFill>
                  <a:schemeClr val="tx1"/>
                </a:solidFill>
                <a:latin typeface="Gill Sans MT" panose="020B0502020104020203" pitchFamily="34" charset="0"/>
              </a:rPr>
              <a:t>Replaced the outliers by setting them to the upper limit (for values above the upper bound) or the lower limit (for values below the lower bound) as per the IQR method.</a:t>
            </a:r>
          </a:p>
        </p:txBody>
      </p:sp>
    </p:spTree>
    <p:extLst>
      <p:ext uri="{BB962C8B-B14F-4D97-AF65-F5344CB8AC3E}">
        <p14:creationId xmlns:p14="http://schemas.microsoft.com/office/powerpoint/2010/main" val="2847096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lvl="0"/>
            <a:r>
              <a:rPr lang="en-US" sz="3200" b="1" dirty="0">
                <a:latin typeface="Times New Roman"/>
                <a:ea typeface="Times New Roman"/>
                <a:cs typeface="Times New Roman"/>
                <a:sym typeface="Times New Roman"/>
              </a:rPr>
              <a:t>Data Preprocessing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6" name="Picture 5">
            <a:extLst>
              <a:ext uri="{FF2B5EF4-FFF2-40B4-BE49-F238E27FC236}">
                <a16:creationId xmlns:a16="http://schemas.microsoft.com/office/drawing/2014/main" id="{C9175EBF-AC3C-4ED8-8312-13381671FA93}"/>
              </a:ext>
            </a:extLst>
          </p:cNvPr>
          <p:cNvPicPr>
            <a:picLocks noChangeAspect="1"/>
          </p:cNvPicPr>
          <p:nvPr/>
        </p:nvPicPr>
        <p:blipFill>
          <a:blip r:embed="rId4"/>
          <a:stretch>
            <a:fillRect/>
          </a:stretch>
        </p:blipFill>
        <p:spPr>
          <a:xfrm>
            <a:off x="228600" y="956857"/>
            <a:ext cx="11683488" cy="5101043"/>
          </a:xfrm>
          <a:prstGeom prst="rect">
            <a:avLst/>
          </a:prstGeom>
        </p:spPr>
      </p:pic>
      <p:pic>
        <p:nvPicPr>
          <p:cNvPr id="2" name="Picture 1">
            <a:extLst>
              <a:ext uri="{FF2B5EF4-FFF2-40B4-BE49-F238E27FC236}">
                <a16:creationId xmlns:a16="http://schemas.microsoft.com/office/drawing/2014/main" id="{84ADB1A3-24CC-4B7E-B934-C051F559F40F}"/>
              </a:ext>
            </a:extLst>
          </p:cNvPr>
          <p:cNvPicPr>
            <a:picLocks noChangeAspect="1"/>
          </p:cNvPicPr>
          <p:nvPr/>
        </p:nvPicPr>
        <p:blipFill>
          <a:blip r:embed="rId5"/>
          <a:stretch>
            <a:fillRect/>
          </a:stretch>
        </p:blipFill>
        <p:spPr>
          <a:xfrm>
            <a:off x="394212" y="1059472"/>
            <a:ext cx="5543550" cy="4841671"/>
          </a:xfrm>
          <a:prstGeom prst="rect">
            <a:avLst/>
          </a:prstGeom>
        </p:spPr>
      </p:pic>
      <p:pic>
        <p:nvPicPr>
          <p:cNvPr id="3" name="Picture 2">
            <a:extLst>
              <a:ext uri="{FF2B5EF4-FFF2-40B4-BE49-F238E27FC236}">
                <a16:creationId xmlns:a16="http://schemas.microsoft.com/office/drawing/2014/main" id="{C661E722-739B-4FF9-9346-900F11E10DA6}"/>
              </a:ext>
            </a:extLst>
          </p:cNvPr>
          <p:cNvPicPr>
            <a:picLocks noChangeAspect="1"/>
          </p:cNvPicPr>
          <p:nvPr/>
        </p:nvPicPr>
        <p:blipFill>
          <a:blip r:embed="rId6"/>
          <a:stretch>
            <a:fillRect/>
          </a:stretch>
        </p:blipFill>
        <p:spPr>
          <a:xfrm>
            <a:off x="6096000" y="1059472"/>
            <a:ext cx="5701788" cy="48416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lvl="0"/>
            <a:r>
              <a:rPr lang="en-US" sz="3200" b="1" dirty="0">
                <a:latin typeface="Times New Roman"/>
                <a:ea typeface="Times New Roman"/>
                <a:cs typeface="Times New Roman"/>
                <a:sym typeface="Times New Roman"/>
              </a:rPr>
              <a:t>Data Preprocessing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6" name="Picture 5">
            <a:extLst>
              <a:ext uri="{FF2B5EF4-FFF2-40B4-BE49-F238E27FC236}">
                <a16:creationId xmlns:a16="http://schemas.microsoft.com/office/drawing/2014/main" id="{C9175EBF-AC3C-4ED8-8312-13381671FA93}"/>
              </a:ext>
            </a:extLst>
          </p:cNvPr>
          <p:cNvPicPr>
            <a:picLocks noChangeAspect="1"/>
          </p:cNvPicPr>
          <p:nvPr/>
        </p:nvPicPr>
        <p:blipFill>
          <a:blip r:embed="rId4"/>
          <a:stretch>
            <a:fillRect/>
          </a:stretch>
        </p:blipFill>
        <p:spPr>
          <a:xfrm>
            <a:off x="228600" y="956857"/>
            <a:ext cx="11683488" cy="5101043"/>
          </a:xfrm>
          <a:prstGeom prst="rect">
            <a:avLst/>
          </a:prstGeom>
        </p:spPr>
      </p:pic>
      <p:pic>
        <p:nvPicPr>
          <p:cNvPr id="4" name="Picture 3">
            <a:extLst>
              <a:ext uri="{FF2B5EF4-FFF2-40B4-BE49-F238E27FC236}">
                <a16:creationId xmlns:a16="http://schemas.microsoft.com/office/drawing/2014/main" id="{6E014127-4E6B-4DFA-BE70-5AFA3102C19A}"/>
              </a:ext>
            </a:extLst>
          </p:cNvPr>
          <p:cNvPicPr>
            <a:picLocks noChangeAspect="1"/>
          </p:cNvPicPr>
          <p:nvPr/>
        </p:nvPicPr>
        <p:blipFill>
          <a:blip r:embed="rId5"/>
          <a:stretch>
            <a:fillRect/>
          </a:stretch>
        </p:blipFill>
        <p:spPr>
          <a:xfrm>
            <a:off x="394212" y="1029129"/>
            <a:ext cx="5181712" cy="4923802"/>
          </a:xfrm>
          <a:prstGeom prst="rect">
            <a:avLst/>
          </a:prstGeom>
        </p:spPr>
      </p:pic>
      <p:pic>
        <p:nvPicPr>
          <p:cNvPr id="5" name="Picture 4">
            <a:extLst>
              <a:ext uri="{FF2B5EF4-FFF2-40B4-BE49-F238E27FC236}">
                <a16:creationId xmlns:a16="http://schemas.microsoft.com/office/drawing/2014/main" id="{66F320EA-829B-4865-9AFF-D85AC08E9684}"/>
              </a:ext>
            </a:extLst>
          </p:cNvPr>
          <p:cNvPicPr>
            <a:picLocks noChangeAspect="1"/>
          </p:cNvPicPr>
          <p:nvPr/>
        </p:nvPicPr>
        <p:blipFill>
          <a:blip r:embed="rId6"/>
          <a:stretch>
            <a:fillRect/>
          </a:stretch>
        </p:blipFill>
        <p:spPr>
          <a:xfrm>
            <a:off x="5767028" y="1042946"/>
            <a:ext cx="5953956" cy="4909985"/>
          </a:xfrm>
          <a:prstGeom prst="rect">
            <a:avLst/>
          </a:prstGeom>
        </p:spPr>
      </p:pic>
    </p:spTree>
    <p:extLst>
      <p:ext uri="{BB962C8B-B14F-4D97-AF65-F5344CB8AC3E}">
        <p14:creationId xmlns:p14="http://schemas.microsoft.com/office/powerpoint/2010/main" val="246259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lvl="0"/>
            <a:r>
              <a:rPr lang="en-US" sz="3200" b="1" dirty="0">
                <a:latin typeface="Times New Roman"/>
                <a:ea typeface="Times New Roman"/>
                <a:cs typeface="Times New Roman"/>
                <a:sym typeface="Times New Roman"/>
              </a:rPr>
              <a:t>Data Preprocessing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BC2A8665-22F2-4C25-A6D8-21C0014A2FEA}"/>
              </a:ext>
            </a:extLst>
          </p:cNvPr>
          <p:cNvPicPr>
            <a:picLocks noChangeAspect="1"/>
          </p:cNvPicPr>
          <p:nvPr/>
        </p:nvPicPr>
        <p:blipFill>
          <a:blip r:embed="rId3"/>
          <a:stretch>
            <a:fillRect/>
          </a:stretch>
        </p:blipFill>
        <p:spPr>
          <a:xfrm>
            <a:off x="254256" y="956858"/>
            <a:ext cx="11683488" cy="5358218"/>
          </a:xfrm>
          <a:prstGeom prst="rect">
            <a:avLst/>
          </a:prstGeom>
        </p:spPr>
      </p:pic>
      <p:sp>
        <p:nvSpPr>
          <p:cNvPr id="2" name="Rectangle 1">
            <a:extLst>
              <a:ext uri="{FF2B5EF4-FFF2-40B4-BE49-F238E27FC236}">
                <a16:creationId xmlns:a16="http://schemas.microsoft.com/office/drawing/2014/main" id="{A4A509B9-43BC-47C8-8819-AA3E68836675}"/>
              </a:ext>
            </a:extLst>
          </p:cNvPr>
          <p:cNvSpPr/>
          <p:nvPr/>
        </p:nvSpPr>
        <p:spPr>
          <a:xfrm>
            <a:off x="368557" y="1070769"/>
            <a:ext cx="5289294" cy="6001643"/>
          </a:xfrm>
          <a:prstGeom prst="rect">
            <a:avLst/>
          </a:prstGeom>
        </p:spPr>
        <p:txBody>
          <a:bodyPr wrap="square">
            <a:spAutoFit/>
          </a:bodyPr>
          <a:lstStyle/>
          <a:p>
            <a:r>
              <a:rPr lang="en-US" sz="1600" b="1" dirty="0">
                <a:latin typeface="Gill Sans MT" panose="020B0502020104020203" pitchFamily="34" charset="0"/>
              </a:rPr>
              <a:t>1. Data Importing and Preprocessing</a:t>
            </a:r>
          </a:p>
          <a:p>
            <a:pPr marL="285750" indent="-285750">
              <a:buFont typeface="Arial" panose="020B0604020202020204" pitchFamily="34" charset="0"/>
              <a:buChar char="•"/>
            </a:pPr>
            <a:r>
              <a:rPr lang="en-US" dirty="0" err="1">
                <a:latin typeface="Gill Sans MT" panose="020B0502020104020203" pitchFamily="34" charset="0"/>
              </a:rPr>
              <a:t>MaterialData</a:t>
            </a:r>
            <a:r>
              <a:rPr lang="en-US" dirty="0">
                <a:latin typeface="Gill Sans MT" panose="020B0502020104020203" pitchFamily="34" charset="0"/>
              </a:rPr>
              <a:t> dataset are imported from CSV files.</a:t>
            </a:r>
          </a:p>
          <a:p>
            <a:pPr marL="285750" indent="-285750">
              <a:buFont typeface="Arial" panose="020B0604020202020204" pitchFamily="34" charset="0"/>
              <a:buChar char="•"/>
            </a:pPr>
            <a:r>
              <a:rPr lang="en-US" dirty="0">
                <a:latin typeface="Gill Sans MT" panose="020B0502020104020203" pitchFamily="34" charset="0"/>
              </a:rPr>
              <a:t>For both datasets, column names are provided manually during the import process.</a:t>
            </a:r>
          </a:p>
          <a:p>
            <a:pPr marL="285750" indent="-285750">
              <a:buFont typeface="Arial" panose="020B0604020202020204" pitchFamily="34" charset="0"/>
              <a:buChar char="•"/>
            </a:pPr>
            <a:r>
              <a:rPr lang="en-US" dirty="0">
                <a:latin typeface="Gill Sans MT" panose="020B0502020104020203" pitchFamily="34" charset="0"/>
              </a:rPr>
              <a:t>The Date column in datasets is converted to a datetime format for easier time-based analysis.</a:t>
            </a:r>
          </a:p>
          <a:p>
            <a:endParaRPr lang="en-US" dirty="0">
              <a:latin typeface="Gill Sans MT" panose="020B0502020104020203" pitchFamily="34" charset="0"/>
            </a:endParaRPr>
          </a:p>
          <a:p>
            <a:r>
              <a:rPr lang="en-US" sz="1600" b="1" dirty="0">
                <a:latin typeface="Gill Sans MT" panose="020B0502020104020203" pitchFamily="34" charset="0"/>
              </a:rPr>
              <a:t>2. Exploratory Data Analysis (EDA)</a:t>
            </a:r>
          </a:p>
          <a:p>
            <a:pPr marL="285750" indent="-285750">
              <a:buFont typeface="Arial" panose="020B0604020202020204" pitchFamily="34" charset="0"/>
              <a:buChar char="•"/>
            </a:pPr>
            <a:r>
              <a:rPr lang="en-US" dirty="0">
                <a:latin typeface="Gill Sans MT" panose="020B0502020104020203" pitchFamily="34" charset="0"/>
              </a:rPr>
              <a:t>Data types of each column are checked using </a:t>
            </a:r>
            <a:r>
              <a:rPr lang="en-US" dirty="0" err="1">
                <a:latin typeface="Gill Sans MT" panose="020B0502020104020203" pitchFamily="34" charset="0"/>
              </a:rPr>
              <a:t>dtypes</a:t>
            </a:r>
            <a:r>
              <a:rPr lang="en-US" dirty="0">
                <a:latin typeface="Gill Sans MT" panose="020B0502020104020203" pitchFamily="34" charset="0"/>
              </a:rPr>
              <a:t>.</a:t>
            </a:r>
          </a:p>
          <a:p>
            <a:pPr marL="285750" indent="-285750">
              <a:buFont typeface="Arial" panose="020B0604020202020204" pitchFamily="34" charset="0"/>
              <a:buChar char="•"/>
            </a:pPr>
            <a:r>
              <a:rPr lang="en-US" dirty="0">
                <a:latin typeface="Gill Sans MT" panose="020B0502020104020203" pitchFamily="34" charset="0"/>
              </a:rPr>
              <a:t>General information about the dataset (like row count, column count, etc.) is displayed using info().</a:t>
            </a:r>
          </a:p>
          <a:p>
            <a:pPr marL="285750" indent="-285750">
              <a:buFont typeface="Arial" panose="020B0604020202020204" pitchFamily="34" charset="0"/>
              <a:buChar char="•"/>
            </a:pPr>
            <a:r>
              <a:rPr lang="en-US" dirty="0">
                <a:latin typeface="Gill Sans MT" panose="020B0502020104020203" pitchFamily="34" charset="0"/>
              </a:rPr>
              <a:t>Descriptive statistics of the dataset (mean, median, mode, etc.) are calculated using describe().</a:t>
            </a:r>
          </a:p>
          <a:p>
            <a:pPr marL="285750" indent="-285750">
              <a:buFont typeface="Arial" panose="020B0604020202020204" pitchFamily="34" charset="0"/>
              <a:buChar char="•"/>
            </a:pPr>
            <a:r>
              <a:rPr lang="en-US" dirty="0">
                <a:latin typeface="Gill Sans MT" panose="020B0502020104020203" pitchFamily="34" charset="0"/>
              </a:rPr>
              <a:t>The uniqueness and null values of the dataset are checked using </a:t>
            </a:r>
            <a:r>
              <a:rPr lang="en-US" dirty="0" err="1">
                <a:latin typeface="Gill Sans MT" panose="020B0502020104020203" pitchFamily="34" charset="0"/>
              </a:rPr>
              <a:t>nunique</a:t>
            </a:r>
            <a:r>
              <a:rPr lang="en-US" dirty="0">
                <a:latin typeface="Gill Sans MT" panose="020B0502020104020203" pitchFamily="34" charset="0"/>
              </a:rPr>
              <a:t>() and </a:t>
            </a:r>
            <a:r>
              <a:rPr lang="en-US" dirty="0" err="1">
                <a:latin typeface="Gill Sans MT" panose="020B0502020104020203" pitchFamily="34" charset="0"/>
              </a:rPr>
              <a:t>isna</a:t>
            </a:r>
            <a:r>
              <a:rPr lang="en-US" dirty="0">
                <a:latin typeface="Gill Sans MT" panose="020B0502020104020203" pitchFamily="34" charset="0"/>
              </a:rPr>
              <a:t>().sum().</a:t>
            </a:r>
          </a:p>
          <a:p>
            <a:pPr marL="285750" indent="-285750">
              <a:buFont typeface="Arial" panose="020B0604020202020204" pitchFamily="34" charset="0"/>
              <a:buChar char="•"/>
            </a:pPr>
            <a:endParaRPr lang="en-US" dirty="0">
              <a:latin typeface="Gill Sans MT" panose="020B0502020104020203" pitchFamily="34" charset="0"/>
            </a:endParaRPr>
          </a:p>
          <a:p>
            <a:r>
              <a:rPr lang="en-US" sz="1600" b="1" dirty="0">
                <a:latin typeface="Gill Sans MT" panose="020B0502020104020203" pitchFamily="34" charset="0"/>
              </a:rPr>
              <a:t>4. Business Moments Calculations</a:t>
            </a:r>
          </a:p>
          <a:p>
            <a:pPr marL="285750" indent="-285750">
              <a:buFont typeface="Arial" panose="020B0604020202020204" pitchFamily="34" charset="0"/>
              <a:buChar char="•"/>
            </a:pPr>
            <a:r>
              <a:rPr lang="en-US" dirty="0">
                <a:latin typeface="Gill Sans MT" panose="020B0502020104020203" pitchFamily="34" charset="0"/>
              </a:rPr>
              <a:t>First Business Moments (mean, median, mode) are calculated using mean(), median(), and mode().</a:t>
            </a:r>
          </a:p>
          <a:p>
            <a:pPr marL="285750" indent="-285750">
              <a:buFont typeface="Arial" panose="020B0604020202020204" pitchFamily="34" charset="0"/>
              <a:buChar char="•"/>
            </a:pPr>
            <a:r>
              <a:rPr lang="en-US" dirty="0">
                <a:latin typeface="Gill Sans MT" panose="020B0502020104020203" pitchFamily="34" charset="0"/>
              </a:rPr>
              <a:t>Second Business Moments (variance, standard deviation, range) are calculated using var(), std(), max() - min().</a:t>
            </a:r>
          </a:p>
          <a:p>
            <a:pPr marL="285750" indent="-285750">
              <a:buFont typeface="Arial" panose="020B0604020202020204" pitchFamily="34" charset="0"/>
              <a:buChar char="•"/>
            </a:pPr>
            <a:r>
              <a:rPr lang="en-US" dirty="0">
                <a:latin typeface="Gill Sans MT" panose="020B0502020104020203" pitchFamily="34" charset="0"/>
              </a:rPr>
              <a:t>Third and Fourth Business Moments (skewness and kurtosis) are calculated using skew() and </a:t>
            </a:r>
            <a:r>
              <a:rPr lang="en-US" dirty="0" err="1">
                <a:latin typeface="Gill Sans MT" panose="020B0502020104020203" pitchFamily="34" charset="0"/>
              </a:rPr>
              <a:t>kurt</a:t>
            </a:r>
            <a:r>
              <a:rPr lang="en-US" dirty="0">
                <a:latin typeface="Gill Sans MT" panose="020B0502020104020203" pitchFamily="34" charset="0"/>
              </a:rPr>
              <a:t>().</a:t>
            </a:r>
          </a:p>
          <a:p>
            <a:endParaRPr lang="en-US" dirty="0">
              <a:latin typeface="Gill Sans MT" panose="020B0502020104020203" pitchFamily="34" charset="0"/>
            </a:endParaRPr>
          </a:p>
          <a:p>
            <a:pPr marL="285750" indent="-285750">
              <a:buFont typeface="Arial" panose="020B0604020202020204" pitchFamily="34" charset="0"/>
              <a:buChar char="•"/>
            </a:pPr>
            <a:endParaRPr lang="en-US" dirty="0">
              <a:latin typeface="Gill Sans MT" panose="020B0502020104020203" pitchFamily="34" charset="0"/>
            </a:endParaRPr>
          </a:p>
          <a:p>
            <a:endParaRPr lang="en-US" dirty="0"/>
          </a:p>
        </p:txBody>
      </p:sp>
      <p:pic>
        <p:nvPicPr>
          <p:cNvPr id="139" name="Google Shape;139;p32"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
        <p:nvSpPr>
          <p:cNvPr id="3" name="Rectangle 2">
            <a:extLst>
              <a:ext uri="{FF2B5EF4-FFF2-40B4-BE49-F238E27FC236}">
                <a16:creationId xmlns:a16="http://schemas.microsoft.com/office/drawing/2014/main" id="{FE096317-5320-4CCD-A3B8-3CDC9CA1D739}"/>
              </a:ext>
            </a:extLst>
          </p:cNvPr>
          <p:cNvSpPr/>
          <p:nvPr/>
        </p:nvSpPr>
        <p:spPr>
          <a:xfrm>
            <a:off x="5956043" y="1070769"/>
            <a:ext cx="5797807" cy="4862870"/>
          </a:xfrm>
          <a:prstGeom prst="rect">
            <a:avLst/>
          </a:prstGeom>
        </p:spPr>
        <p:txBody>
          <a:bodyPr wrap="square">
            <a:spAutoFit/>
          </a:bodyPr>
          <a:lstStyle/>
          <a:p>
            <a:r>
              <a:rPr lang="en-US" sz="1600" b="1" dirty="0">
                <a:latin typeface="Gill Sans MT" panose="020B0502020104020203" pitchFamily="34" charset="0"/>
              </a:rPr>
              <a:t>5. Handling Duplicates</a:t>
            </a:r>
          </a:p>
          <a:p>
            <a:pPr marL="285750" indent="-285750">
              <a:buFont typeface="Arial" panose="020B0604020202020204" pitchFamily="34" charset="0"/>
              <a:buChar char="•"/>
            </a:pPr>
            <a:r>
              <a:rPr lang="en-US" dirty="0">
                <a:latin typeface="Gill Sans MT" panose="020B0502020104020203" pitchFamily="34" charset="0"/>
              </a:rPr>
              <a:t>The number of duplicate rows is checked using duplicated().</a:t>
            </a:r>
          </a:p>
          <a:p>
            <a:pPr marL="285750" indent="-285750">
              <a:buFont typeface="Arial" panose="020B0604020202020204" pitchFamily="34" charset="0"/>
              <a:buChar char="•"/>
            </a:pPr>
            <a:r>
              <a:rPr lang="en-US" dirty="0">
                <a:latin typeface="Gill Sans MT" panose="020B0502020104020203" pitchFamily="34" charset="0"/>
              </a:rPr>
              <a:t>Duplicate rows are removed, and the dataset is saved.</a:t>
            </a:r>
          </a:p>
          <a:p>
            <a:endParaRPr lang="en-US" dirty="0">
              <a:latin typeface="Gill Sans MT" panose="020B0502020104020203" pitchFamily="34" charset="0"/>
            </a:endParaRPr>
          </a:p>
          <a:p>
            <a:r>
              <a:rPr lang="en-US" sz="1800" b="1" dirty="0">
                <a:latin typeface="Gill Sans MT" panose="020B0502020104020203" pitchFamily="34" charset="0"/>
              </a:rPr>
              <a:t>6. Handling Missing Values</a:t>
            </a:r>
          </a:p>
          <a:p>
            <a:pPr marL="285750" indent="-285750">
              <a:buFont typeface="Arial" panose="020B0604020202020204" pitchFamily="34" charset="0"/>
              <a:buChar char="•"/>
            </a:pPr>
            <a:r>
              <a:rPr lang="en-US" sz="1600" dirty="0">
                <a:latin typeface="Gill Sans MT" panose="020B0502020104020203" pitchFamily="34" charset="0"/>
              </a:rPr>
              <a:t>Missing values are counted using </a:t>
            </a:r>
            <a:r>
              <a:rPr lang="en-US" sz="1600" dirty="0" err="1">
                <a:latin typeface="Gill Sans MT" panose="020B0502020104020203" pitchFamily="34" charset="0"/>
              </a:rPr>
              <a:t>isna</a:t>
            </a:r>
            <a:r>
              <a:rPr lang="en-US" sz="1600" dirty="0">
                <a:latin typeface="Gill Sans MT" panose="020B0502020104020203" pitchFamily="34" charset="0"/>
              </a:rPr>
              <a:t>().sum().</a:t>
            </a:r>
          </a:p>
          <a:p>
            <a:pPr marL="285750" indent="-285750">
              <a:buFont typeface="Arial" panose="020B0604020202020204" pitchFamily="34" charset="0"/>
              <a:buChar char="•"/>
            </a:pPr>
            <a:r>
              <a:rPr lang="en-US" sz="1600" dirty="0">
                <a:latin typeface="Gill Sans MT" panose="020B0502020104020203" pitchFamily="34" charset="0"/>
              </a:rPr>
              <a:t>The Missing values columns are dropped as part of data preparation for further analysis.</a:t>
            </a:r>
          </a:p>
          <a:p>
            <a:endParaRPr lang="en-US" sz="1600" b="1" dirty="0">
              <a:latin typeface="Gill Sans MT" panose="020B0502020104020203" pitchFamily="34" charset="0"/>
            </a:endParaRPr>
          </a:p>
          <a:p>
            <a:r>
              <a:rPr lang="en-US" sz="1600" b="1" dirty="0">
                <a:latin typeface="Gill Sans MT" panose="020B0502020104020203" pitchFamily="34" charset="0"/>
              </a:rPr>
              <a:t>7. Data Visualization</a:t>
            </a:r>
          </a:p>
          <a:p>
            <a:pPr marL="285750" indent="-285750">
              <a:buFont typeface="Arial" panose="020B0604020202020204" pitchFamily="34" charset="0"/>
              <a:buChar char="•"/>
            </a:pPr>
            <a:r>
              <a:rPr lang="en-US" dirty="0">
                <a:latin typeface="Gill Sans MT" panose="020B0502020104020203" pitchFamily="34" charset="0"/>
              </a:rPr>
              <a:t>Bar plots for numeric columns, such as Material, are plotted using matplotlib.</a:t>
            </a:r>
          </a:p>
          <a:p>
            <a:pPr marL="285750" indent="-285750">
              <a:buFont typeface="Arial" panose="020B0604020202020204" pitchFamily="34" charset="0"/>
              <a:buChar char="•"/>
            </a:pPr>
            <a:r>
              <a:rPr lang="en-US" dirty="0">
                <a:latin typeface="Gill Sans MT" panose="020B0502020104020203" pitchFamily="34" charset="0"/>
              </a:rPr>
              <a:t>Histograms for numeric columns are created to show the distribution of data.</a:t>
            </a:r>
          </a:p>
          <a:p>
            <a:pPr marL="285750" indent="-285750">
              <a:buFont typeface="Arial" panose="020B0604020202020204" pitchFamily="34" charset="0"/>
              <a:buChar char="•"/>
            </a:pPr>
            <a:r>
              <a:rPr lang="en-US" dirty="0">
                <a:latin typeface="Gill Sans MT" panose="020B0502020104020203" pitchFamily="34" charset="0"/>
              </a:rPr>
              <a:t>Box plots are plotted for each numeric column to visualize outliers.</a:t>
            </a:r>
          </a:p>
          <a:p>
            <a:pPr marL="285750" indent="-285750">
              <a:buFont typeface="Arial" panose="020B0604020202020204" pitchFamily="34" charset="0"/>
              <a:buChar char="•"/>
            </a:pPr>
            <a:r>
              <a:rPr lang="en-US" dirty="0">
                <a:latin typeface="Gill Sans MT" panose="020B0502020104020203" pitchFamily="34" charset="0"/>
              </a:rPr>
              <a:t>Line plots are created to visualize time-series data for various columns.</a:t>
            </a:r>
          </a:p>
          <a:p>
            <a:pPr marL="285750" indent="-285750">
              <a:buFont typeface="Arial" panose="020B0604020202020204" pitchFamily="34" charset="0"/>
              <a:buChar char="•"/>
            </a:pPr>
            <a:r>
              <a:rPr lang="en-US" dirty="0">
                <a:latin typeface="Gill Sans MT" panose="020B0502020104020203" pitchFamily="34" charset="0"/>
              </a:rPr>
              <a:t>Scatter plot is generated between Date and Material.</a:t>
            </a:r>
          </a:p>
          <a:p>
            <a:endParaRPr lang="en-US" dirty="0">
              <a:latin typeface="Gill Sans MT" panose="020B0502020104020203" pitchFamily="34" charset="0"/>
            </a:endParaRPr>
          </a:p>
          <a:p>
            <a:r>
              <a:rPr lang="en-US" b="1" dirty="0">
                <a:latin typeface="Gill Sans MT" panose="020B0502020104020203" pitchFamily="34" charset="0"/>
              </a:rPr>
              <a:t>8. Correlation Analysis</a:t>
            </a:r>
          </a:p>
          <a:p>
            <a:pPr marL="285750" indent="-285750">
              <a:buFont typeface="Arial" panose="020B0604020202020204" pitchFamily="34" charset="0"/>
              <a:buChar char="•"/>
            </a:pPr>
            <a:r>
              <a:rPr lang="en-US" dirty="0">
                <a:latin typeface="Gill Sans MT" panose="020B0502020104020203" pitchFamily="34" charset="0"/>
              </a:rPr>
              <a:t>A correlation matrix is calculated for numeric columns using </a:t>
            </a:r>
            <a:r>
              <a:rPr lang="en-US" dirty="0" err="1">
                <a:latin typeface="Gill Sans MT" panose="020B0502020104020203" pitchFamily="34" charset="0"/>
              </a:rPr>
              <a:t>corr</a:t>
            </a:r>
            <a:r>
              <a:rPr lang="en-US" dirty="0">
                <a:latin typeface="Gill Sans MT" panose="020B0502020104020203" pitchFamily="34" charset="0"/>
              </a:rPr>
              <a:t>().</a:t>
            </a:r>
          </a:p>
          <a:p>
            <a:pPr marL="285750" indent="-285750">
              <a:buFont typeface="Arial" panose="020B0604020202020204" pitchFamily="34" charset="0"/>
              <a:buChar char="•"/>
            </a:pPr>
            <a:endParaRPr lang="en-US" dirty="0">
              <a:latin typeface="Gill Sans MT" panose="020B0502020104020203" pitchFamily="34" charset="0"/>
            </a:endParaRPr>
          </a:p>
        </p:txBody>
      </p:sp>
    </p:spTree>
    <p:extLst>
      <p:ext uri="{BB962C8B-B14F-4D97-AF65-F5344CB8AC3E}">
        <p14:creationId xmlns:p14="http://schemas.microsoft.com/office/powerpoint/2010/main" val="262601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lvl="0"/>
            <a:r>
              <a:rPr lang="en-US" sz="3200" b="1" dirty="0">
                <a:latin typeface="Times New Roman"/>
                <a:ea typeface="Times New Roman"/>
                <a:cs typeface="Times New Roman"/>
                <a:sym typeface="Times New Roman"/>
              </a:rPr>
              <a:t>Data Preprocessing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BC2A8665-22F2-4C25-A6D8-21C0014A2FEA}"/>
              </a:ext>
            </a:extLst>
          </p:cNvPr>
          <p:cNvPicPr>
            <a:picLocks noChangeAspect="1"/>
          </p:cNvPicPr>
          <p:nvPr/>
        </p:nvPicPr>
        <p:blipFill>
          <a:blip r:embed="rId3"/>
          <a:stretch>
            <a:fillRect/>
          </a:stretch>
        </p:blipFill>
        <p:spPr>
          <a:xfrm>
            <a:off x="254256" y="956858"/>
            <a:ext cx="11683488" cy="5358218"/>
          </a:xfrm>
          <a:prstGeom prst="rect">
            <a:avLst/>
          </a:prstGeom>
        </p:spPr>
      </p:pic>
      <p:sp>
        <p:nvSpPr>
          <p:cNvPr id="2" name="Rectangle 1">
            <a:extLst>
              <a:ext uri="{FF2B5EF4-FFF2-40B4-BE49-F238E27FC236}">
                <a16:creationId xmlns:a16="http://schemas.microsoft.com/office/drawing/2014/main" id="{A4A509B9-43BC-47C8-8819-AA3E68836675}"/>
              </a:ext>
            </a:extLst>
          </p:cNvPr>
          <p:cNvSpPr/>
          <p:nvPr/>
        </p:nvSpPr>
        <p:spPr>
          <a:xfrm>
            <a:off x="506670" y="1071562"/>
            <a:ext cx="5165468" cy="5000626"/>
          </a:xfrm>
          <a:prstGeom prst="rect">
            <a:avLst/>
          </a:prstGeom>
        </p:spPr>
        <p:txBody>
          <a:bodyPr wrap="square">
            <a:spAutoFit/>
          </a:bodyPr>
          <a:lstStyle/>
          <a:p>
            <a:pPr marL="285750" indent="-285750">
              <a:buFont typeface="Arial" panose="020B0604020202020204" pitchFamily="34" charset="0"/>
              <a:buChar char="•"/>
            </a:pPr>
            <a:r>
              <a:rPr lang="en-US" dirty="0">
                <a:latin typeface="Gill Sans MT" panose="020B0502020104020203" pitchFamily="34" charset="0"/>
              </a:rPr>
              <a:t>A heatmap of the correlation matrix is plotted using seaborn to visualize relationships between columns.</a:t>
            </a:r>
          </a:p>
          <a:p>
            <a:endParaRPr lang="en-US" sz="1600" b="1" dirty="0">
              <a:latin typeface="Gill Sans MT" panose="020B0502020104020203" pitchFamily="34" charset="0"/>
            </a:endParaRPr>
          </a:p>
          <a:p>
            <a:r>
              <a:rPr lang="en-US" sz="1600" b="1" dirty="0">
                <a:latin typeface="Gill Sans MT" panose="020B0502020104020203" pitchFamily="34" charset="0"/>
              </a:rPr>
              <a:t>9. Outlier Detection</a:t>
            </a:r>
          </a:p>
          <a:p>
            <a:pPr marL="285750" indent="-285750">
              <a:buFont typeface="Arial" panose="020B0604020202020204" pitchFamily="34" charset="0"/>
              <a:buChar char="•"/>
            </a:pPr>
            <a:r>
              <a:rPr lang="en-US" dirty="0">
                <a:latin typeface="Gill Sans MT" panose="020B0502020104020203" pitchFamily="34" charset="0"/>
              </a:rPr>
              <a:t>Outliers are detected using the Interquartile Range (IQR) method.</a:t>
            </a:r>
          </a:p>
          <a:p>
            <a:pPr marL="285750" indent="-285750">
              <a:buFont typeface="Arial" panose="020B0604020202020204" pitchFamily="34" charset="0"/>
              <a:buChar char="•"/>
            </a:pPr>
            <a:r>
              <a:rPr lang="en-US" dirty="0">
                <a:latin typeface="Gill Sans MT" panose="020B0502020104020203" pitchFamily="34" charset="0"/>
              </a:rPr>
              <a:t>For each numeric column, the lower and upper bounds are calculated, and any value outside these bounds is flagged as an outlier.</a:t>
            </a:r>
          </a:p>
          <a:p>
            <a:endParaRPr lang="en-US" sz="1600" b="1" dirty="0">
              <a:latin typeface="Gill Sans MT" panose="020B0502020104020203" pitchFamily="34" charset="0"/>
            </a:endParaRPr>
          </a:p>
          <a:p>
            <a:r>
              <a:rPr lang="en-US" sz="1600" b="1" dirty="0">
                <a:latin typeface="Gill Sans MT" panose="020B0502020104020203" pitchFamily="34" charset="0"/>
              </a:rPr>
              <a:t>10. Outlier Treatment using </a:t>
            </a:r>
            <a:r>
              <a:rPr lang="en-US" sz="1600" b="1" dirty="0" err="1">
                <a:latin typeface="Gill Sans MT" panose="020B0502020104020203" pitchFamily="34" charset="0"/>
              </a:rPr>
              <a:t>Winsorization</a:t>
            </a:r>
            <a:endParaRPr lang="en-US" sz="1600" b="1" dirty="0">
              <a:latin typeface="Gill Sans MT" panose="020B0502020104020203" pitchFamily="34" charset="0"/>
            </a:endParaRPr>
          </a:p>
          <a:p>
            <a:pPr marL="285750" indent="-285750">
              <a:buFont typeface="Arial" panose="020B0604020202020204" pitchFamily="34" charset="0"/>
              <a:buChar char="•"/>
            </a:pPr>
            <a:r>
              <a:rPr lang="en-US" dirty="0">
                <a:latin typeface="Gill Sans MT" panose="020B0502020104020203" pitchFamily="34" charset="0"/>
              </a:rPr>
              <a:t>Outliers in numeric columns are replaced using </a:t>
            </a:r>
            <a:r>
              <a:rPr lang="en-US" dirty="0" err="1">
                <a:latin typeface="Gill Sans MT" panose="020B0502020104020203" pitchFamily="34" charset="0"/>
              </a:rPr>
              <a:t>Winsorization</a:t>
            </a:r>
            <a:r>
              <a:rPr lang="en-US" dirty="0">
                <a:latin typeface="Gill Sans MT" panose="020B0502020104020203" pitchFamily="34" charset="0"/>
              </a:rPr>
              <a:t> with the IQR method from the </a:t>
            </a:r>
            <a:r>
              <a:rPr lang="en-US" dirty="0" err="1">
                <a:latin typeface="Gill Sans MT" panose="020B0502020104020203" pitchFamily="34" charset="0"/>
              </a:rPr>
              <a:t>feature_engine</a:t>
            </a:r>
            <a:r>
              <a:rPr lang="en-US" dirty="0">
                <a:latin typeface="Gill Sans MT" panose="020B0502020104020203" pitchFamily="34" charset="0"/>
              </a:rPr>
              <a:t> library.</a:t>
            </a:r>
          </a:p>
          <a:p>
            <a:endParaRPr lang="en-US" dirty="0">
              <a:latin typeface="Gill Sans MT" panose="020B0502020104020203" pitchFamily="34" charset="0"/>
            </a:endParaRPr>
          </a:p>
          <a:p>
            <a:r>
              <a:rPr lang="en-US" sz="1600" b="1" dirty="0">
                <a:latin typeface="Gill Sans MT" panose="020B0502020104020203" pitchFamily="34" charset="0"/>
              </a:rPr>
              <a:t>11. Data Scaling</a:t>
            </a:r>
          </a:p>
          <a:p>
            <a:pPr marL="285750" indent="-285750">
              <a:buFont typeface="Arial" panose="020B0604020202020204" pitchFamily="34" charset="0"/>
              <a:buChar char="•"/>
            </a:pPr>
            <a:r>
              <a:rPr lang="en-US" dirty="0">
                <a:latin typeface="Gill Sans MT" panose="020B0502020104020203" pitchFamily="34" charset="0"/>
              </a:rPr>
              <a:t>Data is scaled using </a:t>
            </a:r>
            <a:r>
              <a:rPr lang="en-US" dirty="0" err="1">
                <a:latin typeface="Gill Sans MT" panose="020B0502020104020203" pitchFamily="34" charset="0"/>
              </a:rPr>
              <a:t>RobustScaler</a:t>
            </a:r>
            <a:r>
              <a:rPr lang="en-US" dirty="0">
                <a:latin typeface="Gill Sans MT" panose="020B0502020104020203" pitchFamily="34" charset="0"/>
              </a:rPr>
              <a:t> from </a:t>
            </a:r>
            <a:r>
              <a:rPr lang="en-US" dirty="0" err="1">
                <a:latin typeface="Gill Sans MT" panose="020B0502020104020203" pitchFamily="34" charset="0"/>
              </a:rPr>
              <a:t>sklearn</a:t>
            </a:r>
            <a:r>
              <a:rPr lang="en-US" dirty="0">
                <a:latin typeface="Gill Sans MT" panose="020B0502020104020203" pitchFamily="34" charset="0"/>
              </a:rPr>
              <a:t> to reduce the impact of outliers on the scaled data.</a:t>
            </a:r>
          </a:p>
          <a:p>
            <a:pPr marL="285750" indent="-285750">
              <a:buFont typeface="Arial" panose="020B0604020202020204" pitchFamily="34" charset="0"/>
              <a:buChar char="•"/>
            </a:pPr>
            <a:r>
              <a:rPr lang="en-US" dirty="0">
                <a:latin typeface="Gill Sans MT" panose="020B0502020104020203" pitchFamily="34" charset="0"/>
              </a:rPr>
              <a:t>The scaled dataset is saved in </a:t>
            </a:r>
            <a:r>
              <a:rPr lang="en-US" dirty="0" err="1">
                <a:latin typeface="Gill Sans MT" panose="020B0502020104020203" pitchFamily="34" charset="0"/>
              </a:rPr>
              <a:t>dataset_robust</a:t>
            </a:r>
            <a:r>
              <a:rPr lang="en-US" dirty="0">
                <a:latin typeface="Gill Sans MT" panose="020B0502020104020203" pitchFamily="34" charset="0"/>
              </a:rPr>
              <a:t>, and descriptive statistics for the scaled data are shown.</a:t>
            </a:r>
          </a:p>
          <a:p>
            <a:endParaRPr lang="en-US" dirty="0">
              <a:latin typeface="Gill Sans MT" panose="020B0502020104020203" pitchFamily="34" charset="0"/>
            </a:endParaRPr>
          </a:p>
          <a:p>
            <a:pPr marL="285750" indent="-285750">
              <a:buFont typeface="Arial" panose="020B0604020202020204" pitchFamily="34" charset="0"/>
              <a:buChar char="•"/>
            </a:pPr>
            <a:endParaRPr lang="en-US" dirty="0">
              <a:latin typeface="Gill Sans MT" panose="020B0502020104020203" pitchFamily="34" charset="0"/>
            </a:endParaRPr>
          </a:p>
          <a:p>
            <a:endParaRPr lang="en-US" dirty="0"/>
          </a:p>
        </p:txBody>
      </p:sp>
      <p:pic>
        <p:nvPicPr>
          <p:cNvPr id="139" name="Google Shape;139;p32"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55FA8B02-1D61-4459-8B56-0FD113478CFC}"/>
              </a:ext>
            </a:extLst>
          </p:cNvPr>
          <p:cNvPicPr>
            <a:picLocks noChangeAspect="1"/>
          </p:cNvPicPr>
          <p:nvPr/>
        </p:nvPicPr>
        <p:blipFill>
          <a:blip r:embed="rId5"/>
          <a:stretch>
            <a:fillRect/>
          </a:stretch>
        </p:blipFill>
        <p:spPr>
          <a:xfrm>
            <a:off x="7071199" y="1071562"/>
            <a:ext cx="4548343" cy="2357438"/>
          </a:xfrm>
          <a:prstGeom prst="rect">
            <a:avLst/>
          </a:prstGeom>
        </p:spPr>
      </p:pic>
      <p:sp>
        <p:nvSpPr>
          <p:cNvPr id="5" name="Rectangle 4">
            <a:extLst>
              <a:ext uri="{FF2B5EF4-FFF2-40B4-BE49-F238E27FC236}">
                <a16:creationId xmlns:a16="http://schemas.microsoft.com/office/drawing/2014/main" id="{620FB8B5-ED6F-481F-81BE-F692E163712F}"/>
              </a:ext>
            </a:extLst>
          </p:cNvPr>
          <p:cNvSpPr/>
          <p:nvPr/>
        </p:nvSpPr>
        <p:spPr>
          <a:xfrm>
            <a:off x="7071199" y="3894281"/>
            <a:ext cx="4548343" cy="1815882"/>
          </a:xfrm>
          <a:prstGeom prst="rect">
            <a:avLst/>
          </a:prstGeom>
        </p:spPr>
        <p:txBody>
          <a:bodyPr wrap="square">
            <a:spAutoFit/>
          </a:bodyPr>
          <a:lstStyle/>
          <a:p>
            <a:r>
              <a:rPr lang="en-US" b="1" dirty="0" err="1">
                <a:solidFill>
                  <a:schemeClr val="tx1"/>
                </a:solidFill>
              </a:rPr>
              <a:t>AutoEDA</a:t>
            </a:r>
            <a:r>
              <a:rPr lang="en-US" b="1" dirty="0">
                <a:solidFill>
                  <a:schemeClr val="tx1"/>
                </a:solidFill>
              </a:rPr>
              <a:t> Libraries</a:t>
            </a:r>
          </a:p>
          <a:p>
            <a:endParaRPr lang="en-US" b="1" dirty="0">
              <a:solidFill>
                <a:schemeClr val="tx1"/>
              </a:solidFill>
            </a:endParaRPr>
          </a:p>
          <a:p>
            <a:pPr marL="285750" indent="-285750">
              <a:buFont typeface="Arial" panose="020B0604020202020204" pitchFamily="34" charset="0"/>
              <a:buChar char="•"/>
            </a:pPr>
            <a:r>
              <a:rPr lang="en-US" dirty="0" err="1">
                <a:solidFill>
                  <a:schemeClr val="tx1"/>
                </a:solidFill>
              </a:rPr>
              <a:t>Sweetviz</a:t>
            </a:r>
            <a:r>
              <a:rPr lang="en-US" dirty="0">
                <a:solidFill>
                  <a:schemeClr val="tx1"/>
                </a:solidFill>
              </a:rPr>
              <a:t> is used to automatically generate an HTML report for exploratory data analysis.</a:t>
            </a:r>
          </a:p>
          <a:p>
            <a:pPr marL="285750" indent="-285750">
              <a:buFont typeface="Arial" panose="020B0604020202020204" pitchFamily="34" charset="0"/>
              <a:buChar char="•"/>
            </a:pPr>
            <a:r>
              <a:rPr lang="en-US" dirty="0" err="1">
                <a:solidFill>
                  <a:schemeClr val="tx1"/>
                </a:solidFill>
              </a:rPr>
              <a:t>Autoviz</a:t>
            </a:r>
            <a:r>
              <a:rPr lang="en-US" dirty="0">
                <a:solidFill>
                  <a:schemeClr val="tx1"/>
                </a:solidFill>
              </a:rPr>
              <a:t> is used to generate visualizations automatically from the dataset.</a:t>
            </a:r>
          </a:p>
          <a:p>
            <a:pPr marL="285750" indent="-285750">
              <a:buFont typeface="Arial" panose="020B0604020202020204" pitchFamily="34" charset="0"/>
              <a:buChar char="•"/>
            </a:pPr>
            <a:r>
              <a:rPr lang="en-US" dirty="0" err="1">
                <a:solidFill>
                  <a:schemeClr val="tx1"/>
                </a:solidFill>
              </a:rPr>
              <a:t>Dtale</a:t>
            </a:r>
            <a:r>
              <a:rPr lang="en-US" dirty="0">
                <a:solidFill>
                  <a:schemeClr val="tx1"/>
                </a:solidFill>
              </a:rPr>
              <a:t> is used to open an interactive session for visualizing and exploring the dataset.</a:t>
            </a:r>
          </a:p>
        </p:txBody>
      </p:sp>
    </p:spTree>
    <p:extLst>
      <p:ext uri="{BB962C8B-B14F-4D97-AF65-F5344CB8AC3E}">
        <p14:creationId xmlns:p14="http://schemas.microsoft.com/office/powerpoint/2010/main" val="185268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lvl="0"/>
            <a:r>
              <a:rPr lang="en-US" sz="3200" b="1" dirty="0">
                <a:latin typeface="Times New Roman"/>
                <a:ea typeface="Times New Roman"/>
                <a:cs typeface="Times New Roman"/>
                <a:sym typeface="Times New Roman"/>
              </a:rPr>
              <a:t>Data Visualization(Power BI Dashboard)</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BC2A8665-22F2-4C25-A6D8-21C0014A2FEA}"/>
              </a:ext>
            </a:extLst>
          </p:cNvPr>
          <p:cNvPicPr>
            <a:picLocks noChangeAspect="1"/>
          </p:cNvPicPr>
          <p:nvPr/>
        </p:nvPicPr>
        <p:blipFill>
          <a:blip r:embed="rId3"/>
          <a:stretch>
            <a:fillRect/>
          </a:stretch>
        </p:blipFill>
        <p:spPr>
          <a:xfrm>
            <a:off x="254256" y="956858"/>
            <a:ext cx="11683488" cy="5358218"/>
          </a:xfrm>
          <a:prstGeom prst="rect">
            <a:avLst/>
          </a:prstGeom>
        </p:spPr>
      </p:pic>
      <p:pic>
        <p:nvPicPr>
          <p:cNvPr id="139" name="Google Shape;139;p32"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39766DF5-FBE1-4242-B527-91648BE694C3}"/>
              </a:ext>
            </a:extLst>
          </p:cNvPr>
          <p:cNvPicPr>
            <a:picLocks noChangeAspect="1"/>
          </p:cNvPicPr>
          <p:nvPr/>
        </p:nvPicPr>
        <p:blipFill>
          <a:blip r:embed="rId5"/>
          <a:stretch>
            <a:fillRect/>
          </a:stretch>
        </p:blipFill>
        <p:spPr>
          <a:xfrm>
            <a:off x="870650" y="1122461"/>
            <a:ext cx="10116438" cy="5049739"/>
          </a:xfrm>
          <a:prstGeom prst="rect">
            <a:avLst/>
          </a:prstGeom>
        </p:spPr>
      </p:pic>
    </p:spTree>
    <p:extLst>
      <p:ext uri="{BB962C8B-B14F-4D97-AF65-F5344CB8AC3E}">
        <p14:creationId xmlns:p14="http://schemas.microsoft.com/office/powerpoint/2010/main" val="417128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6" name="Rectangle 5">
            <a:extLst>
              <a:ext uri="{FF2B5EF4-FFF2-40B4-BE49-F238E27FC236}">
                <a16:creationId xmlns:a16="http://schemas.microsoft.com/office/drawing/2014/main" id="{EF40CE56-0561-45D2-8B16-D370929C2A3C}"/>
              </a:ext>
            </a:extLst>
          </p:cNvPr>
          <p:cNvSpPr/>
          <p:nvPr/>
        </p:nvSpPr>
        <p:spPr>
          <a:xfrm>
            <a:off x="195225" y="1171575"/>
            <a:ext cx="11801549" cy="4774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p:txBody>
      </p:sp>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71575"/>
            <a:ext cx="11034000" cy="4173420"/>
          </a:xfrm>
          <a:prstGeom prst="rect">
            <a:avLst/>
          </a:prstGeom>
          <a:noFill/>
          <a:ln>
            <a:noFill/>
          </a:ln>
        </p:spPr>
        <p:txBody>
          <a:bodyPr spcFirstLastPara="1" wrap="square" lIns="91425" tIns="91425" rIns="91425" bIns="91425" anchor="t" anchorCtr="0">
            <a:spAutoFit/>
          </a:bodyPr>
          <a:lstStyle/>
          <a:p>
            <a:pPr marL="457200" lvl="0" indent="-431800">
              <a:lnSpc>
                <a:spcPct val="90000"/>
              </a:lnSpc>
              <a:buClr>
                <a:schemeClr val="dk1"/>
              </a:buClr>
              <a:buSzPts val="3200"/>
              <a:buFont typeface="Times New Roman"/>
              <a:buChar char="●"/>
            </a:pPr>
            <a:endParaRPr lang="en-US" sz="3200" dirty="0">
              <a:solidFill>
                <a:schemeClr val="dk1"/>
              </a:solidFill>
              <a:latin typeface="Gill Sans MT" panose="020B0502020104020203" pitchFamily="34" charset="0"/>
              <a:ea typeface="Times New Roman"/>
              <a:cs typeface="Times New Roman"/>
              <a:sym typeface="Times New Roman"/>
            </a:endParaRPr>
          </a:p>
          <a:p>
            <a:pPr marL="457200" lvl="0" indent="-431800">
              <a:lnSpc>
                <a:spcPct val="90000"/>
              </a:lnSpc>
              <a:buClr>
                <a:schemeClr val="dk1"/>
              </a:buClr>
              <a:buSzPts val="3200"/>
              <a:buFont typeface="Times New Roman"/>
              <a:buChar char="●"/>
            </a:pPr>
            <a:r>
              <a:rPr lang="en-US" sz="3200" dirty="0">
                <a:solidFill>
                  <a:schemeClr val="dk1"/>
                </a:solidFill>
                <a:latin typeface="Gill Sans MT" panose="020B0502020104020203" pitchFamily="34" charset="0"/>
                <a:ea typeface="Times New Roman"/>
                <a:cs typeface="Times New Roman"/>
                <a:sym typeface="Times New Roman"/>
              </a:rPr>
              <a:t>Business Objective</a:t>
            </a:r>
          </a:p>
          <a:p>
            <a:pPr marL="457200" lvl="0" indent="-431800">
              <a:lnSpc>
                <a:spcPct val="90000"/>
              </a:lnSpc>
              <a:buClr>
                <a:schemeClr val="dk1"/>
              </a:buClr>
              <a:buSzPts val="3200"/>
              <a:buFont typeface="Times New Roman"/>
              <a:buChar char="●"/>
            </a:pPr>
            <a:r>
              <a:rPr lang="en-US" sz="3200" dirty="0">
                <a:solidFill>
                  <a:schemeClr val="dk1"/>
                </a:solidFill>
                <a:latin typeface="Gill Sans MT" panose="020B0502020104020203" pitchFamily="34" charset="0"/>
                <a:ea typeface="Times New Roman"/>
                <a:cs typeface="Times New Roman"/>
                <a:sym typeface="Times New Roman"/>
              </a:rPr>
              <a:t>Business Constraints</a:t>
            </a:r>
          </a:p>
          <a:p>
            <a:pPr marL="457200" lvl="0" indent="-431800">
              <a:lnSpc>
                <a:spcPct val="90000"/>
              </a:lnSpc>
              <a:buClr>
                <a:schemeClr val="dk1"/>
              </a:buClr>
              <a:buSzPts val="3200"/>
              <a:buFont typeface="Times New Roman"/>
              <a:buChar char="●"/>
            </a:pPr>
            <a:r>
              <a:rPr lang="en-US" sz="3200" dirty="0">
                <a:solidFill>
                  <a:schemeClr val="dk1"/>
                </a:solidFill>
                <a:latin typeface="Gill Sans MT" panose="020B0502020104020203" pitchFamily="34" charset="0"/>
                <a:ea typeface="Times New Roman"/>
                <a:cs typeface="Times New Roman"/>
                <a:sym typeface="Times New Roman"/>
              </a:rPr>
              <a:t>Project Architecture - Data Flow Diagram</a:t>
            </a:r>
            <a:endParaRPr lang="en-US" sz="3200" dirty="0">
              <a:latin typeface="Gill Sans MT" panose="020B0502020104020203" pitchFamily="34" charset="0"/>
            </a:endParaRPr>
          </a:p>
          <a:p>
            <a:pPr marL="457200" lvl="0" indent="-431800">
              <a:lnSpc>
                <a:spcPct val="90000"/>
              </a:lnSpc>
              <a:buClr>
                <a:schemeClr val="dk1"/>
              </a:buClr>
              <a:buSzPts val="3200"/>
              <a:buFont typeface="Times New Roman"/>
              <a:buChar char="●"/>
            </a:pPr>
            <a:r>
              <a:rPr lang="en-US" sz="3200" dirty="0">
                <a:solidFill>
                  <a:schemeClr val="dk1"/>
                </a:solidFill>
                <a:latin typeface="Gill Sans MT" panose="020B0502020104020203" pitchFamily="34" charset="0"/>
                <a:ea typeface="Times New Roman"/>
                <a:cs typeface="Times New Roman"/>
                <a:sym typeface="Times New Roman"/>
              </a:rPr>
              <a:t>Data Collection</a:t>
            </a:r>
          </a:p>
          <a:p>
            <a:pPr marL="457200" lvl="0" indent="-431800">
              <a:lnSpc>
                <a:spcPct val="90000"/>
              </a:lnSpc>
              <a:buClr>
                <a:schemeClr val="dk1"/>
              </a:buClr>
              <a:buSzPts val="3200"/>
              <a:buFont typeface="Times New Roman"/>
              <a:buChar char="●"/>
            </a:pPr>
            <a:r>
              <a:rPr lang="en-US" sz="3200" dirty="0">
                <a:solidFill>
                  <a:schemeClr val="dk1"/>
                </a:solidFill>
                <a:latin typeface="Gill Sans MT" panose="020B0502020104020203" pitchFamily="34" charset="0"/>
                <a:ea typeface="Times New Roman"/>
                <a:cs typeface="Times New Roman"/>
                <a:sym typeface="Times New Roman"/>
              </a:rPr>
              <a:t>Exploratory Data Analysis (SQL &amp; Python)</a:t>
            </a:r>
          </a:p>
          <a:p>
            <a:pPr marL="457200" lvl="0" indent="-431800">
              <a:lnSpc>
                <a:spcPct val="90000"/>
              </a:lnSpc>
              <a:buClr>
                <a:schemeClr val="dk1"/>
              </a:buClr>
              <a:buSzPts val="3200"/>
              <a:buFont typeface="Times New Roman"/>
              <a:buChar char="●"/>
            </a:pPr>
            <a:r>
              <a:rPr lang="en-US" sz="3200" dirty="0">
                <a:solidFill>
                  <a:schemeClr val="dk1"/>
                </a:solidFill>
                <a:latin typeface="Gill Sans MT" panose="020B0502020104020203" pitchFamily="34" charset="0"/>
                <a:ea typeface="Times New Roman"/>
                <a:cs typeface="Times New Roman"/>
                <a:sym typeface="Times New Roman"/>
              </a:rPr>
              <a:t>Data Preprocessing</a:t>
            </a:r>
          </a:p>
          <a:p>
            <a:pPr marL="457200" lvl="0" indent="-431800">
              <a:lnSpc>
                <a:spcPct val="90000"/>
              </a:lnSpc>
              <a:buClr>
                <a:schemeClr val="dk1"/>
              </a:buClr>
              <a:buSzPts val="3200"/>
              <a:buFont typeface="Times New Roman"/>
              <a:buChar char="●"/>
            </a:pPr>
            <a:r>
              <a:rPr lang="en-US" sz="3200" dirty="0" err="1">
                <a:solidFill>
                  <a:schemeClr val="dk1"/>
                </a:solidFill>
                <a:latin typeface="Gill Sans MT" panose="020B0502020104020203" pitchFamily="34" charset="0"/>
                <a:ea typeface="Times New Roman"/>
                <a:cs typeface="Times New Roman"/>
                <a:sym typeface="Times New Roman"/>
              </a:rPr>
              <a:t>AutoEDA</a:t>
            </a:r>
            <a:endParaRPr lang="en-US" sz="3200" dirty="0">
              <a:solidFill>
                <a:schemeClr val="dk1"/>
              </a:solidFill>
              <a:latin typeface="Gill Sans MT" panose="020B0502020104020203" pitchFamily="34" charset="0"/>
              <a:ea typeface="Times New Roman"/>
              <a:cs typeface="Times New Roman"/>
              <a:sym typeface="Times New Roman"/>
            </a:endParaRPr>
          </a:p>
          <a:p>
            <a:pPr marL="457200" lvl="0" indent="-431800">
              <a:lnSpc>
                <a:spcPct val="90000"/>
              </a:lnSpc>
              <a:buClr>
                <a:schemeClr val="dk1"/>
              </a:buClr>
              <a:buSzPts val="3200"/>
              <a:buFont typeface="Times New Roman"/>
              <a:buChar char="●"/>
            </a:pPr>
            <a:r>
              <a:rPr lang="en-US" sz="3200" dirty="0">
                <a:solidFill>
                  <a:schemeClr val="dk1"/>
                </a:solidFill>
                <a:latin typeface="Gill Sans MT" panose="020B0502020104020203" pitchFamily="34" charset="0"/>
                <a:ea typeface="Times New Roman"/>
                <a:cs typeface="Times New Roman"/>
                <a:sym typeface="Times New Roman"/>
              </a:rPr>
              <a:t>Data Visualization</a:t>
            </a: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4" name="Rectangle 3">
            <a:extLst>
              <a:ext uri="{FF2B5EF4-FFF2-40B4-BE49-F238E27FC236}">
                <a16:creationId xmlns:a16="http://schemas.microsoft.com/office/drawing/2014/main" id="{C07BED7E-A321-4AEA-9DF7-21596241EEA9}"/>
              </a:ext>
            </a:extLst>
          </p:cNvPr>
          <p:cNvSpPr/>
          <p:nvPr/>
        </p:nvSpPr>
        <p:spPr>
          <a:xfrm>
            <a:off x="195225" y="1171575"/>
            <a:ext cx="11801549" cy="1171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Gill Sans MT" panose="020B0502020104020203" pitchFamily="34" charset="0"/>
              </a:rPr>
              <a:t>Lack of strategic raw material procurement leads to overpaying and surplus unutilized stock in the inventory.</a:t>
            </a:r>
          </a:p>
        </p:txBody>
      </p:sp>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 name="Rectangle 8">
            <a:extLst>
              <a:ext uri="{FF2B5EF4-FFF2-40B4-BE49-F238E27FC236}">
                <a16:creationId xmlns:a16="http://schemas.microsoft.com/office/drawing/2014/main" id="{0D27B67F-0904-48B3-B5CB-195CBF1BF968}"/>
              </a:ext>
            </a:extLst>
          </p:cNvPr>
          <p:cNvSpPr/>
          <p:nvPr/>
        </p:nvSpPr>
        <p:spPr>
          <a:xfrm>
            <a:off x="269610" y="1268684"/>
            <a:ext cx="11801549" cy="43895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Gill Sans MT" panose="020B0502020104020203" pitchFamily="34" charset="0"/>
              </a:rPr>
              <a:t>Project Title : Pharmaceutical Inventory Analysis.</a:t>
            </a:r>
          </a:p>
          <a:p>
            <a:endParaRPr lang="en-US" sz="2000" dirty="0">
              <a:solidFill>
                <a:schemeClr val="tx1"/>
              </a:solidFill>
              <a:latin typeface="Gill Sans MT" panose="020B0502020104020203" pitchFamily="34" charset="0"/>
            </a:endParaRPr>
          </a:p>
          <a:p>
            <a:r>
              <a:rPr lang="en-US" sz="2000" dirty="0">
                <a:solidFill>
                  <a:schemeClr val="tx1"/>
                </a:solidFill>
                <a:latin typeface="Gill Sans MT" panose="020B0502020104020203" pitchFamily="34" charset="0"/>
              </a:rPr>
              <a:t>Business Problem : Lack of strategic raw material procurement leads to overpaying and surplus unutilized stock in the inventory.</a:t>
            </a:r>
          </a:p>
          <a:p>
            <a:endParaRPr lang="en-US" sz="2000" dirty="0">
              <a:solidFill>
                <a:schemeClr val="tx1"/>
              </a:solidFill>
              <a:latin typeface="Gill Sans MT" panose="020B0502020104020203" pitchFamily="34" charset="0"/>
            </a:endParaRPr>
          </a:p>
          <a:p>
            <a:pPr lvl="0"/>
            <a:r>
              <a:rPr lang="en-US" sz="2000" dirty="0">
                <a:solidFill>
                  <a:schemeClr val="tx1"/>
                </a:solidFill>
                <a:latin typeface="Gill Sans MT" panose="020B0502020104020203" pitchFamily="34" charset="0"/>
              </a:rPr>
              <a:t>Business Objective : Minimize inventory cost.</a:t>
            </a:r>
          </a:p>
          <a:p>
            <a:endParaRPr lang="en-US" sz="2000" dirty="0">
              <a:solidFill>
                <a:schemeClr val="tx1"/>
              </a:solidFill>
              <a:latin typeface="Gill Sans MT" panose="020B0502020104020203" pitchFamily="34" charset="0"/>
            </a:endParaRPr>
          </a:p>
          <a:p>
            <a:pPr lvl="0"/>
            <a:r>
              <a:rPr lang="en-US" sz="2000" dirty="0">
                <a:solidFill>
                  <a:schemeClr val="tx1"/>
                </a:solidFill>
                <a:latin typeface="Gill Sans MT" panose="020B0502020104020203" pitchFamily="34" charset="0"/>
              </a:rPr>
              <a:t>Business Constraint : Maximize current stock utilization.</a:t>
            </a:r>
          </a:p>
          <a:p>
            <a:endParaRPr lang="en-US" sz="2000" dirty="0">
              <a:solidFill>
                <a:schemeClr val="tx1"/>
              </a:solidFill>
              <a:latin typeface="Gill Sans MT" panose="020B0502020104020203" pitchFamily="34" charset="0"/>
            </a:endParaRPr>
          </a:p>
          <a:p>
            <a:pPr lvl="1"/>
            <a:r>
              <a:rPr lang="en-US" sz="2000" dirty="0">
                <a:solidFill>
                  <a:schemeClr val="tx1"/>
                </a:solidFill>
                <a:latin typeface="Gill Sans MT" panose="020B0502020104020203" pitchFamily="34" charset="0"/>
              </a:rPr>
              <a:t>Business Success Criteria : Reduced underutilized stock levels in the inventory by at least 20%.</a:t>
            </a:r>
          </a:p>
          <a:p>
            <a:endParaRPr lang="en-US" sz="2000" dirty="0">
              <a:solidFill>
                <a:schemeClr val="tx1"/>
              </a:solidFill>
              <a:latin typeface="Gill Sans MT" panose="020B0502020104020203" pitchFamily="34" charset="0"/>
            </a:endParaRPr>
          </a:p>
          <a:p>
            <a:r>
              <a:rPr lang="en-US" sz="2000" dirty="0">
                <a:solidFill>
                  <a:schemeClr val="tx1"/>
                </a:solidFill>
                <a:latin typeface="Gill Sans MT" panose="020B0502020104020203" pitchFamily="34" charset="0"/>
              </a:rPr>
              <a:t>Economic Success Criteria : Reduced costs associated with storing and managing excess raw materials by at least 25%.</a:t>
            </a:r>
          </a:p>
          <a:p>
            <a:endParaRPr lang="en-US" sz="2000" dirty="0">
              <a:solidFill>
                <a:schemeClr val="tx1"/>
              </a:solidFill>
              <a:latin typeface="Gill Sans MT" panose="020B0502020104020203" pitchFamily="34" charset="0"/>
            </a:endParaRPr>
          </a:p>
        </p:txBody>
      </p:sp>
      <p:sp>
        <p:nvSpPr>
          <p:cNvPr id="95" name="Google Shape;95;gf3a8d4be09_2_92"/>
          <p:cNvSpPr txBox="1">
            <a:spLocks noGrp="1"/>
          </p:cNvSpPr>
          <p:nvPr>
            <p:ph type="title"/>
          </p:nvPr>
        </p:nvSpPr>
        <p:spPr>
          <a:xfrm>
            <a:off x="271175" y="28833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82124" y="6446734"/>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142050" y="1284431"/>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96000" y="2590706"/>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81075" y="3889706"/>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49325" y="2816956"/>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94120" y="6049662"/>
            <a:ext cx="2277039" cy="808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FA5E-FEE7-47DC-871B-2748DBD8B51C}"/>
              </a:ext>
            </a:extLst>
          </p:cNvPr>
          <p:cNvSpPr>
            <a:spLocks noGrp="1"/>
          </p:cNvSpPr>
          <p:nvPr>
            <p:ph type="title"/>
          </p:nvPr>
        </p:nvSpPr>
        <p:spPr>
          <a:xfrm>
            <a:off x="244505" y="134872"/>
            <a:ext cx="10515600" cy="535440"/>
          </a:xfrm>
        </p:spPr>
        <p:txBody>
          <a:bodyPr/>
          <a:lstStyle/>
          <a:p>
            <a:r>
              <a:rPr lang="en-US" sz="3200" b="1" dirty="0">
                <a:latin typeface="Times New Roman"/>
                <a:ea typeface="Times New Roman"/>
                <a:cs typeface="Times New Roman"/>
                <a:sym typeface="Times New Roman"/>
              </a:rPr>
              <a:t>Project Architecture</a:t>
            </a:r>
            <a:endParaRPr lang="en-US" sz="3200" dirty="0"/>
          </a:p>
        </p:txBody>
      </p:sp>
      <p:sp>
        <p:nvSpPr>
          <p:cNvPr id="10" name="Rectangle 9">
            <a:extLst>
              <a:ext uri="{FF2B5EF4-FFF2-40B4-BE49-F238E27FC236}">
                <a16:creationId xmlns:a16="http://schemas.microsoft.com/office/drawing/2014/main" id="{A55D3D61-4D96-4326-9B3E-2B9F0ACF1571}"/>
              </a:ext>
            </a:extLst>
          </p:cNvPr>
          <p:cNvSpPr/>
          <p:nvPr/>
        </p:nvSpPr>
        <p:spPr>
          <a:xfrm>
            <a:off x="195225" y="952596"/>
            <a:ext cx="11801549" cy="51053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p:txBody>
      </p:sp>
      <p:pic>
        <p:nvPicPr>
          <p:cNvPr id="12" name="Picture 11">
            <a:extLst>
              <a:ext uri="{FF2B5EF4-FFF2-40B4-BE49-F238E27FC236}">
                <a16:creationId xmlns:a16="http://schemas.microsoft.com/office/drawing/2014/main" id="{C9B32708-FD89-4BA8-9CBC-6636ACCC83BD}"/>
              </a:ext>
            </a:extLst>
          </p:cNvPr>
          <p:cNvPicPr>
            <a:picLocks noChangeAspect="1"/>
          </p:cNvPicPr>
          <p:nvPr/>
        </p:nvPicPr>
        <p:blipFill>
          <a:blip r:embed="rId2"/>
          <a:stretch>
            <a:fillRect/>
          </a:stretch>
        </p:blipFill>
        <p:spPr>
          <a:xfrm>
            <a:off x="274607" y="1076651"/>
            <a:ext cx="11642785" cy="4797184"/>
          </a:xfrm>
          <a:prstGeom prst="rect">
            <a:avLst/>
          </a:prstGeom>
        </p:spPr>
      </p:pic>
      <p:pic>
        <p:nvPicPr>
          <p:cNvPr id="13" name="Google Shape;107;p15" descr="360DigiTMG Reviews - 52 Reviews of 360digitmg.com | Sitejabber">
            <a:extLst>
              <a:ext uri="{FF2B5EF4-FFF2-40B4-BE49-F238E27FC236}">
                <a16:creationId xmlns:a16="http://schemas.microsoft.com/office/drawing/2014/main" id="{24BAB008-8938-4349-8D21-70219033D047}"/>
              </a:ext>
            </a:extLst>
          </p:cNvPr>
          <p:cNvPicPr preferRelativeResize="0"/>
          <p:nvPr/>
        </p:nvPicPr>
        <p:blipFill rotWithShape="1">
          <a:blip r:embed="rId3">
            <a:alphaModFix/>
          </a:blip>
          <a:srcRect/>
          <a:stretch/>
        </p:blipFill>
        <p:spPr>
          <a:xfrm>
            <a:off x="9692919" y="5896947"/>
            <a:ext cx="2277039" cy="808338"/>
          </a:xfrm>
          <a:prstGeom prst="rect">
            <a:avLst/>
          </a:prstGeom>
          <a:noFill/>
          <a:ln>
            <a:noFill/>
          </a:ln>
        </p:spPr>
      </p:pic>
    </p:spTree>
    <p:extLst>
      <p:ext uri="{BB962C8B-B14F-4D97-AF65-F5344CB8AC3E}">
        <p14:creationId xmlns:p14="http://schemas.microsoft.com/office/powerpoint/2010/main" val="427393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68075"/>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sp>
        <p:nvSpPr>
          <p:cNvPr id="11" name="Rectangle 10">
            <a:extLst>
              <a:ext uri="{FF2B5EF4-FFF2-40B4-BE49-F238E27FC236}">
                <a16:creationId xmlns:a16="http://schemas.microsoft.com/office/drawing/2014/main" id="{DBBBDD56-0081-47E6-8758-750CC456FEF2}"/>
              </a:ext>
            </a:extLst>
          </p:cNvPr>
          <p:cNvSpPr/>
          <p:nvPr/>
        </p:nvSpPr>
        <p:spPr>
          <a:xfrm>
            <a:off x="117570" y="1042988"/>
            <a:ext cx="11956859" cy="48539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Gill Sans MT" panose="020B0502020104020203" pitchFamily="34" charset="0"/>
            </a:endParaRPr>
          </a:p>
        </p:txBody>
      </p:sp>
      <p:graphicFrame>
        <p:nvGraphicFramePr>
          <p:cNvPr id="10" name="Table 9">
            <a:extLst>
              <a:ext uri="{FF2B5EF4-FFF2-40B4-BE49-F238E27FC236}">
                <a16:creationId xmlns:a16="http://schemas.microsoft.com/office/drawing/2014/main" id="{F6576A7A-FB4A-4E45-ABB0-78EAB411AF7F}"/>
              </a:ext>
            </a:extLst>
          </p:cNvPr>
          <p:cNvGraphicFramePr>
            <a:graphicFrameLocks noGrp="1"/>
          </p:cNvGraphicFramePr>
          <p:nvPr>
            <p:extLst>
              <p:ext uri="{D42A27DB-BD31-4B8C-83A1-F6EECF244321}">
                <p14:modId xmlns:p14="http://schemas.microsoft.com/office/powerpoint/2010/main" val="908074216"/>
              </p:ext>
            </p:extLst>
          </p:nvPr>
        </p:nvGraphicFramePr>
        <p:xfrm>
          <a:off x="240316" y="1294297"/>
          <a:ext cx="5738042" cy="4351340"/>
        </p:xfrm>
        <a:graphic>
          <a:graphicData uri="http://schemas.openxmlformats.org/drawingml/2006/table">
            <a:tbl>
              <a:tblPr/>
              <a:tblGrid>
                <a:gridCol w="296140">
                  <a:extLst>
                    <a:ext uri="{9D8B030D-6E8A-4147-A177-3AD203B41FA5}">
                      <a16:colId xmlns:a16="http://schemas.microsoft.com/office/drawing/2014/main" val="3200311222"/>
                    </a:ext>
                  </a:extLst>
                </a:gridCol>
                <a:gridCol w="1571824">
                  <a:extLst>
                    <a:ext uri="{9D8B030D-6E8A-4147-A177-3AD203B41FA5}">
                      <a16:colId xmlns:a16="http://schemas.microsoft.com/office/drawing/2014/main" val="919413363"/>
                    </a:ext>
                  </a:extLst>
                </a:gridCol>
                <a:gridCol w="577094">
                  <a:extLst>
                    <a:ext uri="{9D8B030D-6E8A-4147-A177-3AD203B41FA5}">
                      <a16:colId xmlns:a16="http://schemas.microsoft.com/office/drawing/2014/main" val="4127350996"/>
                    </a:ext>
                  </a:extLst>
                </a:gridCol>
                <a:gridCol w="1116223">
                  <a:extLst>
                    <a:ext uri="{9D8B030D-6E8A-4147-A177-3AD203B41FA5}">
                      <a16:colId xmlns:a16="http://schemas.microsoft.com/office/drawing/2014/main" val="3034840755"/>
                    </a:ext>
                  </a:extLst>
                </a:gridCol>
                <a:gridCol w="870704">
                  <a:extLst>
                    <a:ext uri="{9D8B030D-6E8A-4147-A177-3AD203B41FA5}">
                      <a16:colId xmlns:a16="http://schemas.microsoft.com/office/drawing/2014/main" val="237923762"/>
                    </a:ext>
                  </a:extLst>
                </a:gridCol>
                <a:gridCol w="1306057">
                  <a:extLst>
                    <a:ext uri="{9D8B030D-6E8A-4147-A177-3AD203B41FA5}">
                      <a16:colId xmlns:a16="http://schemas.microsoft.com/office/drawing/2014/main" val="1655192483"/>
                    </a:ext>
                  </a:extLst>
                </a:gridCol>
              </a:tblGrid>
              <a:tr h="162884">
                <a:tc gridSpan="6">
                  <a:txBody>
                    <a:bodyPr/>
                    <a:lstStyle/>
                    <a:p>
                      <a:pPr algn="ctr" fontAlgn="b"/>
                      <a:r>
                        <a:rPr lang="en-US" sz="1000" b="1" i="0" u="none" strike="noStrike">
                          <a:solidFill>
                            <a:srgbClr val="000000"/>
                          </a:solidFill>
                          <a:effectLst/>
                          <a:latin typeface="Calibri" panose="020F0502020204030204" pitchFamily="34" charset="0"/>
                        </a:rPr>
                        <a:t>Data Dictionary</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32802759"/>
                  </a:ext>
                </a:extLst>
              </a:tr>
              <a:tr h="310256">
                <a:tc>
                  <a:txBody>
                    <a:bodyPr/>
                    <a:lstStyle/>
                    <a:p>
                      <a:pPr algn="ctr" fontAlgn="ctr"/>
                      <a:r>
                        <a:rPr lang="en-US" sz="900" b="1" i="0" u="none" strike="noStrike">
                          <a:solidFill>
                            <a:srgbClr val="000000"/>
                          </a:solidFill>
                          <a:effectLst/>
                          <a:latin typeface="Calibri" panose="020F0502020204030204" pitchFamily="34" charset="0"/>
                        </a:rPr>
                        <a:t>S.No.</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Column Name</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Data Type</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DataType(continous/discrete)</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Nominal/Ordinal/Interval/Ratio</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Structured/Unstructured</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32673"/>
                  </a:ext>
                </a:extLst>
              </a:tr>
              <a:tr h="155128">
                <a:tc>
                  <a:txBody>
                    <a:bodyPr/>
                    <a:lstStyle/>
                    <a:p>
                      <a:pPr algn="l" fontAlgn="ctr"/>
                      <a:r>
                        <a:rPr lang="en-US" sz="900" b="0" i="0" u="none" strike="noStrike">
                          <a:solidFill>
                            <a:srgbClr val="000000"/>
                          </a:solidFill>
                          <a:effectLst/>
                          <a:latin typeface="Calibri" panose="020F0502020204030204" pitchFamily="34" charset="0"/>
                        </a:rPr>
                        <a:t>1</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Material</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67378"/>
                  </a:ext>
                </a:extLst>
              </a:tr>
              <a:tr h="155128">
                <a:tc>
                  <a:txBody>
                    <a:bodyPr/>
                    <a:lstStyle/>
                    <a:p>
                      <a:pPr algn="l" fontAlgn="ctr"/>
                      <a:r>
                        <a:rPr lang="en-US" sz="900" b="0" i="0" u="none" strike="noStrike">
                          <a:solidFill>
                            <a:srgbClr val="000000"/>
                          </a:solidFill>
                          <a:effectLst/>
                          <a:latin typeface="Calibri" panose="020F0502020204030204" pitchFamily="34" charset="0"/>
                        </a:rPr>
                        <a:t>2</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Material Description</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Unstructured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488610"/>
                  </a:ext>
                </a:extLst>
              </a:tr>
              <a:tr h="155128">
                <a:tc>
                  <a:txBody>
                    <a:bodyPr/>
                    <a:lstStyle/>
                    <a:p>
                      <a:pPr algn="l" fontAlgn="ctr"/>
                      <a:r>
                        <a:rPr lang="en-US" sz="900" b="0" i="0" u="none" strike="noStrike">
                          <a:solidFill>
                            <a:srgbClr val="000000"/>
                          </a:solidFill>
                          <a:effectLst/>
                          <a:latin typeface="Calibri" panose="020F0502020204030204" pitchFamily="34" charset="0"/>
                        </a:rPr>
                        <a:t>3</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Plant</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869697"/>
                  </a:ext>
                </a:extLst>
              </a:tr>
              <a:tr h="155128">
                <a:tc>
                  <a:txBody>
                    <a:bodyPr/>
                    <a:lstStyle/>
                    <a:p>
                      <a:pPr algn="l" fontAlgn="ctr"/>
                      <a:r>
                        <a:rPr lang="en-US" sz="900" b="0" i="0" u="none" strike="noStrike">
                          <a:solidFill>
                            <a:srgbClr val="000000"/>
                          </a:solidFill>
                          <a:effectLst/>
                          <a:latin typeface="Calibri" panose="020F0502020204030204" pitchFamily="34" charset="0"/>
                        </a:rPr>
                        <a:t>4</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Storage Location</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372800"/>
                  </a:ext>
                </a:extLst>
              </a:tr>
              <a:tr h="155128">
                <a:tc>
                  <a:txBody>
                    <a:bodyPr/>
                    <a:lstStyle/>
                    <a:p>
                      <a:pPr algn="l" fontAlgn="ctr"/>
                      <a:r>
                        <a:rPr lang="en-US" sz="900" b="0" i="0" u="none" strike="noStrike">
                          <a:solidFill>
                            <a:srgbClr val="000000"/>
                          </a:solidFill>
                          <a:effectLst/>
                          <a:latin typeface="Calibri" panose="020F0502020204030204" pitchFamily="34" charset="0"/>
                        </a:rPr>
                        <a:t>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Movement Type</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007433"/>
                  </a:ext>
                </a:extLst>
              </a:tr>
              <a:tr h="155128">
                <a:tc>
                  <a:txBody>
                    <a:bodyPr/>
                    <a:lstStyle/>
                    <a:p>
                      <a:pPr algn="l" fontAlgn="ctr"/>
                      <a:r>
                        <a:rPr lang="en-US" sz="900" b="0" i="0" u="none" strike="noStrike">
                          <a:solidFill>
                            <a:srgbClr val="000000"/>
                          </a:solidFill>
                          <a:effectLst/>
                          <a:latin typeface="Calibri" panose="020F0502020204030204" pitchFamily="34" charset="0"/>
                        </a:rPr>
                        <a:t>6</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Material Document</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6505026"/>
                  </a:ext>
                </a:extLst>
              </a:tr>
              <a:tr h="155128">
                <a:tc>
                  <a:txBody>
                    <a:bodyPr/>
                    <a:lstStyle/>
                    <a:p>
                      <a:pPr algn="l" fontAlgn="ctr"/>
                      <a:r>
                        <a:rPr lang="en-US" sz="900" b="0" i="0" u="none" strike="noStrike">
                          <a:solidFill>
                            <a:srgbClr val="000000"/>
                          </a:solidFill>
                          <a:effectLst/>
                          <a:latin typeface="Calibri" panose="020F0502020204030204" pitchFamily="34" charset="0"/>
                        </a:rPr>
                        <a:t>7</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Material Doc.Item</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Ordinal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039484"/>
                  </a:ext>
                </a:extLst>
              </a:tr>
              <a:tr h="155128">
                <a:tc>
                  <a:txBody>
                    <a:bodyPr/>
                    <a:lstStyle/>
                    <a:p>
                      <a:pPr algn="l" fontAlgn="ctr"/>
                      <a:r>
                        <a:rPr lang="en-US" sz="900" b="0" i="0" u="none" strike="noStrike">
                          <a:solidFill>
                            <a:srgbClr val="000000"/>
                          </a:solidFill>
                          <a:effectLst/>
                          <a:latin typeface="Calibri" panose="020F0502020204030204" pitchFamily="34" charset="0"/>
                        </a:rPr>
                        <a:t>8</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Posting Date</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date</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Interval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770574"/>
                  </a:ext>
                </a:extLst>
              </a:tr>
              <a:tr h="155128">
                <a:tc>
                  <a:txBody>
                    <a:bodyPr/>
                    <a:lstStyle/>
                    <a:p>
                      <a:pPr algn="l" fontAlgn="ctr"/>
                      <a:r>
                        <a:rPr lang="en-US" sz="900" b="0" i="0" u="none" strike="noStrike">
                          <a:solidFill>
                            <a:srgbClr val="000000"/>
                          </a:solidFill>
                          <a:effectLst/>
                          <a:latin typeface="Calibri" panose="020F0502020204030204" pitchFamily="34" charset="0"/>
                        </a:rPr>
                        <a:t>9</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Qty in Un. of Entry</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float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6086548"/>
                  </a:ext>
                </a:extLst>
              </a:tr>
              <a:tr h="155128">
                <a:tc>
                  <a:txBody>
                    <a:bodyPr/>
                    <a:lstStyle/>
                    <a:p>
                      <a:pPr algn="l" fontAlgn="ctr"/>
                      <a:r>
                        <a:rPr lang="en-US" sz="900" b="0" i="0" u="none" strike="noStrike">
                          <a:solidFill>
                            <a:srgbClr val="000000"/>
                          </a:solidFill>
                          <a:effectLst/>
                          <a:latin typeface="Calibri" panose="020F0502020204030204" pitchFamily="34" charset="0"/>
                        </a:rPr>
                        <a:t>10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Unit of Entry</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446771"/>
                  </a:ext>
                </a:extLst>
              </a:tr>
              <a:tr h="155128">
                <a:tc>
                  <a:txBody>
                    <a:bodyPr/>
                    <a:lstStyle/>
                    <a:p>
                      <a:pPr algn="l" fontAlgn="ctr"/>
                      <a:r>
                        <a:rPr lang="en-US" sz="900" b="0" i="0" u="none" strike="noStrike">
                          <a:solidFill>
                            <a:srgbClr val="000000"/>
                          </a:solidFill>
                          <a:effectLst/>
                          <a:latin typeface="Calibri" panose="020F0502020204030204" pitchFamily="34" charset="0"/>
                        </a:rPr>
                        <a:t>11</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Batch</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560574"/>
                  </a:ext>
                </a:extLst>
              </a:tr>
              <a:tr h="155128">
                <a:tc>
                  <a:txBody>
                    <a:bodyPr/>
                    <a:lstStyle/>
                    <a:p>
                      <a:pPr algn="l" fontAlgn="ctr"/>
                      <a:r>
                        <a:rPr lang="en-US" sz="900" b="0" i="0" u="none" strike="noStrike">
                          <a:solidFill>
                            <a:srgbClr val="000000"/>
                          </a:solidFill>
                          <a:effectLst/>
                          <a:latin typeface="Calibri" panose="020F0502020204030204" pitchFamily="34" charset="0"/>
                        </a:rPr>
                        <a:t>12</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Order</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554431"/>
                  </a:ext>
                </a:extLst>
              </a:tr>
              <a:tr h="155128">
                <a:tc>
                  <a:txBody>
                    <a:bodyPr/>
                    <a:lstStyle/>
                    <a:p>
                      <a:pPr algn="l" fontAlgn="ctr"/>
                      <a:r>
                        <a:rPr lang="en-US" sz="900" b="0" i="0" u="none" strike="noStrike">
                          <a:solidFill>
                            <a:srgbClr val="000000"/>
                          </a:solidFill>
                          <a:effectLst/>
                          <a:latin typeface="Calibri" panose="020F0502020204030204" pitchFamily="34" charset="0"/>
                        </a:rPr>
                        <a:t>13</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Reference</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Unstructured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5835599"/>
                  </a:ext>
                </a:extLst>
              </a:tr>
              <a:tr h="155128">
                <a:tc>
                  <a:txBody>
                    <a:bodyPr/>
                    <a:lstStyle/>
                    <a:p>
                      <a:pPr algn="l" fontAlgn="ctr"/>
                      <a:r>
                        <a:rPr lang="en-US" sz="900" b="0" i="0" u="none" strike="noStrike">
                          <a:solidFill>
                            <a:srgbClr val="000000"/>
                          </a:solidFill>
                          <a:effectLst/>
                          <a:latin typeface="Calibri" panose="020F0502020204030204" pitchFamily="34" charset="0"/>
                        </a:rPr>
                        <a:t>14</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Movement Type Text</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Unstructured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208224"/>
                  </a:ext>
                </a:extLst>
              </a:tr>
              <a:tr h="155128">
                <a:tc>
                  <a:txBody>
                    <a:bodyPr/>
                    <a:lstStyle/>
                    <a:p>
                      <a:pPr algn="l" fontAlgn="ctr"/>
                      <a:r>
                        <a:rPr lang="en-US" sz="900" b="0" i="0" u="none" strike="noStrike">
                          <a:solidFill>
                            <a:srgbClr val="000000"/>
                          </a:solidFill>
                          <a:effectLst/>
                          <a:latin typeface="Calibri" panose="020F0502020204030204" pitchFamily="34" charset="0"/>
                        </a:rPr>
                        <a:t>15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Counter</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890074"/>
                  </a:ext>
                </a:extLst>
              </a:tr>
              <a:tr h="155128">
                <a:tc>
                  <a:txBody>
                    <a:bodyPr/>
                    <a:lstStyle/>
                    <a:p>
                      <a:pPr algn="l" fontAlgn="ctr"/>
                      <a:r>
                        <a:rPr lang="en-US" sz="900" b="0" i="0" u="none" strike="noStrike">
                          <a:solidFill>
                            <a:srgbClr val="000000"/>
                          </a:solidFill>
                          <a:effectLst/>
                          <a:latin typeface="Calibri" panose="020F0502020204030204" pitchFamily="34" charset="0"/>
                        </a:rPr>
                        <a:t>16</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Routing number for operations</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974815"/>
                  </a:ext>
                </a:extLst>
              </a:tr>
              <a:tr h="155128">
                <a:tc>
                  <a:txBody>
                    <a:bodyPr/>
                    <a:lstStyle/>
                    <a:p>
                      <a:pPr algn="l" fontAlgn="ctr"/>
                      <a:r>
                        <a:rPr lang="en-US" sz="900" b="0" i="0" u="none" strike="noStrike">
                          <a:solidFill>
                            <a:srgbClr val="000000"/>
                          </a:solidFill>
                          <a:effectLst/>
                          <a:latin typeface="Calibri" panose="020F0502020204030204" pitchFamily="34" charset="0"/>
                        </a:rPr>
                        <a:t>17</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Document Date</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date</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Interval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8690342"/>
                  </a:ext>
                </a:extLst>
              </a:tr>
              <a:tr h="155128">
                <a:tc>
                  <a:txBody>
                    <a:bodyPr/>
                    <a:lstStyle/>
                    <a:p>
                      <a:pPr algn="l" fontAlgn="ctr"/>
                      <a:r>
                        <a:rPr lang="en-US" sz="900" b="0" i="0" u="none" strike="noStrike">
                          <a:solidFill>
                            <a:srgbClr val="000000"/>
                          </a:solidFill>
                          <a:effectLst/>
                          <a:latin typeface="Calibri" panose="020F0502020204030204" pitchFamily="34" charset="0"/>
                        </a:rPr>
                        <a:t>18</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Qty in OPUn</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float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1372940"/>
                  </a:ext>
                </a:extLst>
              </a:tr>
              <a:tr h="155128">
                <a:tc>
                  <a:txBody>
                    <a:bodyPr/>
                    <a:lstStyle/>
                    <a:p>
                      <a:pPr algn="l" fontAlgn="ctr"/>
                      <a:r>
                        <a:rPr lang="en-US" sz="900" b="0" i="0" u="none" strike="noStrike">
                          <a:solidFill>
                            <a:srgbClr val="000000"/>
                          </a:solidFill>
                          <a:effectLst/>
                          <a:latin typeface="Calibri" panose="020F0502020204030204" pitchFamily="34" charset="0"/>
                        </a:rPr>
                        <a:t>19</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Order Price Unit</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489186"/>
                  </a:ext>
                </a:extLst>
              </a:tr>
              <a:tr h="155128">
                <a:tc>
                  <a:txBody>
                    <a:bodyPr/>
                    <a:lstStyle/>
                    <a:p>
                      <a:pPr algn="l" fontAlgn="ctr"/>
                      <a:r>
                        <a:rPr lang="en-US" sz="900" b="0" i="0" u="none" strike="noStrike">
                          <a:solidFill>
                            <a:srgbClr val="000000"/>
                          </a:solidFill>
                          <a:effectLst/>
                          <a:latin typeface="Calibri" panose="020F0502020204030204" pitchFamily="34" charset="0"/>
                        </a:rPr>
                        <a:t>20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Order Unit</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116131"/>
                  </a:ext>
                </a:extLst>
              </a:tr>
              <a:tr h="155128">
                <a:tc>
                  <a:txBody>
                    <a:bodyPr/>
                    <a:lstStyle/>
                    <a:p>
                      <a:pPr algn="l" fontAlgn="ctr"/>
                      <a:r>
                        <a:rPr lang="en-US" sz="900" b="0" i="0" u="none" strike="noStrike">
                          <a:solidFill>
                            <a:srgbClr val="000000"/>
                          </a:solidFill>
                          <a:effectLst/>
                          <a:latin typeface="Calibri" panose="020F0502020204030204" pitchFamily="34" charset="0"/>
                        </a:rPr>
                        <a:t>21</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Qty in order unit</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float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314393"/>
                  </a:ext>
                </a:extLst>
              </a:tr>
              <a:tr h="155128">
                <a:tc>
                  <a:txBody>
                    <a:bodyPr/>
                    <a:lstStyle/>
                    <a:p>
                      <a:pPr algn="l" fontAlgn="ctr"/>
                      <a:r>
                        <a:rPr lang="en-US" sz="900" b="0" i="0" u="none" strike="noStrike">
                          <a:solidFill>
                            <a:srgbClr val="000000"/>
                          </a:solidFill>
                          <a:effectLst/>
                          <a:latin typeface="Calibri" panose="020F0502020204030204" pitchFamily="34" charset="0"/>
                        </a:rPr>
                        <a:t>22</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Company Code</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493468"/>
                  </a:ext>
                </a:extLst>
              </a:tr>
              <a:tr h="155128">
                <a:tc>
                  <a:txBody>
                    <a:bodyPr/>
                    <a:lstStyle/>
                    <a:p>
                      <a:pPr algn="l" fontAlgn="ctr"/>
                      <a:r>
                        <a:rPr lang="en-US" sz="900" b="0" i="0" u="none" strike="noStrike">
                          <a:solidFill>
                            <a:srgbClr val="000000"/>
                          </a:solidFill>
                          <a:effectLst/>
                          <a:latin typeface="Calibri" panose="020F0502020204030204" pitchFamily="34" charset="0"/>
                        </a:rPr>
                        <a:t>23</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Entry Date</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date</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Interval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4913313"/>
                  </a:ext>
                </a:extLst>
              </a:tr>
              <a:tr h="155128">
                <a:tc>
                  <a:txBody>
                    <a:bodyPr/>
                    <a:lstStyle/>
                    <a:p>
                      <a:pPr algn="l" fontAlgn="ctr"/>
                      <a:r>
                        <a:rPr lang="en-US" sz="900" b="0" i="0" u="none" strike="noStrike">
                          <a:solidFill>
                            <a:srgbClr val="000000"/>
                          </a:solidFill>
                          <a:effectLst/>
                          <a:latin typeface="Calibri" panose="020F0502020204030204" pitchFamily="34" charset="0"/>
                        </a:rPr>
                        <a:t>24</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Time of Entry</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time</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Interval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384284"/>
                  </a:ext>
                </a:extLst>
              </a:tr>
              <a:tr h="155128">
                <a:tc>
                  <a:txBody>
                    <a:bodyPr/>
                    <a:lstStyle/>
                    <a:p>
                      <a:pPr algn="l" fontAlgn="ctr"/>
                      <a:r>
                        <a:rPr lang="en-US" sz="900" b="0" i="0" u="none" strike="noStrike">
                          <a:solidFill>
                            <a:srgbClr val="000000"/>
                          </a:solidFill>
                          <a:effectLst/>
                          <a:latin typeface="Calibri" panose="020F0502020204030204" pitchFamily="34" charset="0"/>
                        </a:rPr>
                        <a:t>25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Amount in LC</a:t>
                      </a:r>
                    </a:p>
                  </a:txBody>
                  <a:tcPr marL="7756" marR="7756" marT="77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float</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Structured data</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7054243"/>
                  </a:ext>
                </a:extLst>
              </a:tr>
            </a:tbl>
          </a:graphicData>
        </a:graphic>
      </p:graphicFrame>
      <p:graphicFrame>
        <p:nvGraphicFramePr>
          <p:cNvPr id="13" name="Table 12">
            <a:extLst>
              <a:ext uri="{FF2B5EF4-FFF2-40B4-BE49-F238E27FC236}">
                <a16:creationId xmlns:a16="http://schemas.microsoft.com/office/drawing/2014/main" id="{59CEB72A-0786-4F26-B583-5CCF8C27F21A}"/>
              </a:ext>
            </a:extLst>
          </p:cNvPr>
          <p:cNvGraphicFramePr>
            <a:graphicFrameLocks noGrp="1"/>
          </p:cNvGraphicFramePr>
          <p:nvPr>
            <p:extLst>
              <p:ext uri="{D42A27DB-BD31-4B8C-83A1-F6EECF244321}">
                <p14:modId xmlns:p14="http://schemas.microsoft.com/office/powerpoint/2010/main" val="4052832552"/>
              </p:ext>
            </p:extLst>
          </p:nvPr>
        </p:nvGraphicFramePr>
        <p:xfrm>
          <a:off x="6096001" y="1294303"/>
          <a:ext cx="5738042" cy="4351334"/>
        </p:xfrm>
        <a:graphic>
          <a:graphicData uri="http://schemas.openxmlformats.org/drawingml/2006/table">
            <a:tbl>
              <a:tblPr/>
              <a:tblGrid>
                <a:gridCol w="296140">
                  <a:extLst>
                    <a:ext uri="{9D8B030D-6E8A-4147-A177-3AD203B41FA5}">
                      <a16:colId xmlns:a16="http://schemas.microsoft.com/office/drawing/2014/main" val="3657049726"/>
                    </a:ext>
                  </a:extLst>
                </a:gridCol>
                <a:gridCol w="1571824">
                  <a:extLst>
                    <a:ext uri="{9D8B030D-6E8A-4147-A177-3AD203B41FA5}">
                      <a16:colId xmlns:a16="http://schemas.microsoft.com/office/drawing/2014/main" val="760045113"/>
                    </a:ext>
                  </a:extLst>
                </a:gridCol>
                <a:gridCol w="577095">
                  <a:extLst>
                    <a:ext uri="{9D8B030D-6E8A-4147-A177-3AD203B41FA5}">
                      <a16:colId xmlns:a16="http://schemas.microsoft.com/office/drawing/2014/main" val="3742792288"/>
                    </a:ext>
                  </a:extLst>
                </a:gridCol>
                <a:gridCol w="1116222">
                  <a:extLst>
                    <a:ext uri="{9D8B030D-6E8A-4147-A177-3AD203B41FA5}">
                      <a16:colId xmlns:a16="http://schemas.microsoft.com/office/drawing/2014/main" val="1930086956"/>
                    </a:ext>
                  </a:extLst>
                </a:gridCol>
                <a:gridCol w="870704">
                  <a:extLst>
                    <a:ext uri="{9D8B030D-6E8A-4147-A177-3AD203B41FA5}">
                      <a16:colId xmlns:a16="http://schemas.microsoft.com/office/drawing/2014/main" val="4172168566"/>
                    </a:ext>
                  </a:extLst>
                </a:gridCol>
                <a:gridCol w="1306057">
                  <a:extLst>
                    <a:ext uri="{9D8B030D-6E8A-4147-A177-3AD203B41FA5}">
                      <a16:colId xmlns:a16="http://schemas.microsoft.com/office/drawing/2014/main" val="3515330219"/>
                    </a:ext>
                  </a:extLst>
                </a:gridCol>
              </a:tblGrid>
              <a:tr h="150046">
                <a:tc>
                  <a:txBody>
                    <a:bodyPr/>
                    <a:lstStyle/>
                    <a:p>
                      <a:pPr algn="l" fontAlgn="ctr"/>
                      <a:r>
                        <a:rPr lang="en-US" sz="900" b="0" i="0" u="none" strike="noStrike">
                          <a:solidFill>
                            <a:srgbClr val="000000"/>
                          </a:solidFill>
                          <a:effectLst/>
                          <a:latin typeface="Calibri" panose="020F0502020204030204" pitchFamily="34" charset="0"/>
                        </a:rPr>
                        <a:t>26</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Purchase Order</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6049547"/>
                  </a:ext>
                </a:extLst>
              </a:tr>
              <a:tr h="150046">
                <a:tc>
                  <a:txBody>
                    <a:bodyPr/>
                    <a:lstStyle/>
                    <a:p>
                      <a:pPr algn="l" fontAlgn="ctr"/>
                      <a:r>
                        <a:rPr lang="en-US" sz="900" b="0" i="0" u="none" strike="noStrike">
                          <a:solidFill>
                            <a:srgbClr val="000000"/>
                          </a:solidFill>
                          <a:effectLst/>
                          <a:latin typeface="Calibri" panose="020F0502020204030204" pitchFamily="34" charset="0"/>
                        </a:rPr>
                        <a:t>27</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Item</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Ordinal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787825"/>
                  </a:ext>
                </a:extLst>
              </a:tr>
              <a:tr h="150046">
                <a:tc>
                  <a:txBody>
                    <a:bodyPr/>
                    <a:lstStyle/>
                    <a:p>
                      <a:pPr algn="l" fontAlgn="ctr"/>
                      <a:r>
                        <a:rPr lang="en-US" sz="900" b="0" i="0" u="none" strike="noStrike">
                          <a:solidFill>
                            <a:srgbClr val="000000"/>
                          </a:solidFill>
                          <a:effectLst/>
                          <a:latin typeface="Calibri" panose="020F0502020204030204" pitchFamily="34" charset="0"/>
                        </a:rPr>
                        <a:t>28</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Ext. Amount in Local Currency</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float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006927"/>
                  </a:ext>
                </a:extLst>
              </a:tr>
              <a:tr h="150046">
                <a:tc>
                  <a:txBody>
                    <a:bodyPr/>
                    <a:lstStyle/>
                    <a:p>
                      <a:pPr algn="l" fontAlgn="ctr"/>
                      <a:r>
                        <a:rPr lang="en-US" sz="900" b="0" i="0" u="none" strike="noStrike">
                          <a:solidFill>
                            <a:srgbClr val="000000"/>
                          </a:solidFill>
                          <a:effectLst/>
                          <a:latin typeface="Calibri" panose="020F0502020204030204" pitchFamily="34" charset="0"/>
                        </a:rPr>
                        <a:t>29</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Sales Value</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float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029040"/>
                  </a:ext>
                </a:extLst>
              </a:tr>
              <a:tr h="150046">
                <a:tc>
                  <a:txBody>
                    <a:bodyPr/>
                    <a:lstStyle/>
                    <a:p>
                      <a:pPr algn="l" fontAlgn="ctr"/>
                      <a:r>
                        <a:rPr lang="en-US" sz="900" b="0" i="0" u="none" strike="noStrike">
                          <a:solidFill>
                            <a:srgbClr val="000000"/>
                          </a:solidFill>
                          <a:effectLst/>
                          <a:latin typeface="Calibri" panose="020F0502020204030204" pitchFamily="34" charset="0"/>
                        </a:rPr>
                        <a:t>30</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Reason for Movement</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1591877"/>
                  </a:ext>
                </a:extLst>
              </a:tr>
              <a:tr h="150046">
                <a:tc>
                  <a:txBody>
                    <a:bodyPr/>
                    <a:lstStyle/>
                    <a:p>
                      <a:pPr algn="l" fontAlgn="ctr"/>
                      <a:r>
                        <a:rPr lang="en-US" sz="900" b="0" i="0" u="none" strike="noStrike">
                          <a:solidFill>
                            <a:srgbClr val="000000"/>
                          </a:solidFill>
                          <a:effectLst/>
                          <a:latin typeface="Calibri" panose="020F0502020204030204" pitchFamily="34" charset="0"/>
                        </a:rPr>
                        <a:t>31</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Sales Order Schedule</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047017"/>
                  </a:ext>
                </a:extLst>
              </a:tr>
              <a:tr h="150046">
                <a:tc>
                  <a:txBody>
                    <a:bodyPr/>
                    <a:lstStyle/>
                    <a:p>
                      <a:pPr algn="l" fontAlgn="ctr"/>
                      <a:r>
                        <a:rPr lang="en-US" sz="900" b="0" i="0" u="none" strike="noStrike">
                          <a:solidFill>
                            <a:srgbClr val="000000"/>
                          </a:solidFill>
                          <a:effectLst/>
                          <a:latin typeface="Calibri" panose="020F0502020204030204" pitchFamily="34" charset="0"/>
                        </a:rPr>
                        <a:t>32</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Sales Order Item</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Ordinal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305269"/>
                  </a:ext>
                </a:extLst>
              </a:tr>
              <a:tr h="150046">
                <a:tc>
                  <a:txBody>
                    <a:bodyPr/>
                    <a:lstStyle/>
                    <a:p>
                      <a:pPr algn="l" fontAlgn="ctr"/>
                      <a:r>
                        <a:rPr lang="en-US" sz="900" b="0" i="0" u="none" strike="noStrike">
                          <a:solidFill>
                            <a:srgbClr val="000000"/>
                          </a:solidFill>
                          <a:effectLst/>
                          <a:latin typeface="Calibri" panose="020F0502020204030204" pitchFamily="34" charset="0"/>
                        </a:rPr>
                        <a:t>33</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Cost Center</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15492"/>
                  </a:ext>
                </a:extLst>
              </a:tr>
              <a:tr h="150046">
                <a:tc>
                  <a:txBody>
                    <a:bodyPr/>
                    <a:lstStyle/>
                    <a:p>
                      <a:pPr algn="l" fontAlgn="ctr"/>
                      <a:r>
                        <a:rPr lang="en-US" sz="900" b="0" i="0" u="none" strike="noStrike">
                          <a:solidFill>
                            <a:srgbClr val="000000"/>
                          </a:solidFill>
                          <a:effectLst/>
                          <a:latin typeface="Calibri" panose="020F0502020204030204" pitchFamily="34" charset="0"/>
                        </a:rPr>
                        <a:t>34</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Movement indicator</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473443"/>
                  </a:ext>
                </a:extLst>
              </a:tr>
              <a:tr h="150046">
                <a:tc>
                  <a:txBody>
                    <a:bodyPr/>
                    <a:lstStyle/>
                    <a:p>
                      <a:pPr algn="l" fontAlgn="ctr"/>
                      <a:r>
                        <a:rPr lang="en-US" sz="900" b="0" i="0" u="none" strike="noStrike">
                          <a:solidFill>
                            <a:srgbClr val="000000"/>
                          </a:solidFill>
                          <a:effectLst/>
                          <a:latin typeface="Calibri" panose="020F0502020204030204" pitchFamily="34" charset="0"/>
                        </a:rPr>
                        <a:t>35</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Consumption</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4784292"/>
                  </a:ext>
                </a:extLst>
              </a:tr>
              <a:tr h="150046">
                <a:tc>
                  <a:txBody>
                    <a:bodyPr/>
                    <a:lstStyle/>
                    <a:p>
                      <a:pPr algn="l" fontAlgn="ctr"/>
                      <a:r>
                        <a:rPr lang="en-US" sz="900" b="0" i="0" u="none" strike="noStrike">
                          <a:solidFill>
                            <a:srgbClr val="000000"/>
                          </a:solidFill>
                          <a:effectLst/>
                          <a:latin typeface="Calibri" panose="020F0502020204030204" pitchFamily="34" charset="0"/>
                        </a:rPr>
                        <a:t>36</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Receipt Indicator</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049482"/>
                  </a:ext>
                </a:extLst>
              </a:tr>
              <a:tr h="150046">
                <a:tc>
                  <a:txBody>
                    <a:bodyPr/>
                    <a:lstStyle/>
                    <a:p>
                      <a:pPr algn="l" fontAlgn="ctr"/>
                      <a:r>
                        <a:rPr lang="en-US" sz="900" b="0" i="0" u="none" strike="noStrike">
                          <a:solidFill>
                            <a:srgbClr val="000000"/>
                          </a:solidFill>
                          <a:effectLst/>
                          <a:latin typeface="Calibri" panose="020F0502020204030204" pitchFamily="34" charset="0"/>
                        </a:rPr>
                        <a:t>37</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Supplier</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631992"/>
                  </a:ext>
                </a:extLst>
              </a:tr>
              <a:tr h="150046">
                <a:tc>
                  <a:txBody>
                    <a:bodyPr/>
                    <a:lstStyle/>
                    <a:p>
                      <a:pPr algn="l" fontAlgn="ctr"/>
                      <a:r>
                        <a:rPr lang="en-US" sz="900" b="0" i="0" u="none" strike="noStrike">
                          <a:solidFill>
                            <a:srgbClr val="000000"/>
                          </a:solidFill>
                          <a:effectLst/>
                          <a:latin typeface="Calibri" panose="020F0502020204030204" pitchFamily="34" charset="0"/>
                        </a:rPr>
                        <a:t>38</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Sales order item</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9261447"/>
                  </a:ext>
                </a:extLst>
              </a:tr>
              <a:tr h="150046">
                <a:tc>
                  <a:txBody>
                    <a:bodyPr/>
                    <a:lstStyle/>
                    <a:p>
                      <a:pPr algn="l" fontAlgn="ctr"/>
                      <a:r>
                        <a:rPr lang="en-US" sz="900" b="0" i="0" u="none" strike="noStrike">
                          <a:solidFill>
                            <a:srgbClr val="000000"/>
                          </a:solidFill>
                          <a:effectLst/>
                          <a:latin typeface="Calibri" panose="020F0502020204030204" pitchFamily="34" charset="0"/>
                        </a:rPr>
                        <a:t>39</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Base Unit of Measure</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569350"/>
                  </a:ext>
                </a:extLst>
              </a:tr>
              <a:tr h="150046">
                <a:tc>
                  <a:txBody>
                    <a:bodyPr/>
                    <a:lstStyle/>
                    <a:p>
                      <a:pPr algn="l" fontAlgn="ctr"/>
                      <a:r>
                        <a:rPr lang="en-US" sz="900" b="0" i="0" u="none" strike="noStrike">
                          <a:solidFill>
                            <a:srgbClr val="000000"/>
                          </a:solidFill>
                          <a:effectLst/>
                          <a:latin typeface="Calibri" panose="020F0502020204030204" pitchFamily="34" charset="0"/>
                        </a:rPr>
                        <a:t>40</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Quantity</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float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142558"/>
                  </a:ext>
                </a:extLst>
              </a:tr>
              <a:tr h="150046">
                <a:tc>
                  <a:txBody>
                    <a:bodyPr/>
                    <a:lstStyle/>
                    <a:p>
                      <a:pPr algn="l" fontAlgn="ctr"/>
                      <a:r>
                        <a:rPr lang="en-US" sz="900" b="0" i="0" u="none" strike="noStrike">
                          <a:solidFill>
                            <a:srgbClr val="000000"/>
                          </a:solidFill>
                          <a:effectLst/>
                          <a:latin typeface="Calibri" panose="020F0502020204030204" pitchFamily="34" charset="0"/>
                        </a:rPr>
                        <a:t>41</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Material Doc. Year</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date</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101716"/>
                  </a:ext>
                </a:extLst>
              </a:tr>
              <a:tr h="150046">
                <a:tc>
                  <a:txBody>
                    <a:bodyPr/>
                    <a:lstStyle/>
                    <a:p>
                      <a:pPr algn="l" fontAlgn="ctr"/>
                      <a:r>
                        <a:rPr lang="en-US" sz="900" b="0" i="0" u="none" strike="noStrike">
                          <a:solidFill>
                            <a:srgbClr val="000000"/>
                          </a:solidFill>
                          <a:effectLst/>
                          <a:latin typeface="Calibri" panose="020F0502020204030204" pitchFamily="34" charset="0"/>
                        </a:rPr>
                        <a:t>42</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Reservation</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08141"/>
                  </a:ext>
                </a:extLst>
              </a:tr>
              <a:tr h="150046">
                <a:tc>
                  <a:txBody>
                    <a:bodyPr/>
                    <a:lstStyle/>
                    <a:p>
                      <a:pPr algn="l" fontAlgn="ctr"/>
                      <a:r>
                        <a:rPr lang="en-US" sz="900" b="0" i="0" u="none" strike="noStrike">
                          <a:solidFill>
                            <a:srgbClr val="000000"/>
                          </a:solidFill>
                          <a:effectLst/>
                          <a:latin typeface="Calibri" panose="020F0502020204030204" pitchFamily="34" charset="0"/>
                        </a:rPr>
                        <a:t>43</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Item No.Stock Transfer Reserv.</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Ordinal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0134883"/>
                  </a:ext>
                </a:extLst>
              </a:tr>
              <a:tr h="150046">
                <a:tc>
                  <a:txBody>
                    <a:bodyPr/>
                    <a:lstStyle/>
                    <a:p>
                      <a:pPr algn="l" fontAlgn="ctr"/>
                      <a:r>
                        <a:rPr lang="en-US" sz="900" b="0" i="0" u="none" strike="noStrike">
                          <a:solidFill>
                            <a:srgbClr val="000000"/>
                          </a:solidFill>
                          <a:effectLst/>
                          <a:latin typeface="Calibri" panose="020F0502020204030204" pitchFamily="34" charset="0"/>
                        </a:rPr>
                        <a:t>44</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Debit/Credit ind</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108168"/>
                  </a:ext>
                </a:extLst>
              </a:tr>
              <a:tr h="150046">
                <a:tc>
                  <a:txBody>
                    <a:bodyPr/>
                    <a:lstStyle/>
                    <a:p>
                      <a:pPr algn="l" fontAlgn="ctr"/>
                      <a:r>
                        <a:rPr lang="en-US" sz="900" b="0" i="0" u="none" strike="noStrike">
                          <a:solidFill>
                            <a:srgbClr val="000000"/>
                          </a:solidFill>
                          <a:effectLst/>
                          <a:latin typeface="Calibri" panose="020F0502020204030204" pitchFamily="34" charset="0"/>
                        </a:rPr>
                        <a:t>45</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User name</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814249"/>
                  </a:ext>
                </a:extLst>
              </a:tr>
              <a:tr h="150046">
                <a:tc>
                  <a:txBody>
                    <a:bodyPr/>
                    <a:lstStyle/>
                    <a:p>
                      <a:pPr algn="l" fontAlgn="ctr"/>
                      <a:r>
                        <a:rPr lang="en-US" sz="900" b="0" i="0" u="none" strike="noStrike">
                          <a:solidFill>
                            <a:srgbClr val="000000"/>
                          </a:solidFill>
                          <a:effectLst/>
                          <a:latin typeface="Calibri" panose="020F0502020204030204" pitchFamily="34" charset="0"/>
                        </a:rPr>
                        <a:t>46</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Trans./Event Type</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7633967"/>
                  </a:ext>
                </a:extLst>
              </a:tr>
              <a:tr h="150046">
                <a:tc>
                  <a:txBody>
                    <a:bodyPr/>
                    <a:lstStyle/>
                    <a:p>
                      <a:pPr algn="l" fontAlgn="ctr"/>
                      <a:r>
                        <a:rPr lang="en-US" sz="900" b="0" i="0" u="none" strike="noStrike">
                          <a:solidFill>
                            <a:srgbClr val="000000"/>
                          </a:solidFill>
                          <a:effectLst/>
                          <a:latin typeface="Calibri" panose="020F0502020204030204" pitchFamily="34" charset="0"/>
                        </a:rPr>
                        <a:t>47</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Sales Value inc. VAT</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float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Continuos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Ratio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0887745"/>
                  </a:ext>
                </a:extLst>
              </a:tr>
              <a:tr h="150046">
                <a:tc>
                  <a:txBody>
                    <a:bodyPr/>
                    <a:lstStyle/>
                    <a:p>
                      <a:pPr algn="l" fontAlgn="ctr"/>
                      <a:r>
                        <a:rPr lang="en-US" sz="900" b="0" i="0" u="none" strike="noStrike">
                          <a:solidFill>
                            <a:srgbClr val="000000"/>
                          </a:solidFill>
                          <a:effectLst/>
                          <a:latin typeface="Calibri" panose="020F0502020204030204" pitchFamily="34" charset="0"/>
                        </a:rPr>
                        <a:t>48</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Currency</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6172798"/>
                  </a:ext>
                </a:extLst>
              </a:tr>
              <a:tr h="150046">
                <a:tc>
                  <a:txBody>
                    <a:bodyPr/>
                    <a:lstStyle/>
                    <a:p>
                      <a:pPr algn="l" fontAlgn="ctr"/>
                      <a:r>
                        <a:rPr lang="en-US" sz="900" b="0" i="0" u="none" strike="noStrike">
                          <a:solidFill>
                            <a:srgbClr val="000000"/>
                          </a:solidFill>
                          <a:effectLst/>
                          <a:latin typeface="Calibri" panose="020F0502020204030204" pitchFamily="34" charset="0"/>
                        </a:rPr>
                        <a:t>49</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Item automatically created</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020663"/>
                  </a:ext>
                </a:extLst>
              </a:tr>
              <a:tr h="150046">
                <a:tc>
                  <a:txBody>
                    <a:bodyPr/>
                    <a:lstStyle/>
                    <a:p>
                      <a:pPr algn="l" fontAlgn="ctr"/>
                      <a:r>
                        <a:rPr lang="en-US" sz="900" b="0" i="0" u="none" strike="noStrike">
                          <a:solidFill>
                            <a:srgbClr val="000000"/>
                          </a:solidFill>
                          <a:effectLst/>
                          <a:latin typeface="Calibri" panose="020F0502020204030204" pitchFamily="34" charset="0"/>
                        </a:rPr>
                        <a:t>50</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Original Line Item</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805460"/>
                  </a:ext>
                </a:extLst>
              </a:tr>
              <a:tr h="150046">
                <a:tc>
                  <a:txBody>
                    <a:bodyPr/>
                    <a:lstStyle/>
                    <a:p>
                      <a:pPr algn="l" fontAlgn="ctr"/>
                      <a:r>
                        <a:rPr lang="en-US" sz="900" b="0" i="0" u="none" strike="noStrike">
                          <a:solidFill>
                            <a:srgbClr val="000000"/>
                          </a:solidFill>
                          <a:effectLst/>
                          <a:latin typeface="Calibri" panose="020F0502020204030204" pitchFamily="34" charset="0"/>
                        </a:rPr>
                        <a:t>51</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Product Code</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0917268"/>
                  </a:ext>
                </a:extLst>
              </a:tr>
              <a:tr h="150046">
                <a:tc>
                  <a:txBody>
                    <a:bodyPr/>
                    <a:lstStyle/>
                    <a:p>
                      <a:pPr algn="l" fontAlgn="ctr"/>
                      <a:r>
                        <a:rPr lang="en-US" sz="900" b="0" i="0" u="none" strike="noStrike">
                          <a:solidFill>
                            <a:srgbClr val="000000"/>
                          </a:solidFill>
                          <a:effectLst/>
                          <a:latin typeface="Calibri" panose="020F0502020204030204" pitchFamily="34" charset="0"/>
                        </a:rPr>
                        <a:t>52</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Product Description</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Unstructured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116666"/>
                  </a:ext>
                </a:extLst>
              </a:tr>
              <a:tr h="150046">
                <a:tc>
                  <a:txBody>
                    <a:bodyPr/>
                    <a:lstStyle/>
                    <a:p>
                      <a:pPr algn="l" fontAlgn="ctr"/>
                      <a:r>
                        <a:rPr lang="en-US" sz="900" b="0" i="0" u="none" strike="noStrike">
                          <a:solidFill>
                            <a:srgbClr val="000000"/>
                          </a:solidFill>
                          <a:effectLst/>
                          <a:latin typeface="Calibri" panose="020F0502020204030204" pitchFamily="34" charset="0"/>
                        </a:rPr>
                        <a:t>53</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Material Type</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string</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610932"/>
                  </a:ext>
                </a:extLst>
              </a:tr>
              <a:tr h="150046">
                <a:tc>
                  <a:txBody>
                    <a:bodyPr/>
                    <a:lstStyle/>
                    <a:p>
                      <a:pPr algn="l" fontAlgn="ctr"/>
                      <a:r>
                        <a:rPr lang="en-US" sz="900" b="0" i="0" u="none" strike="noStrike">
                          <a:solidFill>
                            <a:srgbClr val="000000"/>
                          </a:solidFill>
                          <a:effectLst/>
                          <a:latin typeface="Calibri" panose="020F0502020204030204" pitchFamily="34" charset="0"/>
                        </a:rPr>
                        <a:t>54</a:t>
                      </a:r>
                    </a:p>
                  </a:txBody>
                  <a:tcPr marL="7502" marR="7502" marT="7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solidFill>
                            <a:srgbClr val="000000"/>
                          </a:solidFill>
                          <a:effectLst/>
                          <a:latin typeface="Calibri" panose="020F0502020204030204" pitchFamily="34" charset="0"/>
                        </a:rPr>
                        <a:t>Vendor Code</a:t>
                      </a:r>
                    </a:p>
                  </a:txBody>
                  <a:tcPr marL="7502" marR="7502" marT="75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panose="020F0502020204030204" pitchFamily="34" charset="0"/>
                        </a:rPr>
                        <a:t>int</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Discrete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Nominal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Structured data</a:t>
                      </a:r>
                    </a:p>
                  </a:txBody>
                  <a:tcPr marL="7502" marR="7502" marT="75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026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4DECB2-9F0A-4EC3-B392-71B5B0AB9B3A}"/>
              </a:ext>
            </a:extLst>
          </p:cNvPr>
          <p:cNvSpPr/>
          <p:nvPr/>
        </p:nvSpPr>
        <p:spPr>
          <a:xfrm>
            <a:off x="117570" y="1042988"/>
            <a:ext cx="11956859" cy="48539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Gill Sans MT" panose="020B0502020104020203" pitchFamily="34" charset="0"/>
            </a:endParaRPr>
          </a:p>
        </p:txBody>
      </p:sp>
      <p:sp>
        <p:nvSpPr>
          <p:cNvPr id="2" name="Title 1">
            <a:extLst>
              <a:ext uri="{FF2B5EF4-FFF2-40B4-BE49-F238E27FC236}">
                <a16:creationId xmlns:a16="http://schemas.microsoft.com/office/drawing/2014/main" id="{B669E483-4A61-49B9-8398-9015CE0623CA}"/>
              </a:ext>
            </a:extLst>
          </p:cNvPr>
          <p:cNvSpPr>
            <a:spLocks noGrp="1"/>
          </p:cNvSpPr>
          <p:nvPr>
            <p:ph type="title"/>
          </p:nvPr>
        </p:nvSpPr>
        <p:spPr>
          <a:xfrm>
            <a:off x="228600" y="177836"/>
            <a:ext cx="10515600" cy="535440"/>
          </a:xfrm>
        </p:spPr>
        <p:txBody>
          <a:bodyPr/>
          <a:lstStyle/>
          <a:p>
            <a:r>
              <a:rPr lang="en-US" sz="3200" b="1" dirty="0">
                <a:latin typeface="Times New Roman" panose="02020603050405020304" pitchFamily="18" charset="0"/>
                <a:cs typeface="Times New Roman" panose="02020603050405020304" pitchFamily="18" charset="0"/>
              </a:rPr>
              <a:t>Business Moments</a:t>
            </a:r>
          </a:p>
        </p:txBody>
      </p:sp>
      <p:pic>
        <p:nvPicPr>
          <p:cNvPr id="3" name="Google Shape;107;p15" descr="360DigiTMG Reviews - 52 Reviews of 360digitmg.com | Sitejabber">
            <a:extLst>
              <a:ext uri="{FF2B5EF4-FFF2-40B4-BE49-F238E27FC236}">
                <a16:creationId xmlns:a16="http://schemas.microsoft.com/office/drawing/2014/main" id="{72A637AD-C22F-4204-907C-E81D833C2A76}"/>
              </a:ext>
            </a:extLst>
          </p:cNvPr>
          <p:cNvPicPr preferRelativeResize="0"/>
          <p:nvPr/>
        </p:nvPicPr>
        <p:blipFill rotWithShape="1">
          <a:blip r:embed="rId2">
            <a:alphaModFix/>
          </a:blip>
          <a:srcRect/>
          <a:stretch/>
        </p:blipFill>
        <p:spPr>
          <a:xfrm>
            <a:off x="9692919" y="5896947"/>
            <a:ext cx="2277039" cy="808338"/>
          </a:xfrm>
          <a:prstGeom prst="rect">
            <a:avLst/>
          </a:prstGeom>
          <a:noFill/>
          <a:ln>
            <a:noFill/>
          </a:ln>
        </p:spPr>
      </p:pic>
      <p:graphicFrame>
        <p:nvGraphicFramePr>
          <p:cNvPr id="7" name="Table 6">
            <a:extLst>
              <a:ext uri="{FF2B5EF4-FFF2-40B4-BE49-F238E27FC236}">
                <a16:creationId xmlns:a16="http://schemas.microsoft.com/office/drawing/2014/main" id="{A5BF1FE2-927E-4CEB-8597-E8D3C42E12D5}"/>
              </a:ext>
            </a:extLst>
          </p:cNvPr>
          <p:cNvGraphicFramePr>
            <a:graphicFrameLocks noGrp="1"/>
          </p:cNvGraphicFramePr>
          <p:nvPr>
            <p:extLst>
              <p:ext uri="{D42A27DB-BD31-4B8C-83A1-F6EECF244321}">
                <p14:modId xmlns:p14="http://schemas.microsoft.com/office/powerpoint/2010/main" val="4020320867"/>
              </p:ext>
            </p:extLst>
          </p:nvPr>
        </p:nvGraphicFramePr>
        <p:xfrm>
          <a:off x="228599" y="1157289"/>
          <a:ext cx="11572876" cy="4600572"/>
        </p:xfrm>
        <a:graphic>
          <a:graphicData uri="http://schemas.openxmlformats.org/drawingml/2006/table">
            <a:tbl>
              <a:tblPr/>
              <a:tblGrid>
                <a:gridCol w="558851">
                  <a:extLst>
                    <a:ext uri="{9D8B030D-6E8A-4147-A177-3AD203B41FA5}">
                      <a16:colId xmlns:a16="http://schemas.microsoft.com/office/drawing/2014/main" val="2806011723"/>
                    </a:ext>
                  </a:extLst>
                </a:gridCol>
                <a:gridCol w="1769695">
                  <a:extLst>
                    <a:ext uri="{9D8B030D-6E8A-4147-A177-3AD203B41FA5}">
                      <a16:colId xmlns:a16="http://schemas.microsoft.com/office/drawing/2014/main" val="3486815482"/>
                    </a:ext>
                  </a:extLst>
                </a:gridCol>
                <a:gridCol w="1021648">
                  <a:extLst>
                    <a:ext uri="{9D8B030D-6E8A-4147-A177-3AD203B41FA5}">
                      <a16:colId xmlns:a16="http://schemas.microsoft.com/office/drawing/2014/main" val="732001903"/>
                    </a:ext>
                  </a:extLst>
                </a:gridCol>
                <a:gridCol w="777153">
                  <a:extLst>
                    <a:ext uri="{9D8B030D-6E8A-4147-A177-3AD203B41FA5}">
                      <a16:colId xmlns:a16="http://schemas.microsoft.com/office/drawing/2014/main" val="1524242829"/>
                    </a:ext>
                  </a:extLst>
                </a:gridCol>
                <a:gridCol w="1036203">
                  <a:extLst>
                    <a:ext uri="{9D8B030D-6E8A-4147-A177-3AD203B41FA5}">
                      <a16:colId xmlns:a16="http://schemas.microsoft.com/office/drawing/2014/main" val="520628641"/>
                    </a:ext>
                  </a:extLst>
                </a:gridCol>
                <a:gridCol w="1292344">
                  <a:extLst>
                    <a:ext uri="{9D8B030D-6E8A-4147-A177-3AD203B41FA5}">
                      <a16:colId xmlns:a16="http://schemas.microsoft.com/office/drawing/2014/main" val="3229343569"/>
                    </a:ext>
                  </a:extLst>
                </a:gridCol>
                <a:gridCol w="785885">
                  <a:extLst>
                    <a:ext uri="{9D8B030D-6E8A-4147-A177-3AD203B41FA5}">
                      <a16:colId xmlns:a16="http://schemas.microsoft.com/office/drawing/2014/main" val="241144966"/>
                    </a:ext>
                  </a:extLst>
                </a:gridCol>
                <a:gridCol w="829545">
                  <a:extLst>
                    <a:ext uri="{9D8B030D-6E8A-4147-A177-3AD203B41FA5}">
                      <a16:colId xmlns:a16="http://schemas.microsoft.com/office/drawing/2014/main" val="2366197010"/>
                    </a:ext>
                  </a:extLst>
                </a:gridCol>
                <a:gridCol w="943061">
                  <a:extLst>
                    <a:ext uri="{9D8B030D-6E8A-4147-A177-3AD203B41FA5}">
                      <a16:colId xmlns:a16="http://schemas.microsoft.com/office/drawing/2014/main" val="1675478633"/>
                    </a:ext>
                  </a:extLst>
                </a:gridCol>
                <a:gridCol w="916865">
                  <a:extLst>
                    <a:ext uri="{9D8B030D-6E8A-4147-A177-3AD203B41FA5}">
                      <a16:colId xmlns:a16="http://schemas.microsoft.com/office/drawing/2014/main" val="1381489057"/>
                    </a:ext>
                  </a:extLst>
                </a:gridCol>
                <a:gridCol w="820813">
                  <a:extLst>
                    <a:ext uri="{9D8B030D-6E8A-4147-A177-3AD203B41FA5}">
                      <a16:colId xmlns:a16="http://schemas.microsoft.com/office/drawing/2014/main" val="3909357442"/>
                    </a:ext>
                  </a:extLst>
                </a:gridCol>
                <a:gridCol w="820813">
                  <a:extLst>
                    <a:ext uri="{9D8B030D-6E8A-4147-A177-3AD203B41FA5}">
                      <a16:colId xmlns:a16="http://schemas.microsoft.com/office/drawing/2014/main" val="2774143944"/>
                    </a:ext>
                  </a:extLst>
                </a:gridCol>
              </a:tblGrid>
              <a:tr h="285395">
                <a:tc gridSpan="12">
                  <a:txBody>
                    <a:bodyPr/>
                    <a:lstStyle/>
                    <a:p>
                      <a:pPr algn="ctr" fontAlgn="b"/>
                      <a:r>
                        <a:rPr lang="en-US" sz="1200" b="1" i="0" u="none" strike="noStrike" dirty="0">
                          <a:solidFill>
                            <a:srgbClr val="000000"/>
                          </a:solidFill>
                          <a:effectLst/>
                          <a:latin typeface="Calibri" panose="020F0502020204030204" pitchFamily="34" charset="0"/>
                        </a:rPr>
                        <a:t>Python EDA (Before Imputation)</a:t>
                      </a:r>
                    </a:p>
                  </a:txBody>
                  <a:tcPr marL="7918" marR="7918" marT="791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32916008"/>
                  </a:ext>
                </a:extLst>
              </a:tr>
              <a:tr h="239732">
                <a:tc>
                  <a:txBody>
                    <a:bodyPr/>
                    <a:lstStyle/>
                    <a:p>
                      <a:pPr algn="l" fontAlgn="ctr"/>
                      <a:r>
                        <a:rPr lang="en-US" sz="900" b="0" i="0" u="none" strike="noStrike">
                          <a:solidFill>
                            <a:srgbClr val="000000"/>
                          </a:solidFill>
                          <a:effectLst/>
                          <a:latin typeface="Calibri" panose="020F0502020204030204" pitchFamily="34" charset="0"/>
                        </a:rPr>
                        <a:t> </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3">
                  <a:txBody>
                    <a:bodyPr/>
                    <a:lstStyle/>
                    <a:p>
                      <a:pPr algn="ctr" fontAlgn="b"/>
                      <a:r>
                        <a:rPr lang="en-US" sz="1000" b="1" i="0" u="none" strike="noStrike">
                          <a:solidFill>
                            <a:srgbClr val="000000"/>
                          </a:solidFill>
                          <a:effectLst/>
                          <a:latin typeface="Calibri" panose="020F0502020204030204" pitchFamily="34" charset="0"/>
                        </a:rPr>
                        <a:t>1st Moment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5">
                  <a:txBody>
                    <a:bodyPr/>
                    <a:lstStyle/>
                    <a:p>
                      <a:pPr algn="ctr" fontAlgn="b"/>
                      <a:r>
                        <a:rPr lang="en-US" sz="1000" b="1" i="0" u="none" strike="noStrike">
                          <a:solidFill>
                            <a:srgbClr val="000000"/>
                          </a:solidFill>
                          <a:effectLst/>
                          <a:latin typeface="Calibri" panose="020F0502020204030204" pitchFamily="34" charset="0"/>
                        </a:rPr>
                        <a:t>2nd Moment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000" b="1" i="0" u="none" strike="noStrike">
                          <a:solidFill>
                            <a:srgbClr val="000000"/>
                          </a:solidFill>
                          <a:effectLst/>
                          <a:latin typeface="Calibri" panose="020F0502020204030204" pitchFamily="34" charset="0"/>
                        </a:rPr>
                        <a:t>3rd Moment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solidFill>
                            <a:srgbClr val="000000"/>
                          </a:solidFill>
                          <a:effectLst/>
                          <a:latin typeface="Calibri" panose="020F0502020204030204" pitchFamily="34" charset="0"/>
                        </a:rPr>
                        <a:t>4th Moment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5231357"/>
                  </a:ext>
                </a:extLst>
              </a:tr>
              <a:tr h="228316">
                <a:tc>
                  <a:txBody>
                    <a:bodyPr/>
                    <a:lstStyle/>
                    <a:p>
                      <a:pPr algn="l" fontAlgn="ctr"/>
                      <a:r>
                        <a:rPr lang="en-US" sz="900" b="1" i="0" u="none" strike="noStrike">
                          <a:solidFill>
                            <a:srgbClr val="000000"/>
                          </a:solidFill>
                          <a:effectLst/>
                          <a:latin typeface="Calibri" panose="020F0502020204030204" pitchFamily="34" charset="0"/>
                        </a:rPr>
                        <a:t>S.No.</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Column Name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Mean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Median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Mode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Variance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Std Deviation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Max</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Min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Range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Skewness</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Kurtosis</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4142846"/>
                  </a:ext>
                </a:extLst>
              </a:tr>
              <a:tr h="228316">
                <a:tc>
                  <a:txBody>
                    <a:bodyPr/>
                    <a:lstStyle/>
                    <a:p>
                      <a:pPr algn="l" fontAlgn="ctr"/>
                      <a:r>
                        <a:rPr lang="en-US" sz="900" b="0" i="0" u="none" strike="noStrike">
                          <a:solidFill>
                            <a:srgbClr val="000000"/>
                          </a:solidFill>
                          <a:effectLst/>
                          <a:latin typeface="Calibri" panose="020F0502020204030204" pitchFamily="34" charset="0"/>
                        </a:rPr>
                        <a:t>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dirty="0">
                          <a:solidFill>
                            <a:srgbClr val="000000"/>
                          </a:solidFill>
                          <a:effectLst/>
                          <a:latin typeface="Calibri" panose="020F0502020204030204" pitchFamily="34" charset="0"/>
                        </a:rPr>
                        <a:t>Material</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31023006.14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31026971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31033204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9031075430.68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95031.97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31082100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30000009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1082091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-9.97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104.54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8850979"/>
                  </a:ext>
                </a:extLst>
              </a:tr>
              <a:tr h="228316">
                <a:tc>
                  <a:txBody>
                    <a:bodyPr/>
                    <a:lstStyle/>
                    <a:p>
                      <a:pPr algn="l" fontAlgn="ctr"/>
                      <a:r>
                        <a:rPr lang="en-US" sz="900" b="0" i="0" u="none" strike="noStrike">
                          <a:solidFill>
                            <a:srgbClr val="000000"/>
                          </a:solidFill>
                          <a:effectLst/>
                          <a:latin typeface="Calibri" panose="020F0502020204030204" pitchFamily="34" charset="0"/>
                        </a:rPr>
                        <a:t>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Plant</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dirty="0">
                          <a:solidFill>
                            <a:srgbClr val="000000"/>
                          </a:solidFill>
                          <a:effectLst/>
                          <a:latin typeface="Calibri" panose="020F0502020204030204" pitchFamily="34" charset="0"/>
                        </a:rPr>
                        <a:t>8126.88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2927.20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54.11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8340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230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3.09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7.79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69886200"/>
                  </a:ext>
                </a:extLst>
              </a:tr>
              <a:tr h="228316">
                <a:tc>
                  <a:txBody>
                    <a:bodyPr/>
                    <a:lstStyle/>
                    <a:p>
                      <a:pPr algn="l" fontAlgn="ctr"/>
                      <a:r>
                        <a:rPr lang="en-US" sz="900" b="0" i="0" u="none" strike="noStrike">
                          <a:solidFill>
                            <a:srgbClr val="000000"/>
                          </a:solidFill>
                          <a:effectLst/>
                          <a:latin typeface="Calibri" panose="020F0502020204030204" pitchFamily="34" charset="0"/>
                        </a:rPr>
                        <a:t>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Movement Type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dirty="0">
                          <a:solidFill>
                            <a:srgbClr val="000000"/>
                          </a:solidFill>
                          <a:effectLst/>
                          <a:latin typeface="Calibri" panose="020F0502020204030204" pitchFamily="34" charset="0"/>
                        </a:rPr>
                        <a:t>176.01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dirty="0">
                          <a:solidFill>
                            <a:srgbClr val="000000"/>
                          </a:solidFill>
                          <a:effectLst/>
                          <a:latin typeface="Calibri" panose="020F0502020204030204" pitchFamily="34" charset="0"/>
                        </a:rPr>
                        <a:t>201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201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5126.04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71.59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641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540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0.52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-0.57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36442062"/>
                  </a:ext>
                </a:extLst>
              </a:tr>
              <a:tr h="228316">
                <a:tc>
                  <a:txBody>
                    <a:bodyPr/>
                    <a:lstStyle/>
                    <a:p>
                      <a:pPr algn="l" fontAlgn="ctr"/>
                      <a:r>
                        <a:rPr lang="en-US" sz="900" b="0" i="0" u="none" strike="noStrike">
                          <a:solidFill>
                            <a:srgbClr val="000000"/>
                          </a:solidFill>
                          <a:effectLst/>
                          <a:latin typeface="Calibri" panose="020F0502020204030204" pitchFamily="34" charset="0"/>
                        </a:rPr>
                        <a:t>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Material Document</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4941452826.59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dirty="0">
                          <a:solidFill>
                            <a:srgbClr val="000000"/>
                          </a:solidFill>
                          <a:effectLst/>
                          <a:latin typeface="Calibri" panose="020F0502020204030204" pitchFamily="34" charset="0"/>
                        </a:rPr>
                        <a:t>4901743953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4901510945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2354956594965020.00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48527895.02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5000508668.00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4900888037.00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99620631.00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0.39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-1.85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0744612"/>
                  </a:ext>
                </a:extLst>
              </a:tr>
              <a:tr h="228316">
                <a:tc>
                  <a:txBody>
                    <a:bodyPr/>
                    <a:lstStyle/>
                    <a:p>
                      <a:pPr algn="l" fontAlgn="ctr"/>
                      <a:r>
                        <a:rPr lang="en-US" sz="900" b="0" i="0" u="none" strike="noStrike">
                          <a:solidFill>
                            <a:srgbClr val="000000"/>
                          </a:solidFill>
                          <a:effectLst/>
                          <a:latin typeface="Calibri" panose="020F0502020204030204" pitchFamily="34" charset="0"/>
                        </a:rPr>
                        <a:t>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Material Doc.Item</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5.94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dirty="0">
                          <a:solidFill>
                            <a:srgbClr val="000000"/>
                          </a:solidFill>
                          <a:effectLst/>
                          <a:latin typeface="Calibri" panose="020F0502020204030204" pitchFamily="34" charset="0"/>
                        </a:rPr>
                        <a:t>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342.74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18.52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488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487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11.18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180.59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9645059"/>
                  </a:ext>
                </a:extLst>
              </a:tr>
              <a:tr h="228316">
                <a:tc>
                  <a:txBody>
                    <a:bodyPr/>
                    <a:lstStyle/>
                    <a:p>
                      <a:pPr algn="l" fontAlgn="ctr"/>
                      <a:r>
                        <a:rPr lang="en-US" sz="900" b="0" i="0" u="none" strike="noStrike">
                          <a:solidFill>
                            <a:srgbClr val="000000"/>
                          </a:solidFill>
                          <a:effectLst/>
                          <a:latin typeface="Calibri" panose="020F0502020204030204" pitchFamily="34" charset="0"/>
                        </a:rPr>
                        <a:t>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Batch</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8117232581.83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8114220068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8114210874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693541919497623.00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26335184.07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8323230001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8113170016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210059985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7.66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56.79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58534389"/>
                  </a:ext>
                </a:extLst>
              </a:tr>
              <a:tr h="1107335">
                <a:tc>
                  <a:txBody>
                    <a:bodyPr/>
                    <a:lstStyle/>
                    <a:p>
                      <a:pPr algn="l" fontAlgn="ctr"/>
                      <a:r>
                        <a:rPr lang="en-US" sz="900" b="0" i="0" u="none" strike="noStrike">
                          <a:solidFill>
                            <a:srgbClr val="000000"/>
                          </a:solidFill>
                          <a:effectLst/>
                          <a:latin typeface="Calibri" panose="020F0502020204030204" pitchFamily="34" charset="0"/>
                        </a:rPr>
                        <a:t>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Order</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382914327.22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400000048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dirty="0">
                          <a:solidFill>
                            <a:srgbClr val="000000"/>
                          </a:solidFill>
                          <a:effectLst/>
                          <a:latin typeface="Calibri" panose="020F0502020204030204" pitchFamily="34" charset="0"/>
                        </a:rPr>
                        <a:t>400000048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dirty="0">
                          <a:solidFill>
                            <a:srgbClr val="000000"/>
                          </a:solidFill>
                          <a:effectLst/>
                          <a:latin typeface="Calibri" panose="020F0502020204030204" pitchFamily="34" charset="0"/>
                        </a:rPr>
                        <a:t>93627931414644900.00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305986815.76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8817000153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100000231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8716999922.00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26.09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717.05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4206028"/>
                  </a:ext>
                </a:extLst>
              </a:tr>
              <a:tr h="228316">
                <a:tc>
                  <a:txBody>
                    <a:bodyPr/>
                    <a:lstStyle/>
                    <a:p>
                      <a:pPr algn="l" fontAlgn="ctr"/>
                      <a:r>
                        <a:rPr lang="en-US" sz="900" b="0" i="0" u="none" strike="noStrike">
                          <a:solidFill>
                            <a:srgbClr val="000000"/>
                          </a:solidFill>
                          <a:effectLst/>
                          <a:latin typeface="Calibri" panose="020F0502020204030204" pitchFamily="34" charset="0"/>
                        </a:rPr>
                        <a:t>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Company Code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1000.00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dirty="0">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94420507"/>
                  </a:ext>
                </a:extLst>
              </a:tr>
              <a:tr h="228316">
                <a:tc>
                  <a:txBody>
                    <a:bodyPr/>
                    <a:lstStyle/>
                    <a:p>
                      <a:pPr algn="l" fontAlgn="ctr"/>
                      <a:r>
                        <a:rPr lang="en-US" sz="900" b="0" i="0" u="none" strike="noStrike">
                          <a:solidFill>
                            <a:srgbClr val="000000"/>
                          </a:solidFill>
                          <a:effectLst/>
                          <a:latin typeface="Calibri" panose="020F0502020204030204" pitchFamily="34" charset="0"/>
                        </a:rPr>
                        <a:t>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Purchase Order</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4421517531.14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4400064373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4700003173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6271199783968330.00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79190907.21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5100001751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4300002406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799999345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3.29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9.67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4260028"/>
                  </a:ext>
                </a:extLst>
              </a:tr>
              <a:tr h="913266">
                <a:tc>
                  <a:txBody>
                    <a:bodyPr/>
                    <a:lstStyle/>
                    <a:p>
                      <a:pPr algn="l" fontAlgn="ctr"/>
                      <a:r>
                        <a:rPr lang="en-US" sz="900" b="0" i="0" u="none" strike="noStrike">
                          <a:solidFill>
                            <a:srgbClr val="000000"/>
                          </a:solidFill>
                          <a:effectLst/>
                          <a:latin typeface="Calibri" panose="020F0502020204030204" pitchFamily="34" charset="0"/>
                        </a:rPr>
                        <a:t>10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Item</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20.26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3201.37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56.58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dirty="0">
                          <a:solidFill>
                            <a:srgbClr val="000000"/>
                          </a:solidFill>
                          <a:effectLst/>
                          <a:latin typeface="Calibri" panose="020F0502020204030204" pitchFamily="34" charset="0"/>
                        </a:rPr>
                        <a:t>1150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dirty="0">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dirty="0">
                          <a:solidFill>
                            <a:srgbClr val="000000"/>
                          </a:solidFill>
                          <a:effectLst/>
                          <a:latin typeface="Calibri" panose="020F0502020204030204" pitchFamily="34" charset="0"/>
                        </a:rPr>
                        <a:t>1150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dirty="0">
                          <a:solidFill>
                            <a:srgbClr val="000000"/>
                          </a:solidFill>
                          <a:effectLst/>
                          <a:latin typeface="Calibri" panose="020F0502020204030204" pitchFamily="34" charset="0"/>
                        </a:rPr>
                        <a:t>7.17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dirty="0">
                          <a:solidFill>
                            <a:srgbClr val="000000"/>
                          </a:solidFill>
                          <a:effectLst/>
                          <a:latin typeface="Calibri" panose="020F0502020204030204" pitchFamily="34" charset="0"/>
                        </a:rPr>
                        <a:t>80.59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3229519"/>
                  </a:ext>
                </a:extLst>
              </a:tr>
            </a:tbl>
          </a:graphicData>
        </a:graphic>
      </p:graphicFrame>
    </p:spTree>
    <p:extLst>
      <p:ext uri="{BB962C8B-B14F-4D97-AF65-F5344CB8AC3E}">
        <p14:creationId xmlns:p14="http://schemas.microsoft.com/office/powerpoint/2010/main" val="57523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4DECB2-9F0A-4EC3-B392-71B5B0AB9B3A}"/>
              </a:ext>
            </a:extLst>
          </p:cNvPr>
          <p:cNvSpPr/>
          <p:nvPr/>
        </p:nvSpPr>
        <p:spPr>
          <a:xfrm>
            <a:off x="117570" y="1042988"/>
            <a:ext cx="11956859" cy="48539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sym typeface="Arial"/>
            </a:endParaRPr>
          </a:p>
        </p:txBody>
      </p:sp>
      <p:sp>
        <p:nvSpPr>
          <p:cNvPr id="2" name="Title 1">
            <a:extLst>
              <a:ext uri="{FF2B5EF4-FFF2-40B4-BE49-F238E27FC236}">
                <a16:creationId xmlns:a16="http://schemas.microsoft.com/office/drawing/2014/main" id="{B669E483-4A61-49B9-8398-9015CE0623CA}"/>
              </a:ext>
            </a:extLst>
          </p:cNvPr>
          <p:cNvSpPr>
            <a:spLocks noGrp="1"/>
          </p:cNvSpPr>
          <p:nvPr>
            <p:ph type="title"/>
          </p:nvPr>
        </p:nvSpPr>
        <p:spPr>
          <a:xfrm>
            <a:off x="228600" y="177836"/>
            <a:ext cx="10515600" cy="535440"/>
          </a:xfrm>
        </p:spPr>
        <p:txBody>
          <a:bodyPr/>
          <a:lstStyle/>
          <a:p>
            <a:r>
              <a:rPr lang="en-US" sz="3200" b="1" dirty="0">
                <a:latin typeface="Times New Roman" panose="02020603050405020304" pitchFamily="18" charset="0"/>
                <a:cs typeface="Times New Roman" panose="02020603050405020304" pitchFamily="18" charset="0"/>
              </a:rPr>
              <a:t>Business Moments</a:t>
            </a:r>
          </a:p>
        </p:txBody>
      </p:sp>
      <p:pic>
        <p:nvPicPr>
          <p:cNvPr id="3" name="Google Shape;107;p15" descr="360DigiTMG Reviews - 52 Reviews of 360digitmg.com | Sitejabber">
            <a:extLst>
              <a:ext uri="{FF2B5EF4-FFF2-40B4-BE49-F238E27FC236}">
                <a16:creationId xmlns:a16="http://schemas.microsoft.com/office/drawing/2014/main" id="{72A637AD-C22F-4204-907C-E81D833C2A76}"/>
              </a:ext>
            </a:extLst>
          </p:cNvPr>
          <p:cNvPicPr preferRelativeResize="0"/>
          <p:nvPr/>
        </p:nvPicPr>
        <p:blipFill rotWithShape="1">
          <a:blip r:embed="rId2">
            <a:alphaModFix/>
          </a:blip>
          <a:srcRect/>
          <a:stretch/>
        </p:blipFill>
        <p:spPr>
          <a:xfrm>
            <a:off x="9692919" y="5896947"/>
            <a:ext cx="2277039" cy="808338"/>
          </a:xfrm>
          <a:prstGeom prst="rect">
            <a:avLst/>
          </a:prstGeom>
          <a:noFill/>
          <a:ln>
            <a:noFill/>
          </a:ln>
        </p:spPr>
      </p:pic>
      <p:graphicFrame>
        <p:nvGraphicFramePr>
          <p:cNvPr id="9" name="Table 8">
            <a:extLst>
              <a:ext uri="{FF2B5EF4-FFF2-40B4-BE49-F238E27FC236}">
                <a16:creationId xmlns:a16="http://schemas.microsoft.com/office/drawing/2014/main" id="{6F954B5E-BCEF-44BF-9172-AA26D6F598C9}"/>
              </a:ext>
            </a:extLst>
          </p:cNvPr>
          <p:cNvGraphicFramePr>
            <a:graphicFrameLocks noGrp="1"/>
          </p:cNvGraphicFramePr>
          <p:nvPr>
            <p:extLst>
              <p:ext uri="{D42A27DB-BD31-4B8C-83A1-F6EECF244321}">
                <p14:modId xmlns:p14="http://schemas.microsoft.com/office/powerpoint/2010/main" val="3133559176"/>
              </p:ext>
            </p:extLst>
          </p:nvPr>
        </p:nvGraphicFramePr>
        <p:xfrm>
          <a:off x="328614" y="1343025"/>
          <a:ext cx="11472860" cy="4224211"/>
        </p:xfrm>
        <a:graphic>
          <a:graphicData uri="http://schemas.openxmlformats.org/drawingml/2006/table">
            <a:tbl>
              <a:tblPr/>
              <a:tblGrid>
                <a:gridCol w="554022">
                  <a:extLst>
                    <a:ext uri="{9D8B030D-6E8A-4147-A177-3AD203B41FA5}">
                      <a16:colId xmlns:a16="http://schemas.microsoft.com/office/drawing/2014/main" val="2501269942"/>
                    </a:ext>
                  </a:extLst>
                </a:gridCol>
                <a:gridCol w="1754401">
                  <a:extLst>
                    <a:ext uri="{9D8B030D-6E8A-4147-A177-3AD203B41FA5}">
                      <a16:colId xmlns:a16="http://schemas.microsoft.com/office/drawing/2014/main" val="2739896329"/>
                    </a:ext>
                  </a:extLst>
                </a:gridCol>
                <a:gridCol w="1012819">
                  <a:extLst>
                    <a:ext uri="{9D8B030D-6E8A-4147-A177-3AD203B41FA5}">
                      <a16:colId xmlns:a16="http://schemas.microsoft.com/office/drawing/2014/main" val="4154505713"/>
                    </a:ext>
                  </a:extLst>
                </a:gridCol>
                <a:gridCol w="770436">
                  <a:extLst>
                    <a:ext uri="{9D8B030D-6E8A-4147-A177-3AD203B41FA5}">
                      <a16:colId xmlns:a16="http://schemas.microsoft.com/office/drawing/2014/main" val="1214058333"/>
                    </a:ext>
                  </a:extLst>
                </a:gridCol>
                <a:gridCol w="1027247">
                  <a:extLst>
                    <a:ext uri="{9D8B030D-6E8A-4147-A177-3AD203B41FA5}">
                      <a16:colId xmlns:a16="http://schemas.microsoft.com/office/drawing/2014/main" val="633550632"/>
                    </a:ext>
                  </a:extLst>
                </a:gridCol>
                <a:gridCol w="1281175">
                  <a:extLst>
                    <a:ext uri="{9D8B030D-6E8A-4147-A177-3AD203B41FA5}">
                      <a16:colId xmlns:a16="http://schemas.microsoft.com/office/drawing/2014/main" val="3914667592"/>
                    </a:ext>
                  </a:extLst>
                </a:gridCol>
                <a:gridCol w="779093">
                  <a:extLst>
                    <a:ext uri="{9D8B030D-6E8A-4147-A177-3AD203B41FA5}">
                      <a16:colId xmlns:a16="http://schemas.microsoft.com/office/drawing/2014/main" val="3220964248"/>
                    </a:ext>
                  </a:extLst>
                </a:gridCol>
                <a:gridCol w="822375">
                  <a:extLst>
                    <a:ext uri="{9D8B030D-6E8A-4147-A177-3AD203B41FA5}">
                      <a16:colId xmlns:a16="http://schemas.microsoft.com/office/drawing/2014/main" val="832565194"/>
                    </a:ext>
                  </a:extLst>
                </a:gridCol>
                <a:gridCol w="934911">
                  <a:extLst>
                    <a:ext uri="{9D8B030D-6E8A-4147-A177-3AD203B41FA5}">
                      <a16:colId xmlns:a16="http://schemas.microsoft.com/office/drawing/2014/main" val="2582614234"/>
                    </a:ext>
                  </a:extLst>
                </a:gridCol>
                <a:gridCol w="908941">
                  <a:extLst>
                    <a:ext uri="{9D8B030D-6E8A-4147-A177-3AD203B41FA5}">
                      <a16:colId xmlns:a16="http://schemas.microsoft.com/office/drawing/2014/main" val="4119958565"/>
                    </a:ext>
                  </a:extLst>
                </a:gridCol>
                <a:gridCol w="813720">
                  <a:extLst>
                    <a:ext uri="{9D8B030D-6E8A-4147-A177-3AD203B41FA5}">
                      <a16:colId xmlns:a16="http://schemas.microsoft.com/office/drawing/2014/main" val="2209558001"/>
                    </a:ext>
                  </a:extLst>
                </a:gridCol>
                <a:gridCol w="813720">
                  <a:extLst>
                    <a:ext uri="{9D8B030D-6E8A-4147-A177-3AD203B41FA5}">
                      <a16:colId xmlns:a16="http://schemas.microsoft.com/office/drawing/2014/main" val="3435930147"/>
                    </a:ext>
                  </a:extLst>
                </a:gridCol>
              </a:tblGrid>
              <a:tr h="305217">
                <a:tc gridSpan="12">
                  <a:txBody>
                    <a:bodyPr/>
                    <a:lstStyle/>
                    <a:p>
                      <a:pPr algn="ctr" fontAlgn="b"/>
                      <a:r>
                        <a:rPr lang="en-US" sz="1200" b="1" i="0" u="none" strike="noStrike">
                          <a:solidFill>
                            <a:srgbClr val="000000"/>
                          </a:solidFill>
                          <a:effectLst/>
                          <a:latin typeface="Calibri" panose="020F0502020204030204" pitchFamily="34" charset="0"/>
                        </a:rPr>
                        <a:t>Python EDA (Before Imputation)</a:t>
                      </a:r>
                    </a:p>
                  </a:txBody>
                  <a:tcPr marL="7918" marR="7918" marT="791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4341194"/>
                  </a:ext>
                </a:extLst>
              </a:tr>
              <a:tr h="256384">
                <a:tc>
                  <a:txBody>
                    <a:bodyPr/>
                    <a:lstStyle/>
                    <a:p>
                      <a:pPr algn="l" fontAlgn="ctr"/>
                      <a:r>
                        <a:rPr lang="en-US" sz="900" b="0" i="0" u="none" strike="noStrike">
                          <a:solidFill>
                            <a:srgbClr val="000000"/>
                          </a:solidFill>
                          <a:effectLst/>
                          <a:latin typeface="Calibri" panose="020F0502020204030204" pitchFamily="34" charset="0"/>
                        </a:rPr>
                        <a:t> </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3">
                  <a:txBody>
                    <a:bodyPr/>
                    <a:lstStyle/>
                    <a:p>
                      <a:pPr algn="ctr" fontAlgn="b"/>
                      <a:r>
                        <a:rPr lang="en-US" sz="1000" b="1" i="0" u="none" strike="noStrike">
                          <a:solidFill>
                            <a:srgbClr val="000000"/>
                          </a:solidFill>
                          <a:effectLst/>
                          <a:latin typeface="Calibri" panose="020F0502020204030204" pitchFamily="34" charset="0"/>
                        </a:rPr>
                        <a:t>1st Moment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5">
                  <a:txBody>
                    <a:bodyPr/>
                    <a:lstStyle/>
                    <a:p>
                      <a:pPr algn="ctr" fontAlgn="b"/>
                      <a:r>
                        <a:rPr lang="en-US" sz="1000" b="1" i="0" u="none" strike="noStrike">
                          <a:solidFill>
                            <a:srgbClr val="000000"/>
                          </a:solidFill>
                          <a:effectLst/>
                          <a:latin typeface="Calibri" panose="020F0502020204030204" pitchFamily="34" charset="0"/>
                        </a:rPr>
                        <a:t>2nd Moment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000" b="1" i="0" u="none" strike="noStrike">
                          <a:solidFill>
                            <a:srgbClr val="000000"/>
                          </a:solidFill>
                          <a:effectLst/>
                          <a:latin typeface="Calibri" panose="020F0502020204030204" pitchFamily="34" charset="0"/>
                        </a:rPr>
                        <a:t>3rd Moment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solidFill>
                            <a:srgbClr val="000000"/>
                          </a:solidFill>
                          <a:effectLst/>
                          <a:latin typeface="Calibri" panose="020F0502020204030204" pitchFamily="34" charset="0"/>
                        </a:rPr>
                        <a:t>4th Moment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91268364"/>
                  </a:ext>
                </a:extLst>
              </a:tr>
              <a:tr h="244174">
                <a:tc>
                  <a:txBody>
                    <a:bodyPr/>
                    <a:lstStyle/>
                    <a:p>
                      <a:pPr algn="l" fontAlgn="ctr"/>
                      <a:r>
                        <a:rPr lang="en-US" sz="900" b="1" i="0" u="none" strike="noStrike">
                          <a:solidFill>
                            <a:srgbClr val="000000"/>
                          </a:solidFill>
                          <a:effectLst/>
                          <a:latin typeface="Calibri" panose="020F0502020204030204" pitchFamily="34" charset="0"/>
                        </a:rPr>
                        <a:t>S.No.</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Column Name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Mean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Median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Mode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Variance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Std Deviation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Max</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Min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Range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Skewness</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Kurtosis</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55745519"/>
                  </a:ext>
                </a:extLst>
              </a:tr>
              <a:tr h="244174">
                <a:tc>
                  <a:txBody>
                    <a:bodyPr/>
                    <a:lstStyle/>
                    <a:p>
                      <a:pPr algn="l" fontAlgn="ctr"/>
                      <a:r>
                        <a:rPr lang="en-US" sz="900" b="0" i="0" u="none" strike="noStrike">
                          <a:solidFill>
                            <a:srgbClr val="000000"/>
                          </a:solidFill>
                          <a:effectLst/>
                          <a:latin typeface="Calibri" panose="020F0502020204030204" pitchFamily="34" charset="0"/>
                        </a:rPr>
                        <a:t>11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Ext. Amount in Local Currency</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3480912"/>
                  </a:ext>
                </a:extLst>
              </a:tr>
              <a:tr h="244174">
                <a:tc>
                  <a:txBody>
                    <a:bodyPr/>
                    <a:lstStyle/>
                    <a:p>
                      <a:pPr algn="l" fontAlgn="ctr"/>
                      <a:r>
                        <a:rPr lang="en-US" sz="900" b="0" i="0" u="none" strike="noStrike">
                          <a:solidFill>
                            <a:srgbClr val="000000"/>
                          </a:solidFill>
                          <a:effectLst/>
                          <a:latin typeface="Calibri" panose="020F0502020204030204" pitchFamily="34" charset="0"/>
                        </a:rPr>
                        <a:t>12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Sales Value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551884"/>
                  </a:ext>
                </a:extLst>
              </a:tr>
              <a:tr h="244174">
                <a:tc>
                  <a:txBody>
                    <a:bodyPr/>
                    <a:lstStyle/>
                    <a:p>
                      <a:pPr algn="l" fontAlgn="ctr"/>
                      <a:r>
                        <a:rPr lang="en-US" sz="900" b="0" i="0" u="none" strike="noStrike">
                          <a:solidFill>
                            <a:srgbClr val="000000"/>
                          </a:solidFill>
                          <a:effectLst/>
                          <a:latin typeface="Calibri" panose="020F0502020204030204" pitchFamily="34" charset="0"/>
                        </a:rPr>
                        <a:t>13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Reason for Movement</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199.74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41864.09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6795071"/>
                  </a:ext>
                </a:extLst>
              </a:tr>
              <a:tr h="244174">
                <a:tc>
                  <a:txBody>
                    <a:bodyPr/>
                    <a:lstStyle/>
                    <a:p>
                      <a:pPr algn="l" fontAlgn="ctr"/>
                      <a:r>
                        <a:rPr lang="en-US" sz="900" b="0" i="0" u="none" strike="noStrike">
                          <a:solidFill>
                            <a:srgbClr val="000000"/>
                          </a:solidFill>
                          <a:effectLst/>
                          <a:latin typeface="Calibri" panose="020F0502020204030204" pitchFamily="34" charset="0"/>
                        </a:rPr>
                        <a:t>14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Sales Order Schedule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6444682"/>
                  </a:ext>
                </a:extLst>
              </a:tr>
              <a:tr h="244174">
                <a:tc>
                  <a:txBody>
                    <a:bodyPr/>
                    <a:lstStyle/>
                    <a:p>
                      <a:pPr algn="l" fontAlgn="ctr"/>
                      <a:r>
                        <a:rPr lang="en-US" sz="900" b="0" i="0" u="none" strike="noStrike">
                          <a:solidFill>
                            <a:srgbClr val="000000"/>
                          </a:solidFill>
                          <a:effectLst/>
                          <a:latin typeface="Calibri" panose="020F0502020204030204" pitchFamily="34" charset="0"/>
                        </a:rPr>
                        <a:t>15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Sales Order Item</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7070085"/>
                  </a:ext>
                </a:extLst>
              </a:tr>
              <a:tr h="244174">
                <a:tc>
                  <a:txBody>
                    <a:bodyPr/>
                    <a:lstStyle/>
                    <a:p>
                      <a:pPr algn="l" fontAlgn="ctr"/>
                      <a:r>
                        <a:rPr lang="en-US" sz="900" b="0" i="0" u="none" strike="noStrike">
                          <a:solidFill>
                            <a:srgbClr val="000000"/>
                          </a:solidFill>
                          <a:effectLst/>
                          <a:latin typeface="Calibri" panose="020F0502020204030204" pitchFamily="34" charset="0"/>
                        </a:rPr>
                        <a:t>16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Cost Center</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81198716.84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81101504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81101506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181275974187.41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425765.17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90012101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81101101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8911000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4.79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29.17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56357254"/>
                  </a:ext>
                </a:extLst>
              </a:tr>
              <a:tr h="244174">
                <a:tc>
                  <a:txBody>
                    <a:bodyPr/>
                    <a:lstStyle/>
                    <a:p>
                      <a:pPr algn="l" fontAlgn="ctr"/>
                      <a:r>
                        <a:rPr lang="en-US" sz="900" b="0" i="0" u="none" strike="noStrike">
                          <a:solidFill>
                            <a:srgbClr val="000000"/>
                          </a:solidFill>
                          <a:effectLst/>
                          <a:latin typeface="Calibri" panose="020F0502020204030204" pitchFamily="34" charset="0"/>
                        </a:rPr>
                        <a:t>17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Supplier</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54279.59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54540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50115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6456506.36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2540.97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60126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50001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10125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-0.15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-1.05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2477926"/>
                  </a:ext>
                </a:extLst>
              </a:tr>
              <a:tr h="244174">
                <a:tc>
                  <a:txBody>
                    <a:bodyPr/>
                    <a:lstStyle/>
                    <a:p>
                      <a:pPr algn="l" fontAlgn="ctr"/>
                      <a:r>
                        <a:rPr lang="en-US" sz="900" b="0" i="0" u="none" strike="noStrike">
                          <a:solidFill>
                            <a:srgbClr val="000000"/>
                          </a:solidFill>
                          <a:effectLst/>
                          <a:latin typeface="Calibri" panose="020F0502020204030204" pitchFamily="34" charset="0"/>
                        </a:rPr>
                        <a:t>18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Sales order item</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800550"/>
                  </a:ext>
                </a:extLst>
              </a:tr>
              <a:tr h="244174">
                <a:tc>
                  <a:txBody>
                    <a:bodyPr/>
                    <a:lstStyle/>
                    <a:p>
                      <a:pPr algn="l" fontAlgn="ctr"/>
                      <a:r>
                        <a:rPr lang="en-US" sz="900" b="0" i="0" u="none" strike="noStrike">
                          <a:solidFill>
                            <a:srgbClr val="000000"/>
                          </a:solidFill>
                          <a:effectLst/>
                          <a:latin typeface="Calibri" panose="020F0502020204030204" pitchFamily="34" charset="0"/>
                        </a:rPr>
                        <a:t>19</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Reservation</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11467.12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1277550832.44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35742.85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138992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138992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2.84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6.12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03170557"/>
                  </a:ext>
                </a:extLst>
              </a:tr>
              <a:tr h="244174">
                <a:tc>
                  <a:txBody>
                    <a:bodyPr/>
                    <a:lstStyle/>
                    <a:p>
                      <a:pPr algn="l" fontAlgn="ctr"/>
                      <a:r>
                        <a:rPr lang="en-US" sz="900" b="0" i="0" u="none" strike="noStrike">
                          <a:solidFill>
                            <a:srgbClr val="000000"/>
                          </a:solidFill>
                          <a:effectLst/>
                          <a:latin typeface="Calibri" panose="020F0502020204030204" pitchFamily="34" charset="0"/>
                        </a:rPr>
                        <a:t>20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Item No.Stock Transfer Reserv.</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0.37</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5.88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2.43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244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244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40.66</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3392.88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6482729"/>
                  </a:ext>
                </a:extLst>
              </a:tr>
              <a:tr h="244174">
                <a:tc>
                  <a:txBody>
                    <a:bodyPr/>
                    <a:lstStyle/>
                    <a:p>
                      <a:pPr algn="l" fontAlgn="ctr"/>
                      <a:r>
                        <a:rPr lang="en-US" sz="900" b="0" i="0" u="none" strike="noStrike">
                          <a:solidFill>
                            <a:srgbClr val="000000"/>
                          </a:solidFill>
                          <a:effectLst/>
                          <a:latin typeface="Calibri" panose="020F0502020204030204" pitchFamily="34" charset="0"/>
                        </a:rPr>
                        <a:t>21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Original Line Item</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0583876"/>
                  </a:ext>
                </a:extLst>
              </a:tr>
              <a:tr h="244174">
                <a:tc>
                  <a:txBody>
                    <a:bodyPr/>
                    <a:lstStyle/>
                    <a:p>
                      <a:pPr algn="l" fontAlgn="ctr"/>
                      <a:r>
                        <a:rPr lang="en-US" sz="900" b="0" i="0" u="none" strike="noStrike">
                          <a:solidFill>
                            <a:srgbClr val="000000"/>
                          </a:solidFill>
                          <a:effectLst/>
                          <a:latin typeface="Calibri" panose="020F0502020204030204" pitchFamily="34" charset="0"/>
                        </a:rPr>
                        <a:t>22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Product Code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53000765.00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53000765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53000765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53000765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53000765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7617731"/>
                  </a:ext>
                </a:extLst>
              </a:tr>
              <a:tr h="244174">
                <a:tc>
                  <a:txBody>
                    <a:bodyPr/>
                    <a:lstStyle/>
                    <a:p>
                      <a:pPr algn="l" fontAlgn="ctr"/>
                      <a:r>
                        <a:rPr lang="en-US" sz="900" b="0" i="0" u="none" strike="noStrike">
                          <a:solidFill>
                            <a:srgbClr val="000000"/>
                          </a:solidFill>
                          <a:effectLst/>
                          <a:latin typeface="Calibri" panose="020F0502020204030204" pitchFamily="34" charset="0"/>
                        </a:rPr>
                        <a:t>23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Vendor Code</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54301.34</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54605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i="0" u="none" strike="noStrike">
                          <a:solidFill>
                            <a:srgbClr val="000000"/>
                          </a:solidFill>
                          <a:effectLst/>
                          <a:latin typeface="Calibri" panose="020F0502020204030204" pitchFamily="34" charset="0"/>
                        </a:rPr>
                        <a:t>50115</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6430299.01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2535.81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60023</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50001</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10022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-0.18</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1" i="0" u="none" strike="noStrike">
                          <a:solidFill>
                            <a:srgbClr val="000000"/>
                          </a:solidFill>
                          <a:effectLst/>
                          <a:latin typeface="Calibri" panose="020F0502020204030204" pitchFamily="34" charset="0"/>
                        </a:rPr>
                        <a:t>10022</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08813718"/>
                  </a:ext>
                </a:extLst>
              </a:tr>
              <a:tr h="244174">
                <a:tc>
                  <a:txBody>
                    <a:bodyPr/>
                    <a:lstStyle/>
                    <a:p>
                      <a:pPr algn="l" fontAlgn="ctr"/>
                      <a:r>
                        <a:rPr lang="en-US" sz="900" b="0" i="0" u="none" strike="noStrike">
                          <a:solidFill>
                            <a:srgbClr val="000000"/>
                          </a:solidFill>
                          <a:effectLst/>
                          <a:latin typeface="Calibri" panose="020F0502020204030204" pitchFamily="34" charset="0"/>
                        </a:rPr>
                        <a:t> </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00" b="1" i="0" u="none" strike="noStrike">
                          <a:solidFill>
                            <a:srgbClr val="000000"/>
                          </a:solidFill>
                          <a:effectLst/>
                          <a:latin typeface="Calibri" panose="020F0502020204030204" pitchFamily="34" charset="0"/>
                        </a:rPr>
                        <a:t> </a:t>
                      </a:r>
                    </a:p>
                  </a:txBody>
                  <a:tcPr marL="7918" marR="7918" marT="7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200214"/>
                  </a:ext>
                </a:extLst>
              </a:tr>
            </a:tbl>
          </a:graphicData>
        </a:graphic>
      </p:graphicFrame>
    </p:spTree>
    <p:extLst>
      <p:ext uri="{BB962C8B-B14F-4D97-AF65-F5344CB8AC3E}">
        <p14:creationId xmlns:p14="http://schemas.microsoft.com/office/powerpoint/2010/main" val="366849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14" name="Rectangle 13">
            <a:extLst>
              <a:ext uri="{FF2B5EF4-FFF2-40B4-BE49-F238E27FC236}">
                <a16:creationId xmlns:a16="http://schemas.microsoft.com/office/drawing/2014/main" id="{D70D3EBF-C158-404B-B81C-3F495B2572D9}"/>
              </a:ext>
            </a:extLst>
          </p:cNvPr>
          <p:cNvSpPr/>
          <p:nvPr/>
        </p:nvSpPr>
        <p:spPr>
          <a:xfrm>
            <a:off x="626283" y="1482799"/>
            <a:ext cx="5241542" cy="4303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tx1"/>
              </a:solidFill>
              <a:latin typeface="Gill Sans MT" panose="020B0502020104020203" pitchFamily="34" charset="0"/>
            </a:endParaRPr>
          </a:p>
          <a:p>
            <a:pPr marL="285750" indent="-285750">
              <a:buFont typeface="Arial" panose="020B0604020202020204" pitchFamily="34" charset="0"/>
              <a:buChar char="•"/>
            </a:pPr>
            <a:endParaRPr lang="en-US"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The Material column exhibits high variability with a large range, slight negative skewness, and sharp peaks indicated by high kurtosis. Mean, median, and mode are closely aligned, suggesting a nearly normal distribution.</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The Plant column shows minimal variability with low dispersion, a small range, and a slightly right-skewed distribution. Central tendency measures are almost identical.</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Movement Type has moderate variability, a balanced distribution, and a small positive skew. Slightly broad peak indicated by low kurtosis.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Material Document displays extremely high variability with a large range. The distribution is nearly symmetrical with a flat peak and low kurtosis.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This column has significant variability, a highly skewed positive distribution, and extreme kurtosis due to rare outliers.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Batch data shows high variability, a wide range, and a moderately positive skew. High kurtosis indicates heavy tails and extreme values.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Order has extreme variability with a very large range, high positive skewness, and heavy-tailed distribution due to high kurtosis.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Purchase Order shows high variability with a large range, moderate positive skewness, and slightly peaked distribution as indicated by kurtosis.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The Item column exhibits moderate variability with a positive skew and high kurtosis, indicating the presence of rare extreme values.</a:t>
            </a:r>
          </a:p>
          <a:p>
            <a:endParaRPr lang="en-US" sz="1600" dirty="0">
              <a:solidFill>
                <a:schemeClr val="tx1"/>
              </a:solidFill>
              <a:latin typeface="Gill Sans MT" panose="020B0502020104020203" pitchFamily="34" charset="0"/>
            </a:endParaRPr>
          </a:p>
        </p:txBody>
      </p:sp>
      <p:sp>
        <p:nvSpPr>
          <p:cNvPr id="16" name="Rectangle 15">
            <a:extLst>
              <a:ext uri="{FF2B5EF4-FFF2-40B4-BE49-F238E27FC236}">
                <a16:creationId xmlns:a16="http://schemas.microsoft.com/office/drawing/2014/main" id="{7C5405FA-02B9-42B1-93CD-13ECAAF0BDFE}"/>
              </a:ext>
            </a:extLst>
          </p:cNvPr>
          <p:cNvSpPr/>
          <p:nvPr/>
        </p:nvSpPr>
        <p:spPr>
          <a:xfrm>
            <a:off x="6302533" y="1546735"/>
            <a:ext cx="5126483" cy="4303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tx1"/>
              </a:solidFill>
              <a:latin typeface="Gill Sans MT" panose="020B0502020104020203" pitchFamily="34" charset="0"/>
            </a:endParaRPr>
          </a:p>
          <a:p>
            <a:pPr marL="285750" indent="-285750">
              <a:buFont typeface="Arial" panose="020B0604020202020204" pitchFamily="34" charset="0"/>
              <a:buChar char="•"/>
            </a:pPr>
            <a:endParaRPr lang="en-US"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High variability suggests diverse materials in inventory; slight left skew indicates a few high-frequency materials.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Minimal variability and small range suggest standardized operations across plants, simplifying logistics.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Consistent material flow with occasional spikes reflects predictable operational processes.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High transaction volume with balanced documentation; no significant outliers.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Rare transactions with very high item counts indicate exceptional orders requiring focus.</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Diverse batch sizes reflect varying production/procurement cycles; positive skew shows smaller batch dominance.</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High diversity in order sizes; most are small, but large orders may drive revenue.</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Wide purchase volume range highlights supplier variability; a few large orders need strategic oversight.</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Inventory inconsistencies or demand spikes visible; rare high item counts need better planning.</a:t>
            </a:r>
          </a:p>
          <a:p>
            <a:pPr marL="285750" indent="-285750">
              <a:buFont typeface="Arial" panose="020B0604020202020204" pitchFamily="34" charset="0"/>
              <a:buChar char="•"/>
            </a:pPr>
            <a:r>
              <a:rPr lang="en-US" sz="1200" dirty="0">
                <a:solidFill>
                  <a:schemeClr val="tx1"/>
                </a:solidFill>
                <a:latin typeface="Gill Sans MT" panose="020B0502020104020203" pitchFamily="34" charset="0"/>
              </a:rPr>
              <a:t>Diverse spending patterns; moderate costs dominate, with some departments incurring higher expenses.</a:t>
            </a:r>
          </a:p>
          <a:p>
            <a:pPr marL="285750" indent="-285750">
              <a:buFont typeface="Arial" panose="020B0604020202020204" pitchFamily="34" charset="0"/>
              <a:buChar char="•"/>
            </a:pPr>
            <a:endParaRPr lang="en-US" sz="1200" dirty="0">
              <a:solidFill>
                <a:schemeClr val="tx1"/>
              </a:solidFill>
              <a:latin typeface="Gill Sans MT" panose="020B05020201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2435</Words>
  <Application>Microsoft Office PowerPoint</Application>
  <PresentationFormat>Widescreen</PresentationFormat>
  <Paragraphs>831</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Georgia</vt:lpstr>
      <vt:lpstr>Gill Sans MT</vt:lpstr>
      <vt:lpstr>Gloucester MT Extra Condensed</vt:lpstr>
      <vt:lpstr>Times New Roman</vt:lpstr>
      <vt:lpstr>Office Theme</vt:lpstr>
      <vt:lpstr>Pharmaceutical Inventory Analysis</vt:lpstr>
      <vt:lpstr>Contents</vt:lpstr>
      <vt:lpstr>Business Problem</vt:lpstr>
      <vt:lpstr>Project Overview and Scope</vt:lpstr>
      <vt:lpstr>Project Architecture</vt:lpstr>
      <vt:lpstr>Data Dictionary </vt:lpstr>
      <vt:lpstr>Business Moments</vt:lpstr>
      <vt:lpstr>Business Moments</vt:lpstr>
      <vt:lpstr>Exploratory Data Analysis [EDA]</vt:lpstr>
      <vt:lpstr>Exploratory Data Analysis [EDA]</vt:lpstr>
      <vt:lpstr>Data Preprocessing</vt:lpstr>
      <vt:lpstr>Data Preprocessing</vt:lpstr>
      <vt:lpstr>Data Preprocessing</vt:lpstr>
      <vt:lpstr>Data Preprocessing </vt:lpstr>
      <vt:lpstr>Data Preprocessing </vt:lpstr>
      <vt:lpstr>Data Preprocessing </vt:lpstr>
      <vt:lpstr>Data Preprocessing </vt:lpstr>
      <vt:lpstr>Data Visualization(Power BI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Pharmaceutical Inventory Analysis</dc:title>
  <dc:creator>VIKAS BARTHWAL</dc:creator>
  <cp:lastModifiedBy>Akshitha Reddy</cp:lastModifiedBy>
  <cp:revision>15</cp:revision>
  <dcterms:created xsi:type="dcterms:W3CDTF">2022-02-16T01:47:29Z</dcterms:created>
  <dcterms:modified xsi:type="dcterms:W3CDTF">2025-05-28T12:55:07Z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