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2" r:id="rId4"/>
    <p:sldId id="263" r:id="rId5"/>
    <p:sldId id="277" r:id="rId6"/>
    <p:sldId id="258" r:id="rId7"/>
    <p:sldId id="275" r:id="rId8"/>
    <p:sldId id="257" r:id="rId9"/>
    <p:sldId id="260" r:id="rId10"/>
    <p:sldId id="261" r:id="rId11"/>
    <p:sldId id="264" r:id="rId12"/>
    <p:sldId id="265" r:id="rId13"/>
    <p:sldId id="267" r:id="rId14"/>
    <p:sldId id="269" r:id="rId15"/>
    <p:sldId id="266" r:id="rId16"/>
    <p:sldId id="268" r:id="rId17"/>
    <p:sldId id="270" r:id="rId18"/>
    <p:sldId id="278" r:id="rId19"/>
    <p:sldId id="279" r:id="rId20"/>
    <p:sldId id="280"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360328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61382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0805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314590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058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13794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301880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61213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149799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9AB835-8131-48D6-930A-F077B036542D}" type="datetimeFigureOut">
              <a:rPr lang="en-US" smtClean="0"/>
              <a:pPr/>
              <a:t>5/2/2019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338072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9AB835-8131-48D6-930A-F077B036542D}" type="datetimeFigureOut">
              <a:rPr lang="en-US" smtClean="0"/>
              <a:pPr/>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2682409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9AB835-8131-48D6-930A-F077B036542D}" type="datetimeFigureOut">
              <a:rPr lang="en-US" smtClean="0"/>
              <a:pPr/>
              <a:t>5/2/2019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931285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9AB835-8131-48D6-930A-F077B036542D}" type="datetimeFigureOut">
              <a:rPr lang="en-US" smtClean="0"/>
              <a:pPr/>
              <a:t>5/2/2019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260562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AB835-8131-48D6-930A-F077B036542D}" type="datetimeFigureOut">
              <a:rPr lang="en-US" smtClean="0"/>
              <a:pPr/>
              <a:t>5/2/2019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93906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F9AB835-8131-48D6-930A-F077B036542D}" type="datetimeFigureOut">
              <a:rPr lang="en-US" smtClean="0"/>
              <a:pPr/>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45979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F9AB835-8131-48D6-930A-F077B036542D}" type="datetimeFigureOut">
              <a:rPr lang="en-US" smtClean="0"/>
              <a:pPr/>
              <a:t>5/2/2019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AFE5B-1E68-4BD1-9691-1406BC84CA0B}" type="slidenum">
              <a:rPr lang="en-US" smtClean="0"/>
              <a:pPr/>
              <a:t>‹#›</a:t>
            </a:fld>
            <a:endParaRPr lang="en-US"/>
          </a:p>
        </p:txBody>
      </p:sp>
    </p:spTree>
    <p:extLst>
      <p:ext uri="{BB962C8B-B14F-4D97-AF65-F5344CB8AC3E}">
        <p14:creationId xmlns:p14="http://schemas.microsoft.com/office/powerpoint/2010/main" val="168050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9AB835-8131-48D6-930A-F077B036542D}" type="datetimeFigureOut">
              <a:rPr lang="en-US" smtClean="0"/>
              <a:pPr/>
              <a:t>5/2/2019</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C5AFE5B-1E68-4BD1-9691-1406BC84CA0B}" type="slidenum">
              <a:rPr lang="en-US" smtClean="0"/>
              <a:pPr/>
              <a:t>‹#›</a:t>
            </a:fld>
            <a:endParaRPr lang="en-US"/>
          </a:p>
        </p:txBody>
      </p:sp>
    </p:spTree>
    <p:extLst>
      <p:ext uri="{BB962C8B-B14F-4D97-AF65-F5344CB8AC3E}">
        <p14:creationId xmlns:p14="http://schemas.microsoft.com/office/powerpoint/2010/main" val="1456158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772816"/>
            <a:ext cx="7772400" cy="1155699"/>
          </a:xfrm>
        </p:spPr>
        <p:txBody>
          <a:bodyPr/>
          <a:lstStyle/>
          <a:p>
            <a:pPr algn="ctr"/>
            <a:r>
              <a:rPr lang="en-US" dirty="0" smtClean="0"/>
              <a:t>USB 6501</a:t>
            </a:r>
            <a:endParaRPr lang="en-US" dirty="0"/>
          </a:p>
        </p:txBody>
      </p:sp>
      <p:sp>
        <p:nvSpPr>
          <p:cNvPr id="3" name="Subtitle 2"/>
          <p:cNvSpPr>
            <a:spLocks noGrp="1"/>
          </p:cNvSpPr>
          <p:nvPr>
            <p:ph type="subTitle" idx="1"/>
          </p:nvPr>
        </p:nvSpPr>
        <p:spPr>
          <a:xfrm>
            <a:off x="1130595" y="4050834"/>
            <a:ext cx="6105701" cy="1096899"/>
          </a:xfrm>
        </p:spPr>
        <p:txBody>
          <a:bodyPr>
            <a:normAutofit fontScale="85000" lnSpcReduction="20000"/>
          </a:bodyPr>
          <a:lstStyle/>
          <a:p>
            <a:pPr algn="r"/>
            <a:r>
              <a:rPr lang="en-US" sz="2400" dirty="0" smtClean="0">
                <a:solidFill>
                  <a:schemeClr val="bg2">
                    <a:lumMod val="50000"/>
                  </a:schemeClr>
                </a:solidFill>
              </a:rPr>
              <a:t>Submitted BY </a:t>
            </a:r>
          </a:p>
          <a:p>
            <a:pPr algn="r"/>
            <a:r>
              <a:rPr lang="en-US" sz="2400" dirty="0" err="1" smtClean="0">
                <a:solidFill>
                  <a:schemeClr val="bg2">
                    <a:lumMod val="50000"/>
                  </a:schemeClr>
                </a:solidFill>
              </a:rPr>
              <a:t>Mohana</a:t>
            </a:r>
            <a:r>
              <a:rPr lang="en-US" sz="2400" dirty="0" smtClean="0">
                <a:solidFill>
                  <a:schemeClr val="bg2">
                    <a:lumMod val="50000"/>
                  </a:schemeClr>
                </a:solidFill>
              </a:rPr>
              <a:t> </a:t>
            </a:r>
            <a:r>
              <a:rPr lang="en-US" sz="2400" dirty="0" err="1" smtClean="0">
                <a:solidFill>
                  <a:schemeClr val="bg2">
                    <a:lumMod val="50000"/>
                  </a:schemeClr>
                </a:solidFill>
              </a:rPr>
              <a:t>Priya</a:t>
            </a:r>
            <a:r>
              <a:rPr lang="en-US" sz="2400" dirty="0" smtClean="0">
                <a:solidFill>
                  <a:schemeClr val="bg2">
                    <a:lumMod val="50000"/>
                  </a:schemeClr>
                </a:solidFill>
              </a:rPr>
              <a:t> G</a:t>
            </a:r>
          </a:p>
          <a:p>
            <a:pPr algn="r"/>
            <a:r>
              <a:rPr lang="en-US" sz="2400" dirty="0" err="1" smtClean="0">
                <a:solidFill>
                  <a:schemeClr val="bg2">
                    <a:lumMod val="50000"/>
                  </a:schemeClr>
                </a:solidFill>
              </a:rPr>
              <a:t>Akshitha</a:t>
            </a:r>
            <a:r>
              <a:rPr lang="en-US" sz="2400" dirty="0" smtClean="0">
                <a:solidFill>
                  <a:schemeClr val="bg2">
                    <a:lumMod val="50000"/>
                  </a:schemeClr>
                </a:solidFill>
              </a:rPr>
              <a:t> K V</a:t>
            </a:r>
          </a:p>
          <a:p>
            <a:endParaRPr lang="en-US" dirty="0"/>
          </a:p>
        </p:txBody>
      </p:sp>
    </p:spTree>
    <p:extLst>
      <p:ext uri="{BB962C8B-B14F-4D97-AF65-F5344CB8AC3E}">
        <p14:creationId xmlns:p14="http://schemas.microsoft.com/office/powerpoint/2010/main" val="222190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45093"/>
            <a:ext cx="6951716" cy="1143000"/>
          </a:xfrm>
        </p:spPr>
        <p:txBody>
          <a:bodyPr>
            <a:normAutofit/>
          </a:bodyPr>
          <a:lstStyle/>
          <a:p>
            <a:pPr algn="l"/>
            <a:r>
              <a:rPr lang="en-IN" sz="2400" dirty="0" smtClean="0"/>
              <a:t>This VI allows for the user to toggle the output of 8 lines of the  port between HIGH, LOW.</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13" y="2196478"/>
            <a:ext cx="6429419"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496724" y="5661248"/>
            <a:ext cx="1864798" cy="307777"/>
          </a:xfrm>
          <a:prstGeom prst="rect">
            <a:avLst/>
          </a:prstGeom>
        </p:spPr>
        <p:txBody>
          <a:bodyPr wrap="square">
            <a:spAutoFit/>
          </a:bodyPr>
          <a:lstStyle/>
          <a:p>
            <a:r>
              <a:rPr lang="en-IN" sz="1400" b="1" dirty="0" smtClean="0"/>
              <a:t>BLOCK DIAGRAM</a:t>
            </a:r>
            <a:endParaRPr lang="en-IN" sz="1400" b="1" dirty="0"/>
          </a:p>
        </p:txBody>
      </p:sp>
    </p:spTree>
    <p:extLst>
      <p:ext uri="{BB962C8B-B14F-4D97-AF65-F5344CB8AC3E}">
        <p14:creationId xmlns:p14="http://schemas.microsoft.com/office/powerpoint/2010/main" val="321058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5900"/>
            <a:ext cx="5544616" cy="4157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86116" y="5786454"/>
            <a:ext cx="1573916" cy="307777"/>
          </a:xfrm>
          <a:prstGeom prst="rect">
            <a:avLst/>
          </a:prstGeom>
        </p:spPr>
        <p:txBody>
          <a:bodyPr wrap="square">
            <a:spAutoFit/>
          </a:bodyPr>
          <a:lstStyle/>
          <a:p>
            <a:r>
              <a:rPr lang="en-IN" sz="1400" b="1" dirty="0" smtClean="0"/>
              <a:t>FRONT PANEL</a:t>
            </a:r>
            <a:endParaRPr lang="en-IN" sz="1400" b="1" dirty="0"/>
          </a:p>
        </p:txBody>
      </p:sp>
    </p:spTree>
    <p:extLst>
      <p:ext uri="{BB962C8B-B14F-4D97-AF65-F5344CB8AC3E}">
        <p14:creationId xmlns:p14="http://schemas.microsoft.com/office/powerpoint/2010/main" val="76692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230142" cy="4073681"/>
          </a:xfrm>
        </p:spPr>
        <p:txBody>
          <a:bodyPr>
            <a:normAutofit fontScale="90000"/>
          </a:bodyPr>
          <a:lstStyle/>
          <a:p>
            <a:r>
              <a:rPr lang="en-IN" sz="2200" dirty="0" smtClean="0">
                <a:solidFill>
                  <a:schemeClr val="bg2">
                    <a:lumMod val="50000"/>
                  </a:schemeClr>
                </a:solidFill>
              </a:rPr>
              <a:t>This example shows how to use the Write to Spreadsheet VI to write data to a Comma Separated Value (CSV) spreadsheet file which can be read in Microsoft Excel.</a:t>
            </a:r>
            <a:r>
              <a:rPr lang="en-IN" sz="2200" dirty="0" smtClean="0"/>
              <a:t/>
            </a:r>
            <a:br>
              <a:rPr lang="en-IN" sz="2200" dirty="0" smtClean="0"/>
            </a:br>
            <a:r>
              <a:rPr lang="en-IN" sz="2200" dirty="0" smtClean="0"/>
              <a:t/>
            </a:r>
            <a:br>
              <a:rPr lang="en-IN" sz="2200" dirty="0" smtClean="0"/>
            </a:br>
            <a:r>
              <a:rPr lang="en-IN" sz="2200" dirty="0" smtClean="0">
                <a:solidFill>
                  <a:schemeClr val="bg2">
                    <a:lumMod val="50000"/>
                  </a:schemeClr>
                </a:solidFill>
              </a:rPr>
              <a:t>STEPS</a:t>
            </a:r>
            <a:r>
              <a:rPr lang="en-IN" sz="2200" dirty="0" smtClean="0"/>
              <a:t/>
            </a:r>
            <a:br>
              <a:rPr lang="en-IN" sz="2200" dirty="0" smtClean="0"/>
            </a:br>
            <a:r>
              <a:rPr lang="en-IN" sz="2200" dirty="0" smtClean="0"/>
              <a:t/>
            </a:r>
            <a:br>
              <a:rPr lang="en-IN" sz="2200" dirty="0" smtClean="0"/>
            </a:br>
            <a:r>
              <a:rPr lang="en-IN" sz="2200" dirty="0" smtClean="0"/>
              <a:t>1.Right </a:t>
            </a:r>
            <a:r>
              <a:rPr lang="en-IN" sz="2200" dirty="0" smtClean="0"/>
              <a:t>click on block diagram and select Write delimited spreadsheet</a:t>
            </a:r>
            <a:br>
              <a:rPr lang="en-IN" sz="2200" dirty="0" smtClean="0"/>
            </a:br>
            <a:r>
              <a:rPr lang="en-IN" sz="2200" dirty="0"/>
              <a:t>2.Specify file path where you would like to store the file. </a:t>
            </a:r>
            <a:br>
              <a:rPr lang="en-IN" sz="2200" dirty="0"/>
            </a:br>
            <a:r>
              <a:rPr lang="en-IN" sz="2200" dirty="0"/>
              <a:t>3.Data in the TABLE are written to the CSV file. </a:t>
            </a:r>
            <a:br>
              <a:rPr lang="en-IN" sz="2200" dirty="0"/>
            </a:br>
            <a:r>
              <a:rPr lang="en-IN" sz="2200" dirty="0"/>
              <a:t>4.Run VI.</a:t>
            </a:r>
            <a:endParaRPr lang="en-US" sz="2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390936"/>
            <a:ext cx="6643734" cy="200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74740" y="6433818"/>
            <a:ext cx="1857388" cy="307777"/>
          </a:xfrm>
          <a:prstGeom prst="rect">
            <a:avLst/>
          </a:prstGeom>
          <a:noFill/>
        </p:spPr>
        <p:txBody>
          <a:bodyPr wrap="square" rtlCol="0">
            <a:spAutoFit/>
          </a:bodyPr>
          <a:lstStyle/>
          <a:p>
            <a:r>
              <a:rPr lang="en-IN" sz="1400" b="1" dirty="0" smtClean="0"/>
              <a:t>BLOCK DIAGRAM</a:t>
            </a:r>
            <a:endParaRPr lang="en-IN" sz="1400" b="1" dirty="0"/>
          </a:p>
        </p:txBody>
      </p:sp>
    </p:spTree>
    <p:extLst>
      <p:ext uri="{BB962C8B-B14F-4D97-AF65-F5344CB8AC3E}">
        <p14:creationId xmlns:p14="http://schemas.microsoft.com/office/powerpoint/2010/main" val="201969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771650"/>
            <a:ext cx="77057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428992" y="5357826"/>
            <a:ext cx="2214578" cy="338554"/>
          </a:xfrm>
          <a:prstGeom prst="rect">
            <a:avLst/>
          </a:prstGeom>
          <a:noFill/>
        </p:spPr>
        <p:txBody>
          <a:bodyPr wrap="square" rtlCol="0">
            <a:spAutoFit/>
          </a:bodyPr>
          <a:lstStyle/>
          <a:p>
            <a:r>
              <a:rPr lang="en-IN" sz="1600" b="1" dirty="0" smtClean="0"/>
              <a:t>FRONT PANEL</a:t>
            </a:r>
            <a:endParaRPr lang="en-IN" sz="1600" b="1" dirty="0"/>
          </a:p>
        </p:txBody>
      </p:sp>
    </p:spTree>
    <p:extLst>
      <p:ext uri="{BB962C8B-B14F-4D97-AF65-F5344CB8AC3E}">
        <p14:creationId xmlns:p14="http://schemas.microsoft.com/office/powerpoint/2010/main" val="31819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515144"/>
          </a:xfrm>
        </p:spPr>
        <p:txBody>
          <a:bodyPr>
            <a:normAutofit/>
          </a:bodyPr>
          <a:lstStyle/>
          <a:p>
            <a:r>
              <a:rPr lang="en-IN" sz="2200" dirty="0">
                <a:solidFill>
                  <a:schemeClr val="bg2">
                    <a:lumMod val="50000"/>
                  </a:schemeClr>
                </a:solidFill>
              </a:rPr>
              <a:t>Microsoft </a:t>
            </a:r>
            <a:r>
              <a:rPr lang="en-IN" sz="2200" dirty="0" smtClean="0">
                <a:solidFill>
                  <a:schemeClr val="bg2">
                    <a:lumMod val="50000"/>
                  </a:schemeClr>
                </a:solidFill>
              </a:rPr>
              <a:t>Excel File</a:t>
            </a:r>
            <a:endParaRPr lang="en-US" sz="2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556792"/>
            <a:ext cx="6357981" cy="350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04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88640"/>
            <a:ext cx="7805742" cy="3384376"/>
          </a:xfrm>
        </p:spPr>
        <p:txBody>
          <a:bodyPr>
            <a:noAutofit/>
          </a:bodyPr>
          <a:lstStyle/>
          <a:p>
            <a:pPr algn="l"/>
            <a:r>
              <a:rPr lang="en-IN" sz="2800" dirty="0" smtClean="0">
                <a:solidFill>
                  <a:schemeClr val="bg2">
                    <a:lumMod val="50000"/>
                  </a:schemeClr>
                </a:solidFill>
              </a:rPr>
              <a:t>Using Array</a:t>
            </a:r>
            <a:r>
              <a:rPr lang="en-IN" sz="2000" dirty="0" smtClean="0"/>
              <a:t/>
            </a:r>
            <a:br>
              <a:rPr lang="en-IN" sz="2000" dirty="0" smtClean="0"/>
            </a:br>
            <a:r>
              <a:rPr lang="en-IN" sz="2000" dirty="0"/>
              <a:t/>
            </a:r>
            <a:br>
              <a:rPr lang="en-IN" sz="2000" dirty="0"/>
            </a:br>
            <a:r>
              <a:rPr lang="en-IN" sz="2400" dirty="0" smtClean="0">
                <a:solidFill>
                  <a:schemeClr val="bg2">
                    <a:lumMod val="50000"/>
                  </a:schemeClr>
                </a:solidFill>
              </a:rPr>
              <a:t>STEPS</a:t>
            </a:r>
            <a:r>
              <a:rPr lang="en-IN" sz="2000" dirty="0" smtClean="0"/>
              <a:t/>
            </a:r>
            <a:br>
              <a:rPr lang="en-IN" sz="2000" dirty="0" smtClean="0"/>
            </a:br>
            <a:r>
              <a:rPr lang="en-IN" sz="2000" dirty="0" smtClean="0"/>
              <a:t/>
            </a:r>
            <a:br>
              <a:rPr lang="en-IN" sz="2000" dirty="0" smtClean="0"/>
            </a:br>
            <a:r>
              <a:rPr lang="en-IN" sz="2000" dirty="0" smtClean="0"/>
              <a:t>1.Right </a:t>
            </a:r>
            <a:r>
              <a:rPr lang="en-IN" sz="2000" dirty="0" smtClean="0"/>
              <a:t>click on block diagram and select Write delimited spreadsheet</a:t>
            </a:r>
            <a:br>
              <a:rPr lang="en-IN" sz="2000" dirty="0" smtClean="0"/>
            </a:br>
            <a:r>
              <a:rPr lang="en-IN" sz="2000" dirty="0" smtClean="0"/>
              <a:t>2.Specify </a:t>
            </a:r>
            <a:r>
              <a:rPr lang="en-IN" sz="2000" dirty="0" smtClean="0"/>
              <a:t>file path where you would like to store the file. </a:t>
            </a:r>
            <a:br>
              <a:rPr lang="en-IN" sz="2000" dirty="0" smtClean="0"/>
            </a:br>
            <a:r>
              <a:rPr lang="en-IN" sz="2000" dirty="0" smtClean="0"/>
              <a:t>3.Data </a:t>
            </a:r>
            <a:r>
              <a:rPr lang="en-IN" sz="2000" dirty="0" smtClean="0"/>
              <a:t>in the ARRAY are written to the CSV file. </a:t>
            </a:r>
            <a:br>
              <a:rPr lang="en-IN" sz="2000" dirty="0" smtClean="0"/>
            </a:br>
            <a:r>
              <a:rPr lang="en-IN" sz="2000" dirty="0" smtClean="0"/>
              <a:t>4.Run </a:t>
            </a:r>
            <a:r>
              <a:rPr lang="en-IN" sz="2000" dirty="0" smtClean="0"/>
              <a:t>VI.</a:t>
            </a:r>
            <a:endParaRPr 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73016"/>
            <a:ext cx="7162800" cy="272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59863" y="6297560"/>
            <a:ext cx="2000332" cy="307777"/>
          </a:xfrm>
          <a:prstGeom prst="rect">
            <a:avLst/>
          </a:prstGeom>
        </p:spPr>
        <p:txBody>
          <a:bodyPr wrap="square">
            <a:spAutoFit/>
          </a:bodyPr>
          <a:lstStyle/>
          <a:p>
            <a:r>
              <a:rPr lang="en-IN" sz="1400" b="1" dirty="0" smtClean="0"/>
              <a:t>BLOCK DIAGRAM</a:t>
            </a:r>
            <a:endParaRPr lang="en-IN" sz="1400" b="1" dirty="0"/>
          </a:p>
        </p:txBody>
      </p:sp>
    </p:spTree>
    <p:extLst>
      <p:ext uri="{BB962C8B-B14F-4D97-AF65-F5344CB8AC3E}">
        <p14:creationId xmlns:p14="http://schemas.microsoft.com/office/powerpoint/2010/main" val="373144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357298"/>
            <a:ext cx="7296150" cy="3148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500430" y="4857760"/>
            <a:ext cx="1354986" cy="338554"/>
          </a:xfrm>
          <a:prstGeom prst="rect">
            <a:avLst/>
          </a:prstGeom>
        </p:spPr>
        <p:txBody>
          <a:bodyPr wrap="none">
            <a:spAutoFit/>
          </a:bodyPr>
          <a:lstStyle/>
          <a:p>
            <a:r>
              <a:rPr lang="en-IN" sz="1600" b="1" dirty="0" smtClean="0"/>
              <a:t>FRONT PANEL</a:t>
            </a:r>
            <a:endParaRPr lang="en-IN" sz="1600" b="1" dirty="0"/>
          </a:p>
        </p:txBody>
      </p:sp>
    </p:spTree>
    <p:extLst>
      <p:ext uri="{BB962C8B-B14F-4D97-AF65-F5344CB8AC3E}">
        <p14:creationId xmlns:p14="http://schemas.microsoft.com/office/powerpoint/2010/main" val="18181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917937"/>
            <a:ext cx="58674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295400" y="692696"/>
            <a:ext cx="3636640" cy="430887"/>
          </a:xfrm>
          <a:prstGeom prst="rect">
            <a:avLst/>
          </a:prstGeom>
          <a:noFill/>
        </p:spPr>
        <p:txBody>
          <a:bodyPr wrap="square" rtlCol="0">
            <a:spAutoFit/>
          </a:bodyPr>
          <a:lstStyle/>
          <a:p>
            <a:r>
              <a:rPr lang="en-IN" sz="2200" dirty="0">
                <a:solidFill>
                  <a:schemeClr val="bg2">
                    <a:lumMod val="50000"/>
                  </a:schemeClr>
                </a:solidFill>
              </a:rPr>
              <a:t>Microsoft Excel File</a:t>
            </a:r>
            <a:endParaRPr lang="en-US" sz="2200" dirty="0"/>
          </a:p>
        </p:txBody>
      </p:sp>
    </p:spTree>
    <p:extLst>
      <p:ext uri="{BB962C8B-B14F-4D97-AF65-F5344CB8AC3E}">
        <p14:creationId xmlns:p14="http://schemas.microsoft.com/office/powerpoint/2010/main" val="73025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pPr algn="l"/>
            <a:r>
              <a:rPr lang="en-IN" sz="3200" dirty="0" smtClean="0">
                <a:solidFill>
                  <a:schemeClr val="bg2">
                    <a:lumMod val="50000"/>
                  </a:schemeClr>
                </a:solidFill>
              </a:rPr>
              <a:t>Overview</a:t>
            </a:r>
            <a:endParaRPr lang="en-IN" sz="3200" dirty="0">
              <a:solidFill>
                <a:schemeClr val="bg2">
                  <a:lumMod val="50000"/>
                </a:schemeClr>
              </a:solidFill>
            </a:endParaRPr>
          </a:p>
        </p:txBody>
      </p:sp>
      <p:sp>
        <p:nvSpPr>
          <p:cNvPr id="3" name="Content Placeholder 2"/>
          <p:cNvSpPr>
            <a:spLocks noGrp="1"/>
          </p:cNvSpPr>
          <p:nvPr>
            <p:ph idx="1"/>
          </p:nvPr>
        </p:nvSpPr>
        <p:spPr>
          <a:xfrm>
            <a:off x="457200" y="1071546"/>
            <a:ext cx="8229600" cy="5669822"/>
          </a:xfrm>
        </p:spPr>
        <p:txBody>
          <a:bodyPr>
            <a:normAutofit fontScale="85000" lnSpcReduction="10000"/>
          </a:bodyPr>
          <a:lstStyle/>
          <a:p>
            <a:pPr>
              <a:buNone/>
            </a:pPr>
            <a:r>
              <a:rPr lang="en-IN" sz="2000" dirty="0" smtClean="0">
                <a:solidFill>
                  <a:schemeClr val="bg2">
                    <a:lumMod val="50000"/>
                  </a:schemeClr>
                </a:solidFill>
              </a:rPr>
              <a:t>This example automates the digital input and output (DIO) channels; users</a:t>
            </a:r>
          </a:p>
          <a:p>
            <a:pPr>
              <a:buNone/>
            </a:pPr>
            <a:r>
              <a:rPr lang="en-IN" sz="2000" dirty="0" smtClean="0">
                <a:solidFill>
                  <a:schemeClr val="bg2">
                    <a:lumMod val="50000"/>
                  </a:schemeClr>
                </a:solidFill>
              </a:rPr>
              <a:t>can select which channels should be inputs or outputs, specify output</a:t>
            </a:r>
          </a:p>
          <a:p>
            <a:pPr>
              <a:buNone/>
            </a:pPr>
            <a:r>
              <a:rPr lang="en-IN" sz="2000" dirty="0" smtClean="0">
                <a:solidFill>
                  <a:schemeClr val="bg2">
                    <a:lumMod val="50000"/>
                  </a:schemeClr>
                </a:solidFill>
              </a:rPr>
              <a:t>Values , display Date and current Time and display the serial number, channel</a:t>
            </a:r>
          </a:p>
          <a:p>
            <a:pPr>
              <a:buNone/>
            </a:pPr>
            <a:r>
              <a:rPr lang="en-IN" sz="2000" dirty="0" smtClean="0">
                <a:solidFill>
                  <a:schemeClr val="bg2">
                    <a:lumMod val="50000"/>
                  </a:schemeClr>
                </a:solidFill>
              </a:rPr>
              <a:t> name, Description, Status and Remarks.</a:t>
            </a:r>
          </a:p>
          <a:p>
            <a:pPr>
              <a:buNone/>
            </a:pPr>
            <a:endParaRPr lang="en-IN" sz="2000" dirty="0" smtClean="0"/>
          </a:p>
          <a:p>
            <a:pPr>
              <a:buNone/>
            </a:pPr>
            <a:endParaRPr lang="en-IN" sz="2000" dirty="0" smtClean="0"/>
          </a:p>
          <a:p>
            <a:pPr>
              <a:buNone/>
            </a:pPr>
            <a:r>
              <a:rPr lang="en-IN" sz="2400" b="1" dirty="0" smtClean="0">
                <a:solidFill>
                  <a:schemeClr val="bg2">
                    <a:lumMod val="50000"/>
                  </a:schemeClr>
                </a:solidFill>
              </a:rPr>
              <a:t>STEPS</a:t>
            </a:r>
          </a:p>
          <a:p>
            <a:r>
              <a:rPr lang="en-IN" sz="2000" dirty="0" smtClean="0">
                <a:solidFill>
                  <a:schemeClr val="bg2">
                    <a:lumMod val="50000"/>
                  </a:schemeClr>
                </a:solidFill>
              </a:rPr>
              <a:t>Open blank VI in </a:t>
            </a:r>
            <a:r>
              <a:rPr lang="en-IN" sz="2000" dirty="0" err="1" smtClean="0">
                <a:solidFill>
                  <a:schemeClr val="bg2">
                    <a:lumMod val="50000"/>
                  </a:schemeClr>
                </a:solidFill>
              </a:rPr>
              <a:t>Labview</a:t>
            </a:r>
            <a:r>
              <a:rPr lang="en-IN" sz="2000" dirty="0" smtClean="0">
                <a:solidFill>
                  <a:schemeClr val="bg2">
                    <a:lumMod val="50000"/>
                  </a:schemeClr>
                </a:solidFill>
              </a:rPr>
              <a:t>.</a:t>
            </a:r>
          </a:p>
          <a:p>
            <a:r>
              <a:rPr lang="en-IN" sz="2000" dirty="0" smtClean="0">
                <a:solidFill>
                  <a:schemeClr val="bg2">
                    <a:lumMod val="50000"/>
                  </a:schemeClr>
                </a:solidFill>
              </a:rPr>
              <a:t>Connect USB-6501 through USB port.</a:t>
            </a:r>
          </a:p>
          <a:p>
            <a:r>
              <a:rPr lang="en-IN" sz="2000" dirty="0" smtClean="0">
                <a:solidFill>
                  <a:schemeClr val="bg2">
                    <a:lumMod val="50000"/>
                  </a:schemeClr>
                </a:solidFill>
              </a:rPr>
              <a:t>Select the task\channel</a:t>
            </a:r>
          </a:p>
          <a:p>
            <a:r>
              <a:rPr lang="en-IN" sz="2000" dirty="0" smtClean="0">
                <a:solidFill>
                  <a:schemeClr val="bg2">
                    <a:lumMod val="50000"/>
                  </a:schemeClr>
                </a:solidFill>
              </a:rPr>
              <a:t>Specify output level (high or low) using the Output Array control. </a:t>
            </a:r>
          </a:p>
          <a:p>
            <a:r>
              <a:rPr lang="en-IN" sz="2000" dirty="0" smtClean="0">
                <a:solidFill>
                  <a:schemeClr val="bg2">
                    <a:lumMod val="50000"/>
                  </a:schemeClr>
                </a:solidFill>
              </a:rPr>
              <a:t>Run VI.</a:t>
            </a:r>
          </a:p>
          <a:p>
            <a:r>
              <a:rPr lang="en-IN" sz="2000" dirty="0" smtClean="0">
                <a:solidFill>
                  <a:schemeClr val="bg2">
                    <a:lumMod val="50000"/>
                  </a:schemeClr>
                </a:solidFill>
              </a:rPr>
              <a:t>The inputs will display in the Input Array indicator. </a:t>
            </a:r>
          </a:p>
          <a:p>
            <a:r>
              <a:rPr lang="en-IN" sz="2000" dirty="0" smtClean="0">
                <a:solidFill>
                  <a:schemeClr val="bg2">
                    <a:lumMod val="50000"/>
                  </a:schemeClr>
                </a:solidFill>
              </a:rPr>
              <a:t>Change the outputs as desired.</a:t>
            </a:r>
          </a:p>
          <a:p>
            <a:r>
              <a:rPr lang="en-IN" sz="2000" dirty="0" smtClean="0">
                <a:solidFill>
                  <a:schemeClr val="bg2">
                    <a:lumMod val="50000"/>
                  </a:schemeClr>
                </a:solidFill>
              </a:rPr>
              <a:t>Click the Stop button to end the program.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467544" y="332656"/>
            <a:ext cx="8208912" cy="5688632"/>
          </a:xfrm>
          <a:prstGeom prst="rect">
            <a:avLst/>
          </a:prstGeom>
          <a:noFill/>
          <a:ln>
            <a:noFill/>
          </a:ln>
        </p:spPr>
      </p:pic>
      <p:sp>
        <p:nvSpPr>
          <p:cNvPr id="6" name="TextBox 5"/>
          <p:cNvSpPr txBox="1"/>
          <p:nvPr/>
        </p:nvSpPr>
        <p:spPr>
          <a:xfrm>
            <a:off x="3779912" y="6165304"/>
            <a:ext cx="1872208" cy="307777"/>
          </a:xfrm>
          <a:prstGeom prst="rect">
            <a:avLst/>
          </a:prstGeom>
          <a:noFill/>
        </p:spPr>
        <p:txBody>
          <a:bodyPr wrap="square" rtlCol="0">
            <a:spAutoFit/>
          </a:bodyPr>
          <a:lstStyle/>
          <a:p>
            <a:r>
              <a:rPr lang="en-US" sz="1400" b="1" dirty="0" smtClean="0"/>
              <a:t>BLOCK DIAGRAM</a:t>
            </a:r>
            <a:endParaRPr lang="en-US" sz="1400" b="1" dirty="0"/>
          </a:p>
        </p:txBody>
      </p:sp>
    </p:spTree>
    <p:extLst>
      <p:ext uri="{BB962C8B-B14F-4D97-AF65-F5344CB8AC3E}">
        <p14:creationId xmlns:p14="http://schemas.microsoft.com/office/powerpoint/2010/main" val="1034328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27907"/>
            <a:ext cx="6717157" cy="1415143"/>
          </a:xfrm>
        </p:spPr>
        <p:txBody>
          <a:bodyPr>
            <a:normAutofit fontScale="90000"/>
          </a:bodyPr>
          <a:lstStyle/>
          <a:p>
            <a:pPr algn="l"/>
            <a:r>
              <a:rPr lang="en-US" sz="2700" dirty="0"/>
              <a:t>Implementing USB 6501 in </a:t>
            </a:r>
            <a:r>
              <a:rPr lang="en-US" sz="2700" dirty="0" smtClean="0"/>
              <a:t>LabVIEW</a:t>
            </a:r>
            <a:br>
              <a:rPr lang="en-US" sz="2700" dirty="0" smtClean="0"/>
            </a:br>
            <a:r>
              <a:rPr lang="en-US" sz="3600" dirty="0" smtClean="0"/>
              <a:t/>
            </a:r>
            <a:br>
              <a:rPr lang="en-US" sz="3600" dirty="0" smtClean="0"/>
            </a:br>
            <a:r>
              <a:rPr lang="en-US" sz="3100" dirty="0" smtClean="0"/>
              <a:t>STEPS</a:t>
            </a:r>
            <a:br>
              <a:rPr lang="en-US" sz="3100" dirty="0" smtClean="0"/>
            </a:br>
            <a:r>
              <a:rPr lang="en-US" dirty="0"/>
              <a:t/>
            </a:r>
            <a:br>
              <a:rPr lang="en-US" dirty="0"/>
            </a:br>
            <a:endParaRPr lang="en-US" dirty="0"/>
          </a:p>
        </p:txBody>
      </p:sp>
      <p:sp>
        <p:nvSpPr>
          <p:cNvPr id="3" name="Content Placeholder 2"/>
          <p:cNvSpPr>
            <a:spLocks noGrp="1"/>
          </p:cNvSpPr>
          <p:nvPr>
            <p:ph idx="1"/>
          </p:nvPr>
        </p:nvSpPr>
        <p:spPr>
          <a:xfrm>
            <a:off x="571472" y="1643050"/>
            <a:ext cx="6986814" cy="5098318"/>
          </a:xfrm>
        </p:spPr>
        <p:txBody>
          <a:bodyPr>
            <a:normAutofit/>
          </a:bodyPr>
          <a:lstStyle/>
          <a:p>
            <a:pPr>
              <a:buFont typeface="+mj-lt"/>
              <a:buAutoNum type="arabicPeriod"/>
            </a:pPr>
            <a:r>
              <a:rPr lang="en-US" sz="1800" b="1" dirty="0">
                <a:solidFill>
                  <a:schemeClr val="accent1"/>
                </a:solidFill>
                <a:latin typeface="Calibri" panose="020F0502020204030204" pitchFamily="34" charset="0"/>
                <a:cs typeface="Calibri" panose="020F0502020204030204" pitchFamily="34" charset="0"/>
              </a:rPr>
              <a:t>Launch the DAQ Assistant </a:t>
            </a:r>
            <a:endParaRPr lang="en-US" sz="1800" b="1" dirty="0" smtClean="0">
              <a:solidFill>
                <a:schemeClr val="accent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Open </a:t>
            </a:r>
            <a:r>
              <a:rPr lang="en-US" sz="1800" dirty="0" smtClean="0">
                <a:solidFill>
                  <a:schemeClr val="accent1"/>
                </a:solidFill>
                <a:latin typeface="Calibri" panose="020F0502020204030204" pitchFamily="34" charset="0"/>
                <a:cs typeface="Calibri" panose="020F0502020204030204" pitchFamily="34" charset="0"/>
              </a:rPr>
              <a:t>LabVIEW</a:t>
            </a:r>
            <a:r>
              <a:rPr lang="en-US" sz="1800" dirty="0" smtClean="0">
                <a:latin typeface="Calibri" panose="020F0502020204030204" pitchFamily="34" charset="0"/>
                <a:cs typeface="Calibri" panose="020F0502020204030204" pitchFamily="34" charset="0"/>
              </a:rPr>
              <a:t> and create </a:t>
            </a:r>
            <a:r>
              <a:rPr lang="en-US" sz="1800" dirty="0" smtClean="0">
                <a:solidFill>
                  <a:schemeClr val="accent1"/>
                </a:solidFill>
                <a:latin typeface="Calibri" panose="020F0502020204030204" pitchFamily="34" charset="0"/>
                <a:cs typeface="Calibri" panose="020F0502020204030204" pitchFamily="34" charset="0"/>
              </a:rPr>
              <a:t>New VI</a:t>
            </a:r>
            <a:r>
              <a:rPr lang="en-US" sz="18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Right </a:t>
            </a:r>
            <a:r>
              <a:rPr lang="en-US" sz="1800" dirty="0">
                <a:latin typeface="Calibri" panose="020F0502020204030204" pitchFamily="34" charset="0"/>
                <a:cs typeface="Calibri" panose="020F0502020204030204" pitchFamily="34" charset="0"/>
              </a:rPr>
              <a:t>click on block diagram </a:t>
            </a:r>
            <a:r>
              <a:rPr lang="en-US" sz="1800" dirty="0" smtClean="0">
                <a:latin typeface="Calibri" panose="020F0502020204030204" pitchFamily="34" charset="0"/>
                <a:cs typeface="Calibri" panose="020F0502020204030204" pitchFamily="34" charset="0"/>
              </a:rPr>
              <a:t>and select </a:t>
            </a:r>
            <a:r>
              <a:rPr lang="en-US" sz="1800" b="1" dirty="0" smtClean="0">
                <a:solidFill>
                  <a:schemeClr val="accent1"/>
                </a:solidFill>
                <a:latin typeface="Calibri" panose="020F0502020204030204" pitchFamily="34" charset="0"/>
                <a:cs typeface="Calibri" panose="020F0502020204030204" pitchFamily="34" charset="0"/>
              </a:rPr>
              <a:t>Express</a:t>
            </a:r>
            <a:r>
              <a:rPr lang="en-US" sz="1800" b="1" dirty="0" smtClean="0">
                <a:latin typeface="Calibri" panose="020F0502020204030204" pitchFamily="34" charset="0"/>
                <a:cs typeface="Calibri" panose="020F0502020204030204" pitchFamily="34" charset="0"/>
              </a:rPr>
              <a:t> </a:t>
            </a:r>
            <a:r>
              <a:rPr lang="en-US" sz="1800" dirty="0" smtClean="0">
                <a:latin typeface="Calibri" panose="020F0502020204030204" pitchFamily="34" charset="0"/>
                <a:cs typeface="Calibri" panose="020F0502020204030204" pitchFamily="34" charset="0"/>
              </a:rPr>
              <a:t>-&gt; </a:t>
            </a:r>
            <a:r>
              <a:rPr lang="en-US" sz="1800" b="1" dirty="0" smtClean="0">
                <a:solidFill>
                  <a:schemeClr val="accent1"/>
                </a:solidFill>
                <a:latin typeface="Calibri" panose="020F0502020204030204" pitchFamily="34" charset="0"/>
                <a:cs typeface="Calibri" panose="020F0502020204030204" pitchFamily="34" charset="0"/>
              </a:rPr>
              <a:t>Input </a:t>
            </a:r>
            <a:r>
              <a:rPr lang="en-US" sz="1800" dirty="0" smtClean="0">
                <a:latin typeface="Calibri" panose="020F0502020204030204" pitchFamily="34" charset="0"/>
                <a:cs typeface="Calibri" panose="020F0502020204030204" pitchFamily="34" charset="0"/>
              </a:rPr>
              <a:t>-&gt; </a:t>
            </a:r>
            <a:r>
              <a:rPr lang="en-US" sz="1800" b="1" dirty="0" smtClean="0">
                <a:solidFill>
                  <a:schemeClr val="accent1"/>
                </a:solidFill>
                <a:latin typeface="Calibri" panose="020F0502020204030204" pitchFamily="34" charset="0"/>
                <a:cs typeface="Calibri" panose="020F0502020204030204" pitchFamily="34" charset="0"/>
              </a:rPr>
              <a:t>DAQ Assist</a:t>
            </a:r>
            <a:r>
              <a:rPr lang="en-US" sz="1800" b="1" dirty="0" smtClean="0">
                <a:latin typeface="Calibri" panose="020F0502020204030204" pitchFamily="34" charset="0"/>
                <a:cs typeface="Calibri" panose="020F0502020204030204" pitchFamily="34" charset="0"/>
              </a:rPr>
              <a:t>.</a:t>
            </a:r>
          </a:p>
          <a:p>
            <a:pPr marL="0" indent="0">
              <a:buNone/>
            </a:pPr>
            <a:r>
              <a:rPr lang="en-US" sz="1800" b="1" dirty="0" smtClean="0">
                <a:solidFill>
                  <a:schemeClr val="accent1"/>
                </a:solidFill>
                <a:latin typeface="Calibri" panose="020F0502020204030204" pitchFamily="34" charset="0"/>
                <a:cs typeface="Calibri" panose="020F0502020204030204" pitchFamily="34" charset="0"/>
              </a:rPr>
              <a:t>2. </a:t>
            </a:r>
            <a:r>
              <a:rPr lang="en-US" sz="1800" b="1" dirty="0">
                <a:solidFill>
                  <a:schemeClr val="accent1"/>
                </a:solidFill>
                <a:latin typeface="Calibri" panose="020F0502020204030204" pitchFamily="34" charset="0"/>
                <a:cs typeface="Calibri" panose="020F0502020204030204" pitchFamily="34" charset="0"/>
              </a:rPr>
              <a:t>Create the </a:t>
            </a:r>
            <a:r>
              <a:rPr lang="en-US" sz="1800" b="1" dirty="0" smtClean="0">
                <a:solidFill>
                  <a:schemeClr val="accent1"/>
                </a:solidFill>
                <a:latin typeface="Calibri" panose="020F0502020204030204" pitchFamily="34" charset="0"/>
                <a:cs typeface="Calibri" panose="020F0502020204030204" pitchFamily="34" charset="0"/>
              </a:rPr>
              <a:t>Task</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In this example, we will configure a simple </a:t>
            </a:r>
            <a:r>
              <a:rPr lang="en-US" sz="1800" dirty="0" smtClean="0">
                <a:latin typeface="Calibri" panose="020F0502020204030204" pitchFamily="34" charset="0"/>
                <a:cs typeface="Calibri" panose="020F0502020204030204" pitchFamily="34" charset="0"/>
              </a:rPr>
              <a:t>Digital output .</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Select </a:t>
            </a:r>
            <a:r>
              <a:rPr lang="en-US" sz="1800" dirty="0" smtClean="0">
                <a:solidFill>
                  <a:schemeClr val="accent1"/>
                </a:solidFill>
                <a:latin typeface="Calibri" panose="020F0502020204030204" pitchFamily="34" charset="0"/>
                <a:cs typeface="Calibri" panose="020F0502020204030204" pitchFamily="34" charset="0"/>
              </a:rPr>
              <a:t>Generate signals</a:t>
            </a:r>
            <a:r>
              <a:rPr lang="en-US" sz="1800" dirty="0" smtClean="0">
                <a:latin typeface="Calibri" panose="020F0502020204030204" pitchFamily="34" charset="0"/>
                <a:cs typeface="Calibri" panose="020F0502020204030204" pitchFamily="34" charset="0"/>
              </a:rPr>
              <a:t> and then </a:t>
            </a:r>
            <a:r>
              <a:rPr lang="en-US" sz="1800" dirty="0" smtClean="0">
                <a:solidFill>
                  <a:schemeClr val="accent1"/>
                </a:solidFill>
                <a:latin typeface="Calibri" panose="020F0502020204030204" pitchFamily="34" charset="0"/>
                <a:cs typeface="Calibri" panose="020F0502020204030204" pitchFamily="34" charset="0"/>
              </a:rPr>
              <a:t>select digital output</a:t>
            </a:r>
            <a:r>
              <a:rPr lang="en-US" sz="18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800" dirty="0">
                <a:latin typeface="Calibri" panose="020F0502020204030204" pitchFamily="34" charset="0"/>
                <a:cs typeface="Calibri" panose="020F0502020204030204" pitchFamily="34" charset="0"/>
              </a:rPr>
              <a:t>S</a:t>
            </a:r>
            <a:r>
              <a:rPr lang="en-US" sz="1800" dirty="0" smtClean="0">
                <a:latin typeface="Calibri" panose="020F0502020204030204" pitchFamily="34" charset="0"/>
                <a:cs typeface="Calibri" panose="020F0502020204030204" pitchFamily="34" charset="0"/>
              </a:rPr>
              <a:t>elect </a:t>
            </a:r>
            <a:r>
              <a:rPr lang="en-US" sz="1800" dirty="0">
                <a:latin typeface="Calibri" panose="020F0502020204030204" pitchFamily="34" charset="0"/>
                <a:cs typeface="Calibri" panose="020F0502020204030204" pitchFamily="34" charset="0"/>
              </a:rPr>
              <a:t>the physical </a:t>
            </a:r>
            <a:r>
              <a:rPr lang="en-US" sz="1800" dirty="0" smtClean="0">
                <a:latin typeface="Calibri" panose="020F0502020204030204" pitchFamily="34" charset="0"/>
                <a:cs typeface="Calibri" panose="020F0502020204030204" pitchFamily="34" charset="0"/>
              </a:rPr>
              <a:t>channel(</a:t>
            </a:r>
            <a:r>
              <a:rPr lang="en-US" sz="1800" dirty="0" smtClean="0">
                <a:solidFill>
                  <a:schemeClr val="accent1"/>
                </a:solidFill>
                <a:latin typeface="Calibri" panose="020F0502020204030204" pitchFamily="34" charset="0"/>
                <a:cs typeface="Calibri" panose="020F0502020204030204" pitchFamily="34" charset="0"/>
              </a:rPr>
              <a:t>Port 0.0</a:t>
            </a:r>
            <a:r>
              <a:rPr lang="en-US" sz="1800" dirty="0" smtClean="0">
                <a:latin typeface="Calibri" panose="020F0502020204030204" pitchFamily="34" charset="0"/>
                <a:cs typeface="Calibri" panose="020F0502020204030204" pitchFamily="34" charset="0"/>
              </a:rPr>
              <a:t>) for </a:t>
            </a:r>
            <a:r>
              <a:rPr lang="en-US" sz="1800" dirty="0">
                <a:latin typeface="Calibri" panose="020F0502020204030204" pitchFamily="34" charset="0"/>
                <a:cs typeface="Calibri" panose="020F0502020204030204" pitchFamily="34" charset="0"/>
              </a:rPr>
              <a:t>which you are creating this task</a:t>
            </a:r>
            <a:r>
              <a:rPr lang="en-US" sz="1800" dirty="0" smtClean="0">
                <a:latin typeface="Calibri" panose="020F0502020204030204" pitchFamily="34" charset="0"/>
                <a:cs typeface="Calibri" panose="020F0502020204030204" pitchFamily="34" charset="0"/>
              </a:rPr>
              <a:t>.</a:t>
            </a:r>
          </a:p>
          <a:p>
            <a:pPr marL="0" indent="0">
              <a:buNone/>
            </a:pPr>
            <a:r>
              <a:rPr lang="en-US" sz="1800" b="1" dirty="0" smtClean="0">
                <a:solidFill>
                  <a:schemeClr val="accent1"/>
                </a:solidFill>
                <a:latin typeface="Calibri" panose="020F0502020204030204" pitchFamily="34" charset="0"/>
                <a:cs typeface="Calibri" panose="020F0502020204030204" pitchFamily="34" charset="0"/>
              </a:rPr>
              <a:t>3.</a:t>
            </a:r>
            <a:r>
              <a:rPr lang="en-US" sz="1800" dirty="0" smtClean="0">
                <a:solidFill>
                  <a:schemeClr val="accent1"/>
                </a:solidFill>
                <a:latin typeface="Calibri" panose="020F0502020204030204" pitchFamily="34" charset="0"/>
                <a:cs typeface="Calibri" panose="020F0502020204030204" pitchFamily="34" charset="0"/>
              </a:rPr>
              <a:t> </a:t>
            </a:r>
            <a:r>
              <a:rPr lang="en-US" sz="1800" b="1" dirty="0">
                <a:solidFill>
                  <a:schemeClr val="accent1"/>
                </a:solidFill>
                <a:latin typeface="Calibri" panose="020F0502020204030204" pitchFamily="34" charset="0"/>
                <a:cs typeface="Calibri" panose="020F0502020204030204" pitchFamily="34" charset="0"/>
              </a:rPr>
              <a:t>Generate LabVIEW </a:t>
            </a:r>
            <a:r>
              <a:rPr lang="en-US" sz="1800" b="1" dirty="0" smtClean="0">
                <a:solidFill>
                  <a:schemeClr val="accent1"/>
                </a:solidFill>
                <a:latin typeface="Calibri" panose="020F0502020204030204" pitchFamily="34" charset="0"/>
                <a:cs typeface="Calibri" panose="020F0502020204030204" pitchFamily="34" charset="0"/>
              </a:rPr>
              <a:t>Code</a:t>
            </a:r>
            <a:endParaRPr lang="en-US" sz="1800" dirty="0" smtClean="0">
              <a:solidFill>
                <a:schemeClr val="accent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Right </a:t>
            </a:r>
            <a:r>
              <a:rPr lang="en-US" sz="1800" dirty="0">
                <a:latin typeface="Calibri" panose="020F0502020204030204" pitchFamily="34" charset="0"/>
                <a:cs typeface="Calibri" panose="020F0502020204030204" pitchFamily="34" charset="0"/>
              </a:rPr>
              <a:t>click on block diagram </a:t>
            </a:r>
            <a:r>
              <a:rPr lang="en-US" sz="1800" dirty="0" smtClean="0">
                <a:latin typeface="Calibri" panose="020F0502020204030204" pitchFamily="34" charset="0"/>
                <a:cs typeface="Calibri" panose="020F0502020204030204" pitchFamily="34" charset="0"/>
              </a:rPr>
              <a:t>and select </a:t>
            </a:r>
            <a:r>
              <a:rPr lang="en-US" sz="1800" dirty="0" smtClean="0">
                <a:solidFill>
                  <a:schemeClr val="accent1"/>
                </a:solidFill>
                <a:latin typeface="Calibri" panose="020F0502020204030204" pitchFamily="34" charset="0"/>
                <a:cs typeface="Calibri" panose="020F0502020204030204" pitchFamily="34" charset="0"/>
              </a:rPr>
              <a:t>Vertical Toggle switch </a:t>
            </a:r>
            <a:r>
              <a:rPr lang="en-US" sz="1800" dirty="0" smtClean="0">
                <a:latin typeface="Calibri" panose="020F0502020204030204" pitchFamily="34" charset="0"/>
                <a:cs typeface="Calibri" panose="020F0502020204030204" pitchFamily="34" charset="0"/>
              </a:rPr>
              <a:t>and </a:t>
            </a:r>
            <a:r>
              <a:rPr lang="en-US" sz="1800" dirty="0" smtClean="0">
                <a:solidFill>
                  <a:schemeClr val="accent1"/>
                </a:solidFill>
                <a:latin typeface="Calibri" panose="020F0502020204030204" pitchFamily="34" charset="0"/>
                <a:cs typeface="Calibri" panose="020F0502020204030204" pitchFamily="34" charset="0"/>
              </a:rPr>
              <a:t>Round LED</a:t>
            </a:r>
            <a:r>
              <a:rPr lang="en-US" sz="1800" dirty="0" smtClean="0">
                <a:latin typeface="Calibri" panose="020F0502020204030204" pitchFamily="34" charset="0"/>
                <a:cs typeface="Calibri" panose="020F0502020204030204" pitchFamily="34" charset="0"/>
              </a:rPr>
              <a:t>.</a:t>
            </a:r>
          </a:p>
          <a:p>
            <a:pPr>
              <a:buFont typeface="Wingdings" panose="05000000000000000000" pitchFamily="2" charset="2"/>
              <a:buChar char="Ø"/>
            </a:pPr>
            <a:r>
              <a:rPr lang="en-US" sz="1800" dirty="0" smtClean="0">
                <a:latin typeface="Calibri" panose="020F0502020204030204" pitchFamily="34" charset="0"/>
                <a:cs typeface="Calibri" panose="020F0502020204030204" pitchFamily="34" charset="0"/>
              </a:rPr>
              <a:t>Connect </a:t>
            </a:r>
            <a:r>
              <a:rPr lang="en-US" sz="1800" dirty="0">
                <a:solidFill>
                  <a:schemeClr val="accent1"/>
                </a:solidFill>
                <a:latin typeface="Calibri" panose="020F0502020204030204" pitchFamily="34" charset="0"/>
                <a:cs typeface="Calibri" panose="020F0502020204030204" pitchFamily="34" charset="0"/>
              </a:rPr>
              <a:t>Vertical Toggle </a:t>
            </a:r>
            <a:r>
              <a:rPr lang="en-US" sz="1800" dirty="0" smtClean="0">
                <a:solidFill>
                  <a:schemeClr val="accent1"/>
                </a:solidFill>
                <a:latin typeface="Calibri" panose="020F0502020204030204" pitchFamily="34" charset="0"/>
                <a:cs typeface="Calibri" panose="020F0502020204030204" pitchFamily="34" charset="0"/>
              </a:rPr>
              <a:t>switch, Round LED </a:t>
            </a:r>
            <a:r>
              <a:rPr lang="en-US" sz="1800" dirty="0">
                <a:latin typeface="Calibri" panose="020F0502020204030204" pitchFamily="34" charset="0"/>
                <a:cs typeface="Calibri" panose="020F0502020204030204" pitchFamily="34" charset="0"/>
              </a:rPr>
              <a:t>and</a:t>
            </a:r>
            <a:r>
              <a:rPr lang="en-US" sz="1800" dirty="0" smtClean="0">
                <a:solidFill>
                  <a:schemeClr val="accent1"/>
                </a:solidFill>
                <a:latin typeface="Calibri" panose="020F0502020204030204" pitchFamily="34" charset="0"/>
                <a:cs typeface="Calibri" panose="020F0502020204030204" pitchFamily="34" charset="0"/>
              </a:rPr>
              <a:t> </a:t>
            </a:r>
            <a:r>
              <a:rPr lang="en-US" sz="1800" b="1" dirty="0" smtClean="0">
                <a:solidFill>
                  <a:schemeClr val="accent1"/>
                </a:solidFill>
                <a:latin typeface="Calibri" panose="020F0502020204030204" pitchFamily="34" charset="0"/>
                <a:cs typeface="Calibri" panose="020F0502020204030204" pitchFamily="34" charset="0"/>
              </a:rPr>
              <a:t>DAQ Assist</a:t>
            </a:r>
            <a:r>
              <a:rPr lang="en-US" sz="1800" dirty="0">
                <a:latin typeface="Calibri" panose="020F0502020204030204" pitchFamily="34" charset="0"/>
                <a:cs typeface="Calibri" panose="020F0502020204030204" pitchFamily="34" charset="0"/>
              </a:rPr>
              <a:t> .</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b="1" dirty="0" smtClean="0"/>
          </a:p>
          <a:p>
            <a:pPr>
              <a:buFont typeface="Wingdings" panose="05000000000000000000" pitchFamily="2" charset="2"/>
              <a:buChar char="Ø"/>
            </a:pPr>
            <a:endParaRPr lang="en-US" b="1" dirty="0" smtClean="0"/>
          </a:p>
          <a:p>
            <a:pPr>
              <a:buFont typeface="Wingdings" panose="05000000000000000000" pitchFamily="2" charset="2"/>
              <a:buChar char="Ø"/>
            </a:pPr>
            <a:endParaRPr lang="en-US" b="1" dirty="0">
              <a:solidFill>
                <a:schemeClr val="accent6"/>
              </a:solidFill>
            </a:endParaRPr>
          </a:p>
        </p:txBody>
      </p:sp>
    </p:spTree>
    <p:extLst>
      <p:ext uri="{BB962C8B-B14F-4D97-AF65-F5344CB8AC3E}">
        <p14:creationId xmlns:p14="http://schemas.microsoft.com/office/powerpoint/2010/main" val="190055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83568" y="476672"/>
            <a:ext cx="7920880" cy="5400600"/>
          </a:xfrm>
          <a:prstGeom prst="rect">
            <a:avLst/>
          </a:prstGeom>
        </p:spPr>
      </p:pic>
      <p:sp>
        <p:nvSpPr>
          <p:cNvPr id="5" name="TextBox 4"/>
          <p:cNvSpPr txBox="1"/>
          <p:nvPr/>
        </p:nvSpPr>
        <p:spPr>
          <a:xfrm>
            <a:off x="4067944" y="6165304"/>
            <a:ext cx="1800200" cy="307777"/>
          </a:xfrm>
          <a:prstGeom prst="rect">
            <a:avLst/>
          </a:prstGeom>
          <a:noFill/>
        </p:spPr>
        <p:txBody>
          <a:bodyPr wrap="square" rtlCol="0">
            <a:spAutoFit/>
          </a:bodyPr>
          <a:lstStyle/>
          <a:p>
            <a:r>
              <a:rPr lang="en-US" sz="1400" b="1" dirty="0" smtClean="0"/>
              <a:t>FRONT PANEL</a:t>
            </a:r>
            <a:endParaRPr lang="en-US" sz="1400" b="1" dirty="0"/>
          </a:p>
        </p:txBody>
      </p:sp>
    </p:spTree>
    <p:extLst>
      <p:ext uri="{BB962C8B-B14F-4D97-AF65-F5344CB8AC3E}">
        <p14:creationId xmlns:p14="http://schemas.microsoft.com/office/powerpoint/2010/main" val="2551368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852936"/>
            <a:ext cx="8229600" cy="936104"/>
          </a:xfrm>
        </p:spPr>
        <p:txBody>
          <a:bodyPr/>
          <a:lstStyle/>
          <a:p>
            <a:pPr algn="ctr"/>
            <a:r>
              <a:rPr lang="en-US" dirty="0" smtClean="0">
                <a:solidFill>
                  <a:schemeClr val="bg2">
                    <a:lumMod val="50000"/>
                  </a:schemeClr>
                </a:solidFill>
              </a:rPr>
              <a:t>THANK YOU</a:t>
            </a:r>
            <a:endParaRPr lang="en-US" dirty="0">
              <a:solidFill>
                <a:schemeClr val="bg2">
                  <a:lumMod val="50000"/>
                </a:schemeClr>
              </a:solidFill>
            </a:endParaRPr>
          </a:p>
        </p:txBody>
      </p:sp>
    </p:spTree>
    <p:extLst>
      <p:ext uri="{BB962C8B-B14F-4D97-AF65-F5344CB8AC3E}">
        <p14:creationId xmlns:p14="http://schemas.microsoft.com/office/powerpoint/2010/main" val="158731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670560"/>
          </a:xfrm>
        </p:spPr>
        <p:txBody>
          <a:bodyPr>
            <a:normAutofit fontScale="90000"/>
          </a:bodyPr>
          <a:lstStyle/>
          <a:p>
            <a:r>
              <a:rPr lang="en-US" sz="3200" dirty="0" smtClean="0"/>
              <a:t>Implementing USB 6501 in LabVIEW</a:t>
            </a:r>
            <a:endParaRPr lang="en-US" sz="3200" dirty="0"/>
          </a:p>
        </p:txBody>
      </p:sp>
      <p:pic>
        <p:nvPicPr>
          <p:cNvPr id="4" name="Content Placeholder 3"/>
          <p:cNvPicPr>
            <a:picLocks noGrp="1"/>
          </p:cNvPicPr>
          <p:nvPr>
            <p:ph idx="1"/>
          </p:nvPr>
        </p:nvPicPr>
        <p:blipFill>
          <a:blip r:embed="rId2"/>
          <a:stretch>
            <a:fillRect/>
          </a:stretch>
        </p:blipFill>
        <p:spPr>
          <a:xfrm>
            <a:off x="508001" y="1711234"/>
            <a:ext cx="3664704" cy="4200162"/>
          </a:xfrm>
          <a:prstGeom prst="rect">
            <a:avLst/>
          </a:prstGeom>
        </p:spPr>
      </p:pic>
      <p:pic>
        <p:nvPicPr>
          <p:cNvPr id="5" name="Picture 4"/>
          <p:cNvPicPr/>
          <p:nvPr/>
        </p:nvPicPr>
        <p:blipFill>
          <a:blip r:embed="rId3"/>
          <a:stretch>
            <a:fillRect/>
          </a:stretch>
        </p:blipFill>
        <p:spPr>
          <a:xfrm>
            <a:off x="4172705" y="2050869"/>
            <a:ext cx="3067384" cy="3422468"/>
          </a:xfrm>
          <a:prstGeom prst="rect">
            <a:avLst/>
          </a:prstGeom>
        </p:spPr>
      </p:pic>
      <p:sp>
        <p:nvSpPr>
          <p:cNvPr id="6" name="TextBox 5"/>
          <p:cNvSpPr txBox="1"/>
          <p:nvPr/>
        </p:nvSpPr>
        <p:spPr>
          <a:xfrm>
            <a:off x="1440181" y="5572842"/>
            <a:ext cx="1616528" cy="338554"/>
          </a:xfrm>
          <a:prstGeom prst="rect">
            <a:avLst/>
          </a:prstGeom>
          <a:noFill/>
        </p:spPr>
        <p:txBody>
          <a:bodyPr wrap="square" rtlCol="0">
            <a:spAutoFit/>
          </a:bodyPr>
          <a:lstStyle/>
          <a:p>
            <a:pPr algn="ctr"/>
            <a:r>
              <a:rPr lang="en-US" sz="1600" b="1" dirty="0" smtClean="0"/>
              <a:t>Block Diagram</a:t>
            </a:r>
            <a:endParaRPr lang="en-US" sz="1600" b="1" dirty="0"/>
          </a:p>
        </p:txBody>
      </p:sp>
      <p:sp>
        <p:nvSpPr>
          <p:cNvPr id="7" name="TextBox 6"/>
          <p:cNvSpPr txBox="1"/>
          <p:nvPr/>
        </p:nvSpPr>
        <p:spPr>
          <a:xfrm>
            <a:off x="5221878" y="5557453"/>
            <a:ext cx="1493262" cy="369332"/>
          </a:xfrm>
          <a:prstGeom prst="rect">
            <a:avLst/>
          </a:prstGeom>
          <a:noFill/>
        </p:spPr>
        <p:txBody>
          <a:bodyPr wrap="square" rtlCol="0">
            <a:spAutoFit/>
          </a:bodyPr>
          <a:lstStyle/>
          <a:p>
            <a:pPr algn="ctr"/>
            <a:r>
              <a:rPr lang="en-US" b="1" dirty="0" smtClean="0"/>
              <a:t>Front Panel</a:t>
            </a:r>
            <a:endParaRPr lang="en-US" b="1" dirty="0"/>
          </a:p>
        </p:txBody>
      </p:sp>
    </p:spTree>
    <p:extLst>
      <p:ext uri="{BB962C8B-B14F-4D97-AF65-F5344CB8AC3E}">
        <p14:creationId xmlns:p14="http://schemas.microsoft.com/office/powerpoint/2010/main" val="287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7643866" cy="1255688"/>
          </a:xfrm>
        </p:spPr>
        <p:txBody>
          <a:bodyPr>
            <a:normAutofit fontScale="90000"/>
          </a:bodyPr>
          <a:lstStyle/>
          <a:p>
            <a:pPr>
              <a:lnSpc>
                <a:spcPct val="150000"/>
              </a:lnSpc>
            </a:pPr>
            <a:r>
              <a:rPr lang="en-US" sz="3100" dirty="0"/>
              <a:t>Implementing USB 6501 in </a:t>
            </a:r>
            <a:r>
              <a:rPr lang="en-US" sz="3100" dirty="0" err="1" smtClean="0"/>
              <a:t>LabVIEW</a:t>
            </a:r>
            <a:r>
              <a:rPr lang="en-US" dirty="0" smtClean="0"/>
              <a:t/>
            </a:r>
            <a:br>
              <a:rPr lang="en-US" dirty="0" smtClean="0"/>
            </a:br>
            <a:r>
              <a:rPr lang="en-US" sz="2700" dirty="0" smtClean="0"/>
              <a:t>4. Run VI.</a:t>
            </a:r>
            <a:r>
              <a:rPr lang="en-US" dirty="0" smtClean="0"/>
              <a:t/>
            </a:r>
            <a:br>
              <a:rPr lang="en-US" dirty="0" smtClean="0"/>
            </a:br>
            <a:endParaRPr lang="en-US" dirty="0"/>
          </a:p>
        </p:txBody>
      </p:sp>
      <p:pic>
        <p:nvPicPr>
          <p:cNvPr id="4" name="Content Placeholder 3"/>
          <p:cNvPicPr>
            <a:picLocks noGrp="1"/>
          </p:cNvPicPr>
          <p:nvPr>
            <p:ph idx="1"/>
          </p:nvPr>
        </p:nvPicPr>
        <p:blipFill>
          <a:blip r:embed="rId2"/>
          <a:stretch>
            <a:fillRect/>
          </a:stretch>
        </p:blipFill>
        <p:spPr>
          <a:xfrm>
            <a:off x="1745541" y="1981200"/>
            <a:ext cx="1619369" cy="1953079"/>
          </a:xfrm>
          <a:prstGeom prst="rect">
            <a:avLst/>
          </a:prstGeom>
        </p:spPr>
      </p:pic>
      <p:pic>
        <p:nvPicPr>
          <p:cNvPr id="5" name="Picture 4"/>
          <p:cNvPicPr/>
          <p:nvPr/>
        </p:nvPicPr>
        <p:blipFill>
          <a:blip r:embed="rId3"/>
          <a:stretch>
            <a:fillRect/>
          </a:stretch>
        </p:blipFill>
        <p:spPr>
          <a:xfrm>
            <a:off x="1690415" y="4301320"/>
            <a:ext cx="1674495" cy="1953079"/>
          </a:xfrm>
          <a:prstGeom prst="rect">
            <a:avLst/>
          </a:prstGeom>
        </p:spPr>
      </p:pic>
      <p:pic>
        <p:nvPicPr>
          <p:cNvPr id="6" name="Picture 5"/>
          <p:cNvPicPr/>
          <p:nvPr/>
        </p:nvPicPr>
        <p:blipFill rotWithShape="1">
          <a:blip r:embed="rId4"/>
          <a:srcRect l="-1352" r="1"/>
          <a:stretch/>
        </p:blipFill>
        <p:spPr>
          <a:xfrm>
            <a:off x="5715000" y="1734408"/>
            <a:ext cx="2202723" cy="1953080"/>
          </a:xfrm>
          <a:prstGeom prst="rect">
            <a:avLst/>
          </a:prstGeom>
        </p:spPr>
      </p:pic>
      <p:pic>
        <p:nvPicPr>
          <p:cNvPr id="7" name="Picture 6"/>
          <p:cNvPicPr/>
          <p:nvPr/>
        </p:nvPicPr>
        <p:blipFill>
          <a:blip r:embed="rId5"/>
          <a:stretch>
            <a:fillRect/>
          </a:stretch>
        </p:blipFill>
        <p:spPr>
          <a:xfrm>
            <a:off x="5761450" y="4267200"/>
            <a:ext cx="2173333" cy="1953080"/>
          </a:xfrm>
          <a:prstGeom prst="rect">
            <a:avLst/>
          </a:prstGeom>
        </p:spPr>
      </p:pic>
    </p:spTree>
    <p:extLst>
      <p:ext uri="{BB962C8B-B14F-4D97-AF65-F5344CB8AC3E}">
        <p14:creationId xmlns:p14="http://schemas.microsoft.com/office/powerpoint/2010/main" val="219411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095732" cy="2082792"/>
          </a:xfrm>
        </p:spPr>
        <p:txBody>
          <a:bodyPr>
            <a:noAutofit/>
          </a:bodyPr>
          <a:lstStyle/>
          <a:p>
            <a:r>
              <a:rPr lang="en-IN" sz="2800" dirty="0" smtClean="0">
                <a:solidFill>
                  <a:schemeClr val="bg2">
                    <a:lumMod val="50000"/>
                  </a:schemeClr>
                </a:solidFill>
                <a:latin typeface="+mn-lt"/>
                <a:ea typeface="+mn-ea"/>
                <a:cs typeface="+mn-cs"/>
              </a:rPr>
              <a:t>Overview</a:t>
            </a:r>
            <a:r>
              <a:rPr lang="en-IN" sz="2000" dirty="0" smtClean="0"/>
              <a:t/>
            </a:r>
            <a:br>
              <a:rPr lang="en-IN" sz="2000" dirty="0" smtClean="0"/>
            </a:br>
            <a:r>
              <a:rPr lang="en-IN" sz="2000" dirty="0" smtClean="0"/>
              <a:t/>
            </a:r>
            <a:br>
              <a:rPr lang="en-IN" sz="2000" dirty="0" smtClean="0"/>
            </a:br>
            <a:r>
              <a:rPr lang="en-IN" sz="2000" dirty="0" smtClean="0">
                <a:solidFill>
                  <a:schemeClr val="bg2">
                    <a:lumMod val="50000"/>
                  </a:schemeClr>
                </a:solidFill>
                <a:latin typeface="+mn-lt"/>
                <a:ea typeface="+mn-ea"/>
                <a:cs typeface="+mn-cs"/>
              </a:rPr>
              <a:t>Digital Output mode is used to generate output to digital ports/lines. The user requires to select the </a:t>
            </a:r>
            <a:r>
              <a:rPr lang="en-IN" sz="2000" dirty="0" err="1" smtClean="0">
                <a:solidFill>
                  <a:schemeClr val="bg2">
                    <a:lumMod val="50000"/>
                  </a:schemeClr>
                </a:solidFill>
                <a:latin typeface="+mn-lt"/>
                <a:ea typeface="+mn-ea"/>
                <a:cs typeface="+mn-cs"/>
              </a:rPr>
              <a:t>DAQmx</a:t>
            </a:r>
            <a:r>
              <a:rPr lang="en-IN" sz="2000" dirty="0" smtClean="0">
                <a:solidFill>
                  <a:schemeClr val="bg2">
                    <a:lumMod val="50000"/>
                  </a:schemeClr>
                </a:solidFill>
                <a:latin typeface="+mn-lt"/>
                <a:ea typeface="+mn-ea"/>
                <a:cs typeface="+mn-cs"/>
              </a:rPr>
              <a:t> Channel and click on the button corresponding to the port/lines, which will give a high output and LED goes high.</a:t>
            </a:r>
          </a:p>
        </p:txBody>
      </p:sp>
      <p:sp>
        <p:nvSpPr>
          <p:cNvPr id="3" name="Content Placeholder 2"/>
          <p:cNvSpPr>
            <a:spLocks noGrp="1"/>
          </p:cNvSpPr>
          <p:nvPr>
            <p:ph idx="1"/>
          </p:nvPr>
        </p:nvSpPr>
        <p:spPr>
          <a:xfrm>
            <a:off x="457200" y="2500306"/>
            <a:ext cx="8075240" cy="4169054"/>
          </a:xfrm>
        </p:spPr>
        <p:txBody>
          <a:bodyPr>
            <a:normAutofit/>
          </a:bodyPr>
          <a:lstStyle/>
          <a:p>
            <a:pPr marL="0" indent="0">
              <a:spcBef>
                <a:spcPct val="0"/>
              </a:spcBef>
              <a:buNone/>
            </a:pPr>
            <a:r>
              <a:rPr lang="en-IN" sz="2900" dirty="0" smtClean="0">
                <a:solidFill>
                  <a:schemeClr val="bg2">
                    <a:lumMod val="50000"/>
                  </a:schemeClr>
                </a:solidFill>
              </a:rPr>
              <a:t>STEPS</a:t>
            </a:r>
            <a:endParaRPr lang="en-IN" sz="1900" dirty="0" smtClean="0">
              <a:solidFill>
                <a:schemeClr val="bg2">
                  <a:lumMod val="50000"/>
                </a:schemeClr>
              </a:solidFill>
            </a:endParaRPr>
          </a:p>
          <a:p>
            <a:pPr marL="0" indent="0">
              <a:spcBef>
                <a:spcPct val="0"/>
              </a:spcBef>
              <a:buNone/>
            </a:pPr>
            <a:endParaRPr lang="en-IN" sz="1900" dirty="0">
              <a:solidFill>
                <a:schemeClr val="accent1"/>
              </a:solidFill>
            </a:endParaRPr>
          </a:p>
          <a:p>
            <a:pPr>
              <a:spcBef>
                <a:spcPct val="0"/>
              </a:spcBef>
              <a:buFont typeface="Wingdings" panose="05000000000000000000" pitchFamily="2" charset="2"/>
              <a:buChar char="Ø"/>
            </a:pPr>
            <a:r>
              <a:rPr lang="en-IN" dirty="0">
                <a:solidFill>
                  <a:schemeClr val="accent1"/>
                </a:solidFill>
              </a:rPr>
              <a:t>Open a blank VI in LabVIEW</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Connect </a:t>
            </a:r>
            <a:r>
              <a:rPr lang="en-IN" dirty="0">
                <a:solidFill>
                  <a:schemeClr val="accent1"/>
                </a:solidFill>
              </a:rPr>
              <a:t>USB-6501 through USB port</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Right </a:t>
            </a:r>
            <a:r>
              <a:rPr lang="en-IN" dirty="0">
                <a:solidFill>
                  <a:schemeClr val="accent1"/>
                </a:solidFill>
              </a:rPr>
              <a:t>click on block diagram select </a:t>
            </a:r>
            <a:r>
              <a:rPr lang="en-IN" dirty="0" err="1">
                <a:solidFill>
                  <a:schemeClr val="accent1"/>
                </a:solidFill>
              </a:rPr>
              <a:t>daqmx</a:t>
            </a:r>
            <a:r>
              <a:rPr lang="en-IN" dirty="0">
                <a:solidFill>
                  <a:schemeClr val="accent1"/>
                </a:solidFill>
              </a:rPr>
              <a:t> </a:t>
            </a:r>
            <a:r>
              <a:rPr lang="en-IN" dirty="0" smtClean="0">
                <a:solidFill>
                  <a:schemeClr val="accent1"/>
                </a:solidFill>
              </a:rPr>
              <a:t>create </a:t>
            </a:r>
            <a:r>
              <a:rPr lang="en-IN" dirty="0">
                <a:solidFill>
                  <a:schemeClr val="accent1"/>
                </a:solidFill>
              </a:rPr>
              <a:t>channel, </a:t>
            </a:r>
            <a:r>
              <a:rPr lang="en-IN" dirty="0" err="1">
                <a:solidFill>
                  <a:schemeClr val="accent1"/>
                </a:solidFill>
              </a:rPr>
              <a:t>daqmx</a:t>
            </a:r>
            <a:r>
              <a:rPr lang="en-IN" dirty="0">
                <a:solidFill>
                  <a:schemeClr val="accent1"/>
                </a:solidFill>
              </a:rPr>
              <a:t> read, </a:t>
            </a:r>
            <a:r>
              <a:rPr lang="en-IN" dirty="0" err="1">
                <a:solidFill>
                  <a:schemeClr val="accent1"/>
                </a:solidFill>
              </a:rPr>
              <a:t>daqmx</a:t>
            </a:r>
            <a:r>
              <a:rPr lang="en-IN" dirty="0">
                <a:solidFill>
                  <a:schemeClr val="accent1"/>
                </a:solidFill>
              </a:rPr>
              <a:t> write, </a:t>
            </a:r>
            <a:r>
              <a:rPr lang="en-IN" dirty="0" err="1">
                <a:solidFill>
                  <a:schemeClr val="accent1"/>
                </a:solidFill>
              </a:rPr>
              <a:t>daqmx</a:t>
            </a:r>
            <a:r>
              <a:rPr lang="en-IN" dirty="0">
                <a:solidFill>
                  <a:schemeClr val="accent1"/>
                </a:solidFill>
              </a:rPr>
              <a:t> start and </a:t>
            </a:r>
            <a:r>
              <a:rPr lang="en-IN" dirty="0" err="1">
                <a:solidFill>
                  <a:schemeClr val="accent1"/>
                </a:solidFill>
              </a:rPr>
              <a:t>daqmx</a:t>
            </a:r>
            <a:r>
              <a:rPr lang="en-IN" dirty="0">
                <a:solidFill>
                  <a:schemeClr val="accent1"/>
                </a:solidFill>
              </a:rPr>
              <a:t> stop</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Specify </a:t>
            </a:r>
            <a:r>
              <a:rPr lang="en-IN" dirty="0">
                <a:solidFill>
                  <a:schemeClr val="accent1"/>
                </a:solidFill>
              </a:rPr>
              <a:t>the channel to set as outputs and inputs using their respective controls in the Channel Settings panel</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Specify </a:t>
            </a:r>
            <a:r>
              <a:rPr lang="en-IN" dirty="0">
                <a:solidFill>
                  <a:schemeClr val="accent1"/>
                </a:solidFill>
              </a:rPr>
              <a:t>output level (high or low) using the Output Array control</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Click </a:t>
            </a:r>
            <a:r>
              <a:rPr lang="en-IN" dirty="0">
                <a:solidFill>
                  <a:schemeClr val="accent1"/>
                </a:solidFill>
              </a:rPr>
              <a:t>the Run button to begin outputting values and reading inputs</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The </a:t>
            </a:r>
            <a:r>
              <a:rPr lang="en-IN" dirty="0">
                <a:solidFill>
                  <a:schemeClr val="accent1"/>
                </a:solidFill>
              </a:rPr>
              <a:t>inputs will display in the Input Array indicator</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Change </a:t>
            </a:r>
            <a:r>
              <a:rPr lang="en-IN" dirty="0">
                <a:solidFill>
                  <a:schemeClr val="accent1"/>
                </a:solidFill>
              </a:rPr>
              <a:t>the outputs as desired</a:t>
            </a:r>
            <a:r>
              <a:rPr lang="en-IN" dirty="0" smtClean="0">
                <a:solidFill>
                  <a:schemeClr val="accent1"/>
                </a:solidFill>
              </a:rPr>
              <a:t>.</a:t>
            </a:r>
          </a:p>
          <a:p>
            <a:pPr>
              <a:spcBef>
                <a:spcPct val="0"/>
              </a:spcBef>
              <a:buFont typeface="Wingdings" panose="05000000000000000000" pitchFamily="2" charset="2"/>
              <a:buChar char="Ø"/>
            </a:pPr>
            <a:r>
              <a:rPr lang="en-IN" dirty="0" smtClean="0">
                <a:solidFill>
                  <a:schemeClr val="accent1"/>
                </a:solidFill>
              </a:rPr>
              <a:t>Click </a:t>
            </a:r>
            <a:r>
              <a:rPr lang="en-IN" dirty="0">
                <a:solidFill>
                  <a:schemeClr val="accent1"/>
                </a:solidFill>
              </a:rPr>
              <a:t>the Stop button to end the program.</a:t>
            </a:r>
          </a:p>
          <a:p>
            <a:pPr marL="514350" indent="-514350">
              <a:buNone/>
            </a:pPr>
            <a:endParaRPr lang="en-IN" sz="2800" dirty="0" smtClean="0"/>
          </a:p>
          <a:p>
            <a:pPr>
              <a:buNone/>
            </a:pPr>
            <a:endParaRPr lang="en-IN"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000108"/>
            <a:ext cx="7798596" cy="385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571868" y="4929198"/>
            <a:ext cx="1792220" cy="307777"/>
          </a:xfrm>
          <a:prstGeom prst="rect">
            <a:avLst/>
          </a:prstGeom>
          <a:noFill/>
        </p:spPr>
        <p:txBody>
          <a:bodyPr wrap="square" rtlCol="0">
            <a:spAutoFit/>
          </a:bodyPr>
          <a:lstStyle/>
          <a:p>
            <a:r>
              <a:rPr lang="en-IN" sz="1400" b="1" dirty="0" smtClean="0"/>
              <a:t>BLOCK DIAGRAM</a:t>
            </a:r>
            <a:endParaRPr lang="en-IN" sz="1400" b="1" dirty="0"/>
          </a:p>
        </p:txBody>
      </p:sp>
    </p:spTree>
    <p:extLst>
      <p:ext uri="{BB962C8B-B14F-4D97-AF65-F5344CB8AC3E}">
        <p14:creationId xmlns:p14="http://schemas.microsoft.com/office/powerpoint/2010/main" val="182727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596" y="285729"/>
            <a:ext cx="7929618" cy="328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26138" y="6286519"/>
            <a:ext cx="1493934" cy="307777"/>
          </a:xfrm>
          <a:prstGeom prst="rect">
            <a:avLst/>
          </a:prstGeom>
          <a:noFill/>
        </p:spPr>
        <p:txBody>
          <a:bodyPr wrap="square" rtlCol="0">
            <a:spAutoFit/>
          </a:bodyPr>
          <a:lstStyle/>
          <a:p>
            <a:r>
              <a:rPr lang="en-IN" sz="1400" b="1" dirty="0" smtClean="0"/>
              <a:t>FRONT PANEL</a:t>
            </a:r>
            <a:endParaRPr lang="en-IN" sz="1400" b="1"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929066"/>
            <a:ext cx="7858180" cy="2000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82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7311756" cy="1643074"/>
          </a:xfrm>
        </p:spPr>
        <p:txBody>
          <a:bodyPr>
            <a:normAutofit fontScale="90000"/>
          </a:bodyPr>
          <a:lstStyle/>
          <a:p>
            <a:pPr algn="l"/>
            <a:r>
              <a:rPr lang="en-IN" sz="2400" dirty="0" smtClean="0"/>
              <a:t>This example automates the digital input and output (DIO) channels; users can select which channels should be inputs or outputs and specify output values.</a:t>
            </a:r>
            <a:r>
              <a:rPr lang="en-IN" sz="2000" dirty="0" smtClean="0"/>
              <a:t/>
            </a:r>
            <a:br>
              <a:rPr lang="en-IN" sz="2000" dirty="0" smtClean="0"/>
            </a:br>
            <a:r>
              <a:rPr lang="en-IN" sz="2000" dirty="0" smtClean="0"/>
              <a:t/>
            </a:r>
            <a:br>
              <a:rPr lang="en-IN" sz="2000" dirty="0" smtClean="0"/>
            </a:b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75" y="2442715"/>
            <a:ext cx="6929486" cy="258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528907" y="5085184"/>
            <a:ext cx="1548822" cy="307777"/>
          </a:xfrm>
          <a:prstGeom prst="rect">
            <a:avLst/>
          </a:prstGeom>
        </p:spPr>
        <p:txBody>
          <a:bodyPr wrap="none">
            <a:spAutoFit/>
          </a:bodyPr>
          <a:lstStyle/>
          <a:p>
            <a:r>
              <a:rPr lang="en-IN" sz="1400" b="1" dirty="0" smtClean="0"/>
              <a:t>BLOCK DIAGRAM</a:t>
            </a:r>
            <a:endParaRPr lang="en-IN" sz="1400" b="1" dirty="0"/>
          </a:p>
        </p:txBody>
      </p:sp>
    </p:spTree>
    <p:extLst>
      <p:ext uri="{BB962C8B-B14F-4D97-AF65-F5344CB8AC3E}">
        <p14:creationId xmlns:p14="http://schemas.microsoft.com/office/powerpoint/2010/main" val="390672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76" y="1785926"/>
            <a:ext cx="6786610" cy="380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643306" y="5786454"/>
            <a:ext cx="1504758" cy="307777"/>
          </a:xfrm>
          <a:prstGeom prst="rect">
            <a:avLst/>
          </a:prstGeom>
        </p:spPr>
        <p:txBody>
          <a:bodyPr wrap="square">
            <a:spAutoFit/>
          </a:bodyPr>
          <a:lstStyle/>
          <a:p>
            <a:r>
              <a:rPr lang="en-IN" sz="1400" b="1" dirty="0" smtClean="0"/>
              <a:t>FRONT PANEL</a:t>
            </a:r>
            <a:endParaRPr lang="en-IN" sz="1400" b="1" dirty="0"/>
          </a:p>
        </p:txBody>
      </p:sp>
    </p:spTree>
    <p:extLst>
      <p:ext uri="{BB962C8B-B14F-4D97-AF65-F5344CB8AC3E}">
        <p14:creationId xmlns:p14="http://schemas.microsoft.com/office/powerpoint/2010/main" val="349204965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451</TotalTime>
  <Words>439</Words>
  <Application>Microsoft Office PowerPoint</Application>
  <PresentationFormat>On-screen Show (4:3)</PresentationFormat>
  <Paragraphs>67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Trebuchet MS</vt:lpstr>
      <vt:lpstr>Wingdings</vt:lpstr>
      <vt:lpstr>Wingdings 3</vt:lpstr>
      <vt:lpstr>Facet</vt:lpstr>
      <vt:lpstr>USB 6501</vt:lpstr>
      <vt:lpstr>Implementing USB 6501 in LabVIEW  STEPS  </vt:lpstr>
      <vt:lpstr>Implementing USB 6501 in LabVIEW</vt:lpstr>
      <vt:lpstr>Implementing USB 6501 in LabVIEW 4. Run VI. </vt:lpstr>
      <vt:lpstr>Overview  Digital Output mode is used to generate output to digital ports/lines. The user requires to select the DAQmx Channel and click on the button corresponding to the port/lines, which will give a high output and LED goes high.</vt:lpstr>
      <vt:lpstr>PowerPoint Presentation</vt:lpstr>
      <vt:lpstr>PowerPoint Presentation</vt:lpstr>
      <vt:lpstr>This example automates the digital input and output (DIO) channels; users can select which channels should be inputs or outputs and specify output values.  </vt:lpstr>
      <vt:lpstr>PowerPoint Presentation</vt:lpstr>
      <vt:lpstr>This VI allows for the user to toggle the output of 8 lines of the  port between HIGH, LOW.</vt:lpstr>
      <vt:lpstr>PowerPoint Presentation</vt:lpstr>
      <vt:lpstr>This example shows how to use the Write to Spreadsheet VI to write data to a Comma Separated Value (CSV) spreadsheet file which can be read in Microsoft Excel.  STEPS  1.Right click on block diagram and select Write delimited spreadsheet 2.Specify file path where you would like to store the file.  3.Data in the TABLE are written to the CSV file.  4.Run VI.</vt:lpstr>
      <vt:lpstr>PowerPoint Presentation</vt:lpstr>
      <vt:lpstr>Microsoft Excel File</vt:lpstr>
      <vt:lpstr>Using Array  STEPS  1.Right click on block diagram and select Write delimited spreadsheet 2.Specify file path where you would like to store the file.  3.Data in the ARRAY are written to the CSV file.  4.Run VI.</vt:lpstr>
      <vt:lpstr>PowerPoint Presentation</vt:lpstr>
      <vt:lpstr>PowerPoint Presentation</vt:lpstr>
      <vt:lpstr>Overview</vt:lpstr>
      <vt:lpstr>PowerPoint Presentation</vt:lpstr>
      <vt:lpstr>PowerPoint Presentation</vt:lpstr>
      <vt:lpstr>THANK YOU</vt:lpstr>
    </vt:vector>
  </TitlesOfParts>
  <Company>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Mohanpriya</dc:creator>
  <cp:lastModifiedBy>KV Akshitha</cp:lastModifiedBy>
  <cp:revision>47</cp:revision>
  <dcterms:created xsi:type="dcterms:W3CDTF">2019-04-30T04:20:16Z</dcterms:created>
  <dcterms:modified xsi:type="dcterms:W3CDTF">2019-05-02T04:31:09Z</dcterms:modified>
</cp:coreProperties>
</file>