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130214"/>
            <a:ext cx="7766936" cy="887306"/>
          </a:xfrm>
        </p:spPr>
        <p:txBody>
          <a:bodyPr/>
          <a:lstStyle/>
          <a:p>
            <a:pPr algn="ctr"/>
            <a:r>
              <a:rPr lang="en-US" dirty="0" smtClean="0"/>
              <a:t>RS422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6378"/>
          </a:xfrm>
        </p:spPr>
        <p:txBody>
          <a:bodyPr>
            <a:noAutofit/>
          </a:bodyPr>
          <a:lstStyle/>
          <a:p>
            <a:r>
              <a:rPr lang="en-US" sz="2000" dirty="0" smtClean="0"/>
              <a:t>Submitted By</a:t>
            </a:r>
          </a:p>
          <a:p>
            <a:r>
              <a:rPr lang="en-US" sz="2000" dirty="0" err="1" smtClean="0">
                <a:solidFill>
                  <a:schemeClr val="accent3"/>
                </a:solidFill>
              </a:rPr>
              <a:t>Mohanapriya</a:t>
            </a:r>
            <a:r>
              <a:rPr lang="en-US" sz="2000" dirty="0" smtClean="0">
                <a:solidFill>
                  <a:schemeClr val="accent3"/>
                </a:solidFill>
              </a:rPr>
              <a:t> G</a:t>
            </a:r>
          </a:p>
          <a:p>
            <a:r>
              <a:rPr lang="en-US" sz="2000" dirty="0" smtClean="0">
                <a:solidFill>
                  <a:schemeClr val="accent3"/>
                </a:solidFill>
              </a:rPr>
              <a:t>Akshitha K V</a:t>
            </a:r>
            <a:endParaRPr lang="en-US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675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57438"/>
            <a:ext cx="8596668" cy="9429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18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73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RS422?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8983"/>
            <a:ext cx="8596668" cy="4382379"/>
          </a:xfrm>
        </p:spPr>
        <p:txBody>
          <a:bodyPr/>
          <a:lstStyle/>
          <a:p>
            <a:r>
              <a:rPr lang="en-US" dirty="0"/>
              <a:t>This RS422 interface is used to transmit data at higher speed and for larger distance compare to RS232</a:t>
            </a:r>
            <a:r>
              <a:rPr lang="en-US" dirty="0" smtClean="0"/>
              <a:t>.</a:t>
            </a:r>
          </a:p>
          <a:p>
            <a:r>
              <a:rPr lang="en-US" dirty="0"/>
              <a:t>This is possible due to differential mode of transmission. It uses twisted pair cable for transmission. Hence noise is reduced to great extent</a:t>
            </a:r>
            <a:r>
              <a:rPr lang="en-US" dirty="0" smtClean="0"/>
              <a:t>.</a:t>
            </a:r>
          </a:p>
          <a:p>
            <a:r>
              <a:rPr lang="en-US" dirty="0"/>
              <a:t>This serial interface can transmit data at 10Mbps rate for distances </a:t>
            </a:r>
            <a:r>
              <a:rPr lang="en-US" dirty="0" err="1"/>
              <a:t>upto</a:t>
            </a:r>
            <a:r>
              <a:rPr lang="en-US" dirty="0"/>
              <a:t> 50 feet and at 100 Kbps data rate for distances </a:t>
            </a:r>
            <a:r>
              <a:rPr lang="en-US" dirty="0" err="1"/>
              <a:t>upto</a:t>
            </a:r>
            <a:r>
              <a:rPr lang="en-US" dirty="0"/>
              <a:t> 4000 feet. </a:t>
            </a:r>
            <a:endParaRPr lang="en-US" dirty="0" smtClean="0"/>
          </a:p>
          <a:p>
            <a:r>
              <a:rPr lang="en-US" dirty="0" smtClean="0"/>
              <a:t>RS422 </a:t>
            </a:r>
            <a:r>
              <a:rPr lang="en-US" dirty="0"/>
              <a:t>interface one device acting as master can control </a:t>
            </a:r>
            <a:r>
              <a:rPr lang="en-US" dirty="0" err="1"/>
              <a:t>upto</a:t>
            </a:r>
            <a:r>
              <a:rPr lang="en-US" dirty="0"/>
              <a:t> 10 slave devices.</a:t>
            </a:r>
            <a:endParaRPr lang="en-US" dirty="0" smtClean="0"/>
          </a:p>
          <a:p>
            <a:r>
              <a:rPr lang="en-US" dirty="0" smtClean="0"/>
              <a:t>RS422 </a:t>
            </a:r>
            <a:r>
              <a:rPr lang="en-US" dirty="0"/>
              <a:t>uses both differential transmitters and receivers which means that it is much more resilient to common mode interference, a key issue with long lines.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05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016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RS422 Pin Diagram</a:t>
            </a:r>
            <a:br>
              <a:rPr lang="en-US" dirty="0" smtClean="0"/>
            </a:br>
            <a:r>
              <a:rPr lang="en-US" dirty="0" smtClean="0"/>
              <a:t>DB9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0423" y="1515291"/>
            <a:ext cx="5177133" cy="278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0" y="3000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3326" y="3918245"/>
            <a:ext cx="935300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interface is similar to RS485 interface. The </a:t>
            </a:r>
            <a:r>
              <a:rPr lang="en-US" sz="20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RS422 interface</a:t>
            </a:r>
            <a:r>
              <a:rPr lang="en-US" sz="20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used for multi drop configuration and supports up to 10 devices at a time. </a:t>
            </a:r>
            <a:endParaRPr lang="en-US" sz="2000" dirty="0" smtClean="0">
              <a:solidFill>
                <a:srgbClr val="5555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used in balanced differential mode. It supports data rate from 100 kbps to about 10 Mbps.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48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/>
          <a:lstStyle/>
          <a:p>
            <a:r>
              <a:rPr lang="en-US" dirty="0" smtClean="0"/>
              <a:t>Rs422 Pin Description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901088"/>
              </p:ext>
            </p:extLst>
          </p:nvPr>
        </p:nvGraphicFramePr>
        <p:xfrm>
          <a:off x="1123406" y="2408323"/>
          <a:ext cx="7171508" cy="360059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08692">
                  <a:extLst>
                    <a:ext uri="{9D8B030D-6E8A-4147-A177-3AD203B41FA5}">
                      <a16:colId xmlns:a16="http://schemas.microsoft.com/office/drawing/2014/main" val="3458421060"/>
                    </a:ext>
                  </a:extLst>
                </a:gridCol>
                <a:gridCol w="2806642">
                  <a:extLst>
                    <a:ext uri="{9D8B030D-6E8A-4147-A177-3AD203B41FA5}">
                      <a16:colId xmlns:a16="http://schemas.microsoft.com/office/drawing/2014/main" val="2792920697"/>
                    </a:ext>
                  </a:extLst>
                </a:gridCol>
                <a:gridCol w="3556174">
                  <a:extLst>
                    <a:ext uri="{9D8B030D-6E8A-4147-A177-3AD203B41FA5}">
                      <a16:colId xmlns:a16="http://schemas.microsoft.com/office/drawing/2014/main" val="2000539390"/>
                    </a:ext>
                  </a:extLst>
                </a:gridCol>
              </a:tblGrid>
              <a:tr h="36005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Pin</a:t>
                      </a:r>
                      <a:endParaRPr lang="en-US" b="1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8575" marR="28575" marT="28575" marB="2857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Signal</a:t>
                      </a:r>
                      <a:endParaRPr lang="en-US" b="1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8575" marR="28575" marT="28575" marB="2857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Description</a:t>
                      </a:r>
                      <a:endParaRPr lang="en-US" b="1" i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8575" marR="28575" marT="28575" marB="2857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221410"/>
                  </a:ext>
                </a:extLst>
              </a:tr>
              <a:tr h="36005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</a:t>
                      </a:r>
                      <a:endParaRPr lang="en-US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7625" marR="47625" marT="28575" marB="2857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GND</a:t>
                      </a:r>
                      <a:endParaRPr lang="en-US" b="0" i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Shield</a:t>
                      </a:r>
                      <a:endParaRPr lang="en-US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7625" marR="47625" marT="28575" marB="28575" anchor="ctr"/>
                </a:tc>
                <a:extLst>
                  <a:ext uri="{0D108BD9-81ED-4DB2-BD59-A6C34878D82A}">
                    <a16:rowId xmlns:a16="http://schemas.microsoft.com/office/drawing/2014/main" val="3642732003"/>
                  </a:ext>
                </a:extLst>
              </a:tr>
              <a:tr h="36005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</a:t>
                      </a:r>
                      <a:endParaRPr lang="en-US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7625" marR="47625" marT="28575" marB="2857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RTS+</a:t>
                      </a:r>
                      <a:endParaRPr lang="en-US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Request To Send +</a:t>
                      </a:r>
                      <a:endParaRPr lang="en-US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7625" marR="47625" marT="28575" marB="28575" anchor="ctr"/>
                </a:tc>
                <a:extLst>
                  <a:ext uri="{0D108BD9-81ED-4DB2-BD59-A6C34878D82A}">
                    <a16:rowId xmlns:a16="http://schemas.microsoft.com/office/drawing/2014/main" val="2336214441"/>
                  </a:ext>
                </a:extLst>
              </a:tr>
              <a:tr h="36005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</a:t>
                      </a:r>
                      <a:endParaRPr lang="en-US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7625" marR="47625" marT="28575" marB="2857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RTS-</a:t>
                      </a:r>
                      <a:endParaRPr lang="en-US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Request To Send -</a:t>
                      </a:r>
                      <a:endParaRPr lang="en-US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7625" marR="47625" marT="28575" marB="28575" anchor="ctr"/>
                </a:tc>
                <a:extLst>
                  <a:ext uri="{0D108BD9-81ED-4DB2-BD59-A6C34878D82A}">
                    <a16:rowId xmlns:a16="http://schemas.microsoft.com/office/drawing/2014/main" val="1137432583"/>
                  </a:ext>
                </a:extLst>
              </a:tr>
              <a:tr h="36005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</a:t>
                      </a:r>
                      <a:endParaRPr lang="en-US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7625" marR="47625" marT="28575" marB="2857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TXD+</a:t>
                      </a:r>
                      <a:endParaRPr lang="en-US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Transmit Data +</a:t>
                      </a:r>
                      <a:endParaRPr lang="en-US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7625" marR="47625" marT="28575" marB="28575" anchor="ctr"/>
                </a:tc>
                <a:extLst>
                  <a:ext uri="{0D108BD9-81ED-4DB2-BD59-A6C34878D82A}">
                    <a16:rowId xmlns:a16="http://schemas.microsoft.com/office/drawing/2014/main" val="2770267473"/>
                  </a:ext>
                </a:extLst>
              </a:tr>
              <a:tr h="36005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5</a:t>
                      </a:r>
                      <a:endParaRPr lang="en-US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7625" marR="47625" marT="28575" marB="2857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TXD-</a:t>
                      </a:r>
                      <a:endParaRPr lang="en-US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Transmit Data -</a:t>
                      </a:r>
                      <a:endParaRPr lang="en-US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7625" marR="47625" marT="28575" marB="28575" anchor="ctr"/>
                </a:tc>
                <a:extLst>
                  <a:ext uri="{0D108BD9-81ED-4DB2-BD59-A6C34878D82A}">
                    <a16:rowId xmlns:a16="http://schemas.microsoft.com/office/drawing/2014/main" val="2494009514"/>
                  </a:ext>
                </a:extLst>
              </a:tr>
              <a:tr h="36005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6</a:t>
                      </a:r>
                      <a:endParaRPr lang="en-US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7625" marR="47625" marT="28575" marB="2857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CTS+</a:t>
                      </a:r>
                      <a:endParaRPr lang="en-US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Clear To Send +</a:t>
                      </a:r>
                      <a:endParaRPr lang="en-US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7625" marR="47625" marT="28575" marB="28575" anchor="ctr"/>
                </a:tc>
                <a:extLst>
                  <a:ext uri="{0D108BD9-81ED-4DB2-BD59-A6C34878D82A}">
                    <a16:rowId xmlns:a16="http://schemas.microsoft.com/office/drawing/2014/main" val="2318516550"/>
                  </a:ext>
                </a:extLst>
              </a:tr>
              <a:tr h="36005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</a:t>
                      </a:r>
                      <a:endParaRPr lang="en-US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7625" marR="47625" marT="28575" marB="2857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CTS-</a:t>
                      </a:r>
                      <a:endParaRPr lang="en-US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Clear To Send -</a:t>
                      </a:r>
                      <a:endParaRPr lang="en-US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7625" marR="47625" marT="28575" marB="28575" anchor="ctr"/>
                </a:tc>
                <a:extLst>
                  <a:ext uri="{0D108BD9-81ED-4DB2-BD59-A6C34878D82A}">
                    <a16:rowId xmlns:a16="http://schemas.microsoft.com/office/drawing/2014/main" val="1601281784"/>
                  </a:ext>
                </a:extLst>
              </a:tr>
              <a:tr h="36005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8</a:t>
                      </a:r>
                      <a:endParaRPr lang="en-US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7625" marR="47625" marT="28575" marB="2857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RXD+</a:t>
                      </a:r>
                      <a:endParaRPr lang="en-US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Received Data +</a:t>
                      </a:r>
                      <a:endParaRPr lang="en-US" b="0" i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7625" marR="47625" marT="28575" marB="28575" anchor="ctr"/>
                </a:tc>
                <a:extLst>
                  <a:ext uri="{0D108BD9-81ED-4DB2-BD59-A6C34878D82A}">
                    <a16:rowId xmlns:a16="http://schemas.microsoft.com/office/drawing/2014/main" val="3333260071"/>
                  </a:ext>
                </a:extLst>
              </a:tr>
              <a:tr h="3600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9</a:t>
                      </a:r>
                      <a:endParaRPr lang="en-US" b="0" i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7625" marR="47625" marT="28575" marB="2857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RXD-</a:t>
                      </a:r>
                      <a:endParaRPr lang="en-US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7625" marR="4762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Received Data</a:t>
                      </a:r>
                      <a:endParaRPr lang="en-US" b="0" i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7625" marR="47625" marT="28575" marB="28575" anchor="ctr"/>
                </a:tc>
                <a:extLst>
                  <a:ext uri="{0D108BD9-81ED-4DB2-BD59-A6C34878D82A}">
                    <a16:rowId xmlns:a16="http://schemas.microsoft.com/office/drawing/2014/main" val="1613478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33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7314"/>
          </a:xfrm>
        </p:spPr>
        <p:txBody>
          <a:bodyPr/>
          <a:lstStyle/>
          <a:p>
            <a:r>
              <a:rPr lang="en-US" dirty="0"/>
              <a:t>37 Pin connector (DB-37)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39" y="1275783"/>
            <a:ext cx="7576457" cy="2447131"/>
          </a:xfrm>
        </p:spPr>
      </p:pic>
      <p:sp>
        <p:nvSpPr>
          <p:cNvPr id="5" name="Rectangle 4"/>
          <p:cNvSpPr/>
          <p:nvPr/>
        </p:nvSpPr>
        <p:spPr>
          <a:xfrm>
            <a:off x="1375954" y="3160599"/>
            <a:ext cx="72455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male sockets are used on the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DTE(Data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 Equipment ) or PC side.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female sockets are on the DCE (Data Communication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Equipment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or Modem Side.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08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39" y="319499"/>
            <a:ext cx="8596668" cy="816970"/>
          </a:xfrm>
        </p:spPr>
        <p:txBody>
          <a:bodyPr/>
          <a:lstStyle/>
          <a:p>
            <a:r>
              <a:rPr lang="en-US" dirty="0" smtClean="0"/>
              <a:t>RS422 Pin Description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34749"/>
              </p:ext>
            </p:extLst>
          </p:nvPr>
        </p:nvGraphicFramePr>
        <p:xfrm>
          <a:off x="1815736" y="1365979"/>
          <a:ext cx="6145986" cy="5002923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48163">
                  <a:extLst>
                    <a:ext uri="{9D8B030D-6E8A-4147-A177-3AD203B41FA5}">
                      <a16:colId xmlns:a16="http://schemas.microsoft.com/office/drawing/2014/main" val="2541809078"/>
                    </a:ext>
                  </a:extLst>
                </a:gridCol>
                <a:gridCol w="2026755">
                  <a:extLst>
                    <a:ext uri="{9D8B030D-6E8A-4147-A177-3AD203B41FA5}">
                      <a16:colId xmlns:a16="http://schemas.microsoft.com/office/drawing/2014/main" val="1475711257"/>
                    </a:ext>
                  </a:extLst>
                </a:gridCol>
                <a:gridCol w="3171068">
                  <a:extLst>
                    <a:ext uri="{9D8B030D-6E8A-4147-A177-3AD203B41FA5}">
                      <a16:colId xmlns:a16="http://schemas.microsoft.com/office/drawing/2014/main" val="691195961"/>
                    </a:ext>
                  </a:extLst>
                </a:gridCol>
              </a:tblGrid>
              <a:tr h="229055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Pin</a:t>
                      </a:r>
                      <a:endParaRPr lang="en-US" sz="1400" b="1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7805" marR="17805" marT="17805" marB="1780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US" sz="1400" b="1" i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7805" marR="17805" marT="17805" marB="1780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en-US" sz="1400" b="1" i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7805" marR="17805" marT="17805" marB="1780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502357"/>
                  </a:ext>
                </a:extLst>
              </a:tr>
              <a:tr h="41861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9675" marR="29675" marT="17805" marB="1780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GND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9675" marR="29675" marT="17805" marB="1780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Shield Ground</a:t>
                      </a:r>
                      <a:endParaRPr lang="en-US" sz="1400" b="0" i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9675" marR="29675" marT="17805" marB="17805" anchor="ctr"/>
                </a:tc>
                <a:extLst>
                  <a:ext uri="{0D108BD9-81ED-4DB2-BD59-A6C34878D82A}">
                    <a16:rowId xmlns:a16="http://schemas.microsoft.com/office/drawing/2014/main" val="126376857"/>
                  </a:ext>
                </a:extLst>
              </a:tr>
              <a:tr h="41861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9675" marR="29675" marT="17805" marB="1780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SRI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9675" marR="29675" marT="17805" marB="1780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Signal Rate Indicator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9675" marR="29675" marT="17805" marB="17805" anchor="ctr"/>
                </a:tc>
                <a:extLst>
                  <a:ext uri="{0D108BD9-81ED-4DB2-BD59-A6C34878D82A}">
                    <a16:rowId xmlns:a16="http://schemas.microsoft.com/office/drawing/2014/main" val="1994792187"/>
                  </a:ext>
                </a:extLst>
              </a:tr>
              <a:tr h="42164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9675" marR="29675" marT="17805" marB="1780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n/c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9675" marR="29675" marT="17805" marB="1780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Spare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9675" marR="29675" marT="17805" marB="17805" anchor="ctr"/>
                </a:tc>
                <a:extLst>
                  <a:ext uri="{0D108BD9-81ED-4DB2-BD59-A6C34878D82A}">
                    <a16:rowId xmlns:a16="http://schemas.microsoft.com/office/drawing/2014/main" val="2888550748"/>
                  </a:ext>
                </a:extLst>
              </a:tr>
              <a:tr h="3947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9675" marR="29675" marT="17805" marB="1780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SD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9675" marR="29675" marT="17805" marB="1780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Send Data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9675" marR="29675" marT="17805" marB="17805" anchor="ctr"/>
                </a:tc>
                <a:extLst>
                  <a:ext uri="{0D108BD9-81ED-4DB2-BD59-A6C34878D82A}">
                    <a16:rowId xmlns:a16="http://schemas.microsoft.com/office/drawing/2014/main" val="3173085592"/>
                  </a:ext>
                </a:extLst>
              </a:tr>
              <a:tr h="39396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9675" marR="29675" marT="17805" marB="1780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ST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9675" marR="29675" marT="17805" marB="1780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Send Timing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9675" marR="29675" marT="17805" marB="17805" anchor="ctr"/>
                </a:tc>
                <a:extLst>
                  <a:ext uri="{0D108BD9-81ED-4DB2-BD59-A6C34878D82A}">
                    <a16:rowId xmlns:a16="http://schemas.microsoft.com/office/drawing/2014/main" val="1666730339"/>
                  </a:ext>
                </a:extLst>
              </a:tr>
              <a:tr h="34093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9675" marR="29675" marT="17805" marB="1780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RD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9675" marR="29675" marT="17805" marB="1780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Receive Data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9675" marR="29675" marT="17805" marB="17805" anchor="ctr"/>
                </a:tc>
                <a:extLst>
                  <a:ext uri="{0D108BD9-81ED-4DB2-BD59-A6C34878D82A}">
                    <a16:rowId xmlns:a16="http://schemas.microsoft.com/office/drawing/2014/main" val="2623742113"/>
                  </a:ext>
                </a:extLst>
              </a:tr>
              <a:tr h="39241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9675" marR="29675" marT="17805" marB="1780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RTS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9675" marR="29675" marT="17805" marB="1780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Request To Send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9675" marR="29675" marT="17805" marB="17805" anchor="ctr"/>
                </a:tc>
                <a:extLst>
                  <a:ext uri="{0D108BD9-81ED-4DB2-BD59-A6C34878D82A}">
                    <a16:rowId xmlns:a16="http://schemas.microsoft.com/office/drawing/2014/main" val="3090588434"/>
                  </a:ext>
                </a:extLst>
              </a:tr>
              <a:tr h="41861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9675" marR="29675" marT="17805" marB="1780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RR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9675" marR="29675" marT="17805" marB="1780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Receiver Ready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9675" marR="29675" marT="17805" marB="17805" anchor="ctr"/>
                </a:tc>
                <a:extLst>
                  <a:ext uri="{0D108BD9-81ED-4DB2-BD59-A6C34878D82A}">
                    <a16:rowId xmlns:a16="http://schemas.microsoft.com/office/drawing/2014/main" val="2668182600"/>
                  </a:ext>
                </a:extLst>
              </a:tr>
              <a:tr h="41861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9675" marR="29675" marT="17805" marB="1780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CTS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9675" marR="29675" marT="17805" marB="1780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Clear To Send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9675" marR="29675" marT="17805" marB="17805" anchor="ctr"/>
                </a:tc>
                <a:extLst>
                  <a:ext uri="{0D108BD9-81ED-4DB2-BD59-A6C34878D82A}">
                    <a16:rowId xmlns:a16="http://schemas.microsoft.com/office/drawing/2014/main" val="4016632695"/>
                  </a:ext>
                </a:extLst>
              </a:tr>
              <a:tr h="41861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9675" marR="29675" marT="17805" marB="1780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LL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9675" marR="29675" marT="17805" marB="1780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Local Loopback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9675" marR="29675" marT="17805" marB="17805" anchor="ctr"/>
                </a:tc>
                <a:extLst>
                  <a:ext uri="{0D108BD9-81ED-4DB2-BD59-A6C34878D82A}">
                    <a16:rowId xmlns:a16="http://schemas.microsoft.com/office/drawing/2014/main" val="2454663092"/>
                  </a:ext>
                </a:extLst>
              </a:tr>
              <a:tr h="29854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9675" marR="29675" marT="17805" marB="1780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DM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9675" marR="29675" marT="17805" marB="1780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Data Mode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9675" marR="29675" marT="17805" marB="17805" anchor="ctr"/>
                </a:tc>
                <a:extLst>
                  <a:ext uri="{0D108BD9-81ED-4DB2-BD59-A6C34878D82A}">
                    <a16:rowId xmlns:a16="http://schemas.microsoft.com/office/drawing/2014/main" val="314862073"/>
                  </a:ext>
                </a:extLst>
              </a:tr>
              <a:tr h="4186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12</a:t>
                      </a:r>
                      <a:endParaRPr lang="en-US" sz="1400" b="0" i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9675" marR="29675" marT="17805" marB="1780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TR</a:t>
                      </a:r>
                      <a:endParaRPr lang="en-US" sz="1400" b="0" i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9675" marR="29675" marT="17805" marB="1780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Terminal Ready</a:t>
                      </a:r>
                      <a:endParaRPr lang="en-US" sz="1400" b="0" i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9675" marR="29675" marT="17805" marB="17805" anchor="ctr"/>
                </a:tc>
                <a:extLst>
                  <a:ext uri="{0D108BD9-81ED-4DB2-BD59-A6C34878D82A}">
                    <a16:rowId xmlns:a16="http://schemas.microsoft.com/office/drawing/2014/main" val="961380383"/>
                  </a:ext>
                </a:extLst>
              </a:tr>
            </a:tbl>
          </a:graphicData>
        </a:graphic>
      </p:graphicFrame>
      <p:pic>
        <p:nvPicPr>
          <p:cNvPr id="5121" name="Picture 1" descr="--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&lt;--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--&g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--&g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&lt;--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--&g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&lt;--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&lt;--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--&g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&lt;--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--&g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&lt;--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3" name="Picture 13" descr="--&g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&lt;--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5" name="Picture 15" descr="--&g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--&g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7" name="Picture 17" descr="&lt;--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--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9" name="Picture 19" descr="--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--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1" name="Picture 21" descr="--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--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3" name="Picture 23" descr="--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24" descr="--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5" name="Picture 25" descr="--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Picture 26" descr="--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7" name="Picture 27" descr="&lt;--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8" name="Picture 28" descr="--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9" name="Picture 29" descr="--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0" name="Picture 30" descr="--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1" name="Picture 31" descr="--&g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2" name="Picture 32" descr="&lt;--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3" name="Picture 33" descr="--&g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4" name="Picture 34" descr="--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5" name="Picture 35" descr="&lt;--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6" name="Picture 36" descr="--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25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874"/>
          </a:xfrm>
        </p:spPr>
        <p:txBody>
          <a:bodyPr/>
          <a:lstStyle/>
          <a:p>
            <a:r>
              <a:rPr lang="en-US" dirty="0"/>
              <a:t>RS422 Pin Description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870279"/>
              </p:ext>
            </p:extLst>
          </p:nvPr>
        </p:nvGraphicFramePr>
        <p:xfrm>
          <a:off x="1514011" y="1580606"/>
          <a:ext cx="6923314" cy="510429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37403">
                  <a:extLst>
                    <a:ext uri="{9D8B030D-6E8A-4147-A177-3AD203B41FA5}">
                      <a16:colId xmlns:a16="http://schemas.microsoft.com/office/drawing/2014/main" val="2184219743"/>
                    </a:ext>
                  </a:extLst>
                </a:gridCol>
                <a:gridCol w="2357223">
                  <a:extLst>
                    <a:ext uri="{9D8B030D-6E8A-4147-A177-3AD203B41FA5}">
                      <a16:colId xmlns:a16="http://schemas.microsoft.com/office/drawing/2014/main" val="2753706865"/>
                    </a:ext>
                  </a:extLst>
                </a:gridCol>
                <a:gridCol w="3428688">
                  <a:extLst>
                    <a:ext uri="{9D8B030D-6E8A-4147-A177-3AD203B41FA5}">
                      <a16:colId xmlns:a16="http://schemas.microsoft.com/office/drawing/2014/main" val="1712609669"/>
                    </a:ext>
                  </a:extLst>
                </a:gridCol>
              </a:tblGrid>
              <a:tr h="3897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Pin</a:t>
                      </a:r>
                      <a:endParaRPr lang="en-US" sz="1400" b="1" i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7805" marR="17805" marT="17805" marB="1780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US" sz="1400" b="1" i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7805" marR="17805" marT="17805" marB="1780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en-US" sz="1400" b="1" i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7805" marR="17805" marT="17805" marB="1780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877646"/>
                  </a:ext>
                </a:extLst>
              </a:tr>
              <a:tr h="3897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13</a:t>
                      </a:r>
                      <a:endParaRPr lang="en-US" sz="1400" b="0" i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8663" marR="28663" marT="17198" marB="17198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RR</a:t>
                      </a:r>
                      <a:endParaRPr lang="en-US" sz="1400" b="0" i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8663" marR="28663" marT="17198" marB="17198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Receiver Ready</a:t>
                      </a:r>
                      <a:endParaRPr lang="en-US" sz="1400" b="0" i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8663" marR="28663" marT="17198" marB="17198" anchor="ctr"/>
                </a:tc>
                <a:extLst>
                  <a:ext uri="{0D108BD9-81ED-4DB2-BD59-A6C34878D82A}">
                    <a16:rowId xmlns:a16="http://schemas.microsoft.com/office/drawing/2014/main" val="3863812002"/>
                  </a:ext>
                </a:extLst>
              </a:tr>
              <a:tr h="3897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14</a:t>
                      </a:r>
                      <a:endParaRPr lang="en-US" sz="1400" b="0" i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8663" marR="28663" marT="17198" marB="17198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RL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8663" marR="28663" marT="17198" marB="17198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Remote Loopback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8663" marR="28663" marT="17198" marB="17198" anchor="ctr"/>
                </a:tc>
                <a:extLst>
                  <a:ext uri="{0D108BD9-81ED-4DB2-BD59-A6C34878D82A}">
                    <a16:rowId xmlns:a16="http://schemas.microsoft.com/office/drawing/2014/main" val="1887742770"/>
                  </a:ext>
                </a:extLst>
              </a:tr>
              <a:tr h="3897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15</a:t>
                      </a:r>
                      <a:endParaRPr lang="en-US" sz="1400" b="0" i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8663" marR="28663" marT="17198" marB="17198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IC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8663" marR="28663" marT="17198" marB="17198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Incoming Call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8663" marR="28663" marT="17198" marB="17198" anchor="ctr"/>
                </a:tc>
                <a:extLst>
                  <a:ext uri="{0D108BD9-81ED-4DB2-BD59-A6C34878D82A}">
                    <a16:rowId xmlns:a16="http://schemas.microsoft.com/office/drawing/2014/main" val="2577307045"/>
                  </a:ext>
                </a:extLst>
              </a:tr>
              <a:tr h="37378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16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8663" marR="28663" marT="17198" marB="17198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SF/SR</a:t>
                      </a:r>
                      <a:endParaRPr lang="en-US" sz="1400" b="0" i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8663" marR="28663" marT="17198" marB="17198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Select Frequency/Select Rate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8663" marR="28663" marT="17198" marB="17198" anchor="ctr"/>
                </a:tc>
                <a:extLst>
                  <a:ext uri="{0D108BD9-81ED-4DB2-BD59-A6C34878D82A}">
                    <a16:rowId xmlns:a16="http://schemas.microsoft.com/office/drawing/2014/main" val="4049518601"/>
                  </a:ext>
                </a:extLst>
              </a:tr>
              <a:tr h="38977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17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8663" marR="28663" marT="17198" marB="17198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TT</a:t>
                      </a:r>
                      <a:endParaRPr lang="en-US" sz="1400" b="0" i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8663" marR="28663" marT="17198" marB="17198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Terminal Timing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8663" marR="28663" marT="17198" marB="17198" anchor="ctr"/>
                </a:tc>
                <a:extLst>
                  <a:ext uri="{0D108BD9-81ED-4DB2-BD59-A6C34878D82A}">
                    <a16:rowId xmlns:a16="http://schemas.microsoft.com/office/drawing/2014/main" val="507332627"/>
                  </a:ext>
                </a:extLst>
              </a:tr>
              <a:tr h="39744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18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8663" marR="28663" marT="17198" marB="17198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TM</a:t>
                      </a:r>
                      <a:endParaRPr lang="en-US" sz="1400" b="0" i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8663" marR="28663" marT="17198" marB="17198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Test Mode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8663" marR="28663" marT="17198" marB="17198" anchor="ctr"/>
                </a:tc>
                <a:extLst>
                  <a:ext uri="{0D108BD9-81ED-4DB2-BD59-A6C34878D82A}">
                    <a16:rowId xmlns:a16="http://schemas.microsoft.com/office/drawing/2014/main" val="498783784"/>
                  </a:ext>
                </a:extLst>
              </a:tr>
              <a:tr h="35269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19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8663" marR="28663" marT="17198" marB="17198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GND</a:t>
                      </a:r>
                      <a:endParaRPr lang="en-US" sz="1400" b="0" i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8663" marR="28663" marT="17198" marB="17198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Ground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8663" marR="28663" marT="17198" marB="17198" anchor="ctr"/>
                </a:tc>
                <a:extLst>
                  <a:ext uri="{0D108BD9-81ED-4DB2-BD59-A6C34878D82A}">
                    <a16:rowId xmlns:a16="http://schemas.microsoft.com/office/drawing/2014/main" val="2474696917"/>
                  </a:ext>
                </a:extLst>
              </a:tr>
              <a:tr h="431075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20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8663" marR="28663" marT="17198" marB="17198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RC</a:t>
                      </a:r>
                      <a:endParaRPr lang="en-US" sz="1400" b="0" i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8663" marR="28663" marT="17198" marB="17198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Receive Twister-Pair Common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8663" marR="28663" marT="17198" marB="17198" anchor="ctr"/>
                </a:tc>
                <a:extLst>
                  <a:ext uri="{0D108BD9-81ED-4DB2-BD59-A6C34878D82A}">
                    <a16:rowId xmlns:a16="http://schemas.microsoft.com/office/drawing/2014/main" val="1592154732"/>
                  </a:ext>
                </a:extLst>
              </a:tr>
              <a:tr h="43107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21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8663" marR="28663" marT="17198" marB="17198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GND</a:t>
                      </a:r>
                      <a:endParaRPr lang="en-US" sz="1400" b="0" i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8663" marR="28663" marT="17198" marB="17198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Spare Twister-Pair Return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8663" marR="28663" marT="17198" marB="17198" anchor="ctr"/>
                </a:tc>
                <a:extLst>
                  <a:ext uri="{0D108BD9-81ED-4DB2-BD59-A6C34878D82A}">
                    <a16:rowId xmlns:a16="http://schemas.microsoft.com/office/drawing/2014/main" val="4276187899"/>
                  </a:ext>
                </a:extLst>
              </a:tr>
              <a:tr h="38977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22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8663" marR="28663" marT="17198" marB="17198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/SD</a:t>
                      </a:r>
                      <a:endParaRPr lang="en-US" sz="1400" b="0" i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8663" marR="28663" marT="17198" marB="17198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Send Data TPR</a:t>
                      </a:r>
                      <a:endParaRPr lang="en-US" sz="1400" b="0" i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8663" marR="28663" marT="17198" marB="17198" anchor="ctr"/>
                </a:tc>
                <a:extLst>
                  <a:ext uri="{0D108BD9-81ED-4DB2-BD59-A6C34878D82A}">
                    <a16:rowId xmlns:a16="http://schemas.microsoft.com/office/drawing/2014/main" val="4147316635"/>
                  </a:ext>
                </a:extLst>
              </a:tr>
              <a:tr h="38977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23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8663" marR="28663" marT="17198" marB="17198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GND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8663" marR="28663" marT="17198" marB="17198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Send Timing TPR</a:t>
                      </a:r>
                      <a:endParaRPr lang="en-US" sz="1400" b="0" i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8663" marR="28663" marT="17198" marB="17198" anchor="ctr"/>
                </a:tc>
                <a:extLst>
                  <a:ext uri="{0D108BD9-81ED-4DB2-BD59-A6C34878D82A}">
                    <a16:rowId xmlns:a16="http://schemas.microsoft.com/office/drawing/2014/main" val="387161965"/>
                  </a:ext>
                </a:extLst>
              </a:tr>
              <a:tr h="3897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24</a:t>
                      </a:r>
                      <a:endParaRPr lang="en-US" sz="1400" b="0" i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8663" marR="28663" marT="17198" marB="17198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/RD</a:t>
                      </a:r>
                      <a:endParaRPr lang="en-US" sz="1400" b="0" i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8663" marR="28663" marT="17198" marB="17198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Receive Data TPR</a:t>
                      </a:r>
                      <a:endParaRPr lang="en-US" sz="1400" b="0" i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8663" marR="28663" marT="17198" marB="17198" anchor="ctr"/>
                </a:tc>
                <a:extLst>
                  <a:ext uri="{0D108BD9-81ED-4DB2-BD59-A6C34878D82A}">
                    <a16:rowId xmlns:a16="http://schemas.microsoft.com/office/drawing/2014/main" val="4093504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073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7497"/>
          </a:xfrm>
        </p:spPr>
        <p:txBody>
          <a:bodyPr/>
          <a:lstStyle/>
          <a:p>
            <a:r>
              <a:rPr lang="en-US" dirty="0"/>
              <a:t>RS422 Pin Description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600307"/>
              </p:ext>
            </p:extLst>
          </p:nvPr>
        </p:nvGraphicFramePr>
        <p:xfrm>
          <a:off x="1220096" y="1776546"/>
          <a:ext cx="7511144" cy="474181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37064">
                  <a:extLst>
                    <a:ext uri="{9D8B030D-6E8A-4147-A177-3AD203B41FA5}">
                      <a16:colId xmlns:a16="http://schemas.microsoft.com/office/drawing/2014/main" val="1581380881"/>
                    </a:ext>
                  </a:extLst>
                </a:gridCol>
                <a:gridCol w="2162894">
                  <a:extLst>
                    <a:ext uri="{9D8B030D-6E8A-4147-A177-3AD203B41FA5}">
                      <a16:colId xmlns:a16="http://schemas.microsoft.com/office/drawing/2014/main" val="1809781128"/>
                    </a:ext>
                  </a:extLst>
                </a:gridCol>
                <a:gridCol w="4011186">
                  <a:extLst>
                    <a:ext uri="{9D8B030D-6E8A-4147-A177-3AD203B41FA5}">
                      <a16:colId xmlns:a16="http://schemas.microsoft.com/office/drawing/2014/main" val="2085843342"/>
                    </a:ext>
                  </a:extLst>
                </a:gridCol>
              </a:tblGrid>
              <a:tr h="3376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Pin</a:t>
                      </a:r>
                      <a:endParaRPr lang="en-US" sz="1400" b="1" i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7805" marR="17805" marT="17805" marB="1780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US" sz="1400" b="1" i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7805" marR="17805" marT="17805" marB="1780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en-US" sz="1400" b="1" i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7805" marR="17805" marT="17805" marB="1780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440586"/>
                  </a:ext>
                </a:extLst>
              </a:tr>
              <a:tr h="3376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25</a:t>
                      </a:r>
                      <a:endParaRPr lang="en-US" sz="1400" b="0" i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4320" marR="24320" marT="14592" marB="1459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/RS</a:t>
                      </a:r>
                      <a:endParaRPr lang="en-US" sz="1400" b="0" i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4320" marR="24320" marT="14592" marB="14592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Request To Send TPR</a:t>
                      </a:r>
                      <a:endParaRPr lang="en-US" sz="1400" b="0" i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4320" marR="24320" marT="14592" marB="14592" anchor="ctr"/>
                </a:tc>
                <a:extLst>
                  <a:ext uri="{0D108BD9-81ED-4DB2-BD59-A6C34878D82A}">
                    <a16:rowId xmlns:a16="http://schemas.microsoft.com/office/drawing/2014/main" val="823846291"/>
                  </a:ext>
                </a:extLst>
              </a:tr>
              <a:tr h="33769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26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4320" marR="24320" marT="14592" marB="1459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/RT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4320" marR="24320" marT="14592" marB="14592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Receive Timing TPR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4320" marR="24320" marT="14592" marB="14592" anchor="ctr"/>
                </a:tc>
                <a:extLst>
                  <a:ext uri="{0D108BD9-81ED-4DB2-BD59-A6C34878D82A}">
                    <a16:rowId xmlns:a16="http://schemas.microsoft.com/office/drawing/2014/main" val="3683237989"/>
                  </a:ext>
                </a:extLst>
              </a:tr>
              <a:tr h="3376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27</a:t>
                      </a:r>
                      <a:endParaRPr lang="en-US" sz="1400" b="0" i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4320" marR="24320" marT="14592" marB="1459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/CS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4320" marR="24320" marT="14592" marB="14592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Clear To Send TPR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4320" marR="24320" marT="14592" marB="14592" anchor="ctr"/>
                </a:tc>
                <a:extLst>
                  <a:ext uri="{0D108BD9-81ED-4DB2-BD59-A6C34878D82A}">
                    <a16:rowId xmlns:a16="http://schemas.microsoft.com/office/drawing/2014/main" val="3642231855"/>
                  </a:ext>
                </a:extLst>
              </a:tr>
              <a:tr h="33769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28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4320" marR="24320" marT="14592" marB="1459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IS</a:t>
                      </a:r>
                      <a:endParaRPr lang="en-US" sz="1400" b="0" i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4320" marR="24320" marT="14592" marB="14592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Terminal In Service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4320" marR="24320" marT="14592" marB="14592" anchor="ctr"/>
                </a:tc>
                <a:extLst>
                  <a:ext uri="{0D108BD9-81ED-4DB2-BD59-A6C34878D82A}">
                    <a16:rowId xmlns:a16="http://schemas.microsoft.com/office/drawing/2014/main" val="3864870115"/>
                  </a:ext>
                </a:extLst>
              </a:tr>
              <a:tr h="33769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29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4320" marR="24320" marT="14592" marB="1459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/DM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4320" marR="24320" marT="14592" marB="14592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Data Mode TPR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4320" marR="24320" marT="14592" marB="14592" anchor="ctr"/>
                </a:tc>
                <a:extLst>
                  <a:ext uri="{0D108BD9-81ED-4DB2-BD59-A6C34878D82A}">
                    <a16:rowId xmlns:a16="http://schemas.microsoft.com/office/drawing/2014/main" val="2511784220"/>
                  </a:ext>
                </a:extLst>
              </a:tr>
              <a:tr h="33769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30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4320" marR="24320" marT="14592" marB="1459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/TR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4320" marR="24320" marT="14592" marB="14592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Terminal Ready TPR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4320" marR="24320" marT="14592" marB="14592" anchor="ctr"/>
                </a:tc>
                <a:extLst>
                  <a:ext uri="{0D108BD9-81ED-4DB2-BD59-A6C34878D82A}">
                    <a16:rowId xmlns:a16="http://schemas.microsoft.com/office/drawing/2014/main" val="3969504355"/>
                  </a:ext>
                </a:extLst>
              </a:tr>
              <a:tr h="26476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31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4320" marR="24320" marT="14592" marB="1459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/RR</a:t>
                      </a:r>
                      <a:endParaRPr lang="en-US" sz="1400" b="0" i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4320" marR="24320" marT="14592" marB="14592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Receiver TPR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4320" marR="24320" marT="14592" marB="14592" anchor="ctr"/>
                </a:tc>
                <a:extLst>
                  <a:ext uri="{0D108BD9-81ED-4DB2-BD59-A6C34878D82A}">
                    <a16:rowId xmlns:a16="http://schemas.microsoft.com/office/drawing/2014/main" val="1704438974"/>
                  </a:ext>
                </a:extLst>
              </a:tr>
              <a:tr h="33769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32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4320" marR="24320" marT="14592" marB="1459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SS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4320" marR="24320" marT="14592" marB="14592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Select Standby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4320" marR="24320" marT="14592" marB="14592" anchor="ctr"/>
                </a:tc>
                <a:extLst>
                  <a:ext uri="{0D108BD9-81ED-4DB2-BD59-A6C34878D82A}">
                    <a16:rowId xmlns:a16="http://schemas.microsoft.com/office/drawing/2014/main" val="2679250636"/>
                  </a:ext>
                </a:extLst>
              </a:tr>
              <a:tr h="33769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33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4320" marR="24320" marT="14592" marB="1459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SQ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4320" marR="24320" marT="14592" marB="14592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Signal Quality</a:t>
                      </a:r>
                      <a:endParaRPr lang="en-US" sz="1400" b="0" i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4320" marR="24320" marT="14592" marB="14592" anchor="ctr"/>
                </a:tc>
                <a:extLst>
                  <a:ext uri="{0D108BD9-81ED-4DB2-BD59-A6C34878D82A}">
                    <a16:rowId xmlns:a16="http://schemas.microsoft.com/office/drawing/2014/main" val="3475243834"/>
                  </a:ext>
                </a:extLst>
              </a:tr>
              <a:tr h="26476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34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4320" marR="24320" marT="14592" marB="1459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NS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4320" marR="24320" marT="14592" marB="14592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New Signal</a:t>
                      </a:r>
                      <a:endParaRPr lang="en-US" sz="1400" b="0" i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4320" marR="24320" marT="14592" marB="14592" anchor="ctr"/>
                </a:tc>
                <a:extLst>
                  <a:ext uri="{0D108BD9-81ED-4DB2-BD59-A6C34878D82A}">
                    <a16:rowId xmlns:a16="http://schemas.microsoft.com/office/drawing/2014/main" val="1546347020"/>
                  </a:ext>
                </a:extLst>
              </a:tr>
              <a:tr h="33769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35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4320" marR="24320" marT="14592" marB="1459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/TT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4320" marR="24320" marT="14592" marB="14592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Terminal Timing TPR</a:t>
                      </a:r>
                      <a:endParaRPr lang="en-US" sz="1400" b="0" i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4320" marR="24320" marT="14592" marB="14592" anchor="ctr"/>
                </a:tc>
                <a:extLst>
                  <a:ext uri="{0D108BD9-81ED-4DB2-BD59-A6C34878D82A}">
                    <a16:rowId xmlns:a16="http://schemas.microsoft.com/office/drawing/2014/main" val="161263514"/>
                  </a:ext>
                </a:extLst>
              </a:tr>
              <a:tr h="33769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36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4320" marR="24320" marT="14592" marB="1459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SB</a:t>
                      </a:r>
                      <a:endParaRPr lang="en-US" sz="1400" b="0" i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4320" marR="24320" marT="14592" marB="14592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Standby Indicator</a:t>
                      </a:r>
                      <a:endParaRPr lang="en-US" sz="1400" b="0" i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4320" marR="24320" marT="14592" marB="14592" anchor="ctr"/>
                </a:tc>
                <a:extLst>
                  <a:ext uri="{0D108BD9-81ED-4DB2-BD59-A6C34878D82A}">
                    <a16:rowId xmlns:a16="http://schemas.microsoft.com/office/drawing/2014/main" val="1664658522"/>
                  </a:ext>
                </a:extLst>
              </a:tr>
              <a:tr h="4976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37</a:t>
                      </a:r>
                      <a:endParaRPr lang="en-US" sz="1400" b="0" i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4320" marR="24320" marT="14592" marB="1459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SC</a:t>
                      </a:r>
                      <a:endParaRPr lang="en-US" sz="1400" b="0" i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4320" marR="24320" marT="14592" marB="14592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Send Twister Pair Common</a:t>
                      </a:r>
                      <a:endParaRPr lang="en-US" sz="1400" b="0" i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4320" marR="24320" marT="14592" marB="14592" anchor="ctr"/>
                </a:tc>
                <a:extLst>
                  <a:ext uri="{0D108BD9-81ED-4DB2-BD59-A6C34878D82A}">
                    <a16:rowId xmlns:a16="http://schemas.microsoft.com/office/drawing/2014/main" val="256277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892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5" y="165463"/>
            <a:ext cx="8910803" cy="801189"/>
          </a:xfrm>
        </p:spPr>
        <p:txBody>
          <a:bodyPr>
            <a:normAutofit/>
          </a:bodyPr>
          <a:lstStyle/>
          <a:p>
            <a:r>
              <a:rPr lang="en-US" dirty="0" smtClean="0"/>
              <a:t>Difference Between </a:t>
            </a:r>
            <a:r>
              <a:rPr lang="en-US" dirty="0" smtClean="0"/>
              <a:t>RS235,RS422 &amp; </a:t>
            </a:r>
            <a:r>
              <a:rPr lang="en-US" dirty="0" smtClean="0"/>
              <a:t>RS485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858266"/>
              </p:ext>
            </p:extLst>
          </p:nvPr>
        </p:nvGraphicFramePr>
        <p:xfrm>
          <a:off x="248195" y="966652"/>
          <a:ext cx="9575074" cy="547155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900579">
                  <a:extLst>
                    <a:ext uri="{9D8B030D-6E8A-4147-A177-3AD203B41FA5}">
                      <a16:colId xmlns:a16="http://schemas.microsoft.com/office/drawing/2014/main" val="1587140127"/>
                    </a:ext>
                  </a:extLst>
                </a:gridCol>
                <a:gridCol w="2558165">
                  <a:extLst>
                    <a:ext uri="{9D8B030D-6E8A-4147-A177-3AD203B41FA5}">
                      <a16:colId xmlns:a16="http://schemas.microsoft.com/office/drawing/2014/main" val="2768462638"/>
                    </a:ext>
                  </a:extLst>
                </a:gridCol>
                <a:gridCol w="2558165">
                  <a:extLst>
                    <a:ext uri="{9D8B030D-6E8A-4147-A177-3AD203B41FA5}">
                      <a16:colId xmlns:a16="http://schemas.microsoft.com/office/drawing/2014/main" val="2872026962"/>
                    </a:ext>
                  </a:extLst>
                </a:gridCol>
                <a:gridCol w="2558165">
                  <a:extLst>
                    <a:ext uri="{9D8B030D-6E8A-4147-A177-3AD203B41FA5}">
                      <a16:colId xmlns:a16="http://schemas.microsoft.com/office/drawing/2014/main" val="2035309082"/>
                    </a:ext>
                  </a:extLst>
                </a:gridCol>
              </a:tblGrid>
              <a:tr h="53894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Specification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430" marR="38430" marT="19215" marB="1921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RS232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430" marR="38430" marT="19215" marB="19215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RS422</a:t>
                      </a:r>
                    </a:p>
                  </a:txBody>
                  <a:tcPr marL="38430" marR="38430" marT="19215" marB="19215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RS485</a:t>
                      </a:r>
                    </a:p>
                  </a:txBody>
                  <a:tcPr marL="38430" marR="38430" marT="19215" marB="19215"/>
                </a:tc>
                <a:extLst>
                  <a:ext uri="{0D108BD9-81ED-4DB2-BD59-A6C34878D82A}">
                    <a16:rowId xmlns:a16="http://schemas.microsoft.com/office/drawing/2014/main" val="968700370"/>
                  </a:ext>
                </a:extLst>
              </a:tr>
              <a:tr h="1538092"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430" marR="38430" marT="19215" marB="19215"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RS232 is a single ended </a:t>
                      </a:r>
                      <a:r>
                        <a:rPr lang="en-US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serial interface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which allows one transmitter and one receiver to be connected together for transfer of data. 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430" marR="38430" marT="19215" marB="19215"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RS422 interface is used to transmit data at higher speed and for larger distance compare to RS232. 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430" marR="38430" marT="19215" marB="1921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485 interface is upgraded version of its predecessor RS422. It expands capabilities of RS422 and hence one device can control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upto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 devices. It is similar to RS422 interface.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430" marR="38430" marT="19215" marB="19215" anchor="ctr"/>
                </a:tc>
                <a:extLst>
                  <a:ext uri="{0D108BD9-81ED-4DB2-BD59-A6C34878D82A}">
                    <a16:rowId xmlns:a16="http://schemas.microsoft.com/office/drawing/2014/main" val="1708732384"/>
                  </a:ext>
                </a:extLst>
              </a:tr>
              <a:tr h="616722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Cabling technique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430" marR="38430" marT="19215" marB="19215"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single ended 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430" marR="38430" marT="19215" marB="19215"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single ended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multidrop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configuration 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430" marR="38430" marT="19215" marB="1921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Multidrop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430" marR="38430" marT="19215" marB="19215" anchor="ctr"/>
                </a:tc>
                <a:extLst>
                  <a:ext uri="{0D108BD9-81ED-4DB2-BD59-A6C34878D82A}">
                    <a16:rowId xmlns:a16="http://schemas.microsoft.com/office/drawing/2014/main" val="2683194433"/>
                  </a:ext>
                </a:extLst>
              </a:tr>
              <a:tr h="616722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Communication mode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430" marR="38430" marT="19215" marB="19215"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Full duplex 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430" marR="38430" marT="19215" marB="19215"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Full and half duplex 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430" marR="38430" marT="19215" marB="1921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half duplex and full duplex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430" marR="38430" marT="19215" marB="19215" anchor="ctr"/>
                </a:tc>
                <a:extLst>
                  <a:ext uri="{0D108BD9-81ED-4DB2-BD59-A6C34878D82A}">
                    <a16:rowId xmlns:a16="http://schemas.microsoft.com/office/drawing/2014/main" val="3675440401"/>
                  </a:ext>
                </a:extLst>
              </a:tr>
              <a:tr h="464828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No. of devices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430" marR="38430" marT="19215" marB="19215"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transmit and 1 receive 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430" marR="38430" marT="19215" marB="19215"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transmitter, 10 receivers 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430" marR="38430" marT="19215" marB="1921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 transmitters, 32 receivers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430" marR="38430" marT="19215" marB="19215" anchor="ctr"/>
                </a:tc>
                <a:extLst>
                  <a:ext uri="{0D108BD9-81ED-4DB2-BD59-A6C34878D82A}">
                    <a16:rowId xmlns:a16="http://schemas.microsoft.com/office/drawing/2014/main" val="2046303825"/>
                  </a:ext>
                </a:extLst>
              </a:tr>
              <a:tr h="454970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Maximum distance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430" marR="38430" marT="19215" marB="19215"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50feet at 19.2 Kbps rate 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430" marR="38430" marT="19215" marB="19215"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4000 feet (at 100 Kbps rate) 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430" marR="38430" marT="19215" marB="1921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4000 feet(at 100 Kbps)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430" marR="38430" marT="19215" marB="19215" anchor="ctr"/>
                </a:tc>
                <a:extLst>
                  <a:ext uri="{0D108BD9-81ED-4DB2-BD59-A6C34878D82A}">
                    <a16:rowId xmlns:a16="http://schemas.microsoft.com/office/drawing/2014/main" val="2969500474"/>
                  </a:ext>
                </a:extLst>
              </a:tr>
              <a:tr h="495114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Maximum data rate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430" marR="38430" marT="19215" marB="19215"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1Mbps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upto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50 feet distance 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430" marR="38430" marT="19215" marB="19215"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 Mbps(at 50 feet) 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430" marR="38430" marT="19215" marB="1921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 Mbps(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upto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50 feet)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430" marR="38430" marT="19215" marB="19215" anchor="ctr"/>
                </a:tc>
                <a:extLst>
                  <a:ext uri="{0D108BD9-81ED-4DB2-BD59-A6C34878D82A}">
                    <a16:rowId xmlns:a16="http://schemas.microsoft.com/office/drawing/2014/main" val="4056806447"/>
                  </a:ext>
                </a:extLst>
              </a:tr>
              <a:tr h="538942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Signaling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430" marR="38430" marT="19215" marB="19215"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unbalanced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430" marR="38430" marT="19215" marB="19215"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Balanced 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430" marR="38430" marT="19215" marB="1921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Balanced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430" marR="38430" marT="19215" marB="19215" anchor="ctr"/>
                </a:tc>
                <a:extLst>
                  <a:ext uri="{0D108BD9-81ED-4DB2-BD59-A6C34878D82A}">
                    <a16:rowId xmlns:a16="http://schemas.microsoft.com/office/drawing/2014/main" val="429169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3240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3194</TotalTime>
  <Words>629</Words>
  <Application>Microsoft Office PowerPoint</Application>
  <PresentationFormat>Widescreen</PresentationFormat>
  <Paragraphs>204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Tahoma</vt:lpstr>
      <vt:lpstr>Times New Roman</vt:lpstr>
      <vt:lpstr>Trebuchet MS</vt:lpstr>
      <vt:lpstr>Wingdings</vt:lpstr>
      <vt:lpstr>Wingdings 3</vt:lpstr>
      <vt:lpstr>Facet</vt:lpstr>
      <vt:lpstr>RS422</vt:lpstr>
      <vt:lpstr>What is RS422? </vt:lpstr>
      <vt:lpstr>RS422 Pin Diagram DB9 </vt:lpstr>
      <vt:lpstr>Rs422 Pin Description</vt:lpstr>
      <vt:lpstr>37 Pin connector (DB-37)</vt:lpstr>
      <vt:lpstr>RS422 Pin Description</vt:lpstr>
      <vt:lpstr>RS422 Pin Description</vt:lpstr>
      <vt:lpstr>RS422 Pin Description</vt:lpstr>
      <vt:lpstr>Difference Between RS235,RS422 &amp; RS485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RS422</dc:title>
  <dc:creator>KV Akshitha</dc:creator>
  <cp:lastModifiedBy>KV Akshitha</cp:lastModifiedBy>
  <cp:revision>23</cp:revision>
  <dcterms:created xsi:type="dcterms:W3CDTF">2019-03-29T05:47:15Z</dcterms:created>
  <dcterms:modified xsi:type="dcterms:W3CDTF">2019-04-01T05:37:44Z</dcterms:modified>
</cp:coreProperties>
</file>