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69" r:id="rId4"/>
    <p:sldId id="275" r:id="rId5"/>
    <p:sldId id="276" r:id="rId6"/>
    <p:sldId id="277" r:id="rId7"/>
    <p:sldId id="278" r:id="rId8"/>
    <p:sldId id="279" r:id="rId9"/>
    <p:sldId id="281" r:id="rId10"/>
    <p:sldId id="280" r:id="rId11"/>
    <p:sldId id="258" r:id="rId12"/>
    <p:sldId id="259" r:id="rId13"/>
    <p:sldId id="273" r:id="rId14"/>
    <p:sldId id="282" r:id="rId15"/>
    <p:sldId id="274" r:id="rId16"/>
    <p:sldId id="265" r:id="rId17"/>
    <p:sldId id="283" r:id="rId18"/>
    <p:sldId id="267" r:id="rId19"/>
    <p:sldId id="272" r:id="rId20"/>
    <p:sldId id="271" r:id="rId21"/>
    <p:sldId id="268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F4850AB-1F37-4CE3-9301-DCB4559C3397}">
          <p14:sldIdLst>
            <p14:sldId id="256"/>
          </p14:sldIdLst>
        </p14:section>
        <p14:section name="Untitled Section" id="{A982DB66-651E-4157-B050-5A7749FD7BF2}">
          <p14:sldIdLst>
            <p14:sldId id="257"/>
            <p14:sldId id="269"/>
            <p14:sldId id="275"/>
            <p14:sldId id="276"/>
            <p14:sldId id="277"/>
            <p14:sldId id="278"/>
            <p14:sldId id="279"/>
            <p14:sldId id="281"/>
            <p14:sldId id="280"/>
            <p14:sldId id="258"/>
            <p14:sldId id="259"/>
            <p14:sldId id="273"/>
            <p14:sldId id="282"/>
            <p14:sldId id="274"/>
            <p14:sldId id="265"/>
            <p14:sldId id="283"/>
            <p14:sldId id="267"/>
            <p14:sldId id="272"/>
            <p14:sldId id="271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73" d="100"/>
          <a:sy n="73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9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2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38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74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778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03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42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9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9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29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43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94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2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06EB6-1765-4320-A6DB-6E7B0CDCD071}" type="datetimeFigureOut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1D9EF56-42C0-436D-A437-7C0FCF507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1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843088"/>
            <a:ext cx="7766936" cy="1343025"/>
          </a:xfrm>
        </p:spPr>
        <p:txBody>
          <a:bodyPr/>
          <a:lstStyle/>
          <a:p>
            <a:pPr algn="ctr"/>
            <a:r>
              <a:rPr lang="en-US" dirty="0" smtClean="0"/>
              <a:t>RS485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Submitted By        </a:t>
            </a:r>
            <a:endParaRPr lang="en-US" dirty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AKSHITHA K V   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MOHANAPRIYA G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9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5" y="803274"/>
            <a:ext cx="8315325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50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RS485 Pin </a:t>
            </a:r>
            <a:r>
              <a:rPr lang="en-US" b="1" dirty="0"/>
              <a:t>Description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DB9 </a:t>
            </a:r>
            <a:r>
              <a:rPr lang="en-US" sz="3100" b="1" dirty="0" smtClean="0"/>
              <a:t>CONNECTOR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59" y="3940085"/>
            <a:ext cx="6372225" cy="2832894"/>
          </a:xfrm>
        </p:spPr>
      </p:pic>
      <p:sp>
        <p:nvSpPr>
          <p:cNvPr id="8" name="Rectangle 7"/>
          <p:cNvSpPr/>
          <p:nvPr/>
        </p:nvSpPr>
        <p:spPr>
          <a:xfrm>
            <a:off x="677333" y="1930400"/>
            <a:ext cx="89095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male sockets are used on the DTE (Data Terminal Equipment ) or PC side.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0" i="0" u="none" strike="noStrike" dirty="0" smtClean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female sockets are on the DCE (Data </a:t>
            </a:r>
            <a:r>
              <a:rPr lang="en-US" b="0" i="0" u="none" strike="noStrike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Communication </a:t>
            </a:r>
            <a:r>
              <a:rPr lang="en-US" b="0" i="0" u="none" strike="noStrike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Equipment </a:t>
            </a:r>
            <a:r>
              <a:rPr lang="en-US" b="0" i="0" u="none" strike="noStrike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or Modem Side.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37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191400"/>
              </p:ext>
            </p:extLst>
          </p:nvPr>
        </p:nvGraphicFramePr>
        <p:xfrm>
          <a:off x="677332" y="1671632"/>
          <a:ext cx="8138057" cy="471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2334">
                  <a:extLst>
                    <a:ext uri="{9D8B030D-6E8A-4147-A177-3AD203B41FA5}">
                      <a16:colId xmlns:a16="http://schemas.microsoft.com/office/drawing/2014/main" val="2653061140"/>
                    </a:ext>
                  </a:extLst>
                </a:gridCol>
                <a:gridCol w="4212278">
                  <a:extLst>
                    <a:ext uri="{9D8B030D-6E8A-4147-A177-3AD203B41FA5}">
                      <a16:colId xmlns:a16="http://schemas.microsoft.com/office/drawing/2014/main" val="4026732097"/>
                    </a:ext>
                  </a:extLst>
                </a:gridCol>
                <a:gridCol w="2763445">
                  <a:extLst>
                    <a:ext uri="{9D8B030D-6E8A-4147-A177-3AD203B41FA5}">
                      <a16:colId xmlns:a16="http://schemas.microsoft.com/office/drawing/2014/main" val="3528496759"/>
                    </a:ext>
                  </a:extLst>
                </a:gridCol>
              </a:tblGrid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Pin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SIG.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Signal Name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409499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Common Ground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8567781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CTS+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To Send 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005250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RTS+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Ready To Send 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606624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RXD+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Received Data 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7883337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RXD-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Received Data 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3881015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6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CTS-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 To Send 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4520788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7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RTS-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Request To Send 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744281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8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TXD+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Transmitted Data +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28541974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 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TXD-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Transmitted Data -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907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5753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013"/>
          </a:xfrm>
        </p:spPr>
        <p:txBody>
          <a:bodyPr/>
          <a:lstStyle/>
          <a:p>
            <a:r>
              <a:rPr lang="en-US" dirty="0" smtClean="0"/>
              <a:t>DIFFERENCE BETWEEN RS232 AND RS485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335812"/>
              </p:ext>
            </p:extLst>
          </p:nvPr>
        </p:nvGraphicFramePr>
        <p:xfrm>
          <a:off x="700087" y="1671637"/>
          <a:ext cx="8043863" cy="500062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58285">
                  <a:extLst>
                    <a:ext uri="{9D8B030D-6E8A-4147-A177-3AD203B41FA5}">
                      <a16:colId xmlns:a16="http://schemas.microsoft.com/office/drawing/2014/main" val="2841014651"/>
                    </a:ext>
                  </a:extLst>
                </a:gridCol>
                <a:gridCol w="2792789">
                  <a:extLst>
                    <a:ext uri="{9D8B030D-6E8A-4147-A177-3AD203B41FA5}">
                      <a16:colId xmlns:a16="http://schemas.microsoft.com/office/drawing/2014/main" val="2989226890"/>
                    </a:ext>
                  </a:extLst>
                </a:gridCol>
                <a:gridCol w="2792789">
                  <a:extLst>
                    <a:ext uri="{9D8B030D-6E8A-4147-A177-3AD203B41FA5}">
                      <a16:colId xmlns:a16="http://schemas.microsoft.com/office/drawing/2014/main" val="1700830832"/>
                    </a:ext>
                  </a:extLst>
                </a:gridCol>
              </a:tblGrid>
              <a:tr h="3580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</a:rPr>
                        <a:t>Specifications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</a:rPr>
                        <a:t>RS232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  <a:effectLst/>
                        </a:rPr>
                        <a:t>RS485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1660575565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Mode of Operation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Single ended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Differential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1969895718"/>
                  </a:ext>
                </a:extLst>
              </a:tr>
              <a:tr h="498917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No. of drivers and receivers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1 driver, 1 receiver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32 drivers, 32 receivers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4255041341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Max. cable length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50 </a:t>
                      </a:r>
                      <a:r>
                        <a:rPr lang="en-US" sz="1400" dirty="0" err="1">
                          <a:effectLst/>
                        </a:rPr>
                        <a:t>ft</a:t>
                      </a:r>
                      <a:endParaRPr lang="en-US" sz="1400" dirty="0">
                        <a:effectLst/>
                      </a:endParaRP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4000 </a:t>
                      </a:r>
                      <a:r>
                        <a:rPr lang="en-US" sz="1400" dirty="0" err="1">
                          <a:effectLst/>
                        </a:rPr>
                        <a:t>ft</a:t>
                      </a:r>
                      <a:endParaRPr lang="en-US" sz="1400" dirty="0">
                        <a:effectLst/>
                      </a:endParaRP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1592957602"/>
                  </a:ext>
                </a:extLst>
              </a:tr>
              <a:tr h="2623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Data rate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20kb/s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10Mb/s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1427388645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Driver output voltage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+/-25V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-7V to +12V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2776992840"/>
                  </a:ext>
                </a:extLst>
              </a:tr>
              <a:tr h="5227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Signal level(Loaded min)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+/-5V to +/-15V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+/-1.5 V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2244623991"/>
                  </a:ext>
                </a:extLst>
              </a:tr>
              <a:tr h="5227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Signal level (Unloaded Max)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+/-25V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+/-6V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1880274648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Driver load impedance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3k to 7k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54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2976293425"/>
                  </a:ext>
                </a:extLst>
              </a:tr>
              <a:tr h="35805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Receiver input V range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+/-15V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-7 to +12V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2519630817"/>
                  </a:ext>
                </a:extLst>
              </a:tr>
              <a:tr h="5227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Receiver input sensitivity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+/-3V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+/-200mV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692329380"/>
                  </a:ext>
                </a:extLst>
              </a:tr>
              <a:tr h="52277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Receiver input resistance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3k to 7k</a:t>
                      </a:r>
                    </a:p>
                  </a:txBody>
                  <a:tcPr marL="92680" marR="92680" marT="4634" marB="18536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</a:rPr>
                        <a:t>More than 12k</a:t>
                      </a:r>
                    </a:p>
                  </a:txBody>
                  <a:tcPr marL="92680" marR="92680" marT="4634" marB="18536" anchor="ctr"/>
                </a:tc>
                <a:extLst>
                  <a:ext uri="{0D108BD9-81ED-4DB2-BD59-A6C34878D82A}">
                    <a16:rowId xmlns:a16="http://schemas.microsoft.com/office/drawing/2014/main" val="359153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421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RS-485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/>
          <a:lstStyle/>
          <a:p>
            <a:r>
              <a:rPr lang="en-US" dirty="0"/>
              <a:t>RS-485 provides Half-Duplex, </a:t>
            </a:r>
            <a:r>
              <a:rPr lang="en-US" dirty="0" err="1"/>
              <a:t>Multidrop</a:t>
            </a:r>
            <a:r>
              <a:rPr lang="en-US" dirty="0"/>
              <a:t> communications over a single twisted pair cable.</a:t>
            </a:r>
          </a:p>
          <a:p>
            <a:r>
              <a:rPr lang="en-US" dirty="0"/>
              <a:t>The standard specifies up to 32 drivers and 32 receivers can share a </a:t>
            </a:r>
            <a:r>
              <a:rPr lang="en-US" dirty="0" err="1"/>
              <a:t>multidrop</a:t>
            </a:r>
            <a:r>
              <a:rPr lang="en-US" dirty="0"/>
              <a:t> network</a:t>
            </a:r>
          </a:p>
          <a:p>
            <a:r>
              <a:rPr lang="en-US" dirty="0"/>
              <a:t>Terminator resistors avoid reflected </a:t>
            </a:r>
            <a:r>
              <a:rPr lang="en-US" dirty="0" smtClean="0"/>
              <a:t>signal.</a:t>
            </a:r>
          </a:p>
          <a:p>
            <a:r>
              <a:rPr lang="en-US" dirty="0"/>
              <a:t>A RS-485 network can be constructed as either a balanced two-wire system or a four-wire system.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4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7738"/>
          </a:xfrm>
        </p:spPr>
        <p:txBody>
          <a:bodyPr/>
          <a:lstStyle/>
          <a:p>
            <a:r>
              <a:rPr lang="en-US" dirty="0"/>
              <a:t>RS-485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7339"/>
            <a:ext cx="8596668" cy="4484024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RS-485 network is constructed as a two-wire system, all of the nodes have equal ranking.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RS-485 network constructed as a four-wire system has one node designated as the master, and the remaining nodes are designated as </a:t>
            </a:r>
            <a:r>
              <a:rPr lang="en-US" dirty="0" smtClean="0"/>
              <a:t>slaves.</a:t>
            </a:r>
          </a:p>
          <a:p>
            <a:r>
              <a:rPr lang="en-US" dirty="0" smtClean="0"/>
              <a:t> </a:t>
            </a:r>
            <a:r>
              <a:rPr lang="en-US" dirty="0"/>
              <a:t>Communication in such a system is only between master and slaves and not between slaves</a:t>
            </a:r>
            <a:r>
              <a:rPr lang="en-US" dirty="0" smtClean="0"/>
              <a:t>.</a:t>
            </a:r>
          </a:p>
          <a:p>
            <a:r>
              <a:rPr lang="en-US" dirty="0"/>
              <a:t>RS232 many devices simply use text (ASCII) protocols, with RS485 most devices use the MODBUS protocol. </a:t>
            </a:r>
          </a:p>
        </p:txBody>
      </p:sp>
    </p:spTree>
    <p:extLst>
      <p:ext uri="{BB962C8B-B14F-4D97-AF65-F5344CB8AC3E}">
        <p14:creationId xmlns:p14="http://schemas.microsoft.com/office/powerpoint/2010/main" val="100587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214" y="595313"/>
            <a:ext cx="8596668" cy="1320800"/>
          </a:xfrm>
        </p:spPr>
        <p:txBody>
          <a:bodyPr/>
          <a:lstStyle/>
          <a:p>
            <a:r>
              <a:rPr lang="en-US" dirty="0" smtClean="0"/>
              <a:t>RS485 HALF DUPLEX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53" y="1585913"/>
            <a:ext cx="8852429" cy="2986088"/>
          </a:xfrm>
        </p:spPr>
        <p:txBody>
          <a:bodyPr>
            <a:normAutofit/>
          </a:bodyPr>
          <a:lstStyle/>
          <a:p>
            <a:r>
              <a:rPr lang="en-US" dirty="0" err="1"/>
              <a:t>Datalogic</a:t>
            </a:r>
            <a:r>
              <a:rPr lang="en-US" dirty="0"/>
              <a:t> uses Half-Duplex configurations for Data Collecting and Master/Slave layouts</a:t>
            </a:r>
            <a:r>
              <a:rPr lang="en-US" dirty="0" smtClean="0"/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25" y="2743201"/>
            <a:ext cx="4500563" cy="30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6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RS485 </a:t>
            </a:r>
            <a:r>
              <a:rPr lang="en-US" dirty="0" smtClean="0"/>
              <a:t>FULL </a:t>
            </a:r>
            <a:r>
              <a:rPr lang="en-US" dirty="0"/>
              <a:t>DUPLEX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0201"/>
            <a:ext cx="8596668" cy="4441162"/>
          </a:xfrm>
        </p:spPr>
        <p:txBody>
          <a:bodyPr/>
          <a:lstStyle/>
          <a:p>
            <a:r>
              <a:rPr lang="en-US" dirty="0" smtClean="0"/>
              <a:t>Potentially </a:t>
            </a:r>
            <a:r>
              <a:rPr lang="en-US" dirty="0"/>
              <a:t>RS-485 interface can also use 4-wires to </a:t>
            </a:r>
            <a:r>
              <a:rPr lang="en-US" dirty="0" smtClean="0"/>
              <a:t>communicate </a:t>
            </a:r>
            <a:r>
              <a:rPr lang="en-US" dirty="0"/>
              <a:t>in </a:t>
            </a:r>
            <a:r>
              <a:rPr lang="en-US" dirty="0" err="1"/>
              <a:t>multidrop</a:t>
            </a:r>
            <a:r>
              <a:rPr lang="en-US" dirty="0"/>
              <a:t> mode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824" y="2543175"/>
            <a:ext cx="6210301" cy="349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10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609600"/>
            <a:ext cx="8845377" cy="1204913"/>
          </a:xfrm>
        </p:spPr>
        <p:txBody>
          <a:bodyPr>
            <a:normAutofit/>
          </a:bodyPr>
          <a:lstStyle/>
          <a:p>
            <a:r>
              <a:rPr lang="en-US" dirty="0" smtClean="0"/>
              <a:t>Implementing RS485 in LabVIEW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14514"/>
            <a:ext cx="8596668" cy="3286124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LabVIEW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build in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VISA SERIAL 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serial communication. </a:t>
            </a:r>
          </a:p>
          <a:p>
            <a:pPr fontAlgn="base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VISA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(Virtual instrumentation software architecture)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standard I/O API for instrumentation programming. </a:t>
            </a:r>
          </a:p>
          <a:p>
            <a:pPr marL="0" indent="0" fontAlgn="base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VISA can control GPIB, serial, USB, Ethernet, PXI, or VXI instruments.</a:t>
            </a:r>
          </a:p>
          <a:p>
            <a:pPr fontAlgn="base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VISA 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writing data.</a:t>
            </a:r>
          </a:p>
          <a:p>
            <a:pPr fontAlgn="base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 VISA PORT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reading data.</a:t>
            </a:r>
          </a:p>
          <a:p>
            <a:pPr fontAlgn="base"/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VISA PROPERTY NODE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for counting how much byte is coming at read serial port pin.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057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563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</a:t>
            </a:r>
            <a:r>
              <a:rPr lang="en-US" dirty="0" smtClean="0"/>
              <a:t>RS485 </a:t>
            </a:r>
            <a:r>
              <a:rPr lang="en-US" dirty="0"/>
              <a:t>in </a:t>
            </a:r>
            <a:r>
              <a:rPr lang="en-US" dirty="0" smtClean="0"/>
              <a:t>LabVIEW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5925"/>
            <a:ext cx="8596668" cy="4426875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STEPS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smtClean="0"/>
              <a:t>Right click on block diagram and select Visa configuration port.</a:t>
            </a:r>
          </a:p>
          <a:p>
            <a:r>
              <a:rPr lang="en-US" dirty="0"/>
              <a:t>Right click on block diagram and select </a:t>
            </a:r>
            <a:r>
              <a:rPr lang="en-US" dirty="0" smtClean="0"/>
              <a:t>read visa port, write visa port and close visa.</a:t>
            </a:r>
          </a:p>
          <a:p>
            <a:r>
              <a:rPr lang="en-US" dirty="0" smtClean="0"/>
              <a:t>Connect </a:t>
            </a:r>
            <a:r>
              <a:rPr lang="en-US" dirty="0"/>
              <a:t>Visa configuration </a:t>
            </a:r>
            <a:r>
              <a:rPr lang="en-US" dirty="0" smtClean="0"/>
              <a:t>port to visa property node.</a:t>
            </a:r>
          </a:p>
          <a:p>
            <a:r>
              <a:rPr lang="en-US" dirty="0" smtClean="0"/>
              <a:t>Connect visa property node to write </a:t>
            </a:r>
            <a:r>
              <a:rPr lang="en-US" dirty="0"/>
              <a:t>visa </a:t>
            </a:r>
            <a:r>
              <a:rPr lang="en-US" dirty="0" smtClean="0"/>
              <a:t>port.</a:t>
            </a:r>
          </a:p>
          <a:p>
            <a:r>
              <a:rPr lang="en-US" dirty="0" smtClean="0"/>
              <a:t>Connect write visa port to read visa port.</a:t>
            </a:r>
          </a:p>
          <a:p>
            <a:r>
              <a:rPr lang="en-US" dirty="0" smtClean="0"/>
              <a:t>Connect read visa port to close visa port.</a:t>
            </a:r>
          </a:p>
          <a:p>
            <a:r>
              <a:rPr lang="en-US" dirty="0" smtClean="0"/>
              <a:t>Run VI.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21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RS485?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3352"/>
            <a:ext cx="8596668" cy="4854573"/>
          </a:xfrm>
        </p:spPr>
        <p:txBody>
          <a:bodyPr/>
          <a:lstStyle/>
          <a:p>
            <a:r>
              <a:rPr lang="en-US" dirty="0"/>
              <a:t>RS-485 is a 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tx1"/>
                </a:solidFill>
              </a:rPr>
              <a:t>binary</a:t>
            </a:r>
            <a:r>
              <a:rPr lang="en-US" dirty="0"/>
              <a:t> </a:t>
            </a:r>
            <a:r>
              <a:rPr lang="en-US" dirty="0" smtClean="0"/>
              <a:t>serial </a:t>
            </a:r>
            <a:r>
              <a:rPr lang="en-US" dirty="0"/>
              <a:t>communications between devices</a:t>
            </a:r>
            <a:r>
              <a:rPr lang="en-US" dirty="0" smtClean="0"/>
              <a:t>.</a:t>
            </a:r>
          </a:p>
          <a:p>
            <a:r>
              <a:rPr lang="en-US" dirty="0"/>
              <a:t>The protocol is an updated version of the original serial protocol known </a:t>
            </a:r>
            <a:r>
              <a:rPr lang="en-US" dirty="0" smtClean="0"/>
              <a:t>as RS232.</a:t>
            </a:r>
          </a:p>
          <a:p>
            <a:r>
              <a:rPr lang="en-US" dirty="0"/>
              <a:t>A RS-485 compliant network is a multi-point communications network.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RS-485 standard specifies up to 32 drivers and 32 receivers on a single, two-wire bus</a:t>
            </a:r>
            <a:r>
              <a:rPr lang="en-US" dirty="0" smtClean="0"/>
              <a:t>.</a:t>
            </a:r>
          </a:p>
          <a:p>
            <a:r>
              <a:rPr lang="en-US" dirty="0"/>
              <a:t>RS-485 signals are transmitted over twisted-pair cabling, the connections are less sensitive for noise. It can span relatively large distances (up to 4000 feet). </a:t>
            </a:r>
            <a:endParaRPr lang="en-US" dirty="0" smtClean="0"/>
          </a:p>
          <a:p>
            <a:r>
              <a:rPr lang="en-US" dirty="0"/>
              <a:t>RS-485 is a serial communications standard that provides asynchronous communication capabilities, such as hardware flow control, software flow control, and parity </a:t>
            </a:r>
            <a:r>
              <a:rPr lang="en-US" dirty="0" smtClean="0"/>
              <a:t>check.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83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90" y="623888"/>
            <a:ext cx="8596668" cy="1320800"/>
          </a:xfrm>
        </p:spPr>
        <p:txBody>
          <a:bodyPr/>
          <a:lstStyle/>
          <a:p>
            <a:r>
              <a:rPr lang="en-US" dirty="0"/>
              <a:t>Implementing </a:t>
            </a:r>
            <a:r>
              <a:rPr lang="en-US" dirty="0" smtClean="0"/>
              <a:t>RS485 </a:t>
            </a:r>
            <a:r>
              <a:rPr lang="en-US" dirty="0"/>
              <a:t>in </a:t>
            </a:r>
            <a:r>
              <a:rPr lang="en-US" dirty="0" smtClean="0"/>
              <a:t>LabVIEW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823" y="1763486"/>
            <a:ext cx="8895535" cy="44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1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621" y="481013"/>
            <a:ext cx="9338204" cy="1320800"/>
          </a:xfrm>
        </p:spPr>
        <p:txBody>
          <a:bodyPr>
            <a:noAutofit/>
          </a:bodyPr>
          <a:lstStyle/>
          <a:p>
            <a:r>
              <a:rPr lang="en-US" sz="2800" dirty="0"/>
              <a:t>Implementing </a:t>
            </a:r>
            <a:r>
              <a:rPr lang="en-US" sz="2800" dirty="0" smtClean="0"/>
              <a:t>RS485 </a:t>
            </a:r>
            <a:r>
              <a:rPr lang="en-US" sz="2800" dirty="0"/>
              <a:t>in </a:t>
            </a:r>
            <a:r>
              <a:rPr lang="en-US" sz="2800" dirty="0" smtClean="0"/>
              <a:t>LabVIEW</a:t>
            </a:r>
            <a:endParaRPr lang="en-US"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1621" y="1685110"/>
            <a:ext cx="8556882" cy="48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6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57438"/>
            <a:ext cx="8596668" cy="9429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 smtClean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9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28712"/>
            <a:ext cx="8596668" cy="700087"/>
          </a:xfrm>
        </p:spPr>
        <p:txBody>
          <a:bodyPr/>
          <a:lstStyle/>
          <a:p>
            <a:r>
              <a:rPr lang="en-US" dirty="0" smtClean="0"/>
              <a:t>Why we use RS485?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868" y="2100263"/>
            <a:ext cx="8596668" cy="3941100"/>
          </a:xfrm>
        </p:spPr>
        <p:txBody>
          <a:bodyPr>
            <a:normAutofit/>
          </a:bodyPr>
          <a:lstStyle/>
          <a:p>
            <a:r>
              <a:rPr lang="en-US" dirty="0"/>
              <a:t>RS485 is commonly used for serial communication.</a:t>
            </a:r>
          </a:p>
          <a:p>
            <a:r>
              <a:rPr lang="en-US" dirty="0"/>
              <a:t>While the RS-232 standard allowed for the connection of two devices through a serial link, RS-485 allows for serial connections among more than two devices on a networked system</a:t>
            </a:r>
            <a:r>
              <a:rPr lang="en-US" dirty="0" smtClean="0"/>
              <a:t>.</a:t>
            </a:r>
          </a:p>
          <a:p>
            <a:r>
              <a:rPr lang="en-US" dirty="0"/>
              <a:t>An important advantage of RS485 is that you can put several RS485 devices on the same bus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29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585789"/>
            <a:ext cx="8596668" cy="5455574"/>
          </a:xfrm>
        </p:spPr>
        <p:txBody>
          <a:bodyPr/>
          <a:lstStyle/>
          <a:p>
            <a:r>
              <a:rPr lang="en-US" dirty="0"/>
              <a:t>What made it such an advancement over </a:t>
            </a:r>
            <a:r>
              <a:rPr lang="en-US" dirty="0" smtClean="0"/>
              <a:t>RS232 </a:t>
            </a:r>
            <a:r>
              <a:rPr lang="en-US" dirty="0"/>
              <a:t>was that it could transmit not only a single device to device transmission</a:t>
            </a:r>
            <a:r>
              <a:rPr lang="en-US" dirty="0" smtClean="0"/>
              <a:t>, but </a:t>
            </a:r>
            <a:r>
              <a:rPr lang="en-US" dirty="0"/>
              <a:t>also a communicate bus to connect multiple device at once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95336" y="1858326"/>
            <a:ext cx="8591551" cy="43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4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628651"/>
            <a:ext cx="8596668" cy="5412712"/>
          </a:xfrm>
        </p:spPr>
        <p:txBody>
          <a:bodyPr/>
          <a:lstStyle/>
          <a:p>
            <a:r>
              <a:rPr lang="en-US" dirty="0"/>
              <a:t>The configuration and specification of </a:t>
            </a:r>
            <a:r>
              <a:rPr lang="en-US" dirty="0" smtClean="0"/>
              <a:t>RS485 </a:t>
            </a:r>
            <a:r>
              <a:rPr lang="en-US" dirty="0"/>
              <a:t>make it faster and extend the range of data transmission.</a:t>
            </a:r>
          </a:p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00113" y="1758315"/>
            <a:ext cx="8167687" cy="42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99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71475"/>
            <a:ext cx="8596668" cy="5669887"/>
          </a:xfrm>
        </p:spPr>
        <p:txBody>
          <a:bodyPr/>
          <a:lstStyle/>
          <a:p>
            <a:r>
              <a:rPr lang="en-US" dirty="0"/>
              <a:t>You aren’t limited to fifty feet of cable like with </a:t>
            </a:r>
            <a:r>
              <a:rPr lang="en-US" dirty="0" smtClean="0"/>
              <a:t>RS232 .The </a:t>
            </a:r>
            <a:r>
              <a:rPr lang="en-US" dirty="0"/>
              <a:t>maximum cable length </a:t>
            </a:r>
            <a:r>
              <a:rPr lang="en-US" dirty="0" smtClean="0"/>
              <a:t>for RS485 </a:t>
            </a:r>
            <a:r>
              <a:rPr lang="en-US" dirty="0"/>
              <a:t>is typically listed as 1200 meters or about 4000 </a:t>
            </a:r>
            <a:r>
              <a:rPr lang="en-US" dirty="0" smtClean="0"/>
              <a:t>feet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14388" y="1758315"/>
            <a:ext cx="8253412" cy="40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2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357189"/>
            <a:ext cx="8596668" cy="5684174"/>
          </a:xfrm>
        </p:spPr>
        <p:txBody>
          <a:bodyPr/>
          <a:lstStyle/>
          <a:p>
            <a:r>
              <a:rPr lang="en-US" dirty="0"/>
              <a:t>In some application</a:t>
            </a:r>
            <a:r>
              <a:rPr lang="en-US" dirty="0" smtClean="0"/>
              <a:t>, terminals </a:t>
            </a:r>
            <a:r>
              <a:rPr lang="en-US" dirty="0"/>
              <a:t>strips were used in place of a </a:t>
            </a:r>
            <a:r>
              <a:rPr lang="en-US" dirty="0" smtClean="0"/>
              <a:t>connector. This </a:t>
            </a:r>
            <a:r>
              <a:rPr lang="en-US" dirty="0"/>
              <a:t>helped </a:t>
            </a:r>
            <a:r>
              <a:rPr lang="en-US" dirty="0" smtClean="0"/>
              <a:t>RS485 </a:t>
            </a:r>
            <a:r>
              <a:rPr lang="en-US" dirty="0"/>
              <a:t>become a widely used and very versatile from of serial communication.</a:t>
            </a:r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985838" y="1514474"/>
            <a:ext cx="8081962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5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728665"/>
            <a:ext cx="8596668" cy="5341274"/>
          </a:xfrm>
        </p:spPr>
        <p:txBody>
          <a:bodyPr/>
          <a:lstStyle/>
          <a:p>
            <a:r>
              <a:rPr lang="en-US" dirty="0"/>
              <a:t>Another plus for </a:t>
            </a:r>
            <a:r>
              <a:rPr lang="en-US" dirty="0" smtClean="0"/>
              <a:t>RS485 </a:t>
            </a:r>
            <a:r>
              <a:rPr lang="en-US" dirty="0"/>
              <a:t>is that it is less susceptible to noise issues</a:t>
            </a:r>
            <a:r>
              <a:rPr lang="en-US" dirty="0" smtClean="0"/>
              <a:t>. Electric </a:t>
            </a:r>
            <a:r>
              <a:rPr lang="en-US" dirty="0"/>
              <a:t>noise can cause all kinds of problem for electronics</a:t>
            </a:r>
            <a:r>
              <a:rPr lang="en-US" dirty="0" smtClean="0"/>
              <a:t>. RS232 </a:t>
            </a:r>
            <a:r>
              <a:rPr lang="en-US" dirty="0"/>
              <a:t>reference ground to decipher the data it was </a:t>
            </a:r>
            <a:r>
              <a:rPr lang="en-US" dirty="0" smtClean="0"/>
              <a:t>transmitting. This </a:t>
            </a:r>
            <a:r>
              <a:rPr lang="en-US" dirty="0"/>
              <a:t>allowed for electrical noise to cause interference.</a:t>
            </a:r>
          </a:p>
          <a:p>
            <a:r>
              <a:rPr lang="en-US" dirty="0" smtClean="0"/>
              <a:t>RS485 </a:t>
            </a:r>
            <a:r>
              <a:rPr lang="en-US" dirty="0"/>
              <a:t>avoid this issue which also allows for shielding of cables to prevent </a:t>
            </a:r>
            <a:r>
              <a:rPr lang="en-US" dirty="0" smtClean="0"/>
              <a:t>noise.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114425" y="2728569"/>
            <a:ext cx="8015288" cy="37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41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39" y="674688"/>
            <a:ext cx="8401050" cy="508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047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914</TotalTime>
  <Words>886</Words>
  <Application>Microsoft Office PowerPoint</Application>
  <PresentationFormat>Widescreen</PresentationFormat>
  <Paragraphs>129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Times New Roman</vt:lpstr>
      <vt:lpstr>Trebuchet MS</vt:lpstr>
      <vt:lpstr>Verdana</vt:lpstr>
      <vt:lpstr>Wingdings</vt:lpstr>
      <vt:lpstr>Wingdings 3</vt:lpstr>
      <vt:lpstr>Facet</vt:lpstr>
      <vt:lpstr>RS485</vt:lpstr>
      <vt:lpstr>What is RS485?</vt:lpstr>
      <vt:lpstr>Why we use RS485?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RS485 Pin Description  DB9 CONNECTOR </vt:lpstr>
      <vt:lpstr>PIN DESCRIPTION</vt:lpstr>
      <vt:lpstr>DIFFERENCE BETWEEN RS232 AND RS485</vt:lpstr>
      <vt:lpstr>RS-485 network</vt:lpstr>
      <vt:lpstr>RS-485 network</vt:lpstr>
      <vt:lpstr>RS485 HALF DUPLEX</vt:lpstr>
      <vt:lpstr>RS485 FULL DUPLEX</vt:lpstr>
      <vt:lpstr>Implementing RS485 in LabVIEW</vt:lpstr>
      <vt:lpstr>Implementing RS485 in LabVIEW </vt:lpstr>
      <vt:lpstr>Implementing RS485 in LabVIEW</vt:lpstr>
      <vt:lpstr>Implementing RS485 in LabVIEW</vt:lpstr>
      <vt:lpstr>PowerPoint Presentation</vt:lpstr>
    </vt:vector>
  </TitlesOfParts>
  <Company>Altran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RS232</dc:title>
  <dc:creator>G Mohanpriya</dc:creator>
  <cp:lastModifiedBy>KV Akshitha</cp:lastModifiedBy>
  <cp:revision>50</cp:revision>
  <dcterms:created xsi:type="dcterms:W3CDTF">2019-03-27T04:04:42Z</dcterms:created>
  <dcterms:modified xsi:type="dcterms:W3CDTF">2019-04-08T04:52:18Z</dcterms:modified>
</cp:coreProperties>
</file>