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9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1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27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5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9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8D5F-77F2-4ACC-B8C7-AC3B7B0CC0D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7F5745-9BC0-42DD-93C9-9CD0DA7C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48571"/>
            <a:ext cx="7766936" cy="1169939"/>
          </a:xfrm>
        </p:spPr>
        <p:txBody>
          <a:bodyPr/>
          <a:lstStyle/>
          <a:p>
            <a:pPr algn="ctr"/>
            <a:r>
              <a:rPr lang="en-US" sz="6000" dirty="0" smtClean="0"/>
              <a:t>USB 6501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01822"/>
          </a:xfrm>
        </p:spPr>
        <p:txBody>
          <a:bodyPr>
            <a:noAutofit/>
          </a:bodyPr>
          <a:lstStyle/>
          <a:p>
            <a:r>
              <a:rPr lang="en-US" sz="2400" dirty="0" smtClean="0"/>
              <a:t>Submitted BY </a:t>
            </a:r>
          </a:p>
          <a:p>
            <a:r>
              <a:rPr lang="en-US" sz="2400" dirty="0" err="1" smtClean="0"/>
              <a:t>Mohana</a:t>
            </a:r>
            <a:r>
              <a:rPr lang="en-US" sz="2400" dirty="0" smtClean="0"/>
              <a:t> </a:t>
            </a:r>
            <a:r>
              <a:rPr lang="en-US" sz="2400" dirty="0" err="1" smtClean="0"/>
              <a:t>Priya</a:t>
            </a:r>
            <a:r>
              <a:rPr lang="en-US" sz="2400" dirty="0" smtClean="0"/>
              <a:t> G</a:t>
            </a:r>
          </a:p>
          <a:p>
            <a:r>
              <a:rPr lang="en-US" sz="2400" dirty="0" smtClean="0"/>
              <a:t>Akshitha K 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233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44" y="142694"/>
            <a:ext cx="8596668" cy="139872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Implementing USB 6501 in </a:t>
            </a:r>
            <a:r>
              <a:rPr lang="en-US" dirty="0" smtClean="0"/>
              <a:t>LabVIEW</a:t>
            </a:r>
            <a:br>
              <a:rPr lang="en-US" dirty="0" smtClean="0"/>
            </a:br>
            <a:r>
              <a:rPr lang="en-US" sz="2700" dirty="0" smtClean="0"/>
              <a:t>4. Run VI.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058" y="1743710"/>
            <a:ext cx="2159159" cy="195307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37557" y="4499972"/>
            <a:ext cx="2232660" cy="195307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l="-1352" r="1"/>
          <a:stretch/>
        </p:blipFill>
        <p:spPr>
          <a:xfrm>
            <a:off x="5133703" y="1743710"/>
            <a:ext cx="2936964" cy="19530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5172890" y="4499971"/>
            <a:ext cx="2897777" cy="19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1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18" y="271272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5221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en-US" dirty="0" smtClean="0"/>
              <a:t>What is USB 6501?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605"/>
            <a:ext cx="8596668" cy="4460757"/>
          </a:xfrm>
        </p:spPr>
        <p:txBody>
          <a:bodyPr/>
          <a:lstStyle/>
          <a:p>
            <a:r>
              <a:rPr lang="en-US" dirty="0" smtClean="0"/>
              <a:t>The NI USB-6501 is a portable digital I/O device that provides reliable data acquisition and control at a low price. </a:t>
            </a:r>
          </a:p>
          <a:p>
            <a:r>
              <a:rPr lang="en-US" dirty="0"/>
              <a:t>The USB-6501 is a full-speed USB device that provides 24 DIO lines and a 32-bit counter.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24 digital lines are arranged in three ports: P0.&lt;0..7&gt;, P1.&lt;0..7&gt;, and P2.&lt;0..7&gt;. </a:t>
            </a:r>
            <a:r>
              <a:rPr lang="en-US" dirty="0" smtClean="0"/>
              <a:t>All </a:t>
            </a:r>
            <a:r>
              <a:rPr lang="en-US" dirty="0"/>
              <a:t>IO lines can be configured as either input or output individually. </a:t>
            </a:r>
            <a:endParaRPr lang="en-US" dirty="0" smtClean="0"/>
          </a:p>
          <a:p>
            <a:r>
              <a:rPr lang="en-US" dirty="0" smtClean="0"/>
              <a:t>Additionally</a:t>
            </a:r>
            <a:r>
              <a:rPr lang="en-US" dirty="0"/>
              <a:t>, P2.7 can be used as a counter triggered by high-to-low transitions</a:t>
            </a:r>
            <a:r>
              <a:rPr lang="en-US" dirty="0" smtClean="0"/>
              <a:t>.</a:t>
            </a:r>
          </a:p>
          <a:p>
            <a:r>
              <a:rPr lang="en-US" dirty="0"/>
              <a:t> The default configuration of the USB-6501 DIO ports is open-drain for 5 V operation with </a:t>
            </a:r>
            <a:r>
              <a:rPr lang="en-US" dirty="0" smtClean="0"/>
              <a:t>an onboard </a:t>
            </a:r>
            <a:r>
              <a:rPr lang="en-US" dirty="0"/>
              <a:t>4.7 </a:t>
            </a:r>
            <a:r>
              <a:rPr lang="en-US" dirty="0" err="1"/>
              <a:t>kΩ</a:t>
            </a:r>
            <a:r>
              <a:rPr lang="en-US" dirty="0"/>
              <a:t> pull-up resistor</a:t>
            </a:r>
            <a:r>
              <a:rPr lang="en-US" dirty="0" smtClean="0"/>
              <a:t>.</a:t>
            </a:r>
          </a:p>
          <a:p>
            <a:r>
              <a:rPr lang="en-US" dirty="0"/>
              <a:t> The USB-6501 supplies a nominal </a:t>
            </a:r>
            <a:r>
              <a:rPr lang="en-US" dirty="0" smtClean="0"/>
              <a:t>5V </a:t>
            </a:r>
            <a:r>
              <a:rPr lang="en-US" dirty="0"/>
              <a:t>from two pins, one on each screw-terminal block.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9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07" y="253194"/>
            <a:ext cx="8596668" cy="824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 USB 6501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238" y="1342282"/>
            <a:ext cx="6650605" cy="3866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8655" y="5473337"/>
            <a:ext cx="7641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Overlay Label with Pin Orientation Guides                      2. </a:t>
            </a:r>
            <a:r>
              <a:rPr lang="en-US" sz="1600" dirty="0" err="1" smtClean="0"/>
              <a:t>Combicon</a:t>
            </a:r>
            <a:r>
              <a:rPr lang="en-US" sz="1600" dirty="0" smtClean="0"/>
              <a:t> Jack</a:t>
            </a:r>
          </a:p>
          <a:p>
            <a:r>
              <a:rPr lang="en-US" sz="1600" dirty="0" smtClean="0"/>
              <a:t>3. Screw Terminal Connector Plugs                                     4. Signal Name Labels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689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en-US" dirty="0" smtClean="0"/>
              <a:t>USB 6501 Pin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970" y="1763486"/>
            <a:ext cx="5984069" cy="47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371" y="426720"/>
            <a:ext cx="8596668" cy="814251"/>
          </a:xfrm>
        </p:spPr>
        <p:txBody>
          <a:bodyPr/>
          <a:lstStyle/>
          <a:p>
            <a:r>
              <a:rPr lang="en-US" dirty="0" smtClean="0"/>
              <a:t>USB 6501 Pin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66182"/>
              </p:ext>
            </p:extLst>
          </p:nvPr>
        </p:nvGraphicFramePr>
        <p:xfrm>
          <a:off x="383371" y="1593851"/>
          <a:ext cx="9184593" cy="442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206">
                  <a:extLst>
                    <a:ext uri="{9D8B030D-6E8A-4147-A177-3AD203B41FA5}">
                      <a16:colId xmlns:a16="http://schemas.microsoft.com/office/drawing/2014/main" val="3695478283"/>
                    </a:ext>
                  </a:extLst>
                </a:gridCol>
                <a:gridCol w="2495005">
                  <a:extLst>
                    <a:ext uri="{9D8B030D-6E8A-4147-A177-3AD203B41FA5}">
                      <a16:colId xmlns:a16="http://schemas.microsoft.com/office/drawing/2014/main" val="1917608169"/>
                    </a:ext>
                  </a:extLst>
                </a:gridCol>
                <a:gridCol w="4859382">
                  <a:extLst>
                    <a:ext uri="{9D8B030D-6E8A-4147-A177-3AD203B41FA5}">
                      <a16:colId xmlns:a16="http://schemas.microsoft.com/office/drawing/2014/main" val="2369427915"/>
                    </a:ext>
                  </a:extLst>
                </a:gridCol>
              </a:tblGrid>
              <a:tr h="6653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Signal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Direction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Description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214331"/>
                  </a:ext>
                </a:extLst>
              </a:tr>
              <a:tr h="1023389">
                <a:tc>
                  <a:txBody>
                    <a:bodyPr/>
                    <a:lstStyle/>
                    <a:p>
                      <a:pPr algn="l"/>
                      <a:r>
                        <a:rPr lang="nn-NO" sz="1400" dirty="0" smtClean="0"/>
                        <a:t>P0.&lt;0..7&gt;, </a:t>
                      </a:r>
                    </a:p>
                    <a:p>
                      <a:pPr algn="l"/>
                      <a:r>
                        <a:rPr lang="nn-NO" sz="1400" dirty="0" smtClean="0"/>
                        <a:t>P1.&lt;0..7&gt;,</a:t>
                      </a:r>
                    </a:p>
                    <a:p>
                      <a:pPr algn="l"/>
                      <a:r>
                        <a:rPr lang="nn-NO" sz="1400" dirty="0" smtClean="0"/>
                        <a:t>P2.&lt;0..6&gt;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Input or Output Digital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Digital I/O Signals: You can individually configure each signal as an input or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8366"/>
                  </a:ext>
                </a:extLst>
              </a:tr>
              <a:tr h="14038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P2.7/PFI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Input or 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This pin is configurable as either a digital line or an event counter. </a:t>
                      </a:r>
                    </a:p>
                    <a:p>
                      <a:r>
                        <a:rPr lang="en-US" sz="1400" b="1" dirty="0" smtClean="0"/>
                        <a:t>Digital I/O Signal: </a:t>
                      </a:r>
                      <a:r>
                        <a:rPr lang="en-US" sz="1400" dirty="0" smtClean="0"/>
                        <a:t>As a digital line, this signal can be used as an input or output. </a:t>
                      </a:r>
                    </a:p>
                    <a:p>
                      <a:r>
                        <a:rPr lang="en-US" sz="1400" b="1" dirty="0" smtClean="0"/>
                        <a:t>CTR: </a:t>
                      </a:r>
                      <a:r>
                        <a:rPr lang="en-US" sz="1400" dirty="0" smtClean="0"/>
                        <a:t>As a counter, this signal can be used as an event counter input 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04563"/>
                  </a:ext>
                </a:extLst>
              </a:tr>
              <a:tr h="73540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+5 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voltage source provided by the USB host. The voltage is nominally 5 V, but varies from system to system.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34955"/>
                  </a:ext>
                </a:extLst>
              </a:tr>
              <a:tr h="60012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—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Ground: The reference for the digital signals and the +5 VDC supply.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04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4103"/>
            <a:ext cx="8596668" cy="722811"/>
          </a:xfrm>
        </p:spPr>
        <p:txBody>
          <a:bodyPr/>
          <a:lstStyle/>
          <a:p>
            <a:r>
              <a:rPr lang="en-US" dirty="0" smtClean="0"/>
              <a:t>DAQ 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72491"/>
            <a:ext cx="8596668" cy="3291840"/>
          </a:xfrm>
        </p:spPr>
        <p:txBody>
          <a:bodyPr/>
          <a:lstStyle/>
          <a:p>
            <a:r>
              <a:rPr lang="en-US" dirty="0"/>
              <a:t>The DAQ Assistant is a graphical interface for configuring measurement tasks, channels, and scales. </a:t>
            </a:r>
            <a:endParaRPr lang="en-US" dirty="0" smtClean="0"/>
          </a:p>
          <a:p>
            <a:r>
              <a:rPr lang="en-US" dirty="0" smtClean="0"/>
              <a:t>THE DAQ assistant will recognize the DAQ hardware connected to your computer and will known its capabilities and connection terminals.</a:t>
            </a:r>
          </a:p>
          <a:p>
            <a:r>
              <a:rPr lang="en-US" dirty="0" smtClean="0"/>
              <a:t>It will enable you to define the “task” you want the DAQ to do (read analog channels, set Digital I/O, count pulses, etc..).</a:t>
            </a:r>
          </a:p>
          <a:p>
            <a:r>
              <a:rPr lang="en-US" dirty="0"/>
              <a:t>It will enable you </a:t>
            </a:r>
            <a:r>
              <a:rPr lang="en-US" dirty="0" smtClean="0"/>
              <a:t>to select the connection terminals you want to use (port/bit, channel).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130" y="509452"/>
            <a:ext cx="1305469" cy="13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1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497"/>
          </a:xfrm>
        </p:spPr>
        <p:txBody>
          <a:bodyPr>
            <a:normAutofit/>
          </a:bodyPr>
          <a:lstStyle/>
          <a:p>
            <a:r>
              <a:rPr lang="en-US" sz="3200" b="1" dirty="0"/>
              <a:t>Measurement &amp; Automation </a:t>
            </a:r>
            <a:r>
              <a:rPr lang="en-US" sz="3200" b="1" dirty="0" smtClean="0"/>
              <a:t>Explorer(MAX)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3435530"/>
          </a:xfrm>
        </p:spPr>
        <p:txBody>
          <a:bodyPr/>
          <a:lstStyle/>
          <a:p>
            <a:pPr algn="just"/>
            <a:r>
              <a:rPr lang="en-US" dirty="0"/>
              <a:t>NI's Measurement &amp; Automation Explorer (NI MAX) provides access to your National Instruments CAN, DAQ, </a:t>
            </a:r>
            <a:r>
              <a:rPr lang="en-US" dirty="0" err="1"/>
              <a:t>FieldPoint</a:t>
            </a:r>
            <a:r>
              <a:rPr lang="en-US" dirty="0"/>
              <a:t>, GPIB, IMAQ, IVI, Modular Instruments, Motion, NI Switch Executive, VI Logger, VISA, and VXI devices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MAX will ALSO </a:t>
            </a:r>
            <a:r>
              <a:rPr lang="en-US" dirty="0"/>
              <a:t>will recognize the DAQ hardware connected to your computer and will known its capabilities and connection terminals.</a:t>
            </a:r>
          </a:p>
          <a:p>
            <a:r>
              <a:rPr lang="en-US" dirty="0" smtClean="0"/>
              <a:t>You can </a:t>
            </a:r>
            <a:r>
              <a:rPr lang="en-US" dirty="0"/>
              <a:t>Create and edit channels, tasks, interfaces, scales, and virtual instruments </a:t>
            </a:r>
            <a:r>
              <a:rPr lang="en-US" dirty="0" smtClean="0"/>
              <a:t>within MAX.</a:t>
            </a:r>
          </a:p>
          <a:p>
            <a:r>
              <a:rPr lang="en-US" dirty="0" smtClean="0"/>
              <a:t>MAX will enable you to directly read/write to connected devices with a “Test Panels”.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9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15143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USB 6501 in </a:t>
            </a:r>
            <a:r>
              <a:rPr lang="en-US" dirty="0" smtClean="0"/>
              <a:t>LabVIEW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STEPS</a:t>
            </a:r>
            <a:br>
              <a:rPr lang="en-US" sz="3100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29246"/>
            <a:ext cx="9315752" cy="472875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Launch the DAQ Assistant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Open </a:t>
            </a:r>
            <a:r>
              <a:rPr lang="en-US" dirty="0" smtClean="0">
                <a:solidFill>
                  <a:schemeClr val="accent1"/>
                </a:solidFill>
              </a:rPr>
              <a:t>LabVIEW</a:t>
            </a:r>
            <a:r>
              <a:rPr lang="en-US" dirty="0" smtClean="0"/>
              <a:t> and create </a:t>
            </a:r>
            <a:r>
              <a:rPr lang="en-US" dirty="0" smtClean="0">
                <a:solidFill>
                  <a:schemeClr val="accent1"/>
                </a:solidFill>
              </a:rPr>
              <a:t>New VI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Right </a:t>
            </a:r>
            <a:r>
              <a:rPr lang="en-US" dirty="0"/>
              <a:t>click on block diagram </a:t>
            </a:r>
            <a:r>
              <a:rPr lang="en-US" dirty="0" smtClean="0"/>
              <a:t>and select </a:t>
            </a:r>
            <a:r>
              <a:rPr lang="en-US" b="1" dirty="0" smtClean="0">
                <a:solidFill>
                  <a:schemeClr val="accent1"/>
                </a:solidFill>
              </a:rPr>
              <a:t>Express</a:t>
            </a:r>
            <a:r>
              <a:rPr lang="en-US" b="1" dirty="0" smtClean="0"/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accent1"/>
                </a:solidFill>
              </a:rPr>
              <a:t>Input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accent1"/>
                </a:solidFill>
              </a:rPr>
              <a:t>DAQ Assist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2. </a:t>
            </a:r>
            <a:r>
              <a:rPr lang="en-US" b="1" dirty="0">
                <a:solidFill>
                  <a:schemeClr val="accent1"/>
                </a:solidFill>
              </a:rPr>
              <a:t>Create the </a:t>
            </a:r>
            <a:r>
              <a:rPr lang="en-US" b="1" dirty="0" smtClean="0">
                <a:solidFill>
                  <a:schemeClr val="accent1"/>
                </a:solidFill>
              </a:rPr>
              <a:t>Task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this example, we will configure a simple </a:t>
            </a:r>
            <a:r>
              <a:rPr lang="en-US" dirty="0" smtClean="0"/>
              <a:t>Digital output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1"/>
                </a:solidFill>
              </a:rPr>
              <a:t>Generate signals</a:t>
            </a:r>
            <a:r>
              <a:rPr lang="en-US" dirty="0" smtClean="0"/>
              <a:t> and then </a:t>
            </a:r>
            <a:r>
              <a:rPr lang="en-US" dirty="0" smtClean="0">
                <a:solidFill>
                  <a:schemeClr val="accent1"/>
                </a:solidFill>
              </a:rPr>
              <a:t>select digital output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/>
              <a:t>the physical </a:t>
            </a:r>
            <a:r>
              <a:rPr lang="en-US" dirty="0" smtClean="0"/>
              <a:t>channel(</a:t>
            </a:r>
            <a:r>
              <a:rPr lang="en-US" dirty="0" smtClean="0">
                <a:solidFill>
                  <a:schemeClr val="accent1"/>
                </a:solidFill>
              </a:rPr>
              <a:t>Port 0.0</a:t>
            </a:r>
            <a:r>
              <a:rPr lang="en-US" dirty="0" smtClean="0"/>
              <a:t>) for </a:t>
            </a:r>
            <a:r>
              <a:rPr lang="en-US" dirty="0"/>
              <a:t>which you are creating this task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3. </a:t>
            </a:r>
            <a:r>
              <a:rPr lang="en-US" b="1" dirty="0">
                <a:solidFill>
                  <a:schemeClr val="accent1"/>
                </a:solidFill>
              </a:rPr>
              <a:t>Generate LabVIEW </a:t>
            </a:r>
            <a:r>
              <a:rPr lang="en-US" b="1" dirty="0" smtClean="0">
                <a:solidFill>
                  <a:schemeClr val="accent1"/>
                </a:solidFill>
              </a:rPr>
              <a:t>Code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Right </a:t>
            </a:r>
            <a:r>
              <a:rPr lang="en-US" dirty="0"/>
              <a:t>click on block diagram </a:t>
            </a:r>
            <a:r>
              <a:rPr lang="en-US" dirty="0" smtClean="0"/>
              <a:t>and select </a:t>
            </a:r>
            <a:r>
              <a:rPr lang="en-US" dirty="0" smtClean="0">
                <a:solidFill>
                  <a:schemeClr val="accent1"/>
                </a:solidFill>
              </a:rPr>
              <a:t>Vertical Toggle switch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Round LED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Connect </a:t>
            </a:r>
            <a:r>
              <a:rPr lang="en-US" dirty="0">
                <a:solidFill>
                  <a:schemeClr val="accent1"/>
                </a:solidFill>
              </a:rPr>
              <a:t>Vertical Toggle </a:t>
            </a:r>
            <a:r>
              <a:rPr lang="en-US" dirty="0" smtClean="0">
                <a:solidFill>
                  <a:schemeClr val="accent1"/>
                </a:solidFill>
              </a:rPr>
              <a:t>switch, Round LED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DAQ Assist</a:t>
            </a:r>
            <a:r>
              <a:rPr lang="en-US" dirty="0"/>
              <a:t> 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5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dirty="0" smtClean="0"/>
              <a:t>Implementing USB 6501 in LabVIEW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11234"/>
            <a:ext cx="4886272" cy="42001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63606" y="2050869"/>
            <a:ext cx="4089845" cy="34224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0240" y="5572842"/>
            <a:ext cx="2155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 Diagram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62503" y="5557453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Front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453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4692</TotalTime>
  <Words>636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USB 6501</vt:lpstr>
      <vt:lpstr>What is USB 6501?</vt:lpstr>
      <vt:lpstr> USB 6501 </vt:lpstr>
      <vt:lpstr>USB 6501 Pin Diagram</vt:lpstr>
      <vt:lpstr>USB 6501 Pin Description</vt:lpstr>
      <vt:lpstr>DAQ Assistant</vt:lpstr>
      <vt:lpstr>Measurement &amp; Automation Explorer(MAX)</vt:lpstr>
      <vt:lpstr>Implementing USB 6501 in LabVIEW  STEPS  </vt:lpstr>
      <vt:lpstr>Implementing USB 6501 in LabVIEW</vt:lpstr>
      <vt:lpstr>Implementing USB 6501 in LabVIEW 4. Run VI.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6501</dc:title>
  <dc:creator>KV Akshitha</dc:creator>
  <cp:lastModifiedBy>G Mohanpriya</cp:lastModifiedBy>
  <cp:revision>24</cp:revision>
  <dcterms:created xsi:type="dcterms:W3CDTF">2019-04-03T11:17:46Z</dcterms:created>
  <dcterms:modified xsi:type="dcterms:W3CDTF">2019-04-08T04:20:55Z</dcterms:modified>
</cp:coreProperties>
</file>