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B9B48-212D-4346-B71E-B69D345673A3}" v="17" dt="2025-10-19T13:04:40.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47" d="100"/>
          <a:sy n="47" d="100"/>
        </p:scale>
        <p:origin x="77" y="9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dati Akshitha" userId="5d4ebee65a2b9616" providerId="LiveId" clId="{36DA4254-DB77-4BFB-97A7-284B4DA6CB5E}"/>
    <pc:docChg chg="custSel addSld modSld">
      <pc:chgData name="Kodati Akshitha" userId="5d4ebee65a2b9616" providerId="LiveId" clId="{36DA4254-DB77-4BFB-97A7-284B4DA6CB5E}" dt="2025-10-19T13:04:43.245" v="61" actId="5793"/>
      <pc:docMkLst>
        <pc:docMk/>
      </pc:docMkLst>
      <pc:sldChg chg="addSp delSp modSp mod">
        <pc:chgData name="Kodati Akshitha" userId="5d4ebee65a2b9616" providerId="LiveId" clId="{36DA4254-DB77-4BFB-97A7-284B4DA6CB5E}" dt="2025-10-19T13:04:43.245" v="61" actId="5793"/>
        <pc:sldMkLst>
          <pc:docMk/>
          <pc:sldMk cId="3392882931" sldId="257"/>
        </pc:sldMkLst>
        <pc:spChg chg="mod">
          <ac:chgData name="Kodati Akshitha" userId="5d4ebee65a2b9616" providerId="LiveId" clId="{36DA4254-DB77-4BFB-97A7-284B4DA6CB5E}" dt="2025-10-19T12:59:59.289" v="6" actId="20577"/>
          <ac:spMkLst>
            <pc:docMk/>
            <pc:sldMk cId="3392882931" sldId="257"/>
            <ac:spMk id="2" creationId="{49355D9B-F20A-943A-D16F-2B71C821DA61}"/>
          </ac:spMkLst>
        </pc:spChg>
        <pc:spChg chg="mod">
          <ac:chgData name="Kodati Akshitha" userId="5d4ebee65a2b9616" providerId="LiveId" clId="{36DA4254-DB77-4BFB-97A7-284B4DA6CB5E}" dt="2025-10-19T13:04:43.245" v="61" actId="5793"/>
          <ac:spMkLst>
            <pc:docMk/>
            <pc:sldMk cId="3392882931" sldId="257"/>
            <ac:spMk id="3" creationId="{0BB0B500-A814-60DA-10BB-90D45C8FB934}"/>
          </ac:spMkLst>
        </pc:spChg>
        <pc:spChg chg="add">
          <ac:chgData name="Kodati Akshitha" userId="5d4ebee65a2b9616" providerId="LiveId" clId="{36DA4254-DB77-4BFB-97A7-284B4DA6CB5E}" dt="2025-10-19T13:00:11.589" v="7"/>
          <ac:spMkLst>
            <pc:docMk/>
            <pc:sldMk cId="3392882931" sldId="257"/>
            <ac:spMk id="4" creationId="{2435DE93-0260-0F3A-D9DB-019032EBF793}"/>
          </ac:spMkLst>
        </pc:spChg>
        <pc:spChg chg="add del mod">
          <ac:chgData name="Kodati Akshitha" userId="5d4ebee65a2b9616" providerId="LiveId" clId="{36DA4254-DB77-4BFB-97A7-284B4DA6CB5E}" dt="2025-10-19T13:00:36.262" v="10" actId="478"/>
          <ac:spMkLst>
            <pc:docMk/>
            <pc:sldMk cId="3392882931" sldId="257"/>
            <ac:spMk id="5" creationId="{2A621627-F79F-0DE6-614F-1F84109AEB41}"/>
          </ac:spMkLst>
        </pc:spChg>
        <pc:spChg chg="add">
          <ac:chgData name="Kodati Akshitha" userId="5d4ebee65a2b9616" providerId="LiveId" clId="{36DA4254-DB77-4BFB-97A7-284B4DA6CB5E}" dt="2025-10-19T13:00:44.944" v="13"/>
          <ac:spMkLst>
            <pc:docMk/>
            <pc:sldMk cId="3392882931" sldId="257"/>
            <ac:spMk id="6" creationId="{DCCC8FA8-6592-6814-89A2-8C99AE481753}"/>
          </ac:spMkLst>
        </pc:spChg>
      </pc:sldChg>
      <pc:sldChg chg="modSp mod">
        <pc:chgData name="Kodati Akshitha" userId="5d4ebee65a2b9616" providerId="LiveId" clId="{36DA4254-DB77-4BFB-97A7-284B4DA6CB5E}" dt="2025-10-19T13:01:46.008" v="24" actId="404"/>
        <pc:sldMkLst>
          <pc:docMk/>
          <pc:sldMk cId="1621571438" sldId="258"/>
        </pc:sldMkLst>
        <pc:spChg chg="mod">
          <ac:chgData name="Kodati Akshitha" userId="5d4ebee65a2b9616" providerId="LiveId" clId="{36DA4254-DB77-4BFB-97A7-284B4DA6CB5E}" dt="2025-10-19T13:01:30.397" v="20"/>
          <ac:spMkLst>
            <pc:docMk/>
            <pc:sldMk cId="1621571438" sldId="258"/>
            <ac:spMk id="2" creationId="{CAB10362-8C58-BED5-79F9-09B4F672B979}"/>
          </ac:spMkLst>
        </pc:spChg>
        <pc:spChg chg="mod">
          <ac:chgData name="Kodati Akshitha" userId="5d4ebee65a2b9616" providerId="LiveId" clId="{36DA4254-DB77-4BFB-97A7-284B4DA6CB5E}" dt="2025-10-19T13:01:46.008" v="24" actId="404"/>
          <ac:spMkLst>
            <pc:docMk/>
            <pc:sldMk cId="1621571438" sldId="258"/>
            <ac:spMk id="3" creationId="{51DE5B70-47B9-46D7-D979-F5641899D597}"/>
          </ac:spMkLst>
        </pc:spChg>
      </pc:sldChg>
      <pc:sldChg chg="modSp mod">
        <pc:chgData name="Kodati Akshitha" userId="5d4ebee65a2b9616" providerId="LiveId" clId="{36DA4254-DB77-4BFB-97A7-284B4DA6CB5E}" dt="2025-10-19T13:02:17.317" v="28" actId="403"/>
        <pc:sldMkLst>
          <pc:docMk/>
          <pc:sldMk cId="115436603" sldId="259"/>
        </pc:sldMkLst>
        <pc:spChg chg="mod">
          <ac:chgData name="Kodati Akshitha" userId="5d4ebee65a2b9616" providerId="LiveId" clId="{36DA4254-DB77-4BFB-97A7-284B4DA6CB5E}" dt="2025-10-19T13:02:00.875" v="25"/>
          <ac:spMkLst>
            <pc:docMk/>
            <pc:sldMk cId="115436603" sldId="259"/>
            <ac:spMk id="2" creationId="{5E6A5FBC-0D9B-313A-1EFE-0526FFBAC893}"/>
          </ac:spMkLst>
        </pc:spChg>
        <pc:spChg chg="mod">
          <ac:chgData name="Kodati Akshitha" userId="5d4ebee65a2b9616" providerId="LiveId" clId="{36DA4254-DB77-4BFB-97A7-284B4DA6CB5E}" dt="2025-10-19T13:02:17.317" v="28" actId="403"/>
          <ac:spMkLst>
            <pc:docMk/>
            <pc:sldMk cId="115436603" sldId="259"/>
            <ac:spMk id="3" creationId="{785D17DC-3B40-4645-5170-F6736A1421EB}"/>
          </ac:spMkLst>
        </pc:spChg>
      </pc:sldChg>
      <pc:sldChg chg="modSp mod">
        <pc:chgData name="Kodati Akshitha" userId="5d4ebee65a2b9616" providerId="LiveId" clId="{36DA4254-DB77-4BFB-97A7-284B4DA6CB5E}" dt="2025-10-19T13:03:02.070" v="35" actId="12"/>
        <pc:sldMkLst>
          <pc:docMk/>
          <pc:sldMk cId="4255370451" sldId="261"/>
        </pc:sldMkLst>
        <pc:spChg chg="mod">
          <ac:chgData name="Kodati Akshitha" userId="5d4ebee65a2b9616" providerId="LiveId" clId="{36DA4254-DB77-4BFB-97A7-284B4DA6CB5E}" dt="2025-10-19T13:02:45.207" v="31" actId="1076"/>
          <ac:spMkLst>
            <pc:docMk/>
            <pc:sldMk cId="4255370451" sldId="261"/>
            <ac:spMk id="2" creationId="{833C26F9-0754-920D-8567-7515699BA8F3}"/>
          </ac:spMkLst>
        </pc:spChg>
        <pc:spChg chg="mod">
          <ac:chgData name="Kodati Akshitha" userId="5d4ebee65a2b9616" providerId="LiveId" clId="{36DA4254-DB77-4BFB-97A7-284B4DA6CB5E}" dt="2025-10-19T13:03:02.070" v="35" actId="12"/>
          <ac:spMkLst>
            <pc:docMk/>
            <pc:sldMk cId="4255370451" sldId="261"/>
            <ac:spMk id="3" creationId="{C0C5EFD0-EC7D-3663-B228-6712C30CE996}"/>
          </ac:spMkLst>
        </pc:spChg>
      </pc:sldChg>
      <pc:sldChg chg="modSp new mod">
        <pc:chgData name="Kodati Akshitha" userId="5d4ebee65a2b9616" providerId="LiveId" clId="{36DA4254-DB77-4BFB-97A7-284B4DA6CB5E}" dt="2025-10-19T13:03:29.117" v="40" actId="403"/>
        <pc:sldMkLst>
          <pc:docMk/>
          <pc:sldMk cId="646595214" sldId="262"/>
        </pc:sldMkLst>
        <pc:spChg chg="mod">
          <ac:chgData name="Kodati Akshitha" userId="5d4ebee65a2b9616" providerId="LiveId" clId="{36DA4254-DB77-4BFB-97A7-284B4DA6CB5E}" dt="2025-10-19T13:03:15.816" v="37"/>
          <ac:spMkLst>
            <pc:docMk/>
            <pc:sldMk cId="646595214" sldId="262"/>
            <ac:spMk id="2" creationId="{2DC6A486-80D6-4DF8-5FC5-BC8386E6ADB0}"/>
          </ac:spMkLst>
        </pc:spChg>
        <pc:spChg chg="mod">
          <ac:chgData name="Kodati Akshitha" userId="5d4ebee65a2b9616" providerId="LiveId" clId="{36DA4254-DB77-4BFB-97A7-284B4DA6CB5E}" dt="2025-10-19T13:03:29.117" v="40" actId="403"/>
          <ac:spMkLst>
            <pc:docMk/>
            <pc:sldMk cId="646595214" sldId="262"/>
            <ac:spMk id="3" creationId="{6450D53F-3B33-56EC-D6BA-10EDE2C2D27E}"/>
          </ac:spMkLst>
        </pc:spChg>
      </pc:sldChg>
      <pc:sldChg chg="modSp new mod">
        <pc:chgData name="Kodati Akshitha" userId="5d4ebee65a2b9616" providerId="LiveId" clId="{36DA4254-DB77-4BFB-97A7-284B4DA6CB5E}" dt="2025-10-19T13:04:09.031" v="58" actId="403"/>
        <pc:sldMkLst>
          <pc:docMk/>
          <pc:sldMk cId="2579086076" sldId="263"/>
        </pc:sldMkLst>
        <pc:spChg chg="mod">
          <ac:chgData name="Kodati Akshitha" userId="5d4ebee65a2b9616" providerId="LiveId" clId="{36DA4254-DB77-4BFB-97A7-284B4DA6CB5E}" dt="2025-10-19T13:03:39.129" v="56" actId="113"/>
          <ac:spMkLst>
            <pc:docMk/>
            <pc:sldMk cId="2579086076" sldId="263"/>
            <ac:spMk id="2" creationId="{96D497B0-3AC0-A7BF-65BB-35B2ED9D8421}"/>
          </ac:spMkLst>
        </pc:spChg>
        <pc:spChg chg="mod">
          <ac:chgData name="Kodati Akshitha" userId="5d4ebee65a2b9616" providerId="LiveId" clId="{36DA4254-DB77-4BFB-97A7-284B4DA6CB5E}" dt="2025-10-19T13:04:09.031" v="58" actId="403"/>
          <ac:spMkLst>
            <pc:docMk/>
            <pc:sldMk cId="2579086076" sldId="263"/>
            <ac:spMk id="3" creationId="{F3D705E5-42D7-348F-2779-F566546851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AD224-0F95-4CD4-8C8F-B87B3696160B}" type="datetimeFigureOut">
              <a:rPr lang="en-IN" smtClean="0"/>
              <a:t>19-10-2025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B80C7-9266-4574-8B95-D6D12F93606D}" type="slidenum">
              <a:rPr lang="en-IN" smtClean="0"/>
              <a:t>‹#›</a:t>
            </a:fld>
            <a:endParaRPr lang="en-IN"/>
          </a:p>
        </p:txBody>
      </p:sp>
    </p:spTree>
    <p:extLst>
      <p:ext uri="{BB962C8B-B14F-4D97-AF65-F5344CB8AC3E}">
        <p14:creationId xmlns:p14="http://schemas.microsoft.com/office/powerpoint/2010/main" val="1101011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EB80C7-9266-4574-8B95-D6D12F93606D}" type="slidenum">
              <a:rPr lang="en-IN" smtClean="0"/>
              <a:t>3</a:t>
            </a:fld>
            <a:endParaRPr lang="en-IN"/>
          </a:p>
        </p:txBody>
      </p:sp>
    </p:spTree>
    <p:extLst>
      <p:ext uri="{BB962C8B-B14F-4D97-AF65-F5344CB8AC3E}">
        <p14:creationId xmlns:p14="http://schemas.microsoft.com/office/powerpoint/2010/main" val="295410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BA5F49-EA74-4A40-8AF5-32A55D4C1A04}" type="datetimeFigureOut">
              <a:rPr lang="en-IN" smtClean="0"/>
              <a:t>19-10-2025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8ED63-B5BD-4D5D-9615-AE2AF39C55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82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5F49-EA74-4A40-8AF5-32A55D4C1A04}" type="datetimeFigureOut">
              <a:rPr lang="en-IN" smtClean="0"/>
              <a:t>19-10-2025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4146237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5F49-EA74-4A40-8AF5-32A55D4C1A04}" type="datetimeFigureOut">
              <a:rPr lang="en-IN" smtClean="0"/>
              <a:t>19-10-2025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2698189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BA5F49-EA74-4A40-8AF5-32A55D4C1A04}" type="datetimeFigureOut">
              <a:rPr lang="en-IN" smtClean="0"/>
              <a:t>19-10-2025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290061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BA5F49-EA74-4A40-8AF5-32A55D4C1A04}" type="datetimeFigureOut">
              <a:rPr lang="en-IN" smtClean="0"/>
              <a:t>19-10-2025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8ED63-B5BD-4D5D-9615-AE2AF39C550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717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BA5F49-EA74-4A40-8AF5-32A55D4C1A04}" type="datetimeFigureOut">
              <a:rPr lang="en-IN" smtClean="0"/>
              <a:t>19-10-2025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2446427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BA5F49-EA74-4A40-8AF5-32A55D4C1A04}" type="datetimeFigureOut">
              <a:rPr lang="en-IN" smtClean="0"/>
              <a:t>19-10-2025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377549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BA5F49-EA74-4A40-8AF5-32A55D4C1A04}" type="datetimeFigureOut">
              <a:rPr lang="en-IN" smtClean="0"/>
              <a:t>19-10-2025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130042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3BA5F49-EA74-4A40-8AF5-32A55D4C1A04}" type="datetimeFigureOut">
              <a:rPr lang="en-IN" smtClean="0"/>
              <a:t>19-10-2025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292666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3BA5F49-EA74-4A40-8AF5-32A55D4C1A04}" type="datetimeFigureOut">
              <a:rPr lang="en-IN" smtClean="0"/>
              <a:t>19-10-2025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38ED63-B5BD-4D5D-9615-AE2AF39C550B}" type="slidenum">
              <a:rPr lang="en-IN" smtClean="0"/>
              <a:t>‹#›</a:t>
            </a:fld>
            <a:endParaRPr lang="en-IN"/>
          </a:p>
        </p:txBody>
      </p:sp>
    </p:spTree>
    <p:extLst>
      <p:ext uri="{BB962C8B-B14F-4D97-AF65-F5344CB8AC3E}">
        <p14:creationId xmlns:p14="http://schemas.microsoft.com/office/powerpoint/2010/main" val="380575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BA5F49-EA74-4A40-8AF5-32A55D4C1A04}" type="datetimeFigureOut">
              <a:rPr lang="en-IN" smtClean="0"/>
              <a:t>19-10-2025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8ED63-B5BD-4D5D-9615-AE2AF39C550B}" type="slidenum">
              <a:rPr lang="en-IN" smtClean="0"/>
              <a:t>‹#›</a:t>
            </a:fld>
            <a:endParaRPr lang="en-IN"/>
          </a:p>
        </p:txBody>
      </p:sp>
    </p:spTree>
    <p:extLst>
      <p:ext uri="{BB962C8B-B14F-4D97-AF65-F5344CB8AC3E}">
        <p14:creationId xmlns:p14="http://schemas.microsoft.com/office/powerpoint/2010/main" val="1889273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3BA5F49-EA74-4A40-8AF5-32A55D4C1A04}" type="datetimeFigureOut">
              <a:rPr lang="en-IN" smtClean="0"/>
              <a:t>19-10-2025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C38ED63-B5BD-4D5D-9615-AE2AF39C550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1501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07A3-8655-94C6-9A79-D65CECCEAFCD}"/>
              </a:ext>
            </a:extLst>
          </p:cNvPr>
          <p:cNvSpPr>
            <a:spLocks noGrp="1"/>
          </p:cNvSpPr>
          <p:nvPr>
            <p:ph type="ctrTitle"/>
          </p:nvPr>
        </p:nvSpPr>
        <p:spPr>
          <a:xfrm>
            <a:off x="1088571" y="1469570"/>
            <a:ext cx="10014858" cy="2140857"/>
          </a:xfrm>
        </p:spPr>
        <p:txBody>
          <a:bodyPr>
            <a:normAutofit/>
          </a:bodyPr>
          <a:lstStyle/>
          <a:p>
            <a:r>
              <a:rPr lang="en-IN" sz="4800" dirty="0"/>
              <a:t>Strategic Financial Overview – Greenfield Manufacturing Ltd.</a:t>
            </a:r>
          </a:p>
        </p:txBody>
      </p:sp>
      <p:sp>
        <p:nvSpPr>
          <p:cNvPr id="3" name="Subtitle 2">
            <a:extLst>
              <a:ext uri="{FF2B5EF4-FFF2-40B4-BE49-F238E27FC236}">
                <a16:creationId xmlns:a16="http://schemas.microsoft.com/office/drawing/2014/main" id="{FDBA5A9C-750D-98AC-8009-75C1B132B431}"/>
              </a:ext>
            </a:extLst>
          </p:cNvPr>
          <p:cNvSpPr>
            <a:spLocks noGrp="1"/>
          </p:cNvSpPr>
          <p:nvPr>
            <p:ph type="subTitle" idx="1"/>
          </p:nvPr>
        </p:nvSpPr>
        <p:spPr>
          <a:xfrm>
            <a:off x="8675915" y="5533306"/>
            <a:ext cx="3194957" cy="802180"/>
          </a:xfrm>
        </p:spPr>
        <p:txBody>
          <a:bodyPr>
            <a:normAutofit fontScale="92500"/>
          </a:bodyPr>
          <a:lstStyle/>
          <a:p>
            <a:r>
              <a:rPr lang="en-IN" dirty="0"/>
              <a:t>                                                                                                                  by Akshitha Kodati</a:t>
            </a:r>
          </a:p>
        </p:txBody>
      </p:sp>
    </p:spTree>
    <p:extLst>
      <p:ext uri="{BB962C8B-B14F-4D97-AF65-F5344CB8AC3E}">
        <p14:creationId xmlns:p14="http://schemas.microsoft.com/office/powerpoint/2010/main" val="122765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5D9B-F20A-943A-D16F-2B71C821DA61}"/>
              </a:ext>
            </a:extLst>
          </p:cNvPr>
          <p:cNvSpPr>
            <a:spLocks noGrp="1"/>
          </p:cNvSpPr>
          <p:nvPr>
            <p:ph type="title"/>
          </p:nvPr>
        </p:nvSpPr>
        <p:spPr/>
        <p:txBody>
          <a:bodyPr/>
          <a:lstStyle/>
          <a:p>
            <a:r>
              <a:rPr lang="en-IN" b="1" dirty="0"/>
              <a:t>Summary</a:t>
            </a:r>
            <a:endParaRPr lang="en-IN" dirty="0"/>
          </a:p>
        </p:txBody>
      </p:sp>
      <p:sp>
        <p:nvSpPr>
          <p:cNvPr id="3" name="Content Placeholder 2">
            <a:extLst>
              <a:ext uri="{FF2B5EF4-FFF2-40B4-BE49-F238E27FC236}">
                <a16:creationId xmlns:a16="http://schemas.microsoft.com/office/drawing/2014/main" id="{0BB0B500-A814-60DA-10BB-90D45C8FB934}"/>
              </a:ext>
            </a:extLst>
          </p:cNvPr>
          <p:cNvSpPr>
            <a:spLocks noGrp="1"/>
          </p:cNvSpPr>
          <p:nvPr>
            <p:ph idx="1"/>
          </p:nvPr>
        </p:nvSpPr>
        <p:spPr>
          <a:xfrm>
            <a:off x="1097280" y="2351314"/>
            <a:ext cx="10058400" cy="3517780"/>
          </a:xfrm>
        </p:spPr>
        <p:txBody>
          <a:bodyPr/>
          <a:lstStyle/>
          <a:p>
            <a:pPr marL="0" lvl="0" indent="0">
              <a:buNone/>
            </a:pPr>
            <a:r>
              <a:rPr lang="en-US" sz="2800" dirty="0"/>
              <a:t>Greenfield has shown solid financial growth over the past year, with rising revenue and profitability. However, our analysis reveals areas for improvement in liquidity and financial leverage. Today, I’ll walk you through our findings and outline banking solutions that can support your expansion goals.</a:t>
            </a:r>
            <a:endParaRPr lang="en-IN" sz="3200" dirty="0"/>
          </a:p>
          <a:p>
            <a:endParaRPr lang="en-IN" dirty="0"/>
          </a:p>
        </p:txBody>
      </p:sp>
    </p:spTree>
    <p:extLst>
      <p:ext uri="{BB962C8B-B14F-4D97-AF65-F5344CB8AC3E}">
        <p14:creationId xmlns:p14="http://schemas.microsoft.com/office/powerpoint/2010/main" val="339288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0362-8C58-BED5-79F9-09B4F672B979}"/>
              </a:ext>
            </a:extLst>
          </p:cNvPr>
          <p:cNvSpPr>
            <a:spLocks noGrp="1"/>
          </p:cNvSpPr>
          <p:nvPr>
            <p:ph type="title"/>
          </p:nvPr>
        </p:nvSpPr>
        <p:spPr>
          <a:xfrm>
            <a:off x="1097280" y="65920"/>
            <a:ext cx="10058400" cy="2080260"/>
          </a:xfrm>
        </p:spPr>
        <p:txBody>
          <a:bodyPr>
            <a:normAutofit/>
          </a:bodyPr>
          <a:lstStyle/>
          <a:p>
            <a:r>
              <a:rPr lang="en-IN" b="1" dirty="0"/>
              <a:t>Current Financial Status</a:t>
            </a:r>
            <a:br>
              <a:rPr lang="en-IN" dirty="0"/>
            </a:br>
            <a:endParaRPr lang="en-IN" dirty="0"/>
          </a:p>
        </p:txBody>
      </p:sp>
      <p:sp>
        <p:nvSpPr>
          <p:cNvPr id="3" name="Content Placeholder 2">
            <a:extLst>
              <a:ext uri="{FF2B5EF4-FFF2-40B4-BE49-F238E27FC236}">
                <a16:creationId xmlns:a16="http://schemas.microsoft.com/office/drawing/2014/main" id="{51DE5B70-47B9-46D7-D979-F5641899D597}"/>
              </a:ext>
            </a:extLst>
          </p:cNvPr>
          <p:cNvSpPr>
            <a:spLocks noGrp="1"/>
          </p:cNvSpPr>
          <p:nvPr>
            <p:ph idx="1"/>
          </p:nvPr>
        </p:nvSpPr>
        <p:spPr/>
        <p:txBody>
          <a:bodyPr/>
          <a:lstStyle/>
          <a:p>
            <a:pPr lvl="0"/>
            <a:r>
              <a:rPr lang="en-IN" sz="2400" b="1" dirty="0"/>
              <a:t>Revenue:</a:t>
            </a:r>
            <a:r>
              <a:rPr lang="en-IN" sz="2400" dirty="0"/>
              <a:t> £1,000,000 (+5.26%)</a:t>
            </a:r>
          </a:p>
          <a:p>
            <a:pPr lvl="0"/>
            <a:r>
              <a:rPr lang="en-IN" sz="2400" b="1" dirty="0"/>
              <a:t>Net Income:</a:t>
            </a:r>
            <a:r>
              <a:rPr lang="en-IN" sz="2400" dirty="0"/>
              <a:t> £140,000 (+8.10%)</a:t>
            </a:r>
          </a:p>
          <a:p>
            <a:pPr lvl="0"/>
            <a:r>
              <a:rPr lang="en-IN" sz="2400" b="1" dirty="0"/>
              <a:t>Current Ratio:</a:t>
            </a:r>
            <a:r>
              <a:rPr lang="en-IN" sz="2400" dirty="0"/>
              <a:t> 1.25 (Industry: 1.5)</a:t>
            </a:r>
          </a:p>
          <a:p>
            <a:pPr lvl="0"/>
            <a:r>
              <a:rPr lang="en-IN" sz="2400" b="1" dirty="0"/>
              <a:t>Debt-to-Equity:</a:t>
            </a:r>
            <a:r>
              <a:rPr lang="en-IN" sz="2400" dirty="0"/>
              <a:t> 1.0 (Industry: 0.8)</a:t>
            </a:r>
          </a:p>
          <a:p>
            <a:pPr lvl="0"/>
            <a:r>
              <a:rPr lang="en-IN" sz="2400" b="1" dirty="0"/>
              <a:t>Operating Cash Flow:</a:t>
            </a:r>
            <a:r>
              <a:rPr lang="en-IN" sz="2400" dirty="0"/>
              <a:t> £180,000</a:t>
            </a:r>
          </a:p>
          <a:p>
            <a:endParaRPr lang="en-IN" dirty="0"/>
          </a:p>
        </p:txBody>
      </p:sp>
    </p:spTree>
    <p:extLst>
      <p:ext uri="{BB962C8B-B14F-4D97-AF65-F5344CB8AC3E}">
        <p14:creationId xmlns:p14="http://schemas.microsoft.com/office/powerpoint/2010/main" val="162157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5FBC-0D9B-313A-1EFE-0526FFBAC893}"/>
              </a:ext>
            </a:extLst>
          </p:cNvPr>
          <p:cNvSpPr>
            <a:spLocks noGrp="1"/>
          </p:cNvSpPr>
          <p:nvPr>
            <p:ph type="title"/>
          </p:nvPr>
        </p:nvSpPr>
        <p:spPr/>
        <p:txBody>
          <a:bodyPr/>
          <a:lstStyle/>
          <a:p>
            <a:r>
              <a:rPr lang="en-IN" b="1" dirty="0"/>
              <a:t>Key Insights from Analysis</a:t>
            </a:r>
            <a:endParaRPr lang="en-IN" dirty="0"/>
          </a:p>
        </p:txBody>
      </p:sp>
      <p:sp>
        <p:nvSpPr>
          <p:cNvPr id="3" name="Content Placeholder 2">
            <a:extLst>
              <a:ext uri="{FF2B5EF4-FFF2-40B4-BE49-F238E27FC236}">
                <a16:creationId xmlns:a16="http://schemas.microsoft.com/office/drawing/2014/main" id="{785D17DC-3B40-4645-5170-F6736A1421EB}"/>
              </a:ext>
            </a:extLst>
          </p:cNvPr>
          <p:cNvSpPr>
            <a:spLocks noGrp="1"/>
          </p:cNvSpPr>
          <p:nvPr>
            <p:ph idx="1"/>
          </p:nvPr>
        </p:nvSpPr>
        <p:spPr/>
        <p:txBody>
          <a:bodyPr/>
          <a:lstStyle/>
          <a:p>
            <a:pPr lvl="0">
              <a:buFont typeface="Arial" panose="020B0604020202020204" pitchFamily="34" charset="0"/>
              <a:buChar char="•"/>
            </a:pPr>
            <a:r>
              <a:rPr lang="en-IN" sz="2400" dirty="0"/>
              <a:t>Profitability exceeds industry average (Net Margin: 14% vs 12%)</a:t>
            </a:r>
          </a:p>
          <a:p>
            <a:pPr lvl="0">
              <a:buFont typeface="Arial" panose="020B0604020202020204" pitchFamily="34" charset="0"/>
              <a:buChar char="•"/>
            </a:pPr>
            <a:r>
              <a:rPr lang="en-IN" sz="2400" dirty="0"/>
              <a:t>Liquidity and leverage require attention</a:t>
            </a:r>
          </a:p>
          <a:p>
            <a:pPr lvl="0">
              <a:buFont typeface="Arial" panose="020B0604020202020204" pitchFamily="34" charset="0"/>
              <a:buChar char="•"/>
            </a:pPr>
            <a:r>
              <a:rPr lang="en-IN" sz="2400" dirty="0"/>
              <a:t>Investment in fixed assets aligns with growth strategy</a:t>
            </a:r>
          </a:p>
          <a:p>
            <a:pPr lvl="0">
              <a:buFont typeface="Arial" panose="020B0604020202020204" pitchFamily="34" charset="0"/>
              <a:buChar char="•"/>
            </a:pPr>
            <a:r>
              <a:rPr lang="en-IN" sz="2400" dirty="0"/>
              <a:t>Industry trends </a:t>
            </a:r>
            <a:r>
              <a:rPr lang="en-IN" sz="2400" dirty="0" err="1"/>
              <a:t>favor</a:t>
            </a:r>
            <a:r>
              <a:rPr lang="en-IN" sz="2400" dirty="0"/>
              <a:t> sustainable innovation</a:t>
            </a:r>
          </a:p>
          <a:p>
            <a:endParaRPr lang="en-IN" dirty="0"/>
          </a:p>
        </p:txBody>
      </p:sp>
    </p:spTree>
    <p:extLst>
      <p:ext uri="{BB962C8B-B14F-4D97-AF65-F5344CB8AC3E}">
        <p14:creationId xmlns:p14="http://schemas.microsoft.com/office/powerpoint/2010/main" val="11543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9DB8-0DD4-474E-140A-DFB19DC55F13}"/>
              </a:ext>
            </a:extLst>
          </p:cNvPr>
          <p:cNvSpPr>
            <a:spLocks noGrp="1"/>
          </p:cNvSpPr>
          <p:nvPr>
            <p:ph type="title"/>
          </p:nvPr>
        </p:nvSpPr>
        <p:spPr/>
        <p:txBody>
          <a:bodyPr/>
          <a:lstStyle/>
          <a:p>
            <a:r>
              <a:rPr lang="en-IN" b="1" dirty="0"/>
              <a:t>Financial Benchmarks – Where Greenfield Stands</a:t>
            </a:r>
          </a:p>
        </p:txBody>
      </p:sp>
      <p:graphicFrame>
        <p:nvGraphicFramePr>
          <p:cNvPr id="4" name="Content Placeholder 3">
            <a:extLst>
              <a:ext uri="{FF2B5EF4-FFF2-40B4-BE49-F238E27FC236}">
                <a16:creationId xmlns:a16="http://schemas.microsoft.com/office/drawing/2014/main" id="{DE0AE286-D321-ED3D-2EDB-6459B245931A}"/>
              </a:ext>
            </a:extLst>
          </p:cNvPr>
          <p:cNvGraphicFramePr>
            <a:graphicFrameLocks noGrp="1"/>
          </p:cNvGraphicFramePr>
          <p:nvPr>
            <p:ph idx="1"/>
            <p:extLst>
              <p:ext uri="{D42A27DB-BD31-4B8C-83A1-F6EECF244321}">
                <p14:modId xmlns:p14="http://schemas.microsoft.com/office/powerpoint/2010/main" val="3109356027"/>
              </p:ext>
            </p:extLst>
          </p:nvPr>
        </p:nvGraphicFramePr>
        <p:xfrm>
          <a:off x="1665513" y="2432957"/>
          <a:ext cx="9046028" cy="3282044"/>
        </p:xfrm>
        <a:graphic>
          <a:graphicData uri="http://schemas.openxmlformats.org/drawingml/2006/table">
            <a:tbl>
              <a:tblPr firstRow="1" firstCol="1" bandRow="1">
                <a:tableStyleId>{5C22544A-7EE6-4342-B048-85BDC9FD1C3A}</a:tableStyleId>
              </a:tblPr>
              <a:tblGrid>
                <a:gridCol w="2261507">
                  <a:extLst>
                    <a:ext uri="{9D8B030D-6E8A-4147-A177-3AD203B41FA5}">
                      <a16:colId xmlns:a16="http://schemas.microsoft.com/office/drawing/2014/main" val="2684477517"/>
                    </a:ext>
                  </a:extLst>
                </a:gridCol>
                <a:gridCol w="2261507">
                  <a:extLst>
                    <a:ext uri="{9D8B030D-6E8A-4147-A177-3AD203B41FA5}">
                      <a16:colId xmlns:a16="http://schemas.microsoft.com/office/drawing/2014/main" val="17781425"/>
                    </a:ext>
                  </a:extLst>
                </a:gridCol>
                <a:gridCol w="2261507">
                  <a:extLst>
                    <a:ext uri="{9D8B030D-6E8A-4147-A177-3AD203B41FA5}">
                      <a16:colId xmlns:a16="http://schemas.microsoft.com/office/drawing/2014/main" val="2759362904"/>
                    </a:ext>
                  </a:extLst>
                </a:gridCol>
                <a:gridCol w="2261507">
                  <a:extLst>
                    <a:ext uri="{9D8B030D-6E8A-4147-A177-3AD203B41FA5}">
                      <a16:colId xmlns:a16="http://schemas.microsoft.com/office/drawing/2014/main" val="600216897"/>
                    </a:ext>
                  </a:extLst>
                </a:gridCol>
              </a:tblGrid>
              <a:tr h="799637">
                <a:tc>
                  <a:txBody>
                    <a:bodyPr/>
                    <a:lstStyle/>
                    <a:p>
                      <a:pPr algn="ctr">
                        <a:lnSpc>
                          <a:spcPct val="115000"/>
                        </a:lnSpc>
                        <a:spcAft>
                          <a:spcPts val="1000"/>
                        </a:spcAft>
                        <a:buNone/>
                      </a:pPr>
                      <a:r>
                        <a:rPr lang="en-IN" sz="1800" kern="1400" spc="25" dirty="0">
                          <a:effectLst/>
                        </a:rPr>
                        <a:t>Metric</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dirty="0">
                          <a:effectLst/>
                        </a:rPr>
                        <a:t>Greenfield</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dirty="0">
                          <a:effectLst/>
                        </a:rPr>
                        <a:t>Industry Average</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Gap</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extLst>
                  <a:ext uri="{0D108BD9-81ED-4DB2-BD59-A6C34878D82A}">
                    <a16:rowId xmlns:a16="http://schemas.microsoft.com/office/drawing/2014/main" val="4050598418"/>
                  </a:ext>
                </a:extLst>
              </a:tr>
              <a:tr h="780369">
                <a:tc>
                  <a:txBody>
                    <a:bodyPr/>
                    <a:lstStyle/>
                    <a:p>
                      <a:pPr algn="ctr">
                        <a:lnSpc>
                          <a:spcPct val="115000"/>
                        </a:lnSpc>
                        <a:spcAft>
                          <a:spcPts val="1000"/>
                        </a:spcAft>
                        <a:buNone/>
                      </a:pPr>
                      <a:r>
                        <a:rPr lang="en-IN" sz="1800" kern="1400" spc="25">
                          <a:effectLst/>
                        </a:rPr>
                        <a:t>Current Ratio</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1.25</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1.5</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-0.25</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extLst>
                  <a:ext uri="{0D108BD9-81ED-4DB2-BD59-A6C34878D82A}">
                    <a16:rowId xmlns:a16="http://schemas.microsoft.com/office/drawing/2014/main" val="2423388534"/>
                  </a:ext>
                </a:extLst>
              </a:tr>
              <a:tr h="799637">
                <a:tc>
                  <a:txBody>
                    <a:bodyPr/>
                    <a:lstStyle/>
                    <a:p>
                      <a:pPr algn="ctr">
                        <a:lnSpc>
                          <a:spcPct val="115000"/>
                        </a:lnSpc>
                        <a:spcAft>
                          <a:spcPts val="1000"/>
                        </a:spcAft>
                        <a:buNone/>
                      </a:pPr>
                      <a:r>
                        <a:rPr lang="en-IN" sz="1800" kern="1400" spc="25">
                          <a:effectLst/>
                        </a:rPr>
                        <a:t>Debt-to-Equity Ratio</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1.0</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0.8</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+0.2</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extLst>
                  <a:ext uri="{0D108BD9-81ED-4DB2-BD59-A6C34878D82A}">
                    <a16:rowId xmlns:a16="http://schemas.microsoft.com/office/drawing/2014/main" val="838316974"/>
                  </a:ext>
                </a:extLst>
              </a:tr>
              <a:tr h="902401">
                <a:tc>
                  <a:txBody>
                    <a:bodyPr/>
                    <a:lstStyle/>
                    <a:p>
                      <a:pPr algn="ctr">
                        <a:lnSpc>
                          <a:spcPct val="115000"/>
                        </a:lnSpc>
                        <a:spcAft>
                          <a:spcPts val="1000"/>
                        </a:spcAft>
                        <a:buNone/>
                      </a:pPr>
                      <a:r>
                        <a:rPr lang="en-IN" sz="1800" kern="1400" spc="25">
                          <a:effectLst/>
                        </a:rPr>
                        <a:t>Net Profit Margin</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14%</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a:effectLst/>
                        </a:rPr>
                        <a:t>12%</a:t>
                      </a:r>
                      <a:endParaRPr lang="en-IN" sz="160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tc>
                  <a:txBody>
                    <a:bodyPr/>
                    <a:lstStyle/>
                    <a:p>
                      <a:pPr algn="ctr">
                        <a:lnSpc>
                          <a:spcPct val="115000"/>
                        </a:lnSpc>
                        <a:spcAft>
                          <a:spcPts val="1000"/>
                        </a:spcAft>
                        <a:buNone/>
                      </a:pPr>
                      <a:r>
                        <a:rPr lang="en-IN" sz="1800" kern="1400" spc="25" dirty="0">
                          <a:effectLst/>
                        </a:rPr>
                        <a:t>+2%</a:t>
                      </a:r>
                      <a:endParaRPr lang="en-IN"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9525" marR="9525" marT="9525" marB="9525" anchor="ctr"/>
                </a:tc>
                <a:extLst>
                  <a:ext uri="{0D108BD9-81ED-4DB2-BD59-A6C34878D82A}">
                    <a16:rowId xmlns:a16="http://schemas.microsoft.com/office/drawing/2014/main" val="2047434454"/>
                  </a:ext>
                </a:extLst>
              </a:tr>
            </a:tbl>
          </a:graphicData>
        </a:graphic>
      </p:graphicFrame>
    </p:spTree>
    <p:extLst>
      <p:ext uri="{BB962C8B-B14F-4D97-AF65-F5344CB8AC3E}">
        <p14:creationId xmlns:p14="http://schemas.microsoft.com/office/powerpoint/2010/main" val="2021384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26F9-0754-920D-8567-7515699BA8F3}"/>
              </a:ext>
            </a:extLst>
          </p:cNvPr>
          <p:cNvSpPr>
            <a:spLocks noGrp="1"/>
          </p:cNvSpPr>
          <p:nvPr>
            <p:ph type="title"/>
          </p:nvPr>
        </p:nvSpPr>
        <p:spPr>
          <a:xfrm>
            <a:off x="1097280" y="293915"/>
            <a:ext cx="7671163" cy="1149531"/>
          </a:xfrm>
        </p:spPr>
        <p:txBody>
          <a:bodyPr/>
          <a:lstStyle/>
          <a:p>
            <a:r>
              <a:rPr lang="en-IN" b="1" dirty="0"/>
              <a:t>Proposed Banking Facilities</a:t>
            </a:r>
            <a:endParaRPr lang="en-IN" dirty="0"/>
          </a:p>
        </p:txBody>
      </p:sp>
      <p:sp>
        <p:nvSpPr>
          <p:cNvPr id="3" name="Content Placeholder 2">
            <a:extLst>
              <a:ext uri="{FF2B5EF4-FFF2-40B4-BE49-F238E27FC236}">
                <a16:creationId xmlns:a16="http://schemas.microsoft.com/office/drawing/2014/main" id="{C0C5EFD0-EC7D-3663-B228-6712C30CE996}"/>
              </a:ext>
            </a:extLst>
          </p:cNvPr>
          <p:cNvSpPr>
            <a:spLocks noGrp="1"/>
          </p:cNvSpPr>
          <p:nvPr>
            <p:ph idx="1"/>
          </p:nvPr>
        </p:nvSpPr>
        <p:spPr/>
        <p:txBody>
          <a:bodyPr>
            <a:normAutofit/>
          </a:bodyPr>
          <a:lstStyle/>
          <a:p>
            <a:pPr lvl="0">
              <a:buFont typeface="Arial" panose="020B0604020202020204" pitchFamily="34" charset="0"/>
              <a:buChar char="•"/>
            </a:pPr>
            <a:r>
              <a:rPr lang="en-IN" sz="2400" b="1" dirty="0"/>
              <a:t>Short-Term Credit Line:</a:t>
            </a:r>
            <a:r>
              <a:rPr lang="en-IN" sz="2400" dirty="0"/>
              <a:t> To improve liquidity and working capital</a:t>
            </a:r>
          </a:p>
          <a:p>
            <a:pPr lvl="0">
              <a:buFont typeface="Arial" panose="020B0604020202020204" pitchFamily="34" charset="0"/>
              <a:buChar char="•"/>
            </a:pPr>
            <a:r>
              <a:rPr lang="en-IN" sz="2400" b="1" dirty="0"/>
              <a:t>Term Loan Facility:</a:t>
            </a:r>
            <a:r>
              <a:rPr lang="en-IN" sz="2400" dirty="0"/>
              <a:t> To fund expansion and equipment upgrades</a:t>
            </a:r>
          </a:p>
          <a:p>
            <a:pPr lvl="0">
              <a:buFont typeface="Arial" panose="020B0604020202020204" pitchFamily="34" charset="0"/>
              <a:buChar char="•"/>
            </a:pPr>
            <a:r>
              <a:rPr lang="en-IN" sz="2400" b="1" dirty="0"/>
              <a:t>Investment Advisory Services:</a:t>
            </a:r>
            <a:r>
              <a:rPr lang="en-IN" sz="2400" dirty="0"/>
              <a:t> To optimize capital structure and manage debt</a:t>
            </a:r>
          </a:p>
          <a:p>
            <a:pPr lvl="0">
              <a:buFont typeface="Arial" panose="020B0604020202020204" pitchFamily="34" charset="0"/>
              <a:buChar char="•"/>
            </a:pPr>
            <a:r>
              <a:rPr lang="en-IN" sz="2400" dirty="0"/>
              <a:t>Optional: Treasury solutions for cash flow optimization</a:t>
            </a:r>
          </a:p>
          <a:p>
            <a:endParaRPr lang="en-IN" dirty="0"/>
          </a:p>
        </p:txBody>
      </p:sp>
    </p:spTree>
    <p:extLst>
      <p:ext uri="{BB962C8B-B14F-4D97-AF65-F5344CB8AC3E}">
        <p14:creationId xmlns:p14="http://schemas.microsoft.com/office/powerpoint/2010/main" val="425537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6A486-80D6-4DF8-5FC5-BC8386E6ADB0}"/>
              </a:ext>
            </a:extLst>
          </p:cNvPr>
          <p:cNvSpPr>
            <a:spLocks noGrp="1"/>
          </p:cNvSpPr>
          <p:nvPr>
            <p:ph type="title"/>
          </p:nvPr>
        </p:nvSpPr>
        <p:spPr/>
        <p:txBody>
          <a:bodyPr/>
          <a:lstStyle/>
          <a:p>
            <a:r>
              <a:rPr lang="en-IN" b="1" dirty="0"/>
              <a:t>Strategic Alignment &amp; Next Steps</a:t>
            </a:r>
            <a:endParaRPr lang="en-IN" dirty="0"/>
          </a:p>
        </p:txBody>
      </p:sp>
      <p:sp>
        <p:nvSpPr>
          <p:cNvPr id="3" name="Content Placeholder 2">
            <a:extLst>
              <a:ext uri="{FF2B5EF4-FFF2-40B4-BE49-F238E27FC236}">
                <a16:creationId xmlns:a16="http://schemas.microsoft.com/office/drawing/2014/main" id="{6450D53F-3B33-56EC-D6BA-10EDE2C2D27E}"/>
              </a:ext>
            </a:extLst>
          </p:cNvPr>
          <p:cNvSpPr>
            <a:spLocks noGrp="1"/>
          </p:cNvSpPr>
          <p:nvPr>
            <p:ph idx="1"/>
          </p:nvPr>
        </p:nvSpPr>
        <p:spPr/>
        <p:txBody>
          <a:bodyPr>
            <a:normAutofit/>
          </a:bodyPr>
          <a:lstStyle/>
          <a:p>
            <a:pPr lvl="0">
              <a:buFont typeface="Arial" panose="020B0604020202020204" pitchFamily="34" charset="0"/>
              <a:buChar char="•"/>
            </a:pPr>
            <a:r>
              <a:rPr lang="en-IN" sz="2400" dirty="0"/>
              <a:t>Strengthen liquidity and reduce financial risk</a:t>
            </a:r>
          </a:p>
          <a:p>
            <a:pPr lvl="0">
              <a:buFont typeface="Arial" panose="020B0604020202020204" pitchFamily="34" charset="0"/>
              <a:buChar char="•"/>
            </a:pPr>
            <a:r>
              <a:rPr lang="en-IN" sz="2400" dirty="0"/>
              <a:t>Invest in innovation and capacity</a:t>
            </a:r>
          </a:p>
          <a:p>
            <a:pPr lvl="0">
              <a:buFont typeface="Arial" panose="020B0604020202020204" pitchFamily="34" charset="0"/>
              <a:buChar char="•"/>
            </a:pPr>
            <a:r>
              <a:rPr lang="en-IN" sz="2400" dirty="0"/>
              <a:t>Maintain competitive edge in a growing market</a:t>
            </a:r>
          </a:p>
          <a:p>
            <a:pPr lvl="0">
              <a:buFont typeface="Arial" panose="020B0604020202020204" pitchFamily="34" charset="0"/>
              <a:buChar char="•"/>
            </a:pPr>
            <a:r>
              <a:rPr lang="en-IN" sz="2400" dirty="0"/>
              <a:t>Collaborate with banking partners for tailored solutions</a:t>
            </a:r>
          </a:p>
          <a:p>
            <a:pPr>
              <a:buFont typeface="Arial" panose="020B0604020202020204" pitchFamily="34" charset="0"/>
              <a:buChar char="•"/>
            </a:pPr>
            <a:endParaRPr lang="en-IN" sz="2400" dirty="0"/>
          </a:p>
        </p:txBody>
      </p:sp>
    </p:spTree>
    <p:extLst>
      <p:ext uri="{BB962C8B-B14F-4D97-AF65-F5344CB8AC3E}">
        <p14:creationId xmlns:p14="http://schemas.microsoft.com/office/powerpoint/2010/main" val="64659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497B0-3AC0-A7BF-65BB-35B2ED9D8421}"/>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F3D705E5-42D7-348F-2779-F56654685133}"/>
              </a:ext>
            </a:extLst>
          </p:cNvPr>
          <p:cNvSpPr>
            <a:spLocks noGrp="1"/>
          </p:cNvSpPr>
          <p:nvPr>
            <p:ph idx="1"/>
          </p:nvPr>
        </p:nvSpPr>
        <p:spPr/>
        <p:txBody>
          <a:bodyPr>
            <a:normAutofit/>
          </a:bodyPr>
          <a:lstStyle/>
          <a:p>
            <a:r>
              <a:rPr lang="en-US" sz="2400" dirty="0"/>
              <a:t>In summary, Greenfield Manufacturing Ltd. is well-positioned in a high-growth industry. By improving liquidity, managing debt levels, and investing strategically, the company can enhance its financial health and maintain a competitive edge.</a:t>
            </a:r>
            <a:endParaRPr lang="en-IN" sz="2400" dirty="0"/>
          </a:p>
        </p:txBody>
      </p:sp>
    </p:spTree>
    <p:extLst>
      <p:ext uri="{BB962C8B-B14F-4D97-AF65-F5344CB8AC3E}">
        <p14:creationId xmlns:p14="http://schemas.microsoft.com/office/powerpoint/2010/main" val="2579086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13</TotalTime>
  <Words>286</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Cambria</vt:lpstr>
      <vt:lpstr>Retrospect</vt:lpstr>
      <vt:lpstr>Strategic Financial Overview – Greenfield Manufacturing Ltd.</vt:lpstr>
      <vt:lpstr>Summary</vt:lpstr>
      <vt:lpstr>Current Financial Status </vt:lpstr>
      <vt:lpstr>Key Insights from Analysis</vt:lpstr>
      <vt:lpstr>Financial Benchmarks – Where Greenfield Stands</vt:lpstr>
      <vt:lpstr>Proposed Banking Facilities</vt:lpstr>
      <vt:lpstr>Strategic Alignment &amp; 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Kodati Akshitha</dc:creator>
  <cp:lastModifiedBy>Kodati Akshitha</cp:lastModifiedBy>
  <cp:revision>1</cp:revision>
  <dcterms:created xsi:type="dcterms:W3CDTF">2025-10-19T12:46:46Z</dcterms:created>
  <dcterms:modified xsi:type="dcterms:W3CDTF">2025-10-19T13:04:50Z</dcterms:modified>
</cp:coreProperties>
</file>