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4" r:id="rId1"/>
  </p:sldMasterIdLst>
  <p:notesMasterIdLst>
    <p:notesMasterId r:id="rId19"/>
  </p:notesMasterIdLst>
  <p:sldIdLst>
    <p:sldId id="256" r:id="rId2"/>
    <p:sldId id="318" r:id="rId3"/>
    <p:sldId id="287" r:id="rId4"/>
    <p:sldId id="301" r:id="rId5"/>
    <p:sldId id="306" r:id="rId6"/>
    <p:sldId id="257" r:id="rId7"/>
    <p:sldId id="322" r:id="rId8"/>
    <p:sldId id="282" r:id="rId9"/>
    <p:sldId id="321" r:id="rId10"/>
    <p:sldId id="319" r:id="rId11"/>
    <p:sldId id="297" r:id="rId12"/>
    <p:sldId id="280" r:id="rId13"/>
    <p:sldId id="323" r:id="rId14"/>
    <p:sldId id="260" r:id="rId15"/>
    <p:sldId id="320" r:id="rId16"/>
    <p:sldId id="300" r:id="rId17"/>
    <p:sldId id="28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D46F3D-5A5A-44D0-ACC6-7B5E98C2C19C}">
  <a:tblStyle styleId="{7AD46F3D-5A5A-44D0-ACC6-7B5E98C2C19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8390" autoAdjust="0"/>
  </p:normalViewPr>
  <p:slideViewPr>
    <p:cSldViewPr snapToGrid="0">
      <p:cViewPr varScale="1">
        <p:scale>
          <a:sx n="76" d="100"/>
          <a:sy n="76"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extLst>
      <p:ext uri="{BB962C8B-B14F-4D97-AF65-F5344CB8AC3E}">
        <p14:creationId xmlns:p14="http://schemas.microsoft.com/office/powerpoint/2010/main" val="13572848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a:t>
            </a:fld>
            <a:endParaRPr/>
          </a:p>
        </p:txBody>
      </p:sp>
    </p:spTree>
    <p:extLst>
      <p:ext uri="{BB962C8B-B14F-4D97-AF65-F5344CB8AC3E}">
        <p14:creationId xmlns:p14="http://schemas.microsoft.com/office/powerpoint/2010/main" val="18611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7" name="Google Shape;97;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txBox="1"/>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a:t>
            </a:fld>
            <a:endParaRPr/>
          </a:p>
        </p:txBody>
      </p:sp>
    </p:spTree>
    <p:extLst>
      <p:ext uri="{BB962C8B-B14F-4D97-AF65-F5344CB8AC3E}">
        <p14:creationId xmlns:p14="http://schemas.microsoft.com/office/powerpoint/2010/main" val="964170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58639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0318117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28877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2820389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4420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4215862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59135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33992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3858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00004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2291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8072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34908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59735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26249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1195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81127391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atrusri.edu.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1.png"/><Relationship Id="rId7" Type="http://schemas.openxmlformats.org/officeDocument/2006/relationships/image" Target="../media/image19.jpe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15.jpeg"/><Relationship Id="rId4" Type="http://schemas.openxmlformats.org/officeDocument/2006/relationships/image" Target="../media/image13.jpeg"/><Relationship Id="rId9"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287079" y="297494"/>
            <a:ext cx="8569841" cy="148484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Times New Roman"/>
              <a:buNone/>
            </a:pPr>
            <a:br>
              <a:rPr lang="en-US" sz="2800" b="1" i="0" u="none" dirty="0">
                <a:solidFill>
                  <a:schemeClr val="dk1"/>
                </a:solidFill>
                <a:latin typeface="Times New Roman"/>
                <a:ea typeface="Times New Roman"/>
                <a:cs typeface="Times New Roman"/>
                <a:sym typeface="Times New Roman"/>
              </a:rPr>
            </a:br>
            <a:br>
              <a:rPr lang="en-US" sz="2800" b="1" i="0" u="none" dirty="0">
                <a:solidFill>
                  <a:schemeClr val="dk1"/>
                </a:solidFill>
                <a:latin typeface="Times New Roman"/>
                <a:ea typeface="Times New Roman"/>
                <a:cs typeface="Times New Roman"/>
                <a:sym typeface="Times New Roman"/>
              </a:rPr>
            </a:br>
            <a:br>
              <a:rPr lang="en-US" sz="1800" b="0" i="0" u="none" dirty="0">
                <a:solidFill>
                  <a:schemeClr val="dk1"/>
                </a:solidFill>
                <a:latin typeface="Times New Roman"/>
                <a:ea typeface="Times New Roman"/>
                <a:cs typeface="Times New Roman"/>
                <a:sym typeface="Times New Roman"/>
              </a:rPr>
            </a:br>
            <a:r>
              <a:rPr lang="en-US" sz="1800" dirty="0">
                <a:solidFill>
                  <a:schemeClr val="dk1"/>
                </a:solidFill>
                <a:latin typeface="Times New Roman"/>
                <a:ea typeface="Times New Roman"/>
                <a:cs typeface="Times New Roman"/>
                <a:sym typeface="Times New Roman"/>
              </a:rPr>
              <a:t>Mini Project Review</a:t>
            </a:r>
            <a:r>
              <a:rPr lang="en-IN" sz="1800" b="0" i="0" u="none" dirty="0">
                <a:solidFill>
                  <a:schemeClr val="dk1"/>
                </a:solidFill>
                <a:latin typeface="Times New Roman"/>
                <a:ea typeface="Times New Roman"/>
                <a:cs typeface="Times New Roman"/>
                <a:sym typeface="Times New Roman"/>
              </a:rPr>
              <a:t>-II</a:t>
            </a:r>
            <a:br>
              <a:rPr lang="en-US" sz="1800" b="0" i="0" u="none" dirty="0">
                <a:solidFill>
                  <a:schemeClr val="dk1"/>
                </a:solidFill>
                <a:latin typeface="Times New Roman"/>
                <a:ea typeface="Times New Roman"/>
                <a:cs typeface="Times New Roman"/>
                <a:sym typeface="Times New Roman"/>
              </a:rPr>
            </a:br>
            <a:r>
              <a:rPr lang="en-US" sz="1800" b="0" i="0" u="none" dirty="0">
                <a:solidFill>
                  <a:schemeClr val="dk1"/>
                </a:solidFill>
                <a:latin typeface="Times New Roman"/>
                <a:ea typeface="Times New Roman"/>
                <a:cs typeface="Times New Roman"/>
                <a:sym typeface="Times New Roman"/>
              </a:rPr>
              <a:t>on</a:t>
            </a:r>
            <a:br>
              <a:rPr lang="en-US" sz="2800" b="1" i="0" u="none" dirty="0">
                <a:solidFill>
                  <a:schemeClr val="dk1"/>
                </a:solidFill>
                <a:latin typeface="Times New Roman"/>
                <a:ea typeface="Times New Roman"/>
                <a:cs typeface="Times New Roman"/>
                <a:sym typeface="Times New Roman"/>
              </a:rPr>
            </a:br>
            <a:r>
              <a:rPr lang="en-US" sz="2000" b="1" i="0" u="none"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SOLAR BACKPACK</a:t>
            </a:r>
            <a:endParaRPr sz="4400" b="1" dirty="0"/>
          </a:p>
        </p:txBody>
      </p:sp>
      <p:sp>
        <p:nvSpPr>
          <p:cNvPr id="90" name="Google Shape;90;p13"/>
          <p:cNvSpPr txBox="1">
            <a:spLocks noGrp="1"/>
          </p:cNvSpPr>
          <p:nvPr>
            <p:ph type="subTitle" idx="1"/>
          </p:nvPr>
        </p:nvSpPr>
        <p:spPr>
          <a:xfrm>
            <a:off x="523301" y="4856534"/>
            <a:ext cx="8097396" cy="1703972"/>
          </a:xfrm>
          <a:prstGeom prst="rect">
            <a:avLst/>
          </a:prstGeom>
          <a:noFill/>
          <a:ln>
            <a:noFill/>
          </a:ln>
        </p:spPr>
        <p:txBody>
          <a:bodyPr spcFirstLastPara="1" wrap="square" lIns="91425" tIns="45700" rIns="91425" bIns="45700" anchor="t" anchorCtr="0">
            <a:normAutofit/>
          </a:bodyPr>
          <a:lstStyle/>
          <a:p>
            <a:pPr marL="0" lvl="0" indent="0" algn="ctr" rtl="0">
              <a:lnSpc>
                <a:spcPct val="70000"/>
              </a:lnSpc>
              <a:spcBef>
                <a:spcPts val="0"/>
              </a:spcBef>
              <a:spcAft>
                <a:spcPts val="0"/>
              </a:spcAft>
              <a:buClr>
                <a:srgbClr val="7F7F7F"/>
              </a:buClr>
              <a:buSzPts val="1400"/>
              <a:buNone/>
            </a:pPr>
            <a:r>
              <a:rPr lang="en-US" sz="1400" b="1" i="0" u="none" dirty="0">
                <a:solidFill>
                  <a:srgbClr val="7F7F7F"/>
                </a:solidFill>
                <a:latin typeface="Times New Roman"/>
                <a:ea typeface="Times New Roman"/>
                <a:cs typeface="Times New Roman"/>
                <a:sym typeface="Times New Roman"/>
              </a:rPr>
              <a:t> </a:t>
            </a:r>
            <a:r>
              <a:rPr lang="en-US" sz="1050" b="1" i="0" u="none" dirty="0">
                <a:solidFill>
                  <a:srgbClr val="0D0D0D"/>
                </a:solidFill>
                <a:latin typeface="Arial Black" pitchFamily="34" charset="0"/>
                <a:ea typeface="Times New Roman"/>
                <a:cs typeface="Times New Roman"/>
                <a:sym typeface="Times New Roman"/>
              </a:rPr>
              <a:t>Department of Electronics and Communication Engineering</a:t>
            </a:r>
            <a:endParaRPr sz="1050" dirty="0">
              <a:latin typeface="Arial Black" pitchFamily="34" charset="0"/>
            </a:endParaRPr>
          </a:p>
          <a:p>
            <a:pPr marL="0" lvl="0" indent="0" algn="ctr" rtl="0">
              <a:lnSpc>
                <a:spcPct val="70000"/>
              </a:lnSpc>
              <a:spcBef>
                <a:spcPts val="700"/>
              </a:spcBef>
              <a:spcAft>
                <a:spcPts val="0"/>
              </a:spcAft>
              <a:buClr>
                <a:srgbClr val="0D0D0D"/>
              </a:buClr>
              <a:buSzPts val="1600"/>
              <a:buNone/>
            </a:pPr>
            <a:r>
              <a:rPr lang="en-US" sz="1050" b="1" i="0" u="none" dirty="0">
                <a:solidFill>
                  <a:srgbClr val="0D0D0D"/>
                </a:solidFill>
                <a:latin typeface="Arial Black" pitchFamily="34" charset="0"/>
                <a:ea typeface="Times New Roman"/>
                <a:cs typeface="Times New Roman"/>
                <a:sym typeface="Times New Roman"/>
              </a:rPr>
              <a:t>(</a:t>
            </a:r>
            <a:r>
              <a:rPr lang="en-US" sz="1050" b="1" dirty="0">
                <a:solidFill>
                  <a:srgbClr val="0D0D0D"/>
                </a:solidFill>
                <a:latin typeface="Arial Black" pitchFamily="34" charset="0"/>
                <a:ea typeface="Times New Roman"/>
                <a:cs typeface="Times New Roman"/>
                <a:sym typeface="Times New Roman"/>
              </a:rPr>
              <a:t>ACCEDIATED by NAAC A+ and NBA</a:t>
            </a:r>
            <a:r>
              <a:rPr lang="en-US" sz="1050" b="1" i="0" u="none" dirty="0">
                <a:solidFill>
                  <a:srgbClr val="0D0D0D"/>
                </a:solidFill>
                <a:latin typeface="Arial Black" pitchFamily="34" charset="0"/>
                <a:ea typeface="Times New Roman"/>
                <a:cs typeface="Times New Roman"/>
                <a:sym typeface="Times New Roman"/>
              </a:rPr>
              <a:t>)</a:t>
            </a:r>
            <a:endParaRPr sz="1050" b="0" i="0" u="none" dirty="0">
              <a:solidFill>
                <a:srgbClr val="0D0D0D"/>
              </a:solidFill>
              <a:latin typeface="Arial Black" pitchFamily="34" charset="0"/>
              <a:ea typeface="Times New Roman"/>
              <a:cs typeface="Times New Roman"/>
              <a:sym typeface="Times New Roman"/>
            </a:endParaRPr>
          </a:p>
          <a:p>
            <a:pPr marL="0" lvl="0" indent="0" algn="ctr" rtl="0">
              <a:lnSpc>
                <a:spcPct val="70000"/>
              </a:lnSpc>
              <a:spcBef>
                <a:spcPts val="700"/>
              </a:spcBef>
              <a:spcAft>
                <a:spcPts val="0"/>
              </a:spcAft>
              <a:buClr>
                <a:srgbClr val="0D0D0D"/>
              </a:buClr>
              <a:buSzPts val="1600"/>
              <a:buNone/>
            </a:pPr>
            <a:r>
              <a:rPr lang="en-US" sz="1050" b="1" i="0" u="none" dirty="0">
                <a:solidFill>
                  <a:srgbClr val="0D0D0D"/>
                </a:solidFill>
                <a:latin typeface="Arial Black" pitchFamily="34" charset="0"/>
                <a:ea typeface="Times New Roman"/>
                <a:cs typeface="Times New Roman"/>
                <a:sym typeface="Times New Roman"/>
              </a:rPr>
              <a:t> MATRUSRI ENGINEERING COLLEGE</a:t>
            </a:r>
            <a:endParaRPr sz="1050" b="0" i="0" u="none" dirty="0">
              <a:solidFill>
                <a:srgbClr val="0D0D0D"/>
              </a:solidFill>
              <a:latin typeface="Arial Black" pitchFamily="34" charset="0"/>
              <a:ea typeface="Times New Roman"/>
              <a:cs typeface="Times New Roman"/>
              <a:sym typeface="Times New Roman"/>
            </a:endParaRPr>
          </a:p>
          <a:p>
            <a:pPr marL="0" lvl="0" indent="0" algn="ctr" rtl="0">
              <a:lnSpc>
                <a:spcPct val="70000"/>
              </a:lnSpc>
              <a:spcBef>
                <a:spcPts val="700"/>
              </a:spcBef>
              <a:spcAft>
                <a:spcPts val="0"/>
              </a:spcAft>
              <a:buClr>
                <a:srgbClr val="0D0D0D"/>
              </a:buClr>
              <a:buSzPts val="1400"/>
              <a:buNone/>
            </a:pPr>
            <a:r>
              <a:rPr lang="en-US" sz="1000" b="1" i="0" u="none" dirty="0">
                <a:solidFill>
                  <a:srgbClr val="0D0D0D"/>
                </a:solidFill>
                <a:latin typeface="Arial Black" pitchFamily="34" charset="0"/>
                <a:ea typeface="Times New Roman"/>
                <a:cs typeface="Times New Roman"/>
                <a:sym typeface="Times New Roman"/>
              </a:rPr>
              <a:t>(Sponsored by Matrusri Education Society, Estd1980)</a:t>
            </a:r>
            <a:endParaRPr sz="1000" b="0" i="0" u="none" dirty="0">
              <a:solidFill>
                <a:srgbClr val="0D0D0D"/>
              </a:solidFill>
              <a:latin typeface="Arial Black" pitchFamily="34" charset="0"/>
              <a:ea typeface="Times New Roman"/>
              <a:cs typeface="Times New Roman"/>
              <a:sym typeface="Times New Roman"/>
            </a:endParaRPr>
          </a:p>
          <a:p>
            <a:pPr marL="0" lvl="0" indent="0" algn="ctr" rtl="0">
              <a:lnSpc>
                <a:spcPct val="70000"/>
              </a:lnSpc>
              <a:spcBef>
                <a:spcPts val="700"/>
              </a:spcBef>
              <a:spcAft>
                <a:spcPts val="0"/>
              </a:spcAft>
              <a:buClr>
                <a:srgbClr val="0D0D0D"/>
              </a:buClr>
              <a:buSzPts val="1400"/>
              <a:buNone/>
            </a:pPr>
            <a:r>
              <a:rPr lang="en-US" sz="1000" b="1" i="0" u="none" dirty="0">
                <a:solidFill>
                  <a:srgbClr val="0D0D0D"/>
                </a:solidFill>
                <a:latin typeface="Arial Black" pitchFamily="34" charset="0"/>
                <a:ea typeface="Times New Roman"/>
                <a:cs typeface="Times New Roman"/>
                <a:sym typeface="Times New Roman"/>
              </a:rPr>
              <a:t>(Approved by AICTE, Affiliated to Osmania University)</a:t>
            </a:r>
            <a:endParaRPr sz="1000" b="0" i="0" u="none" dirty="0">
              <a:solidFill>
                <a:srgbClr val="0D0D0D"/>
              </a:solidFill>
              <a:latin typeface="Arial Black" pitchFamily="34" charset="0"/>
              <a:ea typeface="Times New Roman"/>
              <a:cs typeface="Times New Roman"/>
              <a:sym typeface="Times New Roman"/>
            </a:endParaRPr>
          </a:p>
          <a:p>
            <a:pPr marL="0" lvl="0" indent="0" algn="ctr" rtl="0">
              <a:lnSpc>
                <a:spcPct val="70000"/>
              </a:lnSpc>
              <a:spcBef>
                <a:spcPts val="700"/>
              </a:spcBef>
              <a:spcAft>
                <a:spcPts val="0"/>
              </a:spcAft>
              <a:buClr>
                <a:srgbClr val="0D0D0D"/>
              </a:buClr>
              <a:buSzPts val="1400"/>
              <a:buNone/>
            </a:pPr>
            <a:r>
              <a:rPr lang="en-US" sz="1000" b="1" i="0" u="none" dirty="0">
                <a:solidFill>
                  <a:srgbClr val="0D0D0D"/>
                </a:solidFill>
                <a:latin typeface="Arial Black" pitchFamily="34" charset="0"/>
                <a:ea typeface="Times New Roman"/>
                <a:cs typeface="Times New Roman"/>
                <a:sym typeface="Times New Roman"/>
              </a:rPr>
              <a:t>#16-1-486, Saidabad, Hyderabad, Telangana-500 059</a:t>
            </a:r>
          </a:p>
          <a:p>
            <a:pPr marL="0" lvl="0" indent="0" algn="ctr" rtl="0">
              <a:lnSpc>
                <a:spcPct val="70000"/>
              </a:lnSpc>
              <a:spcBef>
                <a:spcPts val="700"/>
              </a:spcBef>
              <a:spcAft>
                <a:spcPts val="0"/>
              </a:spcAft>
              <a:buClr>
                <a:srgbClr val="0D0D0D"/>
              </a:buClr>
              <a:buSzPts val="900"/>
              <a:buNone/>
            </a:pPr>
            <a:r>
              <a:rPr lang="en-US" sz="900" b="1" i="0" u="sng" dirty="0">
                <a:solidFill>
                  <a:schemeClr val="hlink"/>
                </a:solidFill>
                <a:latin typeface="Arial Black" pitchFamily="34" charset="0"/>
                <a:hlinkClick r:id="rId3"/>
              </a:rPr>
              <a:t>www.matrusri.edu.in</a:t>
            </a:r>
            <a:endParaRPr sz="2000" dirty="0">
              <a:latin typeface="Arial Black" pitchFamily="34" charset="0"/>
            </a:endParaRPr>
          </a:p>
          <a:p>
            <a:pPr marL="0" lvl="0" indent="0" algn="ctr" rtl="0">
              <a:lnSpc>
                <a:spcPct val="70000"/>
              </a:lnSpc>
              <a:spcBef>
                <a:spcPts val="700"/>
              </a:spcBef>
              <a:spcAft>
                <a:spcPts val="0"/>
              </a:spcAft>
              <a:buClr>
                <a:srgbClr val="0D0D0D"/>
              </a:buClr>
              <a:buSzPts val="1500"/>
              <a:buNone/>
            </a:pPr>
            <a:r>
              <a:rPr lang="en-US" sz="1000" b="1" i="0" u="none" dirty="0">
                <a:solidFill>
                  <a:srgbClr val="0D0D0D"/>
                </a:solidFill>
                <a:latin typeface="Arial Black" pitchFamily="34" charset="0"/>
                <a:ea typeface="Times New Roman"/>
                <a:cs typeface="Times New Roman"/>
                <a:sym typeface="Times New Roman"/>
              </a:rPr>
              <a:t>20</a:t>
            </a:r>
            <a:r>
              <a:rPr lang="en-IN" sz="1000" b="1" i="0" u="none" dirty="0">
                <a:solidFill>
                  <a:srgbClr val="0D0D0D"/>
                </a:solidFill>
                <a:latin typeface="Arial Black" pitchFamily="34" charset="0"/>
                <a:ea typeface="Times New Roman"/>
                <a:cs typeface="Times New Roman"/>
                <a:sym typeface="Times New Roman"/>
              </a:rPr>
              <a:t>22</a:t>
            </a:r>
            <a:r>
              <a:rPr lang="en-US" sz="1000" b="1" i="0" u="none" dirty="0">
                <a:solidFill>
                  <a:srgbClr val="0D0D0D"/>
                </a:solidFill>
                <a:latin typeface="Arial Black" pitchFamily="34" charset="0"/>
                <a:ea typeface="Times New Roman"/>
                <a:cs typeface="Times New Roman"/>
                <a:sym typeface="Times New Roman"/>
              </a:rPr>
              <a:t>-2</a:t>
            </a:r>
            <a:r>
              <a:rPr lang="en-IN" sz="1000" b="1" i="0" u="none" dirty="0">
                <a:solidFill>
                  <a:srgbClr val="0D0D0D"/>
                </a:solidFill>
                <a:latin typeface="Arial Black" pitchFamily="34" charset="0"/>
                <a:ea typeface="Times New Roman"/>
                <a:cs typeface="Times New Roman"/>
                <a:sym typeface="Times New Roman"/>
              </a:rPr>
              <a:t>3</a:t>
            </a:r>
            <a:endParaRPr sz="1000" b="0" i="0" u="none" dirty="0">
              <a:solidFill>
                <a:srgbClr val="0D0D0D"/>
              </a:solidFill>
              <a:latin typeface="Arial Black" pitchFamily="34" charset="0"/>
              <a:ea typeface="Times New Roman"/>
              <a:cs typeface="Times New Roman"/>
              <a:sym typeface="Times New Roman"/>
            </a:endParaRPr>
          </a:p>
          <a:p>
            <a:pPr marL="0" lvl="0" indent="0" algn="ctr" rtl="0">
              <a:lnSpc>
                <a:spcPct val="70000"/>
              </a:lnSpc>
              <a:spcBef>
                <a:spcPts val="700"/>
              </a:spcBef>
              <a:spcAft>
                <a:spcPts val="0"/>
              </a:spcAft>
              <a:buClr>
                <a:schemeClr val="dk1"/>
              </a:buClr>
              <a:buSzPts val="900"/>
              <a:buNone/>
            </a:pPr>
            <a:endParaRPr sz="900" b="0" i="0" u="none" dirty="0">
              <a:solidFill>
                <a:srgbClr val="0D0D0D"/>
              </a:solidFill>
              <a:latin typeface="Times New Roman"/>
              <a:ea typeface="Times New Roman"/>
              <a:cs typeface="Times New Roman"/>
              <a:sym typeface="Times New Roman"/>
            </a:endParaRPr>
          </a:p>
          <a:p>
            <a:pPr marL="0" lvl="0" indent="0" algn="ctr" rtl="0">
              <a:lnSpc>
                <a:spcPct val="90000"/>
              </a:lnSpc>
              <a:spcBef>
                <a:spcPts val="750"/>
              </a:spcBef>
              <a:spcAft>
                <a:spcPts val="0"/>
              </a:spcAft>
              <a:buClr>
                <a:schemeClr val="dk1"/>
              </a:buClr>
              <a:buSzPts val="900"/>
              <a:buNone/>
            </a:pPr>
            <a:endParaRPr sz="900" b="0" i="0" u="none" dirty="0">
              <a:solidFill>
                <a:srgbClr val="0D0D0D"/>
              </a:solidFill>
              <a:latin typeface="Times New Roman"/>
              <a:ea typeface="Times New Roman"/>
              <a:cs typeface="Times New Roman"/>
              <a:sym typeface="Times New Roman"/>
            </a:endParaRPr>
          </a:p>
        </p:txBody>
      </p:sp>
      <p:pic>
        <p:nvPicPr>
          <p:cNvPr id="91" name="Google Shape;91;p13"/>
          <p:cNvPicPr preferRelativeResize="0"/>
          <p:nvPr/>
        </p:nvPicPr>
        <p:blipFill rotWithShape="1">
          <a:blip r:embed="rId4">
            <a:alphaModFix/>
          </a:blip>
          <a:srcRect/>
          <a:stretch/>
        </p:blipFill>
        <p:spPr>
          <a:xfrm>
            <a:off x="3857624" y="3262583"/>
            <a:ext cx="1428750" cy="1362075"/>
          </a:xfrm>
          <a:prstGeom prst="rect">
            <a:avLst/>
          </a:prstGeom>
          <a:noFill/>
          <a:ln>
            <a:noFill/>
          </a:ln>
        </p:spPr>
      </p:pic>
      <p:sp>
        <p:nvSpPr>
          <p:cNvPr id="92" name="Google Shape;92;p13"/>
          <p:cNvSpPr txBox="1"/>
          <p:nvPr/>
        </p:nvSpPr>
        <p:spPr>
          <a:xfrm>
            <a:off x="5286374" y="2119147"/>
            <a:ext cx="3789802"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400"/>
              <a:buFont typeface="Times New Roman"/>
              <a:buNone/>
            </a:pPr>
            <a:r>
              <a:rPr lang="en-IN" b="1" dirty="0"/>
              <a:t>By</a:t>
            </a:r>
          </a:p>
          <a:p>
            <a:pPr marL="0" marR="0" lvl="0" indent="0" algn="just" rtl="0">
              <a:lnSpc>
                <a:spcPct val="100000"/>
              </a:lnSpc>
              <a:spcBef>
                <a:spcPts val="0"/>
              </a:spcBef>
              <a:spcAft>
                <a:spcPts val="0"/>
              </a:spcAft>
              <a:buClr>
                <a:schemeClr val="dk1"/>
              </a:buClr>
              <a:buSzPts val="1400"/>
              <a:buFont typeface="Times New Roman"/>
              <a:buNone/>
            </a:pPr>
            <a:r>
              <a:rPr lang="en-US" sz="1800" b="0" i="0" u="none" strike="noStrike" cap="none" dirty="0">
                <a:solidFill>
                  <a:schemeClr val="dk1"/>
                </a:solidFill>
                <a:latin typeface="Times New Roman"/>
                <a:ea typeface="Times New Roman"/>
                <a:cs typeface="Times New Roman"/>
                <a:sym typeface="Times New Roman"/>
              </a:rPr>
              <a:t>Kodati </a:t>
            </a:r>
            <a:r>
              <a:rPr lang="en-US" sz="1800" b="0" i="0" u="none" strike="noStrike" cap="none" dirty="0" err="1">
                <a:solidFill>
                  <a:schemeClr val="dk1"/>
                </a:solidFill>
                <a:latin typeface="Times New Roman"/>
                <a:ea typeface="Times New Roman"/>
                <a:cs typeface="Times New Roman"/>
                <a:sym typeface="Times New Roman"/>
              </a:rPr>
              <a:t>Akshitha</a:t>
            </a:r>
            <a:r>
              <a:rPr lang="en-US" sz="1800" b="0" i="0" u="none" strike="noStrike" cap="none" dirty="0">
                <a:solidFill>
                  <a:schemeClr val="dk1"/>
                </a:solidFill>
                <a:latin typeface="Times New Roman"/>
                <a:ea typeface="Times New Roman"/>
                <a:cs typeface="Times New Roman"/>
                <a:sym typeface="Times New Roman"/>
              </a:rPr>
              <a:t>    1608-20-735-0</a:t>
            </a:r>
            <a:r>
              <a:rPr lang="en-IN" sz="1800" dirty="0">
                <a:solidFill>
                  <a:schemeClr val="dk1"/>
                </a:solidFill>
                <a:latin typeface="Times New Roman"/>
                <a:ea typeface="Times New Roman"/>
                <a:cs typeface="Times New Roman"/>
                <a:sym typeface="Times New Roman"/>
              </a:rPr>
              <a:t>12</a:t>
            </a:r>
            <a:endParaRPr lang="en-IN" dirty="0"/>
          </a:p>
          <a:p>
            <a:pPr marL="0" marR="0" lvl="0" indent="0" algn="just" rtl="0">
              <a:lnSpc>
                <a:spcPct val="100000"/>
              </a:lnSpc>
              <a:spcBef>
                <a:spcPts val="0"/>
              </a:spcBef>
              <a:spcAft>
                <a:spcPts val="0"/>
              </a:spcAft>
              <a:buClr>
                <a:schemeClr val="dk1"/>
              </a:buClr>
              <a:buSzPts val="1800"/>
              <a:buFont typeface="Times New Roman"/>
              <a:buNone/>
            </a:pPr>
            <a:r>
              <a:rPr lang="en-IN" dirty="0" err="1">
                <a:solidFill>
                  <a:schemeClr val="dk1"/>
                </a:solidFill>
                <a:latin typeface="Times New Roman"/>
                <a:ea typeface="Times New Roman"/>
                <a:cs typeface="Times New Roman"/>
                <a:sym typeface="Times New Roman"/>
              </a:rPr>
              <a:t>J</a:t>
            </a:r>
            <a:r>
              <a:rPr lang="en-IN" sz="1800" dirty="0" err="1">
                <a:solidFill>
                  <a:schemeClr val="dk1"/>
                </a:solidFill>
                <a:latin typeface="Times New Roman"/>
                <a:ea typeface="Times New Roman"/>
                <a:cs typeface="Times New Roman"/>
                <a:sym typeface="Times New Roman"/>
              </a:rPr>
              <a:t>ahanavi</a:t>
            </a:r>
            <a:r>
              <a:rPr lang="en-IN" sz="1800" dirty="0">
                <a:solidFill>
                  <a:schemeClr val="dk1"/>
                </a:solidFill>
                <a:latin typeface="Times New Roman"/>
                <a:ea typeface="Times New Roman"/>
                <a:cs typeface="Times New Roman"/>
                <a:sym typeface="Times New Roman"/>
              </a:rPr>
              <a:t> .N            </a:t>
            </a:r>
            <a:r>
              <a:rPr lang="en-IN" sz="1800" b="0" i="0" u="none" strike="noStrike" cap="none" dirty="0">
                <a:solidFill>
                  <a:schemeClr val="dk1"/>
                </a:solidFill>
                <a:latin typeface="Times New Roman"/>
                <a:ea typeface="Times New Roman"/>
                <a:cs typeface="Times New Roman"/>
                <a:sym typeface="Times New Roman"/>
              </a:rPr>
              <a:t>1608-20-735-308</a:t>
            </a:r>
            <a:endParaRPr lang="en-IN" dirty="0"/>
          </a:p>
          <a:p>
            <a:pPr marL="0" marR="0" lvl="0" indent="0" algn="just" rtl="0">
              <a:lnSpc>
                <a:spcPct val="100000"/>
              </a:lnSpc>
              <a:spcBef>
                <a:spcPts val="0"/>
              </a:spcBef>
              <a:spcAft>
                <a:spcPts val="0"/>
              </a:spcAft>
              <a:buClr>
                <a:schemeClr val="dk1"/>
              </a:buClr>
              <a:buSzPts val="1800"/>
              <a:buFont typeface="Times New Roman"/>
              <a:buNone/>
            </a:pPr>
            <a:r>
              <a:rPr lang="en-US" sz="1800" dirty="0" err="1">
                <a:solidFill>
                  <a:schemeClr val="dk1"/>
                </a:solidFill>
                <a:latin typeface="Times New Roman"/>
                <a:ea typeface="Times New Roman"/>
                <a:cs typeface="Times New Roman"/>
                <a:sym typeface="Times New Roman"/>
              </a:rPr>
              <a:t>T.Harshavardhan</a:t>
            </a:r>
            <a:r>
              <a:rPr lang="en-US" sz="1800" dirty="0">
                <a:solidFill>
                  <a:schemeClr val="dk1"/>
                </a:solidFill>
                <a:latin typeface="Times New Roman"/>
                <a:ea typeface="Times New Roman"/>
                <a:cs typeface="Times New Roman"/>
                <a:sym typeface="Times New Roman"/>
              </a:rPr>
              <a:t>   </a:t>
            </a:r>
            <a:r>
              <a:rPr lang="en-US" sz="1800" b="0" i="0" u="none" strike="noStrike" cap="none" dirty="0">
                <a:solidFill>
                  <a:schemeClr val="dk1"/>
                </a:solidFill>
                <a:latin typeface="Times New Roman"/>
                <a:ea typeface="Times New Roman"/>
                <a:cs typeface="Times New Roman"/>
                <a:sym typeface="Times New Roman"/>
              </a:rPr>
              <a:t>1608-20-735-</a:t>
            </a:r>
            <a:r>
              <a:rPr lang="en-IN" sz="1800" b="0" i="0" u="none" strike="noStrike" cap="none" dirty="0">
                <a:solidFill>
                  <a:schemeClr val="dk1"/>
                </a:solidFill>
                <a:latin typeface="Times New Roman"/>
                <a:ea typeface="Times New Roman"/>
                <a:cs typeface="Times New Roman"/>
                <a:sym typeface="Times New Roman"/>
              </a:rPr>
              <a:t>020</a:t>
            </a:r>
            <a:endParaRPr dirty="0"/>
          </a:p>
        </p:txBody>
      </p:sp>
      <p:sp>
        <p:nvSpPr>
          <p:cNvPr id="93" name="Google Shape;93;p13"/>
          <p:cNvSpPr txBox="1"/>
          <p:nvPr/>
        </p:nvSpPr>
        <p:spPr>
          <a:xfrm>
            <a:off x="656061" y="2072291"/>
            <a:ext cx="3027170" cy="86173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dirty="0">
                <a:solidFill>
                  <a:schemeClr val="dk1"/>
                </a:solidFill>
                <a:latin typeface="Times New Roman"/>
                <a:ea typeface="Times New Roman"/>
                <a:cs typeface="Times New Roman"/>
                <a:sym typeface="Times New Roman"/>
              </a:rPr>
              <a:t>Under the esteemed guidance of</a:t>
            </a:r>
            <a:endParaRPr dirty="0"/>
          </a:p>
          <a:p>
            <a:pPr marL="0" marR="0" lvl="0" indent="0" algn="ctr" rtl="0">
              <a:lnSpc>
                <a:spcPct val="100000"/>
              </a:lnSpc>
              <a:spcBef>
                <a:spcPts val="0"/>
              </a:spcBef>
              <a:spcAft>
                <a:spcPts val="0"/>
              </a:spcAft>
              <a:buClr>
                <a:schemeClr val="dk1"/>
              </a:buClr>
              <a:buSzPts val="2400"/>
              <a:buFont typeface="Times New Roman"/>
              <a:buNone/>
            </a:pPr>
            <a:r>
              <a:rPr lang="en-US" sz="2000" b="1" i="0" u="none" strike="noStrike" cap="none" dirty="0" err="1">
                <a:solidFill>
                  <a:schemeClr val="tx1">
                    <a:lumMod val="75000"/>
                    <a:lumOff val="25000"/>
                  </a:schemeClr>
                </a:solidFill>
                <a:latin typeface="Times New Roman"/>
                <a:ea typeface="Times New Roman"/>
                <a:cs typeface="Times New Roman"/>
                <a:sym typeface="Times New Roman"/>
              </a:rPr>
              <a:t>Mr</a:t>
            </a:r>
            <a:r>
              <a:rPr lang="en-US" sz="2000" b="1" dirty="0">
                <a:solidFill>
                  <a:schemeClr val="tx1">
                    <a:lumMod val="75000"/>
                    <a:lumOff val="25000"/>
                  </a:schemeClr>
                </a:solidFill>
                <a:latin typeface="Times New Roman"/>
                <a:ea typeface="Times New Roman"/>
                <a:cs typeface="Times New Roman"/>
                <a:sym typeface="Times New Roman"/>
              </a:rPr>
              <a:t> P. Ravi Kumar Reddy</a:t>
            </a:r>
            <a:endParaRPr lang="en-US" dirty="0"/>
          </a:p>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dirty="0">
                <a:solidFill>
                  <a:schemeClr val="dk1"/>
                </a:solidFill>
                <a:latin typeface="Times New Roman"/>
                <a:ea typeface="Times New Roman"/>
                <a:cs typeface="Times New Roman"/>
                <a:sym typeface="Times New Roman"/>
              </a:rPr>
              <a:t>    </a:t>
            </a:r>
            <a:r>
              <a:rPr lang="en-US" sz="1600" i="0" u="none" strike="noStrike" cap="none" dirty="0">
                <a:solidFill>
                  <a:schemeClr val="dk1"/>
                </a:solidFill>
                <a:latin typeface="Times New Roman"/>
                <a:ea typeface="Times New Roman"/>
                <a:cs typeface="Times New Roman"/>
                <a:sym typeface="Times New Roman"/>
              </a:rPr>
              <a:t>Assistant Professor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Do Solar Backpacks Work?_Bluesun Solar Co.,Ltd">
            <a:extLst>
              <a:ext uri="{FF2B5EF4-FFF2-40B4-BE49-F238E27FC236}">
                <a16:creationId xmlns:a16="http://schemas.microsoft.com/office/drawing/2014/main" id="{5D6EFCE6-4A07-1365-4EBD-82AD2C241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609" y="432079"/>
            <a:ext cx="7385539" cy="583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96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53" y="140676"/>
            <a:ext cx="8183880" cy="753627"/>
          </a:xfrm>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5 v Bluetooth Module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4344" y="1862746"/>
            <a:ext cx="8183880" cy="4187952"/>
          </a:xfrm>
        </p:spPr>
        <p:txBody>
          <a:bodyPr>
            <a:normAutofit/>
          </a:bodyPr>
          <a:lstStyle/>
          <a:p>
            <a:pPr algn="just"/>
            <a:endParaRPr lang="en-US" sz="2400" dirty="0"/>
          </a:p>
          <a:p>
            <a:pPr algn="just">
              <a:buNone/>
            </a:pPr>
            <a:endParaRPr lang="en-US" sz="2000" dirty="0"/>
          </a:p>
          <a:p>
            <a:pPr>
              <a:buNone/>
            </a:pPr>
            <a:endParaRPr lang="en-US" dirty="0"/>
          </a:p>
        </p:txBody>
      </p:sp>
      <p:pic>
        <p:nvPicPr>
          <p:cNvPr id="4" name="Picture 6" descr="5V Bluetooth Audio Receiver Module 3.0BT at Rs 40 | Bluetooth Receiver  Module in Faridabad | ID: 23245694912">
            <a:extLst>
              <a:ext uri="{FF2B5EF4-FFF2-40B4-BE49-F238E27FC236}">
                <a16:creationId xmlns:a16="http://schemas.microsoft.com/office/drawing/2014/main" id="{83EFEEF3-B689-3584-45D4-FDEAE5B3D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302" y="3448522"/>
            <a:ext cx="3137366" cy="26332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833244-85FF-9040-CD22-925CC022461F}"/>
              </a:ext>
            </a:extLst>
          </p:cNvPr>
          <p:cNvSpPr txBox="1"/>
          <p:nvPr/>
        </p:nvSpPr>
        <p:spPr>
          <a:xfrm>
            <a:off x="760244" y="894303"/>
            <a:ext cx="8183880"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This is a Bluetooth audio receiver module, which means it can receive the audio signal of MP3 and other popular formats. </a:t>
            </a:r>
          </a:p>
          <a:p>
            <a:pPr marL="285750" indent="-285750" algn="just">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It's very easy to connect and operate, and once connected to the other Bluetooth device like your phone or laptop etc. </a:t>
            </a:r>
          </a:p>
          <a:p>
            <a:pPr marL="285750" indent="-285750" algn="just">
              <a:buFont typeface="Wingdings" panose="05000000000000000000" pitchFamily="2" charset="2"/>
              <a:buChar char="Ø"/>
            </a:pPr>
            <a:r>
              <a:rPr lang="en-US" dirty="0">
                <a:solidFill>
                  <a:srgbClr val="333333"/>
                </a:solidFill>
                <a:latin typeface="Times New Roman" panose="02020603050405020304" pitchFamily="18" charset="0"/>
                <a:cs typeface="Times New Roman" panose="02020603050405020304" pitchFamily="18" charset="0"/>
              </a:rPr>
              <a:t>I</a:t>
            </a:r>
            <a:r>
              <a:rPr lang="en-US" b="0" i="0" dirty="0">
                <a:solidFill>
                  <a:srgbClr val="333333"/>
                </a:solidFill>
                <a:effectLst/>
                <a:latin typeface="Times New Roman" panose="02020603050405020304" pitchFamily="18" charset="0"/>
                <a:cs typeface="Times New Roman" panose="02020603050405020304" pitchFamily="18" charset="0"/>
              </a:rPr>
              <a:t>t can receive the signal and convert it into the output form which is compatible with the speakers. It has 3 output terminals  L Out, R Out and GND to which you can directly connect your wired earphone using a 3.5mm female jack or if you want to drive a big speaker you can connect its output to the input of a good amplifier system.</a:t>
            </a:r>
            <a:endParaRPr lang="en-IN" dirty="0">
              <a:latin typeface="Times New Roman" panose="02020603050405020304" pitchFamily="18" charset="0"/>
              <a:cs typeface="Times New Roman" panose="02020603050405020304" pitchFamily="18" charset="0"/>
            </a:endParaRPr>
          </a:p>
        </p:txBody>
      </p:sp>
      <p:pic>
        <p:nvPicPr>
          <p:cNvPr id="2050" name="Picture 2" descr="CA-6928 3.0 BT28 Bluetooth Stereo Audio Module">
            <a:extLst>
              <a:ext uri="{FF2B5EF4-FFF2-40B4-BE49-F238E27FC236}">
                <a16:creationId xmlns:a16="http://schemas.microsoft.com/office/drawing/2014/main" id="{4C94FAC4-0067-DAC4-A31F-0BC09371E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077" y="3526057"/>
            <a:ext cx="3210857" cy="2803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A6A0-0548-944D-AD1E-AE30DB72FE1C}"/>
              </a:ext>
            </a:extLst>
          </p:cNvPr>
          <p:cNvSpPr>
            <a:spLocks noGrp="1"/>
          </p:cNvSpPr>
          <p:nvPr>
            <p:ph type="title"/>
          </p:nvPr>
        </p:nvSpPr>
        <p:spPr>
          <a:xfrm>
            <a:off x="594077" y="365501"/>
            <a:ext cx="8183880" cy="680842"/>
          </a:xfrm>
        </p:spPr>
        <p:txBody>
          <a:bodyPr>
            <a:noAutofit/>
          </a:bodyPr>
          <a:lstStyle/>
          <a:p>
            <a:pPr algn="ctr"/>
            <a:r>
              <a:rPr lang="en-US" b="1" dirty="0">
                <a:solidFill>
                  <a:schemeClr val="tx1"/>
                </a:solidFill>
                <a:latin typeface="Times New Roman" panose="02020603050405020304" pitchFamily="18" charset="0"/>
                <a:cs typeface="Times New Roman" panose="02020603050405020304" pitchFamily="18" charset="0"/>
              </a:rPr>
              <a:t>P</a:t>
            </a:r>
            <a:r>
              <a:rPr lang="en-IN" b="1" dirty="0" err="1">
                <a:solidFill>
                  <a:schemeClr val="tx1"/>
                </a:solidFill>
                <a:latin typeface="Times New Roman" panose="02020603050405020304" pitchFamily="18" charset="0"/>
                <a:cs typeface="Times New Roman" panose="02020603050405020304" pitchFamily="18" charset="0"/>
              </a:rPr>
              <a:t>ower</a:t>
            </a:r>
            <a:r>
              <a:rPr lang="en-IN" b="1" dirty="0">
                <a:solidFill>
                  <a:schemeClr val="tx1"/>
                </a:solidFill>
                <a:latin typeface="Times New Roman" panose="02020603050405020304" pitchFamily="18" charset="0"/>
                <a:cs typeface="Times New Roman" panose="02020603050405020304" pitchFamily="18" charset="0"/>
              </a:rPr>
              <a:t> Bank Charging Module</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6" name="Picture 10" descr="Sunrobotics MOBILE POWER BANK CHARGER MODULE USB 5V 1A FOR 18650 BATTERY :  Amazon.in: Electronics">
            <a:extLst>
              <a:ext uri="{FF2B5EF4-FFF2-40B4-BE49-F238E27FC236}">
                <a16:creationId xmlns:a16="http://schemas.microsoft.com/office/drawing/2014/main" id="{BBC31D69-CE2C-21D5-6C73-FD7E1899FA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0825" y="2715567"/>
            <a:ext cx="2930595" cy="29305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D180EA-948B-F6CC-83FA-BF000B12055E}"/>
              </a:ext>
            </a:extLst>
          </p:cNvPr>
          <p:cNvSpPr txBox="1"/>
          <p:nvPr/>
        </p:nvSpPr>
        <p:spPr>
          <a:xfrm>
            <a:off x="542611" y="1366576"/>
            <a:ext cx="8058778" cy="1200329"/>
          </a:xfrm>
          <a:prstGeom prst="rect">
            <a:avLst/>
          </a:prstGeom>
          <a:noFill/>
        </p:spPr>
        <p:txBody>
          <a:bodyPr wrap="square" rtlCol="0">
            <a:spAutoFit/>
          </a:bodyPr>
          <a:lstStyle/>
          <a:p>
            <a:pPr algn="just"/>
            <a:r>
              <a:rPr lang="en-US" b="0" i="0" dirty="0">
                <a:effectLst/>
                <a:latin typeface="Times New Roman" panose="02020603050405020304" pitchFamily="18" charset="0"/>
                <a:cs typeface="Times New Roman" panose="02020603050405020304" pitchFamily="18" charset="0"/>
              </a:rPr>
              <a:t>Power Bank Module is a supermini power bank mainboard compatible with 3.7V-4.2V li-ion battery. On-board micro USB port for battery charging and USB type A female output port supporting DC 5V 1A input and 5V 1A output. Just connect it to a 18650 battery then you can get a portable power bank.</a:t>
            </a:r>
            <a:endParaRPr lang="en-IN" dirty="0">
              <a:latin typeface="Times New Roman" panose="02020603050405020304" pitchFamily="18" charset="0"/>
              <a:cs typeface="Times New Roman" panose="02020603050405020304" pitchFamily="18" charset="0"/>
            </a:endParaRPr>
          </a:p>
        </p:txBody>
      </p:sp>
      <p:pic>
        <p:nvPicPr>
          <p:cNvPr id="3076" name="Picture 4" descr="5V Micro USB DIY Step Up Power Bank Charging Module with Charging Prot">
            <a:extLst>
              <a:ext uri="{FF2B5EF4-FFF2-40B4-BE49-F238E27FC236}">
                <a16:creationId xmlns:a16="http://schemas.microsoft.com/office/drawing/2014/main" id="{89EACFBD-C35D-B526-FD13-49E9DAF85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724" y="2825798"/>
            <a:ext cx="3098904" cy="2930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63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5B6C-3C2C-A912-832D-2D411B7063D3}"/>
              </a:ext>
            </a:extLst>
          </p:cNvPr>
          <p:cNvSpPr>
            <a:spLocks noGrp="1"/>
          </p:cNvSpPr>
          <p:nvPr>
            <p:ph type="title"/>
          </p:nvPr>
        </p:nvSpPr>
        <p:spPr>
          <a:xfrm>
            <a:off x="2512088" y="624110"/>
            <a:ext cx="4632290" cy="692224"/>
          </a:xfrm>
        </p:spPr>
        <p:txBody>
          <a:bodyPr/>
          <a:lstStyle/>
          <a:p>
            <a:r>
              <a:rPr lang="en-US" b="1" dirty="0">
                <a:latin typeface="Times New Roman" panose="02020603050405020304" pitchFamily="18" charset="0"/>
                <a:cs typeface="Times New Roman" panose="02020603050405020304" pitchFamily="18" charset="0"/>
              </a:rPr>
              <a:t>TP 4056 MODULE</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D6E1E98-7192-0C54-553E-517AEDDD08CD}"/>
              </a:ext>
            </a:extLst>
          </p:cNvPr>
          <p:cNvSpPr>
            <a:spLocks noGrp="1"/>
          </p:cNvSpPr>
          <p:nvPr>
            <p:ph idx="1"/>
          </p:nvPr>
        </p:nvSpPr>
        <p:spPr>
          <a:xfrm>
            <a:off x="321548" y="1399652"/>
            <a:ext cx="8279842" cy="5144756"/>
          </a:xfrm>
        </p:spPr>
        <p:txBody>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The TP4056 chip is a lithium Ion battery charger for a single cell battery, protecting the cell from over and under charging. It has two status outputs indicating charging in progress, and charging complete. It also has a programmable charge current of up to 1A.</a:t>
            </a:r>
            <a:br>
              <a:rPr lang="en-US" b="0" i="0" dirty="0">
                <a:solidFill>
                  <a:srgbClr val="000000"/>
                </a:solidFill>
                <a:effectLst/>
                <a:latin typeface="Times New Roman" panose="02020603050405020304" pitchFamily="18" charset="0"/>
                <a:cs typeface="Times New Roman" panose="02020603050405020304" pitchFamily="18" charset="0"/>
              </a:rPr>
            </a:b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You can use it to charge batteries directly from a USB port since the working input voltage range is 4V ~ 8V. However, remember the maximum current from a USB port is 500mA.</a:t>
            </a:r>
          </a:p>
          <a:p>
            <a:endParaRPr lang="en-IN" dirty="0"/>
          </a:p>
        </p:txBody>
      </p:sp>
      <p:pic>
        <p:nvPicPr>
          <p:cNvPr id="1028" name="Picture 4">
            <a:extLst>
              <a:ext uri="{FF2B5EF4-FFF2-40B4-BE49-F238E27FC236}">
                <a16:creationId xmlns:a16="http://schemas.microsoft.com/office/drawing/2014/main" id="{5D16C36E-5EF1-49DF-CF03-9228C880E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956" y="4271662"/>
            <a:ext cx="4541855" cy="299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376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320326" y="1217230"/>
            <a:ext cx="2235794" cy="420769"/>
          </a:xfrm>
          <a:prstGeom prst="rect">
            <a:avLst/>
          </a:prstGeom>
        </p:spPr>
        <p:txBody>
          <a:bodyPr vert="horz" wrap="square" lIns="0" tIns="6109" rIns="0" bIns="0" rtlCol="0">
            <a:spAutoFit/>
          </a:bodyPr>
          <a:lstStyle/>
          <a:p>
            <a:pPr marL="6109">
              <a:spcBef>
                <a:spcPts val="48"/>
              </a:spcBef>
            </a:pPr>
            <a:r>
              <a:rPr lang="en-US" sz="1347">
                <a:solidFill>
                  <a:srgbClr val="FFFFFF"/>
                </a:solidFill>
                <a:cs typeface="Source Sans Pro Light"/>
              </a:rPr>
              <a:t>5. </a:t>
            </a:r>
            <a:r>
              <a:rPr lang="en-US" sz="1347" spc="-2">
                <a:solidFill>
                  <a:srgbClr val="FFFFFF"/>
                </a:solidFill>
                <a:cs typeface="Source Sans Pro Light"/>
              </a:rPr>
              <a:t>Activity </a:t>
            </a:r>
            <a:r>
              <a:rPr lang="en-US" sz="1347">
                <a:solidFill>
                  <a:srgbClr val="FFFFFF"/>
                </a:solidFill>
                <a:cs typeface="Source Sans Pro Light"/>
              </a:rPr>
              <a:t>– </a:t>
            </a:r>
            <a:r>
              <a:rPr lang="en-US" sz="1347" spc="5">
                <a:solidFill>
                  <a:srgbClr val="FFFFFF"/>
                </a:solidFill>
                <a:cs typeface="Source Sans Pro Light"/>
              </a:rPr>
              <a:t>Every </a:t>
            </a:r>
            <a:r>
              <a:rPr lang="en-US" sz="1347" spc="-5">
                <a:solidFill>
                  <a:srgbClr val="FFFFFF"/>
                </a:solidFill>
                <a:cs typeface="Source Sans Pro Light"/>
              </a:rPr>
              <a:t>cell </a:t>
            </a:r>
            <a:r>
              <a:rPr lang="en-US" sz="1347">
                <a:solidFill>
                  <a:srgbClr val="FFFFFF"/>
                </a:solidFill>
                <a:cs typeface="Source Sans Pro Light"/>
              </a:rPr>
              <a:t>is</a:t>
            </a:r>
            <a:r>
              <a:rPr lang="en-US" sz="1347" spc="-19">
                <a:solidFill>
                  <a:srgbClr val="FFFFFF"/>
                </a:solidFill>
                <a:cs typeface="Source Sans Pro Light"/>
              </a:rPr>
              <a:t> </a:t>
            </a:r>
            <a:r>
              <a:rPr lang="en-US" sz="1347">
                <a:solidFill>
                  <a:srgbClr val="FFFFFF"/>
                </a:solidFill>
                <a:cs typeface="Source Sans Pro Light"/>
              </a:rPr>
              <a:t>unique</a:t>
            </a:r>
            <a:endParaRPr lang="en-US" sz="1347">
              <a:cs typeface="Source Sans Pro Light"/>
            </a:endParaRPr>
          </a:p>
        </p:txBody>
      </p:sp>
      <p:pic>
        <p:nvPicPr>
          <p:cNvPr id="3" name="Picture 2" descr="1PCS 1V 500mA Solar Panel With 30CM Wire Mini Solar System DIY For Battery  Cell Phone Charger|Solar Panel| - AliExpress">
            <a:extLst>
              <a:ext uri="{FF2B5EF4-FFF2-40B4-BE49-F238E27FC236}">
                <a16:creationId xmlns:a16="http://schemas.microsoft.com/office/drawing/2014/main" id="{F3515437-A118-0EC8-627C-82B7D356B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09" y="949854"/>
            <a:ext cx="1852912" cy="18529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5V Bluetooth Audio Receiver Module 3.0BT at Rs 40 | Bluetooth Receiver  Module in Faridabad | ID: 23245694912">
            <a:extLst>
              <a:ext uri="{FF2B5EF4-FFF2-40B4-BE49-F238E27FC236}">
                <a16:creationId xmlns:a16="http://schemas.microsoft.com/office/drawing/2014/main" id="{8B1B8EF9-FEDC-2581-15A4-18810C2DB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454" y="75299"/>
            <a:ext cx="2083943" cy="17491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Sunrobotics MOBILE POWER BANK CHARGER MODULE USB 5V 1A FOR 18650 BATTERY :  Amazon.in: Electronics">
            <a:extLst>
              <a:ext uri="{FF2B5EF4-FFF2-40B4-BE49-F238E27FC236}">
                <a16:creationId xmlns:a16="http://schemas.microsoft.com/office/drawing/2014/main" id="{FEE2F669-F0A0-8A86-B658-099A7CC16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184" y="55950"/>
            <a:ext cx="2290890" cy="22908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Amazon.in: LED 5mm">
            <a:extLst>
              <a:ext uri="{FF2B5EF4-FFF2-40B4-BE49-F238E27FC236}">
                <a16:creationId xmlns:a16="http://schemas.microsoft.com/office/drawing/2014/main" id="{96F27AEF-BABF-8DBF-FD83-30DF982044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4861" y="1112890"/>
            <a:ext cx="1799752" cy="15268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Electronic Spices Mini Magnet Speaker 1.2 Inch, 2 Inch, 2.5 Inch, 4 Ohm, 8  Ohm, 3W 10W at Rs 59 | स्पीकर in Delhi | ID: 23759987833">
            <a:extLst>
              <a:ext uri="{FF2B5EF4-FFF2-40B4-BE49-F238E27FC236}">
                <a16:creationId xmlns:a16="http://schemas.microsoft.com/office/drawing/2014/main" id="{2015DBFA-9EA8-0FAB-B018-06A7E6322B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26" y="3293312"/>
            <a:ext cx="2045033" cy="204503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18650 Battery - Buy 18650 Battery at best Prices in India | Flipkart.com">
            <a:extLst>
              <a:ext uri="{FF2B5EF4-FFF2-40B4-BE49-F238E27FC236}">
                <a16:creationId xmlns:a16="http://schemas.microsoft.com/office/drawing/2014/main" id="{8D109E8B-4E7F-E8EC-0F46-E95C61D26B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8331" y="4748066"/>
            <a:ext cx="1785526" cy="178260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Buy SPST Rocker Switch Online In India. Hyderabad">
            <a:extLst>
              <a:ext uri="{FF2B5EF4-FFF2-40B4-BE49-F238E27FC236}">
                <a16:creationId xmlns:a16="http://schemas.microsoft.com/office/drawing/2014/main" id="{5BEDCD78-8236-4FF0-E139-930F29AAC5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5067" y="2890518"/>
            <a:ext cx="1467741" cy="146774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amsonite IKONN ECO LAPTOP BACKPACK III-IN">
            <a:extLst>
              <a:ext uri="{FF2B5EF4-FFF2-40B4-BE49-F238E27FC236}">
                <a16:creationId xmlns:a16="http://schemas.microsoft.com/office/drawing/2014/main" id="{E99F504D-C675-C1FC-20FA-81C6976079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9074" y="3174880"/>
            <a:ext cx="1877127" cy="33436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cstore TP4056 / TP 4056 / TPA4056 DC Charging Boost, 18650 3.7v Lipo,  Lithium Ion Battery Charging Module Board Kit with Protection Circuit for  Portable Electronics/Car/Motorcycle Use- Pack of 2 : Amazon.in: Electronics">
            <a:extLst>
              <a:ext uri="{FF2B5EF4-FFF2-40B4-BE49-F238E27FC236}">
                <a16:creationId xmlns:a16="http://schemas.microsoft.com/office/drawing/2014/main" id="{45AFFB24-6BBF-5D80-4660-1A0E96FBDA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5505" y="2109934"/>
            <a:ext cx="2096495" cy="21298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C237-79C4-3BCD-28F2-A949D071778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3C4E95-DE23-49F4-6EBC-6B162686E118}"/>
              </a:ext>
            </a:extLst>
          </p:cNvPr>
          <p:cNvSpPr txBox="1"/>
          <p:nvPr/>
        </p:nvSpPr>
        <p:spPr>
          <a:xfrm>
            <a:off x="306559" y="1629883"/>
            <a:ext cx="8711752"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bg2">
                    <a:lumMod val="25000"/>
                  </a:schemeClr>
                </a:solidFill>
                <a:latin typeface="Times New Roman" panose="02020603050405020304" pitchFamily="18" charset="0"/>
                <a:cs typeface="Times New Roman" panose="02020603050405020304" pitchFamily="18" charset="0"/>
              </a:rPr>
              <a:t>P</a:t>
            </a:r>
            <a:r>
              <a:rPr lang="en-US" sz="2400" b="1" i="0" dirty="0">
                <a:solidFill>
                  <a:schemeClr val="bg2">
                    <a:lumMod val="25000"/>
                  </a:schemeClr>
                </a:solidFill>
                <a:effectLst/>
                <a:latin typeface="Times New Roman" panose="02020603050405020304" pitchFamily="18" charset="0"/>
                <a:cs typeface="Times New Roman" panose="02020603050405020304" pitchFamily="18" charset="0"/>
              </a:rPr>
              <a:t>owering a GPS system</a:t>
            </a:r>
          </a:p>
          <a:p>
            <a:pPr marL="285750" indent="-285750">
              <a:buFont typeface="Arial" panose="020B0604020202020204" pitchFamily="34" charset="0"/>
              <a:buChar char="•"/>
            </a:pPr>
            <a:r>
              <a:rPr lang="en-US" sz="2400" b="1" dirty="0">
                <a:solidFill>
                  <a:schemeClr val="bg2">
                    <a:lumMod val="25000"/>
                  </a:schemeClr>
                </a:solidFill>
                <a:latin typeface="Times New Roman" panose="02020603050405020304" pitchFamily="18" charset="0"/>
                <a:cs typeface="Times New Roman" panose="02020603050405020304" pitchFamily="18" charset="0"/>
              </a:rPr>
              <a:t>A</a:t>
            </a:r>
            <a:r>
              <a:rPr lang="en-US" sz="2400" b="1" i="0" dirty="0">
                <a:solidFill>
                  <a:schemeClr val="bg2">
                    <a:lumMod val="25000"/>
                  </a:schemeClr>
                </a:solidFill>
                <a:effectLst/>
                <a:latin typeface="Times New Roman" panose="02020603050405020304" pitchFamily="18" charset="0"/>
                <a:cs typeface="Times New Roman" panose="02020603050405020304" pitchFamily="18" charset="0"/>
              </a:rPr>
              <a:t> travel lamp</a:t>
            </a:r>
          </a:p>
          <a:p>
            <a:pPr marL="285750" indent="-285750">
              <a:buFont typeface="Arial" panose="020B0604020202020204" pitchFamily="34" charset="0"/>
              <a:buChar char="•"/>
            </a:pPr>
            <a:r>
              <a:rPr lang="en-US" sz="2400" b="1" dirty="0">
                <a:solidFill>
                  <a:schemeClr val="bg2">
                    <a:lumMod val="25000"/>
                  </a:schemeClr>
                </a:solidFill>
                <a:latin typeface="Times New Roman" panose="02020603050405020304" pitchFamily="18" charset="0"/>
                <a:cs typeface="Times New Roman" panose="02020603050405020304" pitchFamily="18" charset="0"/>
              </a:rPr>
              <a:t>A</a:t>
            </a:r>
            <a:r>
              <a:rPr lang="en-US" sz="2400" b="1" i="0" dirty="0">
                <a:solidFill>
                  <a:schemeClr val="bg2">
                    <a:lumMod val="25000"/>
                  </a:schemeClr>
                </a:solidFill>
                <a:effectLst/>
                <a:latin typeface="Times New Roman" panose="02020603050405020304" pitchFamily="18" charset="0"/>
                <a:cs typeface="Times New Roman" panose="02020603050405020304" pitchFamily="18" charset="0"/>
              </a:rPr>
              <a:t> digital camera</a:t>
            </a:r>
          </a:p>
          <a:p>
            <a:pPr marL="285750" indent="-285750">
              <a:buFont typeface="Arial" panose="020B0604020202020204" pitchFamily="34" charset="0"/>
              <a:buChar char="•"/>
            </a:pPr>
            <a:r>
              <a:rPr lang="en-US" sz="2400" b="1" dirty="0">
                <a:solidFill>
                  <a:schemeClr val="bg2">
                    <a:lumMod val="25000"/>
                  </a:schemeClr>
                </a:solidFill>
                <a:latin typeface="Times New Roman" panose="02020603050405020304" pitchFamily="18" charset="0"/>
                <a:cs typeface="Times New Roman" panose="02020603050405020304" pitchFamily="18" charset="0"/>
              </a:rPr>
              <a:t>A</a:t>
            </a:r>
            <a:r>
              <a:rPr lang="en-US" sz="2400" b="1" i="0" dirty="0">
                <a:solidFill>
                  <a:schemeClr val="bg2">
                    <a:lumMod val="25000"/>
                  </a:schemeClr>
                </a:solidFill>
                <a:effectLst/>
                <a:latin typeface="Times New Roman" panose="02020603050405020304" pitchFamily="18" charset="0"/>
                <a:cs typeface="Times New Roman" panose="02020603050405020304" pitchFamily="18" charset="0"/>
              </a:rPr>
              <a:t> palm pilot</a:t>
            </a:r>
          </a:p>
          <a:p>
            <a:pPr marL="285750" indent="-285750">
              <a:buFont typeface="Arial" panose="020B0604020202020204" pitchFamily="34" charset="0"/>
              <a:buChar char="•"/>
            </a:pPr>
            <a:r>
              <a:rPr lang="en-US" sz="2400" b="1" dirty="0">
                <a:solidFill>
                  <a:schemeClr val="bg2">
                    <a:lumMod val="25000"/>
                  </a:schemeClr>
                </a:solidFill>
                <a:latin typeface="Times New Roman" panose="02020603050405020304" pitchFamily="18" charset="0"/>
                <a:cs typeface="Times New Roman" panose="02020603050405020304" pitchFamily="18" charset="0"/>
              </a:rPr>
              <a:t>LED switching</a:t>
            </a:r>
          </a:p>
          <a:p>
            <a:pPr marL="285750" indent="-285750">
              <a:buFont typeface="Arial" panose="020B0604020202020204" pitchFamily="34" charset="0"/>
              <a:buChar char="•"/>
            </a:pPr>
            <a:r>
              <a:rPr lang="en-US" sz="2400" b="1" i="0" dirty="0">
                <a:solidFill>
                  <a:schemeClr val="bg2">
                    <a:lumMod val="25000"/>
                  </a:schemeClr>
                </a:solidFill>
                <a:effectLst/>
                <a:latin typeface="Times New Roman" panose="02020603050405020304" pitchFamily="18" charset="0"/>
                <a:cs typeface="Times New Roman" panose="02020603050405020304" pitchFamily="18" charset="0"/>
              </a:rPr>
              <a:t>Bluetooth speaker switching </a:t>
            </a:r>
          </a:p>
          <a:p>
            <a:r>
              <a:rPr lang="en-US" sz="2400" b="1" i="0" dirty="0">
                <a:solidFill>
                  <a:schemeClr val="bg2">
                    <a:lumMod val="25000"/>
                  </a:schemeClr>
                </a:solidFill>
                <a:effectLst/>
                <a:latin typeface="Times New Roman" panose="02020603050405020304" pitchFamily="18" charset="0"/>
                <a:cs typeface="Times New Roman" panose="02020603050405020304" pitchFamily="18" charset="0"/>
              </a:rPr>
              <a:t>  and other rechargeable electronic devices</a:t>
            </a:r>
            <a:r>
              <a:rPr lang="en-US" sz="2400" b="0" i="0" dirty="0">
                <a:solidFill>
                  <a:schemeClr val="bg2">
                    <a:lumMod val="25000"/>
                  </a:schemeClr>
                </a:solidFill>
                <a:effectLst/>
                <a:latin typeface="Times New Roman" panose="02020603050405020304" pitchFamily="18" charset="0"/>
                <a:cs typeface="Times New Roman" panose="02020603050405020304" pitchFamily="18" charset="0"/>
              </a:rPr>
              <a:t>.</a:t>
            </a:r>
            <a:endParaRPr lang="en-IN" sz="24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5" name="Picture 2" descr="Buy Nikon Digital Camera Z 5 Kit with NIKKOR Z 24-200mm f/4-6.3 Lens -  Black Online at Low Price in India | Nikon Camera Reviews &amp; Ratings -  Amazon.in">
            <a:extLst>
              <a:ext uri="{FF2B5EF4-FFF2-40B4-BE49-F238E27FC236}">
                <a16:creationId xmlns:a16="http://schemas.microsoft.com/office/drawing/2014/main" id="{C20754DA-AD17-8CC4-3F2B-4E52023A5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836" y="4511711"/>
            <a:ext cx="2217096" cy="22170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Dynamo House Travelamp Light Diffuser Smartphone Flashlight Mood Lamp Travel  Phone NEW : Amazon.in: Electronics">
            <a:extLst>
              <a:ext uri="{FF2B5EF4-FFF2-40B4-BE49-F238E27FC236}">
                <a16:creationId xmlns:a16="http://schemas.microsoft.com/office/drawing/2014/main" id="{166961ED-B5C2-B456-5F1B-43B8A1C6C4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9800" y="1264555"/>
            <a:ext cx="2517603" cy="22170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ow to use GPS to locate things and track people - The Economic Times">
            <a:extLst>
              <a:ext uri="{FF2B5EF4-FFF2-40B4-BE49-F238E27FC236}">
                <a16:creationId xmlns:a16="http://schemas.microsoft.com/office/drawing/2014/main" id="{73CE3C9C-ADF1-56E6-526C-7E29DCFC1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871" y="4208435"/>
            <a:ext cx="3426488" cy="256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17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69232" y="595522"/>
            <a:ext cx="8186737" cy="871538"/>
          </a:xfrm>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4522653C-DAE8-854F-0942-B7C2761833B8}"/>
              </a:ext>
            </a:extLst>
          </p:cNvPr>
          <p:cNvSpPr>
            <a:spLocks noGrp="1"/>
          </p:cNvSpPr>
          <p:nvPr>
            <p:ph idx="1"/>
          </p:nvPr>
        </p:nvSpPr>
        <p:spPr>
          <a:xfrm>
            <a:off x="572757" y="1356527"/>
            <a:ext cx="8480808" cy="4554695"/>
          </a:xfrm>
        </p:spPr>
        <p:txBody>
          <a:bodyPr>
            <a:noAutofit/>
          </a:bodyPr>
          <a:lstStyle/>
          <a:p>
            <a:pPr algn="just"/>
            <a:r>
              <a:rPr lang="en-IN" b="0" i="0" dirty="0" err="1">
                <a:solidFill>
                  <a:srgbClr val="333333"/>
                </a:solidFill>
                <a:effectLst/>
                <a:latin typeface="Times New Roman" panose="02020603050405020304" pitchFamily="18" charset="0"/>
                <a:cs typeface="Times New Roman" panose="02020603050405020304" pitchFamily="18" charset="0"/>
              </a:rPr>
              <a:t>Harvindar</a:t>
            </a:r>
            <a:r>
              <a:rPr lang="en-IN" b="0" i="0" dirty="0">
                <a:solidFill>
                  <a:srgbClr val="333333"/>
                </a:solidFill>
                <a:effectLst/>
                <a:latin typeface="Times New Roman" panose="02020603050405020304" pitchFamily="18" charset="0"/>
                <a:cs typeface="Times New Roman" panose="02020603050405020304" pitchFamily="18" charset="0"/>
              </a:rPr>
              <a:t> Singh Gambhir, Dattatray Sawant, Abhishek </a:t>
            </a:r>
            <a:r>
              <a:rPr lang="en-IN" b="0" i="0" dirty="0" err="1">
                <a:solidFill>
                  <a:srgbClr val="333333"/>
                </a:solidFill>
                <a:effectLst/>
                <a:latin typeface="Times New Roman" panose="02020603050405020304" pitchFamily="18" charset="0"/>
                <a:cs typeface="Times New Roman" panose="02020603050405020304" pitchFamily="18" charset="0"/>
              </a:rPr>
              <a:t>Basu</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IIoT</a:t>
            </a:r>
            <a:r>
              <a:rPr lang="en-IN" b="0" i="0" dirty="0">
                <a:solidFill>
                  <a:srgbClr val="333333"/>
                </a:solidFill>
                <a:effectLst/>
                <a:latin typeface="Times New Roman" panose="02020603050405020304" pitchFamily="18" charset="0"/>
                <a:cs typeface="Times New Roman" panose="02020603050405020304" pitchFamily="18" charset="0"/>
              </a:rPr>
              <a:t> Based Automation In Doorstep Fuel Delivery System", </a:t>
            </a:r>
            <a:r>
              <a:rPr lang="en-IN" b="0" i="1" dirty="0">
                <a:solidFill>
                  <a:srgbClr val="333333"/>
                </a:solidFill>
                <a:effectLst/>
                <a:latin typeface="Times New Roman" panose="02020603050405020304" pitchFamily="18" charset="0"/>
                <a:cs typeface="Times New Roman" panose="02020603050405020304" pitchFamily="18" charset="0"/>
              </a:rPr>
              <a:t>2022 10th International Conference on Emerging Trends in Engineering and Technology - Signal and Information Processing (ICETET-SIP-22)</a:t>
            </a:r>
            <a:r>
              <a:rPr lang="en-IN" b="0" i="0" dirty="0">
                <a:solidFill>
                  <a:srgbClr val="333333"/>
                </a:solidFill>
                <a:effectLst/>
                <a:latin typeface="Times New Roman" panose="02020603050405020304" pitchFamily="18" charset="0"/>
                <a:cs typeface="Times New Roman" panose="02020603050405020304" pitchFamily="18" charset="0"/>
              </a:rPr>
              <a:t>, pp.1-6, 2022.</a:t>
            </a:r>
          </a:p>
          <a:p>
            <a:pPr algn="just"/>
            <a:r>
              <a:rPr lang="en-IN" b="0" i="0" dirty="0">
                <a:solidFill>
                  <a:srgbClr val="333333"/>
                </a:solidFill>
                <a:effectLst/>
                <a:latin typeface="Times New Roman" panose="02020603050405020304" pitchFamily="18" charset="0"/>
                <a:cs typeface="Times New Roman" panose="02020603050405020304" pitchFamily="18" charset="0"/>
              </a:rPr>
              <a:t>G. H. </a:t>
            </a:r>
            <a:r>
              <a:rPr lang="en-IN" b="0" i="0" dirty="0" err="1">
                <a:solidFill>
                  <a:srgbClr val="333333"/>
                </a:solidFill>
                <a:effectLst/>
                <a:latin typeface="Times New Roman" panose="02020603050405020304" pitchFamily="18" charset="0"/>
                <a:cs typeface="Times New Roman" panose="02020603050405020304" pitchFamily="18" charset="0"/>
              </a:rPr>
              <a:t>Raghunandan</a:t>
            </a:r>
            <a:r>
              <a:rPr lang="en-IN" b="0" i="0" dirty="0">
                <a:solidFill>
                  <a:srgbClr val="333333"/>
                </a:solidFill>
                <a:effectLst/>
                <a:latin typeface="Times New Roman" panose="02020603050405020304" pitchFamily="18" charset="0"/>
                <a:cs typeface="Times New Roman" panose="02020603050405020304" pitchFamily="18" charset="0"/>
              </a:rPr>
              <a:t>, Ambika Rani Subhash, Akanksha V. Ghat, D Swetha, Chandana Nagaraj, R Hema, "Quantitative Analysis of Sustainable Energy Based Charging Systems", </a:t>
            </a:r>
            <a:r>
              <a:rPr lang="en-IN" b="0" i="1" dirty="0">
                <a:solidFill>
                  <a:srgbClr val="333333"/>
                </a:solidFill>
                <a:effectLst/>
                <a:latin typeface="Times New Roman" panose="02020603050405020304" pitchFamily="18" charset="0"/>
                <a:cs typeface="Times New Roman" panose="02020603050405020304" pitchFamily="18" charset="0"/>
              </a:rPr>
              <a:t>2022 6th International Conference on Devices, Circuits and Systems (ICDCS)</a:t>
            </a:r>
            <a:r>
              <a:rPr lang="en-IN" b="0" i="0" dirty="0">
                <a:solidFill>
                  <a:srgbClr val="333333"/>
                </a:solidFill>
                <a:effectLst/>
                <a:latin typeface="Times New Roman" panose="02020603050405020304" pitchFamily="18" charset="0"/>
                <a:cs typeface="Times New Roman" panose="02020603050405020304" pitchFamily="18" charset="0"/>
              </a:rPr>
              <a:t>, pp.53-57, 2022.</a:t>
            </a:r>
            <a:endParaRPr lang="en-IN"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L. Dexter, C. Mario and M. Gallego Jeffrey, "Design and Implementation of 4- In-1 Luggage Bag", </a:t>
            </a:r>
            <a:r>
              <a:rPr lang="en-US" b="0" i="1" dirty="0">
                <a:solidFill>
                  <a:srgbClr val="333333"/>
                </a:solidFill>
                <a:effectLst/>
                <a:latin typeface="Times New Roman" panose="02020603050405020304" pitchFamily="18" charset="0"/>
                <a:cs typeface="Times New Roman" panose="02020603050405020304" pitchFamily="18" charset="0"/>
              </a:rPr>
              <a:t>International Journal for Research in Applied Science &amp; Engineering Technology (IJRASET)</a:t>
            </a:r>
            <a:r>
              <a:rPr lang="en-US" b="0" i="0" dirty="0">
                <a:solidFill>
                  <a:srgbClr val="333333"/>
                </a:solidFill>
                <a:effectLst/>
                <a:latin typeface="Times New Roman" panose="02020603050405020304" pitchFamily="18" charset="0"/>
                <a:cs typeface="Times New Roman" panose="02020603050405020304" pitchFamily="18" charset="0"/>
              </a:rPr>
              <a:t>, vol. 5, no. XI, pp. 272-278, November 2017.</a:t>
            </a:r>
            <a:endParaRPr lang="en-IN" b="0" i="0" dirty="0">
              <a:solidFill>
                <a:srgbClr val="333333"/>
              </a:solidFill>
              <a:effectLst/>
              <a:latin typeface="Times New Roman" panose="02020603050405020304" pitchFamily="18" charset="0"/>
              <a:cs typeface="Times New Roman" panose="02020603050405020304" pitchFamily="18" charset="0"/>
            </a:endParaRPr>
          </a:p>
          <a:p>
            <a:pPr algn="just"/>
            <a:r>
              <a:rPr lang="en-IN" b="0" i="0" dirty="0">
                <a:solidFill>
                  <a:srgbClr val="333333"/>
                </a:solidFill>
                <a:effectLst/>
                <a:latin typeface="Times New Roman" panose="02020603050405020304" pitchFamily="18" charset="0"/>
                <a:cs typeface="Times New Roman" panose="02020603050405020304" pitchFamily="18" charset="0"/>
              </a:rPr>
              <a:t>Shubham Sarkar, </a:t>
            </a:r>
            <a:r>
              <a:rPr lang="en-IN" b="0" i="0" dirty="0" err="1">
                <a:solidFill>
                  <a:srgbClr val="333333"/>
                </a:solidFill>
                <a:effectLst/>
                <a:latin typeface="Times New Roman" panose="02020603050405020304" pitchFamily="18" charset="0"/>
                <a:cs typeface="Times New Roman" panose="02020603050405020304" pitchFamily="18" charset="0"/>
              </a:rPr>
              <a:t>Suvojit</a:t>
            </a:r>
            <a:r>
              <a:rPr lang="en-IN" b="0" i="0" dirty="0">
                <a:solidFill>
                  <a:srgbClr val="333333"/>
                </a:solidFill>
                <a:effectLst/>
                <a:latin typeface="Times New Roman" panose="02020603050405020304" pitchFamily="18" charset="0"/>
                <a:cs typeface="Times New Roman" panose="02020603050405020304" pitchFamily="18" charset="0"/>
              </a:rPr>
              <a:t> Manna and </a:t>
            </a:r>
            <a:r>
              <a:rPr lang="en-IN" b="0" i="0" dirty="0" err="1">
                <a:solidFill>
                  <a:srgbClr val="333333"/>
                </a:solidFill>
                <a:effectLst/>
                <a:latin typeface="Times New Roman" panose="02020603050405020304" pitchFamily="18" charset="0"/>
                <a:cs typeface="Times New Roman" panose="02020603050405020304" pitchFamily="18" charset="0"/>
              </a:rPr>
              <a:t>Subhadeep</a:t>
            </a:r>
            <a:r>
              <a:rPr lang="en-IN" b="0" i="0" dirty="0">
                <a:solidFill>
                  <a:srgbClr val="333333"/>
                </a:solidFill>
                <a:effectLst/>
                <a:latin typeface="Times New Roman" panose="02020603050405020304" pitchFamily="18" charset="0"/>
                <a:cs typeface="Times New Roman" panose="02020603050405020304" pitchFamily="18" charset="0"/>
              </a:rPr>
              <a:t> Datta, "Smart Bag Tracking and Alert System using RFID", </a:t>
            </a:r>
            <a:r>
              <a:rPr lang="en-IN" b="0" i="1" dirty="0">
                <a:solidFill>
                  <a:srgbClr val="333333"/>
                </a:solidFill>
                <a:effectLst/>
                <a:latin typeface="Times New Roman" panose="02020603050405020304" pitchFamily="18" charset="0"/>
                <a:cs typeface="Times New Roman" panose="02020603050405020304" pitchFamily="18" charset="0"/>
              </a:rPr>
              <a:t>International Conference on Electrical Electronics Communication Computer and Optimization Techniques (ICEECCOT)</a:t>
            </a:r>
            <a:r>
              <a:rPr lang="en-IN" b="0" i="0" dirty="0">
                <a:solidFill>
                  <a:srgbClr val="333333"/>
                </a:solidFill>
                <a:effectLst/>
                <a:latin typeface="Times New Roman" panose="02020603050405020304" pitchFamily="18" charset="0"/>
                <a:cs typeface="Times New Roman" panose="02020603050405020304" pitchFamily="18" charset="0"/>
              </a:rPr>
              <a:t>, 2017.</a:t>
            </a:r>
          </a:p>
          <a:p>
            <a:pPr algn="just"/>
            <a:br>
              <a:rPr lang="en-IN" dirty="0">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Shweta Ma and Tanvi Pb, "Multipurpose Smart Bag", </a:t>
            </a:r>
            <a:r>
              <a:rPr lang="en-IN" b="0" i="1" dirty="0">
                <a:solidFill>
                  <a:srgbClr val="333333"/>
                </a:solidFill>
                <a:effectLst/>
                <a:latin typeface="Times New Roman" panose="02020603050405020304" pitchFamily="18" charset="0"/>
                <a:cs typeface="Times New Roman" panose="02020603050405020304" pitchFamily="18" charset="0"/>
              </a:rPr>
              <a:t>Procedia Computer Science 79</a:t>
            </a:r>
            <a:r>
              <a:rPr lang="en-IN" b="0" i="0" dirty="0">
                <a:solidFill>
                  <a:srgbClr val="333333"/>
                </a:solidFill>
                <a:effectLst/>
                <a:latin typeface="Times New Roman" panose="02020603050405020304" pitchFamily="18" charset="0"/>
                <a:cs typeface="Times New Roman" panose="02020603050405020304" pitchFamily="18" charset="0"/>
              </a:rPr>
              <a:t>, pp. 77-84, 2016.</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B8E48-3FCC-7A7F-59F8-8234B3660513}"/>
              </a:ext>
            </a:extLst>
          </p:cNvPr>
          <p:cNvSpPr>
            <a:spLocks noGrp="1"/>
          </p:cNvSpPr>
          <p:nvPr>
            <p:ph type="title"/>
          </p:nvPr>
        </p:nvSpPr>
        <p:spPr/>
        <p:txBody>
          <a:bodyPr/>
          <a:lstStyle/>
          <a:p>
            <a:endParaRPr lang="en-IN"/>
          </a:p>
        </p:txBody>
      </p:sp>
      <p:pic>
        <p:nvPicPr>
          <p:cNvPr id="5122" name="Picture 2" descr="1,203 Thank You Presentation Stock Photos, Pictures &amp; Royalty-Free Images -  iStock">
            <a:extLst>
              <a:ext uri="{FF2B5EF4-FFF2-40B4-BE49-F238E27FC236}">
                <a16:creationId xmlns:a16="http://schemas.microsoft.com/office/drawing/2014/main" id="{82CC0E14-D175-098E-A70B-A9CF2984E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866" y="-110532"/>
            <a:ext cx="11909732" cy="709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72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lnSpcReduction="10000"/>
          </a:bodyPr>
          <a:lstStyle/>
          <a:p>
            <a:r>
              <a:rPr lang="en-US" sz="2000" dirty="0">
                <a:solidFill>
                  <a:schemeClr val="tx1"/>
                </a:solidFill>
                <a:latin typeface="Times New Roman" panose="02020603050405020304" pitchFamily="18" charset="0"/>
                <a:cs typeface="Times New Roman" panose="02020603050405020304" pitchFamily="18" charset="0"/>
              </a:rPr>
              <a:t>Introduction</a:t>
            </a:r>
          </a:p>
          <a:p>
            <a:r>
              <a:rPr lang="en-US" sz="2000" dirty="0">
                <a:solidFill>
                  <a:schemeClr val="tx1"/>
                </a:solidFill>
                <a:latin typeface="Times New Roman" panose="02020603050405020304" pitchFamily="18" charset="0"/>
                <a:cs typeface="Times New Roman" panose="02020603050405020304" pitchFamily="18" charset="0"/>
              </a:rPr>
              <a:t>Literature Survey</a:t>
            </a:r>
          </a:p>
          <a:p>
            <a:r>
              <a:rPr lang="en-US" sz="2000" dirty="0">
                <a:solidFill>
                  <a:schemeClr val="tx1"/>
                </a:solidFill>
                <a:latin typeface="Times New Roman" panose="02020603050405020304" pitchFamily="18" charset="0"/>
                <a:cs typeface="Times New Roman" panose="02020603050405020304" pitchFamily="18" charset="0"/>
              </a:rPr>
              <a:t>Problem Statement</a:t>
            </a:r>
          </a:p>
          <a:p>
            <a:r>
              <a:rPr lang="en-US" sz="2000" dirty="0">
                <a:solidFill>
                  <a:schemeClr val="tx1"/>
                </a:solidFill>
                <a:latin typeface="Times New Roman" panose="02020603050405020304" pitchFamily="18" charset="0"/>
                <a:cs typeface="Times New Roman" panose="02020603050405020304" pitchFamily="18" charset="0"/>
              </a:rPr>
              <a:t>Objective</a:t>
            </a:r>
          </a:p>
          <a:p>
            <a:r>
              <a:rPr lang="en-US" sz="2000" dirty="0">
                <a:solidFill>
                  <a:schemeClr val="tx1"/>
                </a:solidFill>
                <a:latin typeface="Times New Roman" panose="02020603050405020304" pitchFamily="18" charset="0"/>
                <a:cs typeface="Times New Roman" panose="02020603050405020304" pitchFamily="18" charset="0"/>
              </a:rPr>
              <a:t>Block Diagram</a:t>
            </a:r>
          </a:p>
          <a:p>
            <a:r>
              <a:rPr lang="en-US" sz="2000" dirty="0">
                <a:solidFill>
                  <a:schemeClr val="tx1"/>
                </a:solidFill>
                <a:latin typeface="Times New Roman" panose="02020603050405020304" pitchFamily="18" charset="0"/>
                <a:cs typeface="Times New Roman" panose="02020603050405020304" pitchFamily="18" charset="0"/>
              </a:rPr>
              <a:t>Working Principal Explanation</a:t>
            </a:r>
          </a:p>
          <a:p>
            <a:r>
              <a:rPr lang="en-US" sz="2000" dirty="0">
                <a:solidFill>
                  <a:schemeClr val="tx1"/>
                </a:solidFill>
                <a:latin typeface="Times New Roman" panose="02020603050405020304" pitchFamily="18" charset="0"/>
                <a:cs typeface="Times New Roman" panose="02020603050405020304" pitchFamily="18" charset="0"/>
              </a:rPr>
              <a:t>Components Description</a:t>
            </a:r>
          </a:p>
          <a:p>
            <a:r>
              <a:rPr lang="en-US" sz="2000" dirty="0">
                <a:solidFill>
                  <a:schemeClr val="tx1"/>
                </a:solidFill>
                <a:latin typeface="Times New Roman" panose="02020603050405020304" pitchFamily="18" charset="0"/>
                <a:cs typeface="Times New Roman" panose="02020603050405020304" pitchFamily="18" charset="0"/>
              </a:rPr>
              <a:t>Applications</a:t>
            </a:r>
          </a:p>
          <a:p>
            <a:r>
              <a:rPr lang="en-US" sz="2000" dirty="0">
                <a:solidFill>
                  <a:schemeClr val="tx1"/>
                </a:solidFill>
                <a:latin typeface="Times New Roman" panose="02020603050405020304" pitchFamily="18" charset="0"/>
                <a:cs typeface="Times New Roman" panose="02020603050405020304" pitchFamily="18" charset="0"/>
              </a:rPr>
              <a:t>References</a:t>
            </a:r>
          </a:p>
          <a:p>
            <a:pPr marL="0" indent="0">
              <a:buNone/>
            </a:pPr>
            <a:endParaRPr lang="en-US" dirty="0"/>
          </a:p>
        </p:txBody>
      </p:sp>
    </p:spTree>
    <p:extLst>
      <p:ext uri="{BB962C8B-B14F-4D97-AF65-F5344CB8AC3E}">
        <p14:creationId xmlns:p14="http://schemas.microsoft.com/office/powerpoint/2010/main" val="83382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D3C9-DF91-184E-9F95-359D92C6A42C}"/>
              </a:ext>
            </a:extLst>
          </p:cNvPr>
          <p:cNvSpPr>
            <a:spLocks noGrp="1"/>
          </p:cNvSpPr>
          <p:nvPr>
            <p:ph type="title"/>
          </p:nvPr>
        </p:nvSpPr>
        <p:spPr>
          <a:xfrm>
            <a:off x="426572" y="307321"/>
            <a:ext cx="8183880" cy="779994"/>
          </a:xfrm>
        </p:spPr>
        <p:txBody>
          <a:bodyPr>
            <a:normAutofit/>
          </a:bodyPr>
          <a:lstStyle/>
          <a:p>
            <a:pPr algn="ctr"/>
            <a:r>
              <a:rPr lang="en-IN" sz="3000" b="1" dirty="0">
                <a:solidFill>
                  <a:schemeClr val="tx1"/>
                </a:solidFill>
                <a:latin typeface="Times New Roman" panose="02020603050405020304" pitchFamily="18" charset="0"/>
                <a:cs typeface="Times New Roman" panose="02020603050405020304" pitchFamily="18" charset="0"/>
              </a:rPr>
              <a:t>Introduction</a:t>
            </a:r>
            <a:endParaRPr lang="en-US"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4B4C13-9F0E-644A-BFA7-1311DC6D54CE}"/>
              </a:ext>
            </a:extLst>
          </p:cNvPr>
          <p:cNvSpPr>
            <a:spLocks noGrp="1"/>
          </p:cNvSpPr>
          <p:nvPr>
            <p:ph idx="1"/>
          </p:nvPr>
        </p:nvSpPr>
        <p:spPr>
          <a:xfrm>
            <a:off x="301451" y="733531"/>
            <a:ext cx="8362489" cy="3489990"/>
          </a:xfrm>
        </p:spPr>
        <p:txBody>
          <a:bodyPr>
            <a:normAutofit/>
          </a:bodyPr>
          <a:lstStyle/>
          <a:p>
            <a:pPr algn="just"/>
            <a:endParaRPr lang="en-IN" sz="2000" dirty="0"/>
          </a:p>
          <a:p>
            <a:pPr algn="just"/>
            <a:r>
              <a:rPr lang="en-US" b="0" i="0" dirty="0">
                <a:solidFill>
                  <a:srgbClr val="000000"/>
                </a:solidFill>
                <a:effectLst/>
                <a:latin typeface="Times New Roman" panose="02020603050405020304" pitchFamily="18" charset="0"/>
                <a:cs typeface="Times New Roman" panose="02020603050405020304" pitchFamily="18" charset="0"/>
              </a:rPr>
              <a:t>Solar is one of the most abundant sources of renewable energy with the potential capability of generating enough power to meet the demands of the entire planet. It was calculated theoretically that the amount of sun received on earth for one day can meet the demand of the world for more than 20 years</a:t>
            </a:r>
          </a:p>
          <a:p>
            <a:pPr algn="just"/>
            <a:r>
              <a:rPr lang="en-US" b="0" i="0" dirty="0">
                <a:solidFill>
                  <a:srgbClr val="000000"/>
                </a:solidFill>
                <a:effectLst/>
                <a:latin typeface="Times New Roman" panose="02020603050405020304" pitchFamily="18" charset="0"/>
                <a:cs typeface="Times New Roman" panose="02020603050405020304" pitchFamily="18" charset="0"/>
              </a:rPr>
              <a:t>One product that utilises solar energy is a solar-powered backpack. This backpack is used as a mobile charger, switch-based LED light, and Bluetooth speaker.</a:t>
            </a:r>
            <a:endParaRPr lang="en-IN" dirty="0">
              <a:latin typeface="Times New Roman" panose="02020603050405020304" pitchFamily="18" charset="0"/>
              <a:cs typeface="Times New Roman" panose="02020603050405020304" pitchFamily="18" charset="0"/>
            </a:endParaRPr>
          </a:p>
        </p:txBody>
      </p:sp>
      <p:pic>
        <p:nvPicPr>
          <p:cNvPr id="4" name="Picture 6" descr="Amazon.com: SUNNYBAG Explorer+ Solar Backpack Charger | World's Strongest  Water Resistant Solar Panel for Smartphones and All USB-Devices on The go |  15L Volume and 15'' Laptop Compartment | Gray/Black : Cell">
            <a:extLst>
              <a:ext uri="{FF2B5EF4-FFF2-40B4-BE49-F238E27FC236}">
                <a16:creationId xmlns:a16="http://schemas.microsoft.com/office/drawing/2014/main" id="{B5D9EDB4-043E-4E0C-57BF-58B19B9C4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0838" y="3429000"/>
            <a:ext cx="3114437" cy="31216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un | National Geographic Society">
            <a:extLst>
              <a:ext uri="{FF2B5EF4-FFF2-40B4-BE49-F238E27FC236}">
                <a16:creationId xmlns:a16="http://schemas.microsoft.com/office/drawing/2014/main" id="{E5DBDD54-58B7-1D1C-D63C-3BDA6F262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68" y="3429000"/>
            <a:ext cx="3815599" cy="286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55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5FDD2F-781A-1D49-A5E0-604BD14D32FA}"/>
              </a:ext>
            </a:extLst>
          </p:cNvPr>
          <p:cNvSpPr>
            <a:spLocks noGrp="1"/>
          </p:cNvSpPr>
          <p:nvPr>
            <p:ph type="title"/>
          </p:nvPr>
        </p:nvSpPr>
        <p:spPr>
          <a:xfrm>
            <a:off x="480060" y="196367"/>
            <a:ext cx="8183880" cy="782104"/>
          </a:xfrm>
        </p:spPr>
        <p:txBody>
          <a:bodyPr>
            <a:normAutofit/>
          </a:bodyPr>
          <a:lstStyle/>
          <a:p>
            <a:pPr algn="ctr"/>
            <a:r>
              <a:rPr lang="en-IN" sz="3000" b="1" dirty="0">
                <a:solidFill>
                  <a:schemeClr val="tx1"/>
                </a:solidFill>
                <a:latin typeface="Times New Roman" panose="02020603050405020304" pitchFamily="18" charset="0"/>
                <a:cs typeface="Times New Roman" panose="02020603050405020304" pitchFamily="18" charset="0"/>
              </a:rPr>
              <a:t>Literature Survey</a:t>
            </a:r>
            <a:endParaRPr lang="en-US"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128" y="4316819"/>
            <a:ext cx="8183880" cy="2006130"/>
          </a:xfrm>
        </p:spPr>
        <p:txBody>
          <a:bodyPr>
            <a:normAutofit/>
          </a:bodyPr>
          <a:lstStyle/>
          <a:p>
            <a:pPr algn="just">
              <a:buNone/>
            </a:pPr>
            <a:endParaRPr lang="en-US" sz="1600" dirty="0">
              <a:latin typeface="Arial" pitchFamily="34" charset="0"/>
              <a:cs typeface="Arial" pitchFamily="34" charset="0"/>
            </a:endParaRPr>
          </a:p>
          <a:p>
            <a:pPr algn="just">
              <a:buNone/>
            </a:pPr>
            <a:r>
              <a:rPr lang="en-US" sz="1600" dirty="0">
                <a:latin typeface="Arial" pitchFamily="34" charset="0"/>
                <a:cs typeface="Arial" pitchFamily="34" charset="0"/>
              </a:rPr>
              <a:t>                  </a:t>
            </a:r>
          </a:p>
          <a:p>
            <a:pPr algn="just">
              <a:buNone/>
            </a:pPr>
            <a:endParaRPr lang="en-US" sz="1800" dirty="0">
              <a:latin typeface="Arial" pitchFamily="34" charset="0"/>
              <a:cs typeface="Arial" pitchFamily="34" charset="0"/>
            </a:endParaRPr>
          </a:p>
          <a:p>
            <a:pPr>
              <a:buNone/>
            </a:pPr>
            <a:endParaRPr lang="en-US" sz="2000" dirty="0">
              <a:latin typeface="Arial" pitchFamily="34" charset="0"/>
              <a:cs typeface="Arial" pitchFamily="34" charset="0"/>
            </a:endParaRPr>
          </a:p>
          <a:p>
            <a:pPr>
              <a:buNone/>
            </a:pPr>
            <a:endParaRPr lang="en-US" sz="2000" dirty="0">
              <a:latin typeface="Arial" pitchFamily="34" charset="0"/>
              <a:cs typeface="Arial" pitchFamily="34" charset="0"/>
            </a:endParaRPr>
          </a:p>
          <a:p>
            <a:pPr>
              <a:buNone/>
            </a:pP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2252737537"/>
              </p:ext>
            </p:extLst>
          </p:nvPr>
        </p:nvGraphicFramePr>
        <p:xfrm>
          <a:off x="219739" y="801354"/>
          <a:ext cx="8704522" cy="5646841"/>
        </p:xfrm>
        <a:graphic>
          <a:graphicData uri="http://schemas.openxmlformats.org/drawingml/2006/table">
            <a:tbl>
              <a:tblPr firstRow="1" bandRow="1">
                <a:tableStyleId>{7AD46F3D-5A5A-44D0-ACC6-7B5E98C2C19C}</a:tableStyleId>
              </a:tblPr>
              <a:tblGrid>
                <a:gridCol w="581247">
                  <a:extLst>
                    <a:ext uri="{9D8B030D-6E8A-4147-A177-3AD203B41FA5}">
                      <a16:colId xmlns:a16="http://schemas.microsoft.com/office/drawing/2014/main" val="20000"/>
                    </a:ext>
                  </a:extLst>
                </a:gridCol>
                <a:gridCol w="4646428">
                  <a:extLst>
                    <a:ext uri="{9D8B030D-6E8A-4147-A177-3AD203B41FA5}">
                      <a16:colId xmlns:a16="http://schemas.microsoft.com/office/drawing/2014/main" val="20001"/>
                    </a:ext>
                  </a:extLst>
                </a:gridCol>
                <a:gridCol w="3476847">
                  <a:extLst>
                    <a:ext uri="{9D8B030D-6E8A-4147-A177-3AD203B41FA5}">
                      <a16:colId xmlns:a16="http://schemas.microsoft.com/office/drawing/2014/main" val="20002"/>
                    </a:ext>
                  </a:extLst>
                </a:gridCol>
              </a:tblGrid>
              <a:tr h="371050">
                <a:tc>
                  <a:txBody>
                    <a:bodyPr/>
                    <a:lstStyle/>
                    <a:p>
                      <a:r>
                        <a:rPr lang="en-US" sz="1400" dirty="0"/>
                        <a:t>S.no</a:t>
                      </a:r>
                    </a:p>
                  </a:txBody>
                  <a:tcPr/>
                </a:tc>
                <a:tc>
                  <a:txBody>
                    <a:bodyPr/>
                    <a:lstStyle/>
                    <a:p>
                      <a:pPr algn="ctr"/>
                      <a:r>
                        <a:rPr lang="en-US" sz="1400" dirty="0"/>
                        <a:t>Paper</a:t>
                      </a:r>
                    </a:p>
                  </a:txBody>
                  <a:tcPr/>
                </a:tc>
                <a:tc>
                  <a:txBody>
                    <a:bodyPr/>
                    <a:lstStyle/>
                    <a:p>
                      <a:pPr algn="ctr"/>
                      <a:r>
                        <a:rPr lang="en-US" sz="1400" dirty="0"/>
                        <a:t>Description</a:t>
                      </a:r>
                      <a:r>
                        <a:rPr lang="en-US" dirty="0"/>
                        <a:t> </a:t>
                      </a:r>
                    </a:p>
                  </a:txBody>
                  <a:tcPr/>
                </a:tc>
                <a:extLst>
                  <a:ext uri="{0D108BD9-81ED-4DB2-BD59-A6C34878D82A}">
                    <a16:rowId xmlns:a16="http://schemas.microsoft.com/office/drawing/2014/main" val="10000"/>
                  </a:ext>
                </a:extLst>
              </a:tr>
              <a:tr h="859703">
                <a:tc>
                  <a:txBody>
                    <a:bodyPr/>
                    <a:lstStyle/>
                    <a:p>
                      <a:pPr algn="ctr"/>
                      <a:r>
                        <a:rPr lang="en-US" sz="1400" dirty="0"/>
                        <a:t>1</a:t>
                      </a:r>
                    </a:p>
                  </a:txBody>
                  <a:tcPr/>
                </a:tc>
                <a:tc>
                  <a:txBody>
                    <a:bodyPr/>
                    <a:lstStyle/>
                    <a:p>
                      <a:r>
                        <a:rPr lang="en-US" sz="1200" dirty="0">
                          <a:latin typeface="Times New Roman" panose="02020603050405020304" pitchFamily="18" charset="0"/>
                          <a:cs typeface="Times New Roman" panose="02020603050405020304" pitchFamily="18" charset="0"/>
                        </a:rPr>
                        <a:t>R. </a:t>
                      </a:r>
                      <a:r>
                        <a:rPr lang="en-US" sz="1200" dirty="0" err="1">
                          <a:latin typeface="Times New Roman" panose="02020603050405020304" pitchFamily="18" charset="0"/>
                          <a:cs typeface="Times New Roman" panose="02020603050405020304" pitchFamily="18" charset="0"/>
                        </a:rPr>
                        <a:t>Ramakumar</a:t>
                      </a:r>
                      <a:r>
                        <a:rPr lang="en-US" sz="1200" dirty="0">
                          <a:latin typeface="Times New Roman" panose="02020603050405020304" pitchFamily="18" charset="0"/>
                          <a:cs typeface="Times New Roman" panose="02020603050405020304" pitchFamily="18" charset="0"/>
                        </a:rPr>
                        <a:t>, H. J. Allison and W. L. Hughes, "Solar energy conversion and storage systems for the future," in IEEE Transactions on Power Apparatus and Systems, vol. 94, no. 6, pp. 1926-1934, Nov. 1975,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10.1109/T-PAS.1975.32038.</a:t>
                      </a:r>
                    </a:p>
                  </a:txBody>
                  <a:tcPr/>
                </a:tc>
                <a:tc>
                  <a:txBody>
                    <a:bodyPr/>
                    <a:lstStyle/>
                    <a:p>
                      <a:pPr algn="just"/>
                      <a:r>
                        <a:rPr lang="en-US" sz="1100" b="0" i="0" kern="1200" dirty="0">
                          <a:solidFill>
                            <a:srgbClr val="000000"/>
                          </a:solidFill>
                          <a:effectLst/>
                          <a:latin typeface="Times New Roman" panose="02020603050405020304" pitchFamily="18" charset="0"/>
                          <a:ea typeface="Arial"/>
                          <a:cs typeface="Times New Roman" panose="02020603050405020304" pitchFamily="18" charset="0"/>
                        </a:rPr>
                        <a:t>The thesis of this paper is that the long-range solution to the energy woes of the world does not lie in any one particular approach and that several avenues should be explored simultaneously, with particular emphasis on the exploitation of solar energy in its various manifestations such as heat, winds, tides, and ocean thermal gradients. </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45751">
                <a:tc>
                  <a:txBody>
                    <a:bodyPr/>
                    <a:lstStyle/>
                    <a:p>
                      <a:pPr algn="ctr"/>
                      <a:r>
                        <a:rPr lang="en-US" sz="1400" dirty="0"/>
                        <a:t>2</a:t>
                      </a:r>
                    </a:p>
                  </a:txBody>
                  <a:tcPr/>
                </a:tc>
                <a:tc>
                  <a:txBody>
                    <a:bodyPr/>
                    <a:lstStyle/>
                    <a:p>
                      <a:pPr algn="just"/>
                      <a:r>
                        <a:rPr lang="en-US" sz="1200" b="0" i="0" kern="1200" dirty="0">
                          <a:solidFill>
                            <a:srgbClr val="000000"/>
                          </a:solidFill>
                          <a:effectLst/>
                          <a:latin typeface="Times New Roman" panose="02020603050405020304" pitchFamily="18" charset="0"/>
                          <a:ea typeface="Arial"/>
                          <a:cs typeface="Times New Roman" panose="02020603050405020304" pitchFamily="18" charset="0"/>
                        </a:rPr>
                        <a:t>Z. </a:t>
                      </a:r>
                      <a:r>
                        <a:rPr lang="en-US" sz="1200" b="0" i="0" kern="1200" dirty="0" err="1">
                          <a:solidFill>
                            <a:srgbClr val="000000"/>
                          </a:solidFill>
                          <a:effectLst/>
                          <a:latin typeface="Times New Roman" panose="02020603050405020304" pitchFamily="18" charset="0"/>
                          <a:ea typeface="Arial"/>
                          <a:cs typeface="Times New Roman" panose="02020603050405020304" pitchFamily="18" charset="0"/>
                        </a:rPr>
                        <a:t>Muhseen</a:t>
                      </a:r>
                      <a:r>
                        <a:rPr lang="en-US" sz="1200" b="0" i="0" kern="1200" dirty="0">
                          <a:solidFill>
                            <a:srgbClr val="000000"/>
                          </a:solidFill>
                          <a:effectLst/>
                          <a:latin typeface="Times New Roman" panose="02020603050405020304" pitchFamily="18" charset="0"/>
                          <a:ea typeface="Arial"/>
                          <a:cs typeface="Times New Roman" panose="02020603050405020304" pitchFamily="18" charset="0"/>
                        </a:rPr>
                        <a:t> </a:t>
                      </a:r>
                      <a:r>
                        <a:rPr lang="en-US" sz="1200" b="0" i="1" kern="1200" dirty="0">
                          <a:solidFill>
                            <a:srgbClr val="000000"/>
                          </a:solidFill>
                          <a:effectLst/>
                          <a:latin typeface="Times New Roman" panose="02020603050405020304" pitchFamily="18" charset="0"/>
                          <a:ea typeface="Arial"/>
                          <a:cs typeface="Times New Roman" panose="02020603050405020304" pitchFamily="18" charset="0"/>
                        </a:rPr>
                        <a:t>et al</a:t>
                      </a:r>
                      <a:r>
                        <a:rPr lang="en-US" sz="1200" b="0" i="0" kern="1200" dirty="0">
                          <a:solidFill>
                            <a:srgbClr val="000000"/>
                          </a:solidFill>
                          <a:effectLst/>
                          <a:latin typeface="Times New Roman" panose="02020603050405020304" pitchFamily="18" charset="0"/>
                          <a:ea typeface="Arial"/>
                          <a:cs typeface="Times New Roman" panose="02020603050405020304" pitchFamily="18" charset="0"/>
                        </a:rPr>
                        <a:t>., "Portable Smart Solar Panel for Consumer Electronics," </a:t>
                      </a:r>
                      <a:r>
                        <a:rPr lang="en-US" sz="1200" b="0" i="1" kern="1200" dirty="0">
                          <a:solidFill>
                            <a:srgbClr val="000000"/>
                          </a:solidFill>
                          <a:effectLst/>
                          <a:latin typeface="Times New Roman" panose="02020603050405020304" pitchFamily="18" charset="0"/>
                          <a:ea typeface="Arial"/>
                          <a:cs typeface="Times New Roman" panose="02020603050405020304" pitchFamily="18" charset="0"/>
                        </a:rPr>
                        <a:t>2020 International Conference on Smart Technologies in Computing, Electrical and Electronics (ICSTCEE)</a:t>
                      </a:r>
                      <a:r>
                        <a:rPr lang="en-US" sz="1200" b="0" i="0" kern="1200" dirty="0">
                          <a:solidFill>
                            <a:srgbClr val="000000"/>
                          </a:solidFill>
                          <a:effectLst/>
                          <a:latin typeface="Times New Roman" panose="02020603050405020304" pitchFamily="18" charset="0"/>
                          <a:ea typeface="Arial"/>
                          <a:cs typeface="Times New Roman" panose="02020603050405020304" pitchFamily="18" charset="0"/>
                        </a:rPr>
                        <a:t>, 2020</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100" b="0" i="0" kern="1200" dirty="0">
                          <a:solidFill>
                            <a:srgbClr val="000000"/>
                          </a:solidFill>
                          <a:effectLst/>
                          <a:latin typeface="Times New Roman" panose="02020603050405020304" pitchFamily="18" charset="0"/>
                          <a:ea typeface="Arial"/>
                          <a:cs typeface="Times New Roman" panose="02020603050405020304" pitchFamily="18" charset="0"/>
                        </a:rPr>
                        <a:t>This paper describes a foldable and portable solar charger that can be utilized for charging many devices. It has a compact size and includes facilities such as GPS tracking, and provision to charge both ac and dc appliances.</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966542">
                <a:tc>
                  <a:txBody>
                    <a:bodyPr/>
                    <a:lstStyle/>
                    <a:p>
                      <a:pPr algn="ctr"/>
                      <a:r>
                        <a:rPr lang="en-US" sz="1400" dirty="0"/>
                        <a:t>3</a:t>
                      </a:r>
                    </a:p>
                  </a:txBody>
                  <a:tcPr/>
                </a:tc>
                <a:tc>
                  <a:txBody>
                    <a:bodyPr/>
                    <a:lstStyle/>
                    <a:p>
                      <a:pPr algn="just"/>
                      <a:r>
                        <a:rPr lang="en-US" sz="1200" b="0" i="0" kern="1200" dirty="0">
                          <a:solidFill>
                            <a:srgbClr val="000000"/>
                          </a:solidFill>
                          <a:effectLst/>
                          <a:latin typeface="Times New Roman" panose="02020603050405020304" pitchFamily="18" charset="0"/>
                          <a:ea typeface="Arial"/>
                          <a:cs typeface="Times New Roman" panose="02020603050405020304" pitchFamily="18" charset="0"/>
                        </a:rPr>
                        <a:t>D. Redfield, "Solar energy and conservation," in Technology and Society, vol. 6, no. 23, pp. 4-9, Sept. 1978, </a:t>
                      </a:r>
                      <a:r>
                        <a:rPr lang="en-US" sz="1200" b="0" i="0" kern="1200" dirty="0" err="1">
                          <a:solidFill>
                            <a:srgbClr val="000000"/>
                          </a:solidFill>
                          <a:effectLst/>
                          <a:latin typeface="Times New Roman" panose="02020603050405020304" pitchFamily="18" charset="0"/>
                          <a:ea typeface="Arial"/>
                          <a:cs typeface="Times New Roman" panose="02020603050405020304" pitchFamily="18" charset="0"/>
                        </a:rPr>
                        <a:t>doi</a:t>
                      </a:r>
                      <a:r>
                        <a:rPr lang="en-US" sz="1200" b="0" i="0" kern="1200" dirty="0">
                          <a:solidFill>
                            <a:srgbClr val="000000"/>
                          </a:solidFill>
                          <a:effectLst/>
                          <a:latin typeface="Times New Roman" panose="02020603050405020304" pitchFamily="18" charset="0"/>
                          <a:ea typeface="Arial"/>
                          <a:cs typeface="Times New Roman" panose="02020603050405020304" pitchFamily="18" charset="0"/>
                        </a:rPr>
                        <a:t>: 10.1109/TS.1978.6500361.</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100" b="0" i="0" kern="1200" dirty="0">
                          <a:solidFill>
                            <a:srgbClr val="000000"/>
                          </a:solidFill>
                          <a:effectLst/>
                          <a:latin typeface="Times New Roman" panose="02020603050405020304" pitchFamily="18" charset="0"/>
                          <a:ea typeface="Arial"/>
                          <a:cs typeface="Times New Roman" panose="02020603050405020304" pitchFamily="18" charset="0"/>
                        </a:rPr>
                        <a:t>Any list of the motivations for energy conservation — increasing scarcity and price of fuels, environmental and health consequences of large-scale fuel consumption, foreign trade deficit, vulnerability of imported fuel supply, nuclear weapons proliferation and help to the third world — is precisely the same list of reasons for using renewable, indigenous energy sources</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69117">
                <a:tc>
                  <a:txBody>
                    <a:bodyPr/>
                    <a:lstStyle/>
                    <a:p>
                      <a:pPr algn="ctr"/>
                      <a:r>
                        <a:rPr lang="en-US" sz="1400" dirty="0"/>
                        <a:t>4</a:t>
                      </a:r>
                      <a:endParaRPr lang="en-US" dirty="0"/>
                    </a:p>
                  </a:txBody>
                  <a:tcPr/>
                </a:tc>
                <a:tc>
                  <a:txBody>
                    <a:bodyPr/>
                    <a:lstStyle/>
                    <a:p>
                      <a:r>
                        <a:rPr lang="en-US" sz="1200" b="0" i="0" kern="1200" dirty="0">
                          <a:solidFill>
                            <a:srgbClr val="000000"/>
                          </a:solidFill>
                          <a:effectLst/>
                          <a:latin typeface="Times New Roman" panose="02020603050405020304" pitchFamily="18" charset="0"/>
                          <a:ea typeface="Arial"/>
                          <a:cs typeface="Times New Roman" panose="02020603050405020304" pitchFamily="18" charset="0"/>
                        </a:rPr>
                        <a:t>J. Liu, J. Wang, Z. Tan, Y. Meng and X. Xu, "The analysis and application of solar energy PV power," 2011 International Conference on Advanced Power System Automation and Protection, 2011, pp. 1696-1700, </a:t>
                      </a:r>
                      <a:r>
                        <a:rPr lang="en-US" sz="1200" b="0" i="0" kern="1200" dirty="0" err="1">
                          <a:solidFill>
                            <a:srgbClr val="000000"/>
                          </a:solidFill>
                          <a:effectLst/>
                          <a:latin typeface="Times New Roman" panose="02020603050405020304" pitchFamily="18" charset="0"/>
                          <a:ea typeface="Arial"/>
                          <a:cs typeface="Times New Roman" panose="02020603050405020304" pitchFamily="18" charset="0"/>
                        </a:rPr>
                        <a:t>doi</a:t>
                      </a:r>
                      <a:r>
                        <a:rPr lang="en-US" sz="1200" b="0" i="0" kern="1200" dirty="0">
                          <a:solidFill>
                            <a:srgbClr val="000000"/>
                          </a:solidFill>
                          <a:effectLst/>
                          <a:latin typeface="Times New Roman" panose="02020603050405020304" pitchFamily="18" charset="0"/>
                          <a:ea typeface="Arial"/>
                          <a:cs typeface="Times New Roman" panose="02020603050405020304" pitchFamily="18" charset="0"/>
                        </a:rPr>
                        <a:t>: 10.1109/APAP.2011.6180758.</a:t>
                      </a:r>
                      <a:br>
                        <a:rPr lang="en-IN"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100" b="0" i="0" kern="1200" dirty="0">
                          <a:solidFill>
                            <a:srgbClr val="000000"/>
                          </a:solidFill>
                          <a:effectLst/>
                          <a:latin typeface="Times New Roman" panose="02020603050405020304" pitchFamily="18" charset="0"/>
                          <a:ea typeface="Arial"/>
                          <a:cs typeface="Times New Roman" panose="02020603050405020304" pitchFamily="18" charset="0"/>
                        </a:rPr>
                        <a:t>Solar power is an important measure to improve the energy structure, so PV power application becomes an important research field. Based on the application of solar power in the high-speed railway stations and the canopy architectural design, this paper makes a comparison between independent system and grid-connected system and solar battery comparison, thoroughly studies the PV power in domestic railway stations and proposes two schemes of monocrystalline silicon panel grid-connected system and amorphous silicon thin film panels grid system</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5FDD2F-781A-1D49-A5E0-604BD14D32FA}"/>
              </a:ext>
            </a:extLst>
          </p:cNvPr>
          <p:cNvSpPr>
            <a:spLocks noGrp="1"/>
          </p:cNvSpPr>
          <p:nvPr>
            <p:ph type="title"/>
          </p:nvPr>
        </p:nvSpPr>
        <p:spPr>
          <a:xfrm>
            <a:off x="480060" y="329159"/>
            <a:ext cx="8183880" cy="782104"/>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Problem Statement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0060" y="1235947"/>
            <a:ext cx="8183880" cy="451079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purpose of the project is to develop a different prototype of a solar-powered charging backpack that is capable of charging a mobile phone, switch-based LED light along with Bluetooth speakers. </a:t>
            </a:r>
          </a:p>
          <a:p>
            <a:pPr algn="just"/>
            <a:r>
              <a:rPr lang="en-US" dirty="0">
                <a:solidFill>
                  <a:schemeClr val="tx1"/>
                </a:solidFill>
                <a:latin typeface="Times New Roman" panose="02020603050405020304" pitchFamily="18" charset="0"/>
                <a:cs typeface="Times New Roman" panose="02020603050405020304" pitchFamily="18" charset="0"/>
              </a:rPr>
              <a:t>The design would have to meet certain criteria including durability, reliability, practicality and low cost. For this to be achieved successfully, research, design, testing and analysis are carried out</a:t>
            </a:r>
          </a:p>
        </p:txBody>
      </p:sp>
      <p:pic>
        <p:nvPicPr>
          <p:cNvPr id="2" name="Picture 10" descr="Is Solar Energy Really Green, Zero Emissions And Sustainable?">
            <a:extLst>
              <a:ext uri="{FF2B5EF4-FFF2-40B4-BE49-F238E27FC236}">
                <a16:creationId xmlns:a16="http://schemas.microsoft.com/office/drawing/2014/main" id="{B5AFA9C0-0372-6CEB-46A2-3C9FC32F0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74" y="3417938"/>
            <a:ext cx="4275762" cy="26112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What is Solar Energy &amp; How Do Solar Panels Work? | SunPower">
            <a:extLst>
              <a:ext uri="{FF2B5EF4-FFF2-40B4-BE49-F238E27FC236}">
                <a16:creationId xmlns:a16="http://schemas.microsoft.com/office/drawing/2014/main" id="{7C67827B-A30F-ABCD-3F3F-8AB7BFDB0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114" y="3351047"/>
            <a:ext cx="4920886" cy="2719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14960" y="150725"/>
            <a:ext cx="7491300" cy="92444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800"/>
              <a:buFont typeface="Times New Roman"/>
              <a:buNone/>
            </a:pPr>
            <a:r>
              <a:rPr lang="en-US" sz="32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Objective</a:t>
            </a:r>
            <a:endParaRPr sz="32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438460" y="1266092"/>
            <a:ext cx="8183880" cy="4966354"/>
          </a:xfrm>
          <a:prstGeom prst="rect">
            <a:avLst/>
          </a:prstGeom>
        </p:spPr>
        <p:txBody>
          <a:bodyPr vert="horz">
            <a:normAutofit/>
          </a:bodyPr>
          <a:lstStyle/>
          <a:p>
            <a:pPr marL="342900" indent="-342900" algn="just">
              <a:spcBef>
                <a:spcPct val="20000"/>
              </a:spcBef>
              <a:buClr>
                <a:schemeClr val="accent1"/>
              </a:buClr>
              <a:buSzPct val="85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Design a smart and compact solar-powered backpack with switch-based LED and Bluetooth speaker capability to make use of solar energy to achieve conservation of energy while at the same time making life easy.</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3" name="Picture 12" descr="Concept Of Green Solar Energy. Green Planet Earth With Trees And Solar  Panels In The Ocean. Stock Photo, Picture And Royalty Free Image. Image  47229195.">
            <a:extLst>
              <a:ext uri="{FF2B5EF4-FFF2-40B4-BE49-F238E27FC236}">
                <a16:creationId xmlns:a16="http://schemas.microsoft.com/office/drawing/2014/main" id="{2C971E69-18B2-4194-E382-F228E17D5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3" y="2903974"/>
            <a:ext cx="2954217" cy="24417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Leading Solar Panels (Solar System) Company in India - Waaree">
            <a:extLst>
              <a:ext uri="{FF2B5EF4-FFF2-40B4-BE49-F238E27FC236}">
                <a16:creationId xmlns:a16="http://schemas.microsoft.com/office/drawing/2014/main" id="{27BBE90B-77D3-4B8C-7222-E9ECECBB2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593" y="3004510"/>
            <a:ext cx="3267667" cy="2934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BA22-E033-EA64-8746-13F128BFDFBE}"/>
              </a:ext>
            </a:extLst>
          </p:cNvPr>
          <p:cNvSpPr>
            <a:spLocks noGrp="1"/>
          </p:cNvSpPr>
          <p:nvPr>
            <p:ph type="title"/>
          </p:nvPr>
        </p:nvSpPr>
        <p:spPr>
          <a:xfrm>
            <a:off x="2582426" y="261258"/>
            <a:ext cx="4491614" cy="793820"/>
          </a:xfrm>
        </p:spPr>
        <p:txBody>
          <a:bodyPr>
            <a:normAutofit/>
          </a:bodyPr>
          <a:lstStyle/>
          <a:p>
            <a:r>
              <a:rPr lang="en-US" b="1" dirty="0"/>
              <a:t>BLOCK DIAGRAM</a:t>
            </a:r>
            <a:endParaRPr lang="en-IN" b="1" dirty="0"/>
          </a:p>
        </p:txBody>
      </p:sp>
      <p:pic>
        <p:nvPicPr>
          <p:cNvPr id="5" name="Content Placeholder 4">
            <a:extLst>
              <a:ext uri="{FF2B5EF4-FFF2-40B4-BE49-F238E27FC236}">
                <a16:creationId xmlns:a16="http://schemas.microsoft.com/office/drawing/2014/main" id="{B6EDC02D-15D4-2135-2397-3F7705DAAB04}"/>
              </a:ext>
            </a:extLst>
          </p:cNvPr>
          <p:cNvPicPr>
            <a:picLocks noGrp="1" noChangeAspect="1"/>
          </p:cNvPicPr>
          <p:nvPr>
            <p:ph idx="1"/>
          </p:nvPr>
        </p:nvPicPr>
        <p:blipFill rotWithShape="1">
          <a:blip r:embed="rId2"/>
          <a:srcRect l="45982" t="63464" r="27249" b="15332"/>
          <a:stretch/>
        </p:blipFill>
        <p:spPr>
          <a:xfrm>
            <a:off x="924448" y="1055078"/>
            <a:ext cx="7445829" cy="4943788"/>
          </a:xfrm>
        </p:spPr>
      </p:pic>
    </p:spTree>
    <p:extLst>
      <p:ext uri="{BB962C8B-B14F-4D97-AF65-F5344CB8AC3E}">
        <p14:creationId xmlns:p14="http://schemas.microsoft.com/office/powerpoint/2010/main" val="138708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AF82-8B65-DD49-B5E7-3F14C4F386FF}"/>
              </a:ext>
            </a:extLst>
          </p:cNvPr>
          <p:cNvSpPr>
            <a:spLocks noGrp="1"/>
          </p:cNvSpPr>
          <p:nvPr>
            <p:ph type="title"/>
          </p:nvPr>
        </p:nvSpPr>
        <p:spPr>
          <a:xfrm>
            <a:off x="436819" y="221065"/>
            <a:ext cx="8183880" cy="854110"/>
          </a:xfrm>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Working principle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BE658A-9DA2-7F41-B450-50690493E078}"/>
              </a:ext>
            </a:extLst>
          </p:cNvPr>
          <p:cNvSpPr>
            <a:spLocks noGrp="1"/>
          </p:cNvSpPr>
          <p:nvPr>
            <p:ph idx="1"/>
          </p:nvPr>
        </p:nvSpPr>
        <p:spPr>
          <a:xfrm>
            <a:off x="480060" y="1075175"/>
            <a:ext cx="8183880" cy="3426848"/>
          </a:xfrm>
        </p:spPr>
        <p:txBody>
          <a:bodyPr>
            <a:no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To figure out how a solar-powered backpack works, we need to understand a little bit about the mechanics of the solar-powered backpack, or solar technology.</a:t>
            </a:r>
          </a:p>
          <a:p>
            <a:pPr algn="l"/>
            <a:r>
              <a:rPr lang="en-US" b="0" i="0" dirty="0">
                <a:solidFill>
                  <a:srgbClr val="000000"/>
                </a:solidFill>
                <a:effectLst/>
                <a:latin typeface="Times New Roman" panose="02020603050405020304" pitchFamily="18" charset="0"/>
                <a:cs typeface="Times New Roman" panose="02020603050405020304" pitchFamily="18" charset="0"/>
              </a:rPr>
              <a:t> It may seem complicated, but it's really pretty simple -- photovoltaic (PV) cells are what make it all happen. </a:t>
            </a:r>
          </a:p>
          <a:p>
            <a:pPr algn="l"/>
            <a:r>
              <a:rPr lang="en-US" b="0" i="0" dirty="0">
                <a:solidFill>
                  <a:srgbClr val="000000"/>
                </a:solidFill>
                <a:effectLst/>
                <a:latin typeface="Times New Roman" panose="02020603050405020304" pitchFamily="18" charset="0"/>
                <a:cs typeface="Times New Roman" panose="02020603050405020304" pitchFamily="18" charset="0"/>
              </a:rPr>
              <a:t>The cells, grouped together as modules or panels, collect light from the sun and convert it to usable electricity. </a:t>
            </a:r>
          </a:p>
          <a:p>
            <a:pPr algn="l"/>
            <a:r>
              <a:rPr lang="en-US" b="0" i="0" dirty="0">
                <a:solidFill>
                  <a:srgbClr val="000000"/>
                </a:solidFill>
                <a:effectLst/>
                <a:latin typeface="Times New Roman" panose="02020603050405020304" pitchFamily="18" charset="0"/>
                <a:cs typeface="Times New Roman" panose="02020603050405020304" pitchFamily="18" charset="0"/>
              </a:rPr>
              <a:t>­When sunlight hits a solar panel, the silicon semiconductor absorbs a portion of the light and its energy.</a:t>
            </a:r>
          </a:p>
          <a:p>
            <a:pPr algn="l"/>
            <a:r>
              <a:rPr lang="en-US" b="0" i="0" dirty="0">
                <a:solidFill>
                  <a:srgbClr val="000000"/>
                </a:solidFill>
                <a:effectLst/>
                <a:latin typeface="Times New Roman" panose="02020603050405020304" pitchFamily="18" charset="0"/>
                <a:cs typeface="Times New Roman" panose="02020603050405020304" pitchFamily="18" charset="0"/>
              </a:rPr>
              <a:t>Electric fields in the photovoltaic cells wrangle those electrons and force them to flow in one direction like a cattle rancher guiding his head.</a:t>
            </a:r>
          </a:p>
          <a:p>
            <a:pPr algn="l"/>
            <a:r>
              <a:rPr lang="en-US" b="0" i="0" dirty="0">
                <a:solidFill>
                  <a:srgbClr val="000000"/>
                </a:solidFill>
                <a:effectLst/>
                <a:latin typeface="Times New Roman" panose="02020603050405020304" pitchFamily="18" charset="0"/>
                <a:cs typeface="Times New Roman" panose="02020603050405020304" pitchFamily="18" charset="0"/>
              </a:rPr>
              <a:t> This creates an electric current that can be harnessed by attaching metal contact points at the top and bottom of the PV cell. </a:t>
            </a:r>
          </a:p>
          <a:p>
            <a:pPr algn="l"/>
            <a:r>
              <a:rPr lang="en-US" b="0" i="0" dirty="0">
                <a:solidFill>
                  <a:srgbClr val="000000"/>
                </a:solidFill>
                <a:effectLst/>
                <a:latin typeface="Times New Roman" panose="02020603050405020304" pitchFamily="18" charset="0"/>
                <a:cs typeface="Times New Roman" panose="02020603050405020304" pitchFamily="18" charset="0"/>
              </a:rPr>
              <a:t>Once the energy is collected, it can be used immediately as electricity or stored in a battery or series of batteries for later use.</a:t>
            </a:r>
          </a:p>
          <a:p>
            <a:pPr algn="just"/>
            <a:endParaRPr lang="en-IN" sz="2000" dirty="0"/>
          </a:p>
        </p:txBody>
      </p:sp>
    </p:spTree>
    <p:extLst>
      <p:ext uri="{BB962C8B-B14F-4D97-AF65-F5344CB8AC3E}">
        <p14:creationId xmlns:p14="http://schemas.microsoft.com/office/powerpoint/2010/main" val="66467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olar Photovoltaic? - SolarPost">
            <a:extLst>
              <a:ext uri="{FF2B5EF4-FFF2-40B4-BE49-F238E27FC236}">
                <a16:creationId xmlns:a16="http://schemas.microsoft.com/office/drawing/2014/main" id="{9499190E-6E42-6F11-37D1-B1BDB91A0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719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222303"/>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5765</TotalTime>
  <Words>1433</Words>
  <Application>Microsoft Office PowerPoint</Application>
  <PresentationFormat>On-screen Show (4:3)</PresentationFormat>
  <Paragraphs>91</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Calibri</vt:lpstr>
      <vt:lpstr>Century Gothic</vt:lpstr>
      <vt:lpstr>Times New Roman</vt:lpstr>
      <vt:lpstr>Wingdings</vt:lpstr>
      <vt:lpstr>Wingdings 3</vt:lpstr>
      <vt:lpstr>Wisp</vt:lpstr>
      <vt:lpstr>   Mini Project Review-II on  SOLAR BACKPACK</vt:lpstr>
      <vt:lpstr>CONTENTS</vt:lpstr>
      <vt:lpstr>Introduction</vt:lpstr>
      <vt:lpstr>Literature Survey</vt:lpstr>
      <vt:lpstr>Problem Statement</vt:lpstr>
      <vt:lpstr>Objective</vt:lpstr>
      <vt:lpstr>BLOCK DIAGRAM</vt:lpstr>
      <vt:lpstr>Working principle</vt:lpstr>
      <vt:lpstr>PowerPoint Presentation</vt:lpstr>
      <vt:lpstr>PowerPoint Presentation</vt:lpstr>
      <vt:lpstr>5 v Bluetooth Module</vt:lpstr>
      <vt:lpstr>Power Bank Charging Module</vt:lpstr>
      <vt:lpstr>TP 4056 MODULE</vt:lpstr>
      <vt:lpstr>PowerPoint Presentation</vt:lpstr>
      <vt:lpstr>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Report on  4 PORT 2 ELEMENT MIMO ANTENNA FOR 5G PORTABLE APPLICATIONS</dc:title>
  <dc:creator>Admin</dc:creator>
  <cp:lastModifiedBy>Brahma</cp:lastModifiedBy>
  <cp:revision>281</cp:revision>
  <dcterms:modified xsi:type="dcterms:W3CDTF">2023-01-25T05:56:07Z</dcterms:modified>
</cp:coreProperties>
</file>