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65" r:id="rId12"/>
    <p:sldId id="274" r:id="rId13"/>
    <p:sldId id="275" r:id="rId14"/>
    <p:sldId id="276" r:id="rId15"/>
    <p:sldId id="277" r:id="rId16"/>
    <p:sldId id="270" r:id="rId17"/>
    <p:sldId id="271" r:id="rId18"/>
    <p:sldId id="272" r:id="rId19"/>
    <p:sldId id="266" r:id="rId20"/>
    <p:sldId id="267" r:id="rId21"/>
    <p:sldId id="268" r:id="rId22"/>
    <p:sldId id="26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1" d="100"/>
          <a:sy n="51" d="100"/>
        </p:scale>
        <p:origin x="-1229" y="-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142828-E11A-4CF4-AA90-A6BFD9D6F2D8}" type="datetimeFigureOut">
              <a:rPr lang="en-US" smtClean="0"/>
              <a:pPr/>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FF51D-2ABC-4B10-B410-1FFBB2386930}" type="slidenum">
              <a:rPr lang="en-US" smtClean="0"/>
              <a:pPr/>
              <a:t>‹#›</a:t>
            </a:fld>
            <a:endParaRPr lang="en-US"/>
          </a:p>
        </p:txBody>
      </p:sp>
    </p:spTree>
    <p:extLst>
      <p:ext uri="{BB962C8B-B14F-4D97-AF65-F5344CB8AC3E}">
        <p14:creationId xmlns:p14="http://schemas.microsoft.com/office/powerpoint/2010/main" xmlns="" val="2516049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42828-E11A-4CF4-AA90-A6BFD9D6F2D8}" type="datetimeFigureOut">
              <a:rPr lang="en-US" smtClean="0"/>
              <a:pPr/>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FF51D-2ABC-4B10-B410-1FFBB2386930}" type="slidenum">
              <a:rPr lang="en-US" smtClean="0"/>
              <a:pPr/>
              <a:t>‹#›</a:t>
            </a:fld>
            <a:endParaRPr lang="en-US"/>
          </a:p>
        </p:txBody>
      </p:sp>
    </p:spTree>
    <p:extLst>
      <p:ext uri="{BB962C8B-B14F-4D97-AF65-F5344CB8AC3E}">
        <p14:creationId xmlns:p14="http://schemas.microsoft.com/office/powerpoint/2010/main" xmlns="" val="68249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42828-E11A-4CF4-AA90-A6BFD9D6F2D8}" type="datetimeFigureOut">
              <a:rPr lang="en-US" smtClean="0"/>
              <a:pPr/>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FF51D-2ABC-4B10-B410-1FFBB2386930}" type="slidenum">
              <a:rPr lang="en-US" smtClean="0"/>
              <a:pPr/>
              <a:t>‹#›</a:t>
            </a:fld>
            <a:endParaRPr lang="en-US"/>
          </a:p>
        </p:txBody>
      </p:sp>
    </p:spTree>
    <p:extLst>
      <p:ext uri="{BB962C8B-B14F-4D97-AF65-F5344CB8AC3E}">
        <p14:creationId xmlns:p14="http://schemas.microsoft.com/office/powerpoint/2010/main" xmlns="" val="56149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42828-E11A-4CF4-AA90-A6BFD9D6F2D8}" type="datetimeFigureOut">
              <a:rPr lang="en-US" smtClean="0"/>
              <a:pPr/>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FF51D-2ABC-4B10-B410-1FFBB2386930}" type="slidenum">
              <a:rPr lang="en-US" smtClean="0"/>
              <a:pPr/>
              <a:t>‹#›</a:t>
            </a:fld>
            <a:endParaRPr lang="en-US"/>
          </a:p>
        </p:txBody>
      </p:sp>
    </p:spTree>
    <p:extLst>
      <p:ext uri="{BB962C8B-B14F-4D97-AF65-F5344CB8AC3E}">
        <p14:creationId xmlns:p14="http://schemas.microsoft.com/office/powerpoint/2010/main" xmlns="" val="79498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142828-E11A-4CF4-AA90-A6BFD9D6F2D8}" type="datetimeFigureOut">
              <a:rPr lang="en-US" smtClean="0"/>
              <a:pPr/>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FF51D-2ABC-4B10-B410-1FFBB2386930}" type="slidenum">
              <a:rPr lang="en-US" smtClean="0"/>
              <a:pPr/>
              <a:t>‹#›</a:t>
            </a:fld>
            <a:endParaRPr lang="en-US"/>
          </a:p>
        </p:txBody>
      </p:sp>
    </p:spTree>
    <p:extLst>
      <p:ext uri="{BB962C8B-B14F-4D97-AF65-F5344CB8AC3E}">
        <p14:creationId xmlns:p14="http://schemas.microsoft.com/office/powerpoint/2010/main" xmlns="" val="21974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142828-E11A-4CF4-AA90-A6BFD9D6F2D8}" type="datetimeFigureOut">
              <a:rPr lang="en-US" smtClean="0"/>
              <a:pPr/>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FF51D-2ABC-4B10-B410-1FFBB2386930}" type="slidenum">
              <a:rPr lang="en-US" smtClean="0"/>
              <a:pPr/>
              <a:t>‹#›</a:t>
            </a:fld>
            <a:endParaRPr lang="en-US"/>
          </a:p>
        </p:txBody>
      </p:sp>
    </p:spTree>
    <p:extLst>
      <p:ext uri="{BB962C8B-B14F-4D97-AF65-F5344CB8AC3E}">
        <p14:creationId xmlns:p14="http://schemas.microsoft.com/office/powerpoint/2010/main" xmlns="" val="17231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142828-E11A-4CF4-AA90-A6BFD9D6F2D8}" type="datetimeFigureOut">
              <a:rPr lang="en-US" smtClean="0"/>
              <a:pPr/>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0FF51D-2ABC-4B10-B410-1FFBB2386930}" type="slidenum">
              <a:rPr lang="en-US" smtClean="0"/>
              <a:pPr/>
              <a:t>‹#›</a:t>
            </a:fld>
            <a:endParaRPr lang="en-US"/>
          </a:p>
        </p:txBody>
      </p:sp>
    </p:spTree>
    <p:extLst>
      <p:ext uri="{BB962C8B-B14F-4D97-AF65-F5344CB8AC3E}">
        <p14:creationId xmlns:p14="http://schemas.microsoft.com/office/powerpoint/2010/main" xmlns="" val="184636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142828-E11A-4CF4-AA90-A6BFD9D6F2D8}" type="datetimeFigureOut">
              <a:rPr lang="en-US" smtClean="0"/>
              <a:pPr/>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0FF51D-2ABC-4B10-B410-1FFBB2386930}" type="slidenum">
              <a:rPr lang="en-US" smtClean="0"/>
              <a:pPr/>
              <a:t>‹#›</a:t>
            </a:fld>
            <a:endParaRPr lang="en-US"/>
          </a:p>
        </p:txBody>
      </p:sp>
    </p:spTree>
    <p:extLst>
      <p:ext uri="{BB962C8B-B14F-4D97-AF65-F5344CB8AC3E}">
        <p14:creationId xmlns:p14="http://schemas.microsoft.com/office/powerpoint/2010/main" xmlns="" val="402278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42828-E11A-4CF4-AA90-A6BFD9D6F2D8}" type="datetimeFigureOut">
              <a:rPr lang="en-US" smtClean="0"/>
              <a:pPr/>
              <a:t>9/1/2022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0FF51D-2ABC-4B10-B410-1FFBB2386930}" type="slidenum">
              <a:rPr lang="en-US" smtClean="0"/>
              <a:pPr/>
              <a:t>‹#›</a:t>
            </a:fld>
            <a:endParaRPr lang="en-US"/>
          </a:p>
        </p:txBody>
      </p:sp>
    </p:spTree>
    <p:extLst>
      <p:ext uri="{BB962C8B-B14F-4D97-AF65-F5344CB8AC3E}">
        <p14:creationId xmlns:p14="http://schemas.microsoft.com/office/powerpoint/2010/main" xmlns="" val="351070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142828-E11A-4CF4-AA90-A6BFD9D6F2D8}" type="datetimeFigureOut">
              <a:rPr lang="en-US" smtClean="0"/>
              <a:pPr/>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FF51D-2ABC-4B10-B410-1FFBB2386930}" type="slidenum">
              <a:rPr lang="en-US" smtClean="0"/>
              <a:pPr/>
              <a:t>‹#›</a:t>
            </a:fld>
            <a:endParaRPr lang="en-US"/>
          </a:p>
        </p:txBody>
      </p:sp>
    </p:spTree>
    <p:extLst>
      <p:ext uri="{BB962C8B-B14F-4D97-AF65-F5344CB8AC3E}">
        <p14:creationId xmlns:p14="http://schemas.microsoft.com/office/powerpoint/2010/main" xmlns="" val="84089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142828-E11A-4CF4-AA90-A6BFD9D6F2D8}" type="datetimeFigureOut">
              <a:rPr lang="en-US" smtClean="0"/>
              <a:pPr/>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FF51D-2ABC-4B10-B410-1FFBB2386930}" type="slidenum">
              <a:rPr lang="en-US" smtClean="0"/>
              <a:pPr/>
              <a:t>‹#›</a:t>
            </a:fld>
            <a:endParaRPr lang="en-US"/>
          </a:p>
        </p:txBody>
      </p:sp>
    </p:spTree>
    <p:extLst>
      <p:ext uri="{BB962C8B-B14F-4D97-AF65-F5344CB8AC3E}">
        <p14:creationId xmlns:p14="http://schemas.microsoft.com/office/powerpoint/2010/main" xmlns="" val="293514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42828-E11A-4CF4-AA90-A6BFD9D6F2D8}" type="datetimeFigureOut">
              <a:rPr lang="en-US" smtClean="0"/>
              <a:pPr/>
              <a:t>9/1/2022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FF51D-2ABC-4B10-B410-1FFBB2386930}" type="slidenum">
              <a:rPr lang="en-US" smtClean="0"/>
              <a:pPr/>
              <a:t>‹#›</a:t>
            </a:fld>
            <a:endParaRPr lang="en-US"/>
          </a:p>
        </p:txBody>
      </p:sp>
    </p:spTree>
    <p:extLst>
      <p:ext uri="{BB962C8B-B14F-4D97-AF65-F5344CB8AC3E}">
        <p14:creationId xmlns:p14="http://schemas.microsoft.com/office/powerpoint/2010/main" xmlns="" val="743200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Abstract Classes</a:t>
            </a:r>
            <a:endParaRPr lang="en-US" dirty="0"/>
          </a:p>
        </p:txBody>
      </p:sp>
      <p:sp>
        <p:nvSpPr>
          <p:cNvPr id="3" name="Subtitle 2"/>
          <p:cNvSpPr>
            <a:spLocks noGrp="1"/>
          </p:cNvSpPr>
          <p:nvPr>
            <p:ph type="subTitle" idx="1"/>
          </p:nvPr>
        </p:nvSpPr>
        <p:spPr/>
        <p:txBody>
          <a:bodyPr/>
          <a:lstStyle/>
          <a:p>
            <a:r>
              <a:rPr lang="en-US" dirty="0" smtClean="0"/>
              <a:t>In Java</a:t>
            </a:r>
            <a:endParaRPr lang="en-US" dirty="0"/>
          </a:p>
        </p:txBody>
      </p:sp>
    </p:spTree>
    <p:extLst>
      <p:ext uri="{BB962C8B-B14F-4D97-AF65-F5344CB8AC3E}">
        <p14:creationId xmlns:p14="http://schemas.microsoft.com/office/powerpoint/2010/main" xmlns="" val="3845823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Autofit/>
          </a:bodyPr>
          <a:lstStyle/>
          <a:p>
            <a:r>
              <a:rPr lang="en-US" sz="3200" dirty="0" smtClean="0"/>
              <a:t>Different Objects can access different methods </a:t>
            </a:r>
            <a:endParaRPr lang="en-US" sz="3200" dirty="0"/>
          </a:p>
        </p:txBody>
      </p:sp>
      <p:graphicFrame>
        <p:nvGraphicFramePr>
          <p:cNvPr id="4" name="Content Placeholder 3"/>
          <p:cNvGraphicFramePr>
            <a:graphicFrameLocks noGrp="1"/>
          </p:cNvGraphicFramePr>
          <p:nvPr>
            <p:ph idx="1"/>
          </p:nvPr>
        </p:nvGraphicFramePr>
        <p:xfrm>
          <a:off x="381000" y="838200"/>
          <a:ext cx="8305800" cy="6675120"/>
        </p:xfrm>
        <a:graphic>
          <a:graphicData uri="http://schemas.openxmlformats.org/drawingml/2006/table">
            <a:tbl>
              <a:tblPr firstRow="1" bandRow="1">
                <a:tableStyleId>{5C22544A-7EE6-4342-B048-85BDC9FD1C3A}</a:tableStyleId>
              </a:tblPr>
              <a:tblGrid>
                <a:gridCol w="4152900"/>
                <a:gridCol w="4152900"/>
              </a:tblGrid>
              <a:tr h="6553200">
                <a:tc>
                  <a:txBody>
                    <a:bodyPr/>
                    <a:lstStyle/>
                    <a:p>
                      <a:r>
                        <a:rPr lang="en-US" b="1" dirty="0" smtClean="0"/>
                        <a:t>package com.abstractclass.in;</a:t>
                      </a:r>
                    </a:p>
                    <a:p>
                      <a:endParaRPr lang="en-US" dirty="0" smtClean="0"/>
                    </a:p>
                    <a:p>
                      <a:r>
                        <a:rPr lang="en-US" b="1" dirty="0" smtClean="0"/>
                        <a:t>abstract class Myclass1</a:t>
                      </a:r>
                    </a:p>
                    <a:p>
                      <a:r>
                        <a:rPr lang="en-US" dirty="0" smtClean="0"/>
                        <a:t>{</a:t>
                      </a:r>
                    </a:p>
                    <a:p>
                      <a:r>
                        <a:rPr lang="en-US" b="1" dirty="0" smtClean="0"/>
                        <a:t>abstract void calculate(double x);</a:t>
                      </a:r>
                    </a:p>
                    <a:p>
                      <a:r>
                        <a:rPr lang="en-US" dirty="0" smtClean="0"/>
                        <a:t>}</a:t>
                      </a:r>
                    </a:p>
                    <a:p>
                      <a:endParaRPr lang="en-US" dirty="0" smtClean="0"/>
                    </a:p>
                    <a:p>
                      <a:r>
                        <a:rPr lang="en-US" b="1" dirty="0" smtClean="0"/>
                        <a:t>class Sub1 extends Myclass1</a:t>
                      </a:r>
                    </a:p>
                    <a:p>
                      <a:r>
                        <a:rPr lang="en-US" dirty="0" smtClean="0"/>
                        <a:t>{</a:t>
                      </a:r>
                    </a:p>
                    <a:p>
                      <a:r>
                        <a:rPr lang="en-US" b="1" dirty="0" smtClean="0"/>
                        <a:t>void calculate(double x)</a:t>
                      </a:r>
                    </a:p>
                    <a:p>
                      <a:r>
                        <a:rPr lang="en-US" dirty="0" smtClean="0"/>
                        <a:t>{</a:t>
                      </a:r>
                    </a:p>
                    <a:p>
                      <a:r>
                        <a:rPr lang="en-US" dirty="0" err="1" smtClean="0"/>
                        <a:t>System.</a:t>
                      </a:r>
                      <a:r>
                        <a:rPr lang="en-US" b="1" i="1" dirty="0" err="1" smtClean="0"/>
                        <a:t>out.println</a:t>
                      </a:r>
                      <a:r>
                        <a:rPr lang="en-US" b="1" i="1" dirty="0" smtClean="0"/>
                        <a:t>("Square ="+(x*x));</a:t>
                      </a:r>
                    </a:p>
                    <a:p>
                      <a:r>
                        <a:rPr lang="en-US" dirty="0" smtClean="0"/>
                        <a:t>}</a:t>
                      </a:r>
                    </a:p>
                    <a:p>
                      <a:r>
                        <a:rPr lang="en-US" dirty="0" smtClean="0"/>
                        <a:t>}</a:t>
                      </a:r>
                    </a:p>
                    <a:p>
                      <a:r>
                        <a:rPr lang="en-US" b="1" dirty="0" smtClean="0"/>
                        <a:t>class Sub2 extends Myclass1</a:t>
                      </a:r>
                    </a:p>
                    <a:p>
                      <a:r>
                        <a:rPr lang="en-US" dirty="0" smtClean="0"/>
                        <a:t>{</a:t>
                      </a:r>
                    </a:p>
                    <a:p>
                      <a:r>
                        <a:rPr lang="en-US" b="1" dirty="0" smtClean="0"/>
                        <a:t>void calculate(double x)</a:t>
                      </a:r>
                    </a:p>
                    <a:p>
                      <a:r>
                        <a:rPr lang="en-US" dirty="0" smtClean="0"/>
                        <a:t>{</a:t>
                      </a:r>
                    </a:p>
                    <a:p>
                      <a:r>
                        <a:rPr lang="en-US" dirty="0" err="1" smtClean="0"/>
                        <a:t>System.</a:t>
                      </a:r>
                      <a:r>
                        <a:rPr lang="en-US" b="1" i="1" dirty="0" err="1" smtClean="0"/>
                        <a:t>out.println</a:t>
                      </a:r>
                      <a:r>
                        <a:rPr lang="en-US" b="1" i="1" dirty="0" smtClean="0"/>
                        <a:t>("Square root ="+</a:t>
                      </a:r>
                      <a:r>
                        <a:rPr lang="en-US" b="1" i="1" dirty="0" err="1" smtClean="0"/>
                        <a:t>Math.sqrt</a:t>
                      </a:r>
                      <a:r>
                        <a:rPr lang="en-US" b="1" i="1" dirty="0" smtClean="0"/>
                        <a:t>(x));</a:t>
                      </a:r>
                    </a:p>
                    <a:p>
                      <a:r>
                        <a:rPr lang="en-US" dirty="0" smtClean="0"/>
                        <a:t>}</a:t>
                      </a:r>
                    </a:p>
                    <a:p>
                      <a:r>
                        <a:rPr lang="en-US" dirty="0" smtClean="0"/>
                        <a:t>}</a:t>
                      </a:r>
                    </a:p>
                  </a:txBody>
                  <a:tcPr/>
                </a:tc>
                <a:tc>
                  <a:txBody>
                    <a:bodyPr/>
                    <a:lstStyle/>
                    <a:p>
                      <a:r>
                        <a:rPr lang="en-US" b="1" dirty="0" smtClean="0"/>
                        <a:t>class Sub3 extends Myclass1</a:t>
                      </a:r>
                    </a:p>
                    <a:p>
                      <a:r>
                        <a:rPr lang="en-US" dirty="0" smtClean="0"/>
                        <a:t>{</a:t>
                      </a:r>
                      <a:r>
                        <a:rPr lang="en-US" b="1" dirty="0" smtClean="0"/>
                        <a:t>void calculate(double x)</a:t>
                      </a:r>
                    </a:p>
                    <a:p>
                      <a:r>
                        <a:rPr lang="en-US" dirty="0" smtClean="0"/>
                        <a:t>{</a:t>
                      </a:r>
                      <a:r>
                        <a:rPr lang="en-US" dirty="0" err="1" smtClean="0"/>
                        <a:t>System.</a:t>
                      </a:r>
                      <a:r>
                        <a:rPr lang="en-US" b="1" i="1" dirty="0" err="1" smtClean="0"/>
                        <a:t>out.println</a:t>
                      </a:r>
                      <a:r>
                        <a:rPr lang="en-US" b="1" i="1" dirty="0" smtClean="0"/>
                        <a:t>("cube ="+(x*x*x));</a:t>
                      </a:r>
                    </a:p>
                    <a:p>
                      <a:r>
                        <a:rPr lang="en-US" dirty="0" smtClean="0"/>
                        <a:t>}</a:t>
                      </a:r>
                    </a:p>
                    <a:p>
                      <a:r>
                        <a:rPr lang="en-US" dirty="0" smtClean="0"/>
                        <a:t>}</a:t>
                      </a:r>
                    </a:p>
                    <a:p>
                      <a:r>
                        <a:rPr lang="en-US" b="1" dirty="0" smtClean="0"/>
                        <a:t>public class Different {</a:t>
                      </a:r>
                    </a:p>
                    <a:p>
                      <a:r>
                        <a:rPr lang="en-US" b="1" dirty="0" smtClean="0"/>
                        <a:t>public static void main(String[] </a:t>
                      </a:r>
                      <a:r>
                        <a:rPr lang="en-US" b="1" dirty="0" err="1" smtClean="0"/>
                        <a:t>args</a:t>
                      </a:r>
                      <a:r>
                        <a:rPr lang="en-US" b="1" dirty="0" smtClean="0"/>
                        <a:t>) {</a:t>
                      </a:r>
                    </a:p>
                    <a:p>
                      <a:r>
                        <a:rPr lang="en-US" b="1" dirty="0" smtClean="0"/>
                        <a:t>// TODO Auto-generated method stub</a:t>
                      </a:r>
                    </a:p>
                    <a:p>
                      <a:r>
                        <a:rPr lang="en-US" b="1" dirty="0" smtClean="0"/>
                        <a:t>Sub1 obj1= new Sub1();</a:t>
                      </a:r>
                    </a:p>
                    <a:p>
                      <a:r>
                        <a:rPr lang="en-US" b="1" dirty="0" smtClean="0"/>
                        <a:t>Sub2 </a:t>
                      </a:r>
                      <a:r>
                        <a:rPr lang="en-US" dirty="0" smtClean="0"/>
                        <a:t>obj2= </a:t>
                      </a:r>
                      <a:r>
                        <a:rPr lang="en-US" b="1" dirty="0" smtClean="0"/>
                        <a:t>new Sub2();</a:t>
                      </a:r>
                    </a:p>
                    <a:p>
                      <a:r>
                        <a:rPr lang="en-US" dirty="0" smtClean="0"/>
                        <a:t>Sub3 obj3= </a:t>
                      </a:r>
                      <a:r>
                        <a:rPr lang="en-US" b="1" dirty="0" smtClean="0"/>
                        <a:t>new Sub3();</a:t>
                      </a:r>
                    </a:p>
                    <a:p>
                      <a:r>
                        <a:rPr lang="en-US" dirty="0" smtClean="0"/>
                        <a:t>Myclass1 ref;</a:t>
                      </a:r>
                    </a:p>
                    <a:p>
                      <a:r>
                        <a:rPr lang="en-US" dirty="0" smtClean="0"/>
                        <a:t>ref=obj1;</a:t>
                      </a:r>
                    </a:p>
                    <a:p>
                      <a:r>
                        <a:rPr lang="en-US" dirty="0" err="1" smtClean="0"/>
                        <a:t>ref.calculate</a:t>
                      </a:r>
                      <a:r>
                        <a:rPr lang="en-US" dirty="0" smtClean="0"/>
                        <a:t>(3);</a:t>
                      </a:r>
                    </a:p>
                    <a:p>
                      <a:r>
                        <a:rPr lang="en-US" dirty="0" smtClean="0"/>
                        <a:t>ref=obj2;</a:t>
                      </a:r>
                    </a:p>
                    <a:p>
                      <a:r>
                        <a:rPr lang="en-US" dirty="0" err="1" smtClean="0"/>
                        <a:t>ref.calculate</a:t>
                      </a:r>
                      <a:r>
                        <a:rPr lang="en-US" dirty="0" smtClean="0"/>
                        <a:t>(4);</a:t>
                      </a:r>
                    </a:p>
                    <a:p>
                      <a:r>
                        <a:rPr lang="en-US" dirty="0" smtClean="0"/>
                        <a:t>ref=obj3;</a:t>
                      </a:r>
                    </a:p>
                    <a:p>
                      <a:r>
                        <a:rPr lang="en-US" dirty="0" err="1" smtClean="0"/>
                        <a:t>ref.calculate</a:t>
                      </a:r>
                      <a:r>
                        <a:rPr lang="en-US" dirty="0" smtClean="0"/>
                        <a:t>(5);</a:t>
                      </a:r>
                    </a:p>
                    <a:p>
                      <a:r>
                        <a:rPr lang="en-US" dirty="0" smtClean="0"/>
                        <a:t>//obj1.calculate(3);</a:t>
                      </a:r>
                    </a:p>
                    <a:p>
                      <a:r>
                        <a:rPr lang="en-US" dirty="0" smtClean="0"/>
                        <a:t>//obj2.calculate(4);</a:t>
                      </a:r>
                    </a:p>
                    <a:p>
                      <a:r>
                        <a:rPr lang="en-US" dirty="0" smtClean="0"/>
                        <a:t>//obj3.calculate(5);</a:t>
                      </a:r>
                    </a:p>
                    <a:p>
                      <a:r>
                        <a:rPr lang="en-US" dirty="0" smtClean="0"/>
                        <a:t>}</a:t>
                      </a:r>
                    </a:p>
                    <a:p>
                      <a:r>
                        <a:rPr lang="en-US" dirty="0" smtClean="0"/>
                        <a:t>}</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0"/>
            <a:ext cx="8229600" cy="6126163"/>
          </a:xfrm>
        </p:spPr>
        <p:txBody>
          <a:bodyPr>
            <a:normAutofit fontScale="25000" lnSpcReduction="20000"/>
          </a:bodyPr>
          <a:lstStyle/>
          <a:p>
            <a:r>
              <a:rPr lang="en-US" b="1" dirty="0"/>
              <a:t>package com.abstractclass.in;</a:t>
            </a:r>
          </a:p>
          <a:p>
            <a:r>
              <a:rPr lang="en-US" dirty="0"/>
              <a:t> </a:t>
            </a:r>
          </a:p>
          <a:p>
            <a:r>
              <a:rPr lang="en-US" b="1" dirty="0" smtClean="0"/>
              <a:t>abstract class Car{</a:t>
            </a:r>
          </a:p>
          <a:p>
            <a:r>
              <a:rPr lang="en-US" dirty="0" smtClean="0"/>
              <a:t>//</a:t>
            </a:r>
            <a:r>
              <a:rPr lang="en-US" u="sng" dirty="0" err="1"/>
              <a:t>registraction</a:t>
            </a:r>
            <a:r>
              <a:rPr lang="en-US" u="sng" dirty="0"/>
              <a:t> number</a:t>
            </a:r>
          </a:p>
          <a:p>
            <a:r>
              <a:rPr lang="en-US" b="1" dirty="0" err="1" smtClean="0"/>
              <a:t>int</a:t>
            </a:r>
            <a:r>
              <a:rPr lang="en-US" b="1" dirty="0" smtClean="0"/>
              <a:t> </a:t>
            </a:r>
            <a:r>
              <a:rPr lang="en-US" b="1" dirty="0" err="1" smtClean="0"/>
              <a:t>regno</a:t>
            </a:r>
            <a:r>
              <a:rPr lang="en-US" b="1" dirty="0" smtClean="0"/>
              <a:t>;</a:t>
            </a:r>
          </a:p>
          <a:p>
            <a:r>
              <a:rPr lang="en-US" dirty="0" smtClean="0"/>
              <a:t>Car(</a:t>
            </a:r>
            <a:r>
              <a:rPr lang="en-US" b="1" dirty="0" err="1" smtClean="0"/>
              <a:t>int</a:t>
            </a:r>
            <a:r>
              <a:rPr lang="en-US" b="1" dirty="0" smtClean="0"/>
              <a:t> </a:t>
            </a:r>
            <a:r>
              <a:rPr lang="en-US" b="1" dirty="0" err="1" smtClean="0"/>
              <a:t>regno</a:t>
            </a:r>
            <a:r>
              <a:rPr lang="en-US" b="1" dirty="0" smtClean="0"/>
              <a:t>)</a:t>
            </a:r>
          </a:p>
          <a:p>
            <a:r>
              <a:rPr lang="en-US" dirty="0" smtClean="0"/>
              <a:t>{</a:t>
            </a:r>
          </a:p>
          <a:p>
            <a:r>
              <a:rPr lang="en-US" b="1" dirty="0" err="1" smtClean="0"/>
              <a:t>this.regno</a:t>
            </a:r>
            <a:r>
              <a:rPr lang="en-US" b="1" dirty="0" smtClean="0"/>
              <a:t>=</a:t>
            </a:r>
            <a:r>
              <a:rPr lang="en-US" b="1" dirty="0" err="1" smtClean="0"/>
              <a:t>regno</a:t>
            </a:r>
            <a:r>
              <a:rPr lang="en-US" b="1" dirty="0" smtClean="0"/>
              <a:t>;</a:t>
            </a:r>
          </a:p>
          <a:p>
            <a:r>
              <a:rPr lang="en-US" dirty="0" smtClean="0"/>
              <a:t>}</a:t>
            </a:r>
          </a:p>
          <a:p>
            <a:r>
              <a:rPr lang="en-US" dirty="0" smtClean="0"/>
              <a:t>// all cars will have a fuel tank.</a:t>
            </a:r>
          </a:p>
          <a:p>
            <a:r>
              <a:rPr lang="en-US" b="1" dirty="0" smtClean="0"/>
              <a:t>void </a:t>
            </a:r>
            <a:r>
              <a:rPr lang="en-US" b="1" dirty="0" err="1" smtClean="0"/>
              <a:t>openTank</a:t>
            </a:r>
            <a:r>
              <a:rPr lang="en-US" b="1" dirty="0" smtClean="0"/>
              <a:t>()</a:t>
            </a:r>
          </a:p>
          <a:p>
            <a:r>
              <a:rPr lang="en-US" dirty="0" smtClean="0"/>
              <a:t>{</a:t>
            </a:r>
          </a:p>
          <a:p>
            <a:r>
              <a:rPr lang="en-US" dirty="0" err="1" smtClean="0"/>
              <a:t>System.</a:t>
            </a:r>
            <a:r>
              <a:rPr lang="en-US" b="1" i="1" dirty="0" err="1" smtClean="0"/>
              <a:t>out.println</a:t>
            </a:r>
            <a:r>
              <a:rPr lang="en-US" b="1" i="1" dirty="0"/>
              <a:t>("Fill the tank");</a:t>
            </a:r>
          </a:p>
          <a:p>
            <a:r>
              <a:rPr lang="en-US" dirty="0"/>
              <a:t>}</a:t>
            </a:r>
          </a:p>
          <a:p>
            <a:r>
              <a:rPr lang="en-US" b="1" dirty="0"/>
              <a:t>abstract void steering(</a:t>
            </a:r>
            <a:r>
              <a:rPr lang="en-US" b="1" dirty="0" err="1"/>
              <a:t>int</a:t>
            </a:r>
            <a:r>
              <a:rPr lang="en-US" b="1" dirty="0"/>
              <a:t> direction, </a:t>
            </a:r>
            <a:r>
              <a:rPr lang="en-US" b="1" dirty="0" err="1"/>
              <a:t>int</a:t>
            </a:r>
            <a:r>
              <a:rPr lang="en-US" b="1" dirty="0"/>
              <a:t> angle);</a:t>
            </a:r>
          </a:p>
          <a:p>
            <a:r>
              <a:rPr lang="en-US" b="1" dirty="0"/>
              <a:t>abstract void braking(</a:t>
            </a:r>
            <a:r>
              <a:rPr lang="en-US" b="1" dirty="0" err="1"/>
              <a:t>int</a:t>
            </a:r>
            <a:r>
              <a:rPr lang="en-US" b="1" dirty="0"/>
              <a:t> force);</a:t>
            </a:r>
          </a:p>
          <a:p>
            <a:r>
              <a:rPr lang="en-US" dirty="0"/>
              <a:t>}</a:t>
            </a:r>
          </a:p>
          <a:p>
            <a:endParaRPr lang="en-US" dirty="0"/>
          </a:p>
          <a:p>
            <a:r>
              <a:rPr lang="en-US" b="1" dirty="0"/>
              <a:t>class </a:t>
            </a:r>
            <a:r>
              <a:rPr lang="en-US" b="1" dirty="0" err="1"/>
              <a:t>Maruti</a:t>
            </a:r>
            <a:r>
              <a:rPr lang="en-US" b="1" dirty="0"/>
              <a:t> extends Car</a:t>
            </a:r>
          </a:p>
          <a:p>
            <a:r>
              <a:rPr lang="en-US" dirty="0"/>
              <a:t>{</a:t>
            </a:r>
          </a:p>
          <a:p>
            <a:r>
              <a:rPr lang="en-US" dirty="0" err="1"/>
              <a:t>Maruti</a:t>
            </a:r>
            <a:r>
              <a:rPr lang="en-US" dirty="0"/>
              <a:t>(</a:t>
            </a:r>
            <a:r>
              <a:rPr lang="en-US" b="1" dirty="0" err="1"/>
              <a:t>int</a:t>
            </a:r>
            <a:r>
              <a:rPr lang="en-US" b="1" dirty="0"/>
              <a:t> </a:t>
            </a:r>
            <a:r>
              <a:rPr lang="en-US" b="1" dirty="0" err="1"/>
              <a:t>regno</a:t>
            </a:r>
            <a:r>
              <a:rPr lang="en-US" b="1" dirty="0"/>
              <a:t>)</a:t>
            </a:r>
          </a:p>
          <a:p>
            <a:r>
              <a:rPr lang="en-US" dirty="0"/>
              <a:t>{</a:t>
            </a:r>
          </a:p>
          <a:p>
            <a:r>
              <a:rPr lang="en-US" b="1" dirty="0"/>
              <a:t>super(</a:t>
            </a:r>
            <a:r>
              <a:rPr lang="en-US" b="1" dirty="0" err="1"/>
              <a:t>regno</a:t>
            </a:r>
            <a:r>
              <a:rPr lang="en-US" b="1" dirty="0"/>
              <a:t>);</a:t>
            </a:r>
          </a:p>
          <a:p>
            <a:r>
              <a:rPr lang="en-US" dirty="0"/>
              <a:t>}</a:t>
            </a:r>
          </a:p>
          <a:p>
            <a:endParaRPr lang="en-US" dirty="0"/>
          </a:p>
          <a:p>
            <a:r>
              <a:rPr lang="en-US" dirty="0"/>
              <a:t>@Override</a:t>
            </a:r>
          </a:p>
          <a:p>
            <a:r>
              <a:rPr lang="en-US" b="1" dirty="0"/>
              <a:t>void steering(</a:t>
            </a:r>
            <a:r>
              <a:rPr lang="en-US" b="1" dirty="0" err="1"/>
              <a:t>int</a:t>
            </a:r>
            <a:r>
              <a:rPr lang="en-US" b="1" dirty="0"/>
              <a:t> direction, </a:t>
            </a:r>
            <a:r>
              <a:rPr lang="en-US" b="1" dirty="0" err="1"/>
              <a:t>int</a:t>
            </a:r>
            <a:r>
              <a:rPr lang="en-US" b="1" dirty="0"/>
              <a:t> angle) {</a:t>
            </a:r>
          </a:p>
          <a:p>
            <a:r>
              <a:rPr lang="en-US" dirty="0"/>
              <a:t>// </a:t>
            </a:r>
            <a:r>
              <a:rPr lang="en-US" b="1" dirty="0"/>
              <a:t>TODO Auto-generated method stub</a:t>
            </a:r>
          </a:p>
          <a:p>
            <a:r>
              <a:rPr lang="en-US" dirty="0" err="1"/>
              <a:t>System.</a:t>
            </a:r>
            <a:r>
              <a:rPr lang="en-US" b="1" i="1" dirty="0" err="1"/>
              <a:t>out.println</a:t>
            </a:r>
            <a:r>
              <a:rPr lang="en-US" b="1" i="1" dirty="0"/>
              <a:t>("Take a turn");</a:t>
            </a:r>
          </a:p>
          <a:p>
            <a:r>
              <a:rPr lang="en-US" dirty="0" err="1"/>
              <a:t>System.</a:t>
            </a:r>
            <a:r>
              <a:rPr lang="en-US" b="1" i="1" dirty="0" err="1"/>
              <a:t>out.println</a:t>
            </a:r>
            <a:r>
              <a:rPr lang="en-US" b="1" i="1" dirty="0"/>
              <a:t>("This is ordinary steering");</a:t>
            </a:r>
          </a:p>
          <a:p>
            <a:r>
              <a:rPr lang="en-US" dirty="0"/>
              <a:t>}</a:t>
            </a:r>
          </a:p>
          <a:p>
            <a:endParaRPr lang="en-US" dirty="0"/>
          </a:p>
          <a:p>
            <a:r>
              <a:rPr lang="en-US" dirty="0"/>
              <a:t>@Override</a:t>
            </a:r>
          </a:p>
          <a:p>
            <a:r>
              <a:rPr lang="en-US" b="1" dirty="0"/>
              <a:t>void braking(</a:t>
            </a:r>
            <a:r>
              <a:rPr lang="en-US" b="1" dirty="0" err="1"/>
              <a:t>int</a:t>
            </a:r>
            <a:r>
              <a:rPr lang="en-US" b="1" dirty="0"/>
              <a:t> force) {</a:t>
            </a:r>
          </a:p>
          <a:p>
            <a:r>
              <a:rPr lang="en-US" dirty="0"/>
              <a:t>// </a:t>
            </a:r>
            <a:r>
              <a:rPr lang="en-US" b="1" dirty="0"/>
              <a:t>TODO Auto-generated method stub</a:t>
            </a:r>
          </a:p>
          <a:p>
            <a:r>
              <a:rPr lang="en-US" dirty="0" err="1"/>
              <a:t>System.</a:t>
            </a:r>
            <a:r>
              <a:rPr lang="en-US" b="1" i="1" dirty="0" err="1"/>
              <a:t>out.println</a:t>
            </a:r>
            <a:r>
              <a:rPr lang="en-US" b="1" i="1" dirty="0"/>
              <a:t>("Brakes Applied");</a:t>
            </a:r>
          </a:p>
          <a:p>
            <a:r>
              <a:rPr lang="en-US" dirty="0" err="1"/>
              <a:t>System.</a:t>
            </a:r>
            <a:r>
              <a:rPr lang="en-US" b="1" i="1" dirty="0" err="1"/>
              <a:t>out.println</a:t>
            </a:r>
            <a:r>
              <a:rPr lang="en-US" b="1" i="1" dirty="0"/>
              <a:t>("These are hydraulic brakes");</a:t>
            </a:r>
          </a:p>
          <a:p>
            <a:r>
              <a:rPr lang="en-US" dirty="0"/>
              <a:t>}</a:t>
            </a:r>
          </a:p>
          <a:p>
            <a:r>
              <a:rPr lang="en-US" b="1" dirty="0"/>
              <a:t>void wings()</a:t>
            </a:r>
          </a:p>
          <a:p>
            <a:r>
              <a:rPr lang="en-US" dirty="0"/>
              <a:t>{</a:t>
            </a:r>
          </a:p>
          <a:p>
            <a:r>
              <a:rPr lang="en-US" dirty="0" err="1"/>
              <a:t>System.</a:t>
            </a:r>
            <a:r>
              <a:rPr lang="en-US" b="1" i="1" dirty="0" err="1"/>
              <a:t>out.println</a:t>
            </a:r>
            <a:r>
              <a:rPr lang="en-US" b="1" i="1" dirty="0"/>
              <a:t>("</a:t>
            </a:r>
            <a:r>
              <a:rPr lang="en-US" b="1" i="1" dirty="0" err="1"/>
              <a:t>THis</a:t>
            </a:r>
            <a:r>
              <a:rPr lang="en-US" b="1" i="1" dirty="0"/>
              <a:t> is wings in </a:t>
            </a:r>
            <a:r>
              <a:rPr lang="en-US" b="1" i="1" dirty="0" err="1"/>
              <a:t>Maruti</a:t>
            </a:r>
            <a:r>
              <a:rPr lang="en-US" b="1" i="1" dirty="0"/>
              <a:t> class");</a:t>
            </a:r>
          </a:p>
          <a:p>
            <a:r>
              <a:rPr lang="en-US" dirty="0"/>
              <a:t>}</a:t>
            </a:r>
          </a:p>
          <a:p>
            <a:endParaRPr lang="en-US" dirty="0"/>
          </a:p>
          <a:p>
            <a:endParaRPr lang="en-US" dirty="0"/>
          </a:p>
          <a:p>
            <a:r>
              <a:rPr lang="en-US" dirty="0"/>
              <a:t>}</a:t>
            </a:r>
          </a:p>
          <a:p>
            <a:r>
              <a:rPr lang="en-US" b="1" dirty="0"/>
              <a:t>class </a:t>
            </a:r>
            <a:r>
              <a:rPr lang="en-US" b="1" dirty="0" err="1"/>
              <a:t>Santro</a:t>
            </a:r>
            <a:r>
              <a:rPr lang="en-US" b="1" dirty="0"/>
              <a:t> extends Car</a:t>
            </a:r>
          </a:p>
          <a:p>
            <a:r>
              <a:rPr lang="en-US" dirty="0"/>
              <a:t>{</a:t>
            </a:r>
          </a:p>
          <a:p>
            <a:r>
              <a:rPr lang="en-US" dirty="0" err="1"/>
              <a:t>Santro</a:t>
            </a:r>
            <a:r>
              <a:rPr lang="en-US" dirty="0"/>
              <a:t>(</a:t>
            </a:r>
            <a:r>
              <a:rPr lang="en-US" b="1" dirty="0" err="1"/>
              <a:t>int</a:t>
            </a:r>
            <a:r>
              <a:rPr lang="en-US" b="1" dirty="0"/>
              <a:t> </a:t>
            </a:r>
            <a:r>
              <a:rPr lang="en-US" b="1" dirty="0" err="1"/>
              <a:t>regno</a:t>
            </a:r>
            <a:r>
              <a:rPr lang="en-US" b="1" dirty="0"/>
              <a:t>)</a:t>
            </a:r>
          </a:p>
          <a:p>
            <a:r>
              <a:rPr lang="en-US" dirty="0"/>
              <a:t>{</a:t>
            </a:r>
          </a:p>
          <a:p>
            <a:r>
              <a:rPr lang="en-US" b="1" dirty="0"/>
              <a:t>super(</a:t>
            </a:r>
            <a:r>
              <a:rPr lang="en-US" b="1" dirty="0" err="1"/>
              <a:t>regno</a:t>
            </a:r>
            <a:r>
              <a:rPr lang="en-US" b="1" dirty="0"/>
              <a:t>);</a:t>
            </a:r>
          </a:p>
          <a:p>
            <a:r>
              <a:rPr lang="en-US" dirty="0"/>
              <a:t>}</a:t>
            </a:r>
          </a:p>
          <a:p>
            <a:endParaRPr lang="en-US" dirty="0"/>
          </a:p>
          <a:p>
            <a:endParaRPr lang="en-US" dirty="0"/>
          </a:p>
        </p:txBody>
      </p:sp>
    </p:spTree>
    <p:extLst>
      <p:ext uri="{BB962C8B-B14F-4D97-AF65-F5344CB8AC3E}">
        <p14:creationId xmlns:p14="http://schemas.microsoft.com/office/powerpoint/2010/main" xmlns="" val="1581922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graphicFrame>
        <p:nvGraphicFramePr>
          <p:cNvPr id="5" name="Content Placeholder 4"/>
          <p:cNvGraphicFramePr>
            <a:graphicFrameLocks noGrp="1"/>
          </p:cNvGraphicFramePr>
          <p:nvPr>
            <p:ph idx="1"/>
          </p:nvPr>
        </p:nvGraphicFramePr>
        <p:xfrm>
          <a:off x="457200" y="76201"/>
          <a:ext cx="8229600" cy="7498080"/>
        </p:xfrm>
        <a:graphic>
          <a:graphicData uri="http://schemas.openxmlformats.org/drawingml/2006/table">
            <a:tbl>
              <a:tblPr firstRow="1" bandRow="1">
                <a:tableStyleId>{5C22544A-7EE6-4342-B048-85BDC9FD1C3A}</a:tableStyleId>
              </a:tblPr>
              <a:tblGrid>
                <a:gridCol w="4267200"/>
                <a:gridCol w="3962400"/>
              </a:tblGrid>
              <a:tr h="7467599">
                <a:tc>
                  <a:txBody>
                    <a:bodyPr/>
                    <a:lstStyle/>
                    <a:p>
                      <a:r>
                        <a:rPr lang="en-US" b="1" dirty="0" smtClean="0"/>
                        <a:t>abstract class Car{</a:t>
                      </a:r>
                    </a:p>
                    <a:p>
                      <a:r>
                        <a:rPr lang="en-US" dirty="0" smtClean="0"/>
                        <a:t>//</a:t>
                      </a:r>
                      <a:r>
                        <a:rPr lang="en-US" u="sng" dirty="0" err="1" smtClean="0"/>
                        <a:t>registraction</a:t>
                      </a:r>
                      <a:r>
                        <a:rPr lang="en-US" u="sng" dirty="0" smtClean="0"/>
                        <a:t> number</a:t>
                      </a:r>
                    </a:p>
                    <a:p>
                      <a:r>
                        <a:rPr lang="en-US" b="1" dirty="0" err="1" smtClean="0"/>
                        <a:t>int</a:t>
                      </a:r>
                      <a:r>
                        <a:rPr lang="en-US" b="1" dirty="0" smtClean="0"/>
                        <a:t> </a:t>
                      </a:r>
                      <a:r>
                        <a:rPr lang="en-US" b="1" dirty="0" err="1" smtClean="0"/>
                        <a:t>regno</a:t>
                      </a:r>
                      <a:r>
                        <a:rPr lang="en-US" b="1" dirty="0" smtClean="0"/>
                        <a:t>;</a:t>
                      </a:r>
                    </a:p>
                    <a:p>
                      <a:r>
                        <a:rPr lang="en-US" dirty="0" smtClean="0"/>
                        <a:t>Car(</a:t>
                      </a:r>
                      <a:r>
                        <a:rPr lang="en-US" b="1" dirty="0" err="1" smtClean="0"/>
                        <a:t>int</a:t>
                      </a:r>
                      <a:r>
                        <a:rPr lang="en-US" b="1" dirty="0" smtClean="0"/>
                        <a:t> </a:t>
                      </a:r>
                      <a:r>
                        <a:rPr lang="en-US" b="1" dirty="0" err="1" smtClean="0"/>
                        <a:t>regno</a:t>
                      </a:r>
                      <a:r>
                        <a:rPr lang="en-US" b="1" dirty="0" smtClean="0"/>
                        <a:t>)</a:t>
                      </a:r>
                    </a:p>
                    <a:p>
                      <a:r>
                        <a:rPr lang="en-US" dirty="0" smtClean="0"/>
                        <a:t>{</a:t>
                      </a:r>
                      <a:r>
                        <a:rPr lang="en-US" b="1" dirty="0" err="1" smtClean="0"/>
                        <a:t>this.regno</a:t>
                      </a:r>
                      <a:r>
                        <a:rPr lang="en-US" b="1" dirty="0" smtClean="0"/>
                        <a:t>=</a:t>
                      </a:r>
                      <a:r>
                        <a:rPr lang="en-US" b="1" dirty="0" err="1" smtClean="0"/>
                        <a:t>regno</a:t>
                      </a:r>
                      <a:r>
                        <a:rPr lang="en-US" b="1" dirty="0" smtClean="0"/>
                        <a:t>;</a:t>
                      </a:r>
                    </a:p>
                    <a:p>
                      <a:r>
                        <a:rPr lang="en-US" dirty="0" smtClean="0"/>
                        <a:t>}// all cars will have a fuel tank.</a:t>
                      </a:r>
                    </a:p>
                    <a:p>
                      <a:r>
                        <a:rPr lang="en-US" b="1" dirty="0" smtClean="0"/>
                        <a:t>void </a:t>
                      </a:r>
                      <a:r>
                        <a:rPr lang="en-US" b="1" dirty="0" err="1" smtClean="0"/>
                        <a:t>openTank</a:t>
                      </a:r>
                      <a:r>
                        <a:rPr lang="en-US" b="1" dirty="0" smtClean="0"/>
                        <a:t>()</a:t>
                      </a:r>
                    </a:p>
                    <a:p>
                      <a:r>
                        <a:rPr lang="en-US" dirty="0" smtClean="0"/>
                        <a:t>{</a:t>
                      </a:r>
                    </a:p>
                    <a:p>
                      <a:r>
                        <a:rPr lang="en-US" dirty="0" err="1" smtClean="0"/>
                        <a:t>System.</a:t>
                      </a:r>
                      <a:r>
                        <a:rPr lang="en-US" b="1" i="1" dirty="0" err="1" smtClean="0"/>
                        <a:t>out.println</a:t>
                      </a:r>
                      <a:r>
                        <a:rPr lang="en-US" b="1" i="1" dirty="0" smtClean="0"/>
                        <a:t>("Fill the tank");</a:t>
                      </a:r>
                    </a:p>
                    <a:p>
                      <a:r>
                        <a:rPr lang="en-US" dirty="0" smtClean="0"/>
                        <a:t>}</a:t>
                      </a:r>
                    </a:p>
                    <a:p>
                      <a:r>
                        <a:rPr lang="en-US" b="1" dirty="0" smtClean="0"/>
                        <a:t>abstract void steering(</a:t>
                      </a:r>
                      <a:r>
                        <a:rPr lang="en-US" b="1" dirty="0" err="1" smtClean="0"/>
                        <a:t>int</a:t>
                      </a:r>
                      <a:r>
                        <a:rPr lang="en-US" b="1" dirty="0" smtClean="0"/>
                        <a:t> direction, </a:t>
                      </a:r>
                      <a:r>
                        <a:rPr lang="en-US" b="1" dirty="0" err="1" smtClean="0"/>
                        <a:t>int</a:t>
                      </a:r>
                      <a:r>
                        <a:rPr lang="en-US" b="1" dirty="0" smtClean="0"/>
                        <a:t> angle);</a:t>
                      </a:r>
                    </a:p>
                    <a:p>
                      <a:r>
                        <a:rPr lang="en-US" b="1" dirty="0" smtClean="0"/>
                        <a:t>abstract void braking(</a:t>
                      </a:r>
                      <a:r>
                        <a:rPr lang="en-US" b="1" dirty="0" err="1" smtClean="0"/>
                        <a:t>int</a:t>
                      </a:r>
                      <a:r>
                        <a:rPr lang="en-US" b="1" dirty="0" smtClean="0"/>
                        <a:t> force);</a:t>
                      </a:r>
                    </a:p>
                    <a:p>
                      <a:r>
                        <a:rPr lang="en-US" dirty="0" smtClean="0"/>
                        <a:t>}</a:t>
                      </a:r>
                    </a:p>
                    <a:p>
                      <a:r>
                        <a:rPr lang="en-US" b="1" dirty="0" smtClean="0"/>
                        <a:t>class </a:t>
                      </a:r>
                      <a:r>
                        <a:rPr lang="en-US" b="1" dirty="0" err="1" smtClean="0"/>
                        <a:t>Maruti</a:t>
                      </a:r>
                      <a:r>
                        <a:rPr lang="en-US" b="1" dirty="0" smtClean="0"/>
                        <a:t> extends Car</a:t>
                      </a:r>
                    </a:p>
                    <a:p>
                      <a:r>
                        <a:rPr lang="en-US" dirty="0" smtClean="0"/>
                        <a:t>{</a:t>
                      </a:r>
                    </a:p>
                    <a:p>
                      <a:r>
                        <a:rPr lang="en-US" dirty="0" err="1" smtClean="0"/>
                        <a:t>Maruti</a:t>
                      </a:r>
                      <a:r>
                        <a:rPr lang="en-US" dirty="0" smtClean="0"/>
                        <a:t>(</a:t>
                      </a:r>
                      <a:r>
                        <a:rPr lang="en-US" b="1" dirty="0" err="1" smtClean="0"/>
                        <a:t>int</a:t>
                      </a:r>
                      <a:r>
                        <a:rPr lang="en-US" b="1" dirty="0" smtClean="0"/>
                        <a:t> </a:t>
                      </a:r>
                      <a:r>
                        <a:rPr lang="en-US" b="1" dirty="0" err="1" smtClean="0"/>
                        <a:t>regno</a:t>
                      </a:r>
                      <a:r>
                        <a:rPr lang="en-US" b="1" dirty="0" smtClean="0"/>
                        <a:t>)</a:t>
                      </a:r>
                    </a:p>
                    <a:p>
                      <a:r>
                        <a:rPr lang="en-US" dirty="0" smtClean="0"/>
                        <a:t>{</a:t>
                      </a:r>
                    </a:p>
                    <a:p>
                      <a:r>
                        <a:rPr lang="en-US" b="1" dirty="0" smtClean="0"/>
                        <a:t>super(</a:t>
                      </a:r>
                      <a:r>
                        <a:rPr lang="en-US" b="1" dirty="0" err="1" smtClean="0"/>
                        <a:t>regno</a:t>
                      </a:r>
                      <a:r>
                        <a:rPr lang="en-US" b="1" dirty="0" smtClean="0"/>
                        <a:t>);</a:t>
                      </a:r>
                    </a:p>
                    <a:p>
                      <a:r>
                        <a:rPr lang="en-US" dirty="0" smtClean="0"/>
                        <a:t>}</a:t>
                      </a:r>
                    </a:p>
                    <a:p>
                      <a:r>
                        <a:rPr lang="en-US" dirty="0" smtClean="0"/>
                        <a:t>@Override</a:t>
                      </a:r>
                    </a:p>
                    <a:p>
                      <a:r>
                        <a:rPr lang="en-US" b="1" dirty="0" smtClean="0"/>
                        <a:t>void steering(</a:t>
                      </a:r>
                      <a:r>
                        <a:rPr lang="en-US" b="1" dirty="0" err="1" smtClean="0"/>
                        <a:t>int</a:t>
                      </a:r>
                      <a:r>
                        <a:rPr lang="en-US" b="1" dirty="0" smtClean="0"/>
                        <a:t> direction, </a:t>
                      </a:r>
                      <a:r>
                        <a:rPr lang="en-US" b="1" dirty="0" err="1" smtClean="0"/>
                        <a:t>int</a:t>
                      </a:r>
                      <a:r>
                        <a:rPr lang="en-US" b="1" dirty="0" smtClean="0"/>
                        <a:t> angle) {</a:t>
                      </a:r>
                    </a:p>
                    <a:p>
                      <a:r>
                        <a:rPr lang="en-US" dirty="0" err="1" smtClean="0"/>
                        <a:t>System.</a:t>
                      </a:r>
                      <a:r>
                        <a:rPr lang="en-US" b="1" i="1" dirty="0" err="1" smtClean="0"/>
                        <a:t>out.println</a:t>
                      </a:r>
                      <a:r>
                        <a:rPr lang="en-US" b="1" i="1" dirty="0" smtClean="0"/>
                        <a:t>("Take a turn");</a:t>
                      </a:r>
                    </a:p>
                    <a:p>
                      <a:r>
                        <a:rPr lang="en-US" dirty="0" err="1" smtClean="0"/>
                        <a:t>System.</a:t>
                      </a:r>
                      <a:r>
                        <a:rPr lang="en-US" b="1" i="1" dirty="0" err="1" smtClean="0"/>
                        <a:t>out.println</a:t>
                      </a:r>
                      <a:r>
                        <a:rPr lang="en-US" b="1" i="1" dirty="0" smtClean="0"/>
                        <a:t>("This is ordinary steering");</a:t>
                      </a:r>
                    </a:p>
                    <a:p>
                      <a:r>
                        <a:rPr lang="en-US" dirty="0" smtClean="0"/>
                        <a:t>}</a:t>
                      </a:r>
                    </a:p>
                    <a:p>
                      <a:endParaRPr lang="en-US" dirty="0"/>
                    </a:p>
                  </a:txBody>
                  <a:tcPr/>
                </a:tc>
                <a:tc>
                  <a:txBody>
                    <a:bodyPr/>
                    <a:lstStyle/>
                    <a:p>
                      <a:endParaRPr lang="en-US" dirty="0" smtClean="0"/>
                    </a:p>
                    <a:p>
                      <a:r>
                        <a:rPr lang="en-US" dirty="0" smtClean="0"/>
                        <a:t>@Override</a:t>
                      </a:r>
                    </a:p>
                    <a:p>
                      <a:r>
                        <a:rPr lang="en-US" b="1" dirty="0" smtClean="0"/>
                        <a:t>void braking(</a:t>
                      </a:r>
                      <a:r>
                        <a:rPr lang="en-US" b="1" dirty="0" err="1" smtClean="0"/>
                        <a:t>int</a:t>
                      </a:r>
                      <a:r>
                        <a:rPr lang="en-US" b="1" dirty="0" smtClean="0"/>
                        <a:t> force) {</a:t>
                      </a:r>
                    </a:p>
                    <a:p>
                      <a:r>
                        <a:rPr lang="en-US" dirty="0" smtClean="0"/>
                        <a:t>// </a:t>
                      </a:r>
                      <a:r>
                        <a:rPr lang="en-US" b="1" dirty="0" smtClean="0"/>
                        <a:t>TODO Auto-generated method stub</a:t>
                      </a:r>
                    </a:p>
                    <a:p>
                      <a:r>
                        <a:rPr lang="en-US" dirty="0" err="1" smtClean="0"/>
                        <a:t>System.</a:t>
                      </a:r>
                      <a:r>
                        <a:rPr lang="en-US" b="1" i="1" dirty="0" err="1" smtClean="0"/>
                        <a:t>out.println</a:t>
                      </a:r>
                      <a:r>
                        <a:rPr lang="en-US" b="1" i="1" dirty="0" smtClean="0"/>
                        <a:t>("Brakes Applied");</a:t>
                      </a:r>
                    </a:p>
                    <a:p>
                      <a:r>
                        <a:rPr lang="en-US" dirty="0" err="1" smtClean="0"/>
                        <a:t>System.</a:t>
                      </a:r>
                      <a:r>
                        <a:rPr lang="en-US" b="1" i="1" dirty="0" err="1" smtClean="0"/>
                        <a:t>out.println</a:t>
                      </a:r>
                      <a:r>
                        <a:rPr lang="en-US" b="1" i="1" dirty="0" smtClean="0"/>
                        <a:t>("These are hydraulic brakes");</a:t>
                      </a:r>
                    </a:p>
                    <a:p>
                      <a:r>
                        <a:rPr lang="en-US" dirty="0" smtClean="0"/>
                        <a:t>}</a:t>
                      </a:r>
                    </a:p>
                    <a:p>
                      <a:r>
                        <a:rPr lang="en-US" b="1" dirty="0" smtClean="0"/>
                        <a:t>void wings()</a:t>
                      </a:r>
                    </a:p>
                    <a:p>
                      <a:r>
                        <a:rPr lang="en-US" dirty="0" smtClean="0"/>
                        <a:t>{</a:t>
                      </a:r>
                    </a:p>
                    <a:p>
                      <a:r>
                        <a:rPr lang="en-US" dirty="0" err="1" smtClean="0"/>
                        <a:t>System.</a:t>
                      </a:r>
                      <a:r>
                        <a:rPr lang="en-US" b="1" i="1" dirty="0" err="1" smtClean="0"/>
                        <a:t>out.println</a:t>
                      </a:r>
                      <a:r>
                        <a:rPr lang="en-US" b="1" i="1" dirty="0" smtClean="0"/>
                        <a:t>("</a:t>
                      </a:r>
                      <a:r>
                        <a:rPr lang="en-US" b="1" i="1" dirty="0" err="1" smtClean="0"/>
                        <a:t>THis</a:t>
                      </a:r>
                      <a:r>
                        <a:rPr lang="en-US" b="1" i="1" dirty="0" smtClean="0"/>
                        <a:t> is wings in </a:t>
                      </a:r>
                      <a:r>
                        <a:rPr lang="en-US" b="1" i="1" dirty="0" err="1" smtClean="0"/>
                        <a:t>Maruti</a:t>
                      </a:r>
                      <a:r>
                        <a:rPr lang="en-US" b="1" i="1" dirty="0" smtClean="0"/>
                        <a:t> class");</a:t>
                      </a:r>
                    </a:p>
                    <a:p>
                      <a:r>
                        <a:rPr lang="en-US" dirty="0" smtClean="0"/>
                        <a:t>}</a:t>
                      </a:r>
                    </a:p>
                    <a:p>
                      <a:endParaRPr lang="en-US" dirty="0" smtClean="0"/>
                    </a:p>
                    <a:p>
                      <a:endParaRPr lang="en-US" dirty="0" smtClean="0"/>
                    </a:p>
                    <a:p>
                      <a:r>
                        <a:rPr lang="en-US" dirty="0" smtClean="0"/>
                        <a:t>}</a:t>
                      </a:r>
                    </a:p>
                    <a:p>
                      <a:r>
                        <a:rPr lang="en-US" b="1" dirty="0" smtClean="0"/>
                        <a:t>class </a:t>
                      </a:r>
                      <a:r>
                        <a:rPr lang="en-US" b="1" dirty="0" err="1" smtClean="0"/>
                        <a:t>Santro</a:t>
                      </a:r>
                      <a:r>
                        <a:rPr lang="en-US" b="1" dirty="0" smtClean="0"/>
                        <a:t> extends Car</a:t>
                      </a:r>
                    </a:p>
                    <a:p>
                      <a:r>
                        <a:rPr lang="en-US" dirty="0" smtClean="0"/>
                        <a:t>{</a:t>
                      </a:r>
                    </a:p>
                    <a:p>
                      <a:r>
                        <a:rPr lang="en-US" dirty="0" err="1" smtClean="0"/>
                        <a:t>Santro</a:t>
                      </a:r>
                      <a:r>
                        <a:rPr lang="en-US" dirty="0" smtClean="0"/>
                        <a:t>(</a:t>
                      </a:r>
                      <a:r>
                        <a:rPr lang="en-US" b="1" dirty="0" err="1" smtClean="0"/>
                        <a:t>int</a:t>
                      </a:r>
                      <a:r>
                        <a:rPr lang="en-US" b="1" dirty="0" smtClean="0"/>
                        <a:t> </a:t>
                      </a:r>
                      <a:r>
                        <a:rPr lang="en-US" b="1" dirty="0" err="1" smtClean="0"/>
                        <a:t>regno</a:t>
                      </a:r>
                      <a:r>
                        <a:rPr lang="en-US" b="1" dirty="0" smtClean="0"/>
                        <a:t>)</a:t>
                      </a:r>
                    </a:p>
                    <a:p>
                      <a:r>
                        <a:rPr lang="en-US" dirty="0" smtClean="0"/>
                        <a:t>{</a:t>
                      </a:r>
                    </a:p>
                    <a:p>
                      <a:r>
                        <a:rPr lang="en-US" b="1" dirty="0" smtClean="0"/>
                        <a:t>super(</a:t>
                      </a:r>
                      <a:r>
                        <a:rPr lang="en-US" b="1" dirty="0" err="1" smtClean="0"/>
                        <a:t>regno</a:t>
                      </a:r>
                      <a:r>
                        <a:rPr lang="en-US" b="1" dirty="0" smtClean="0"/>
                        <a:t>);</a:t>
                      </a:r>
                    </a:p>
                    <a:p>
                      <a:r>
                        <a:rPr lang="en-US" dirty="0" smtClean="0"/>
                        <a:t>}</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Let us take another example</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dirty="0" smtClean="0"/>
              <a:t>Better way to understand.</a:t>
            </a:r>
          </a:p>
          <a:p>
            <a:r>
              <a:rPr lang="en-US" dirty="0" smtClean="0"/>
              <a:t>We see many cars on the road.</a:t>
            </a:r>
          </a:p>
          <a:p>
            <a:r>
              <a:rPr lang="en-US" dirty="0" smtClean="0"/>
              <a:t>These cars are all objects of car class.</a:t>
            </a:r>
          </a:p>
          <a:p>
            <a:r>
              <a:rPr lang="en-US" dirty="0" smtClean="0"/>
              <a:t>Ex: </a:t>
            </a:r>
            <a:r>
              <a:rPr lang="en-US" dirty="0" err="1" smtClean="0"/>
              <a:t>Martui</a:t>
            </a:r>
            <a:r>
              <a:rPr lang="en-US" dirty="0" smtClean="0"/>
              <a:t>, </a:t>
            </a:r>
            <a:r>
              <a:rPr lang="en-US" dirty="0" err="1" smtClean="0"/>
              <a:t>Satro</a:t>
            </a:r>
            <a:r>
              <a:rPr lang="en-US" dirty="0" smtClean="0"/>
              <a:t> etc.</a:t>
            </a:r>
          </a:p>
          <a:p>
            <a:r>
              <a:rPr lang="en-US" dirty="0" smtClean="0"/>
              <a:t>We plan to write Car class, it contains all the properties(variables) and methods(actions).</a:t>
            </a:r>
          </a:p>
          <a:p>
            <a:r>
              <a:rPr lang="en-US" dirty="0" smtClean="0"/>
              <a:t>Following Members in Car class</a:t>
            </a:r>
          </a:p>
          <a:p>
            <a:r>
              <a:rPr lang="en-US" dirty="0" smtClean="0"/>
              <a:t>Registration number : Same to every car. So will keep as instance variable. Common to all the objects, So it can written in the Car class.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smtClean="0"/>
              <a:t>Fuel Tank: Every car is having a fuel tank, opening and filling the tank is action.</a:t>
            </a:r>
          </a:p>
          <a:p>
            <a:r>
              <a:rPr lang="en-US" dirty="0" smtClean="0"/>
              <a:t>So we take method like: void </a:t>
            </a:r>
            <a:r>
              <a:rPr lang="en-US" dirty="0" err="1" smtClean="0"/>
              <a:t>openTalk</a:t>
            </a:r>
            <a:r>
              <a:rPr lang="en-US" dirty="0" smtClean="0"/>
              <a:t>()</a:t>
            </a:r>
          </a:p>
          <a:p>
            <a:r>
              <a:rPr lang="en-US" dirty="0" smtClean="0"/>
              <a:t>Every car have the same mechanism of opening the tank. So concrete method.</a:t>
            </a:r>
          </a:p>
          <a:p>
            <a:r>
              <a:rPr lang="en-US" dirty="0" smtClean="0"/>
              <a:t>A concrete method is a method with body.</a:t>
            </a:r>
          </a:p>
          <a:p>
            <a:r>
              <a:rPr lang="en-US" dirty="0" smtClean="0"/>
              <a:t>Steering: Action</a:t>
            </a:r>
          </a:p>
          <a:p>
            <a:r>
              <a:rPr lang="en-US" dirty="0" smtClean="0"/>
              <a:t>Void Steering(</a:t>
            </a:r>
            <a:r>
              <a:rPr lang="en-US" dirty="0" err="1" smtClean="0"/>
              <a:t>int</a:t>
            </a:r>
            <a:r>
              <a:rPr lang="en-US" dirty="0" smtClean="0"/>
              <a:t> direction, </a:t>
            </a:r>
            <a:r>
              <a:rPr lang="en-US" dirty="0" err="1" smtClean="0"/>
              <a:t>int</a:t>
            </a:r>
            <a:r>
              <a:rPr lang="en-US" dirty="0" smtClean="0"/>
              <a:t> angle)</a:t>
            </a:r>
          </a:p>
          <a:p>
            <a:r>
              <a:rPr lang="en-US" dirty="0" smtClean="0"/>
              <a:t>All cars not have same steering mechanism.</a:t>
            </a:r>
          </a:p>
          <a:p>
            <a:r>
              <a:rPr lang="en-US" dirty="0" smtClean="0"/>
              <a:t>So it is not possible to write a particular mechanism in steering method.</a:t>
            </a:r>
          </a:p>
          <a:p>
            <a:r>
              <a:rPr lang="en-US" dirty="0" smtClean="0"/>
              <a:t>Brakes: Action</a:t>
            </a:r>
          </a:p>
          <a:p>
            <a:r>
              <a:rPr lang="en-US" dirty="0" smtClean="0"/>
              <a:t>Void braking(</a:t>
            </a:r>
            <a:r>
              <a:rPr lang="en-US" dirty="0" err="1" smtClean="0"/>
              <a:t>int</a:t>
            </a:r>
            <a:r>
              <a:rPr lang="en-US" dirty="0" smtClean="0"/>
              <a:t> force)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representation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400" y="1143000"/>
            <a:ext cx="8229600" cy="51815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class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abstract class Car{</a:t>
            </a:r>
          </a:p>
          <a:p>
            <a:r>
              <a:rPr lang="en-US" dirty="0"/>
              <a:t>//</a:t>
            </a:r>
            <a:r>
              <a:rPr lang="en-US" u="sng" dirty="0" err="1"/>
              <a:t>registraction</a:t>
            </a:r>
            <a:r>
              <a:rPr lang="en-US" u="sng" dirty="0"/>
              <a:t> number</a:t>
            </a:r>
          </a:p>
          <a:p>
            <a:r>
              <a:rPr lang="en-US" b="1" dirty="0" err="1"/>
              <a:t>int</a:t>
            </a:r>
            <a:r>
              <a:rPr lang="en-US" b="1" dirty="0"/>
              <a:t> </a:t>
            </a:r>
            <a:r>
              <a:rPr lang="en-US" b="1" dirty="0" err="1"/>
              <a:t>regno</a:t>
            </a:r>
            <a:r>
              <a:rPr lang="en-US" b="1" dirty="0"/>
              <a:t>;</a:t>
            </a:r>
          </a:p>
          <a:p>
            <a:r>
              <a:rPr lang="en-US" dirty="0"/>
              <a:t>Car(</a:t>
            </a:r>
            <a:r>
              <a:rPr lang="en-US" b="1" dirty="0" err="1"/>
              <a:t>int</a:t>
            </a:r>
            <a:r>
              <a:rPr lang="en-US" b="1" dirty="0"/>
              <a:t> </a:t>
            </a:r>
            <a:r>
              <a:rPr lang="en-US" b="1" dirty="0" err="1"/>
              <a:t>regno</a:t>
            </a:r>
            <a:r>
              <a:rPr lang="en-US" b="1" dirty="0"/>
              <a:t>)</a:t>
            </a:r>
          </a:p>
          <a:p>
            <a:r>
              <a:rPr lang="en-US" dirty="0"/>
              <a:t>{</a:t>
            </a:r>
          </a:p>
          <a:p>
            <a:r>
              <a:rPr lang="en-US" b="1" dirty="0" err="1"/>
              <a:t>this.regno</a:t>
            </a:r>
            <a:r>
              <a:rPr lang="en-US" b="1" dirty="0"/>
              <a:t>=</a:t>
            </a:r>
            <a:r>
              <a:rPr lang="en-US" b="1" dirty="0" err="1"/>
              <a:t>regno</a:t>
            </a:r>
            <a:r>
              <a:rPr lang="en-US" b="1" dirty="0"/>
              <a:t>;</a:t>
            </a:r>
          </a:p>
          <a:p>
            <a:r>
              <a:rPr lang="en-US" dirty="0"/>
              <a:t>}</a:t>
            </a:r>
          </a:p>
          <a:p>
            <a:r>
              <a:rPr lang="en-US" dirty="0"/>
              <a:t>// all cars will have a fuel tank.</a:t>
            </a:r>
          </a:p>
          <a:p>
            <a:r>
              <a:rPr lang="en-US" b="1" dirty="0"/>
              <a:t>void </a:t>
            </a:r>
            <a:r>
              <a:rPr lang="en-US" b="1" dirty="0" err="1"/>
              <a:t>openTank</a:t>
            </a:r>
            <a:r>
              <a:rPr lang="en-US" b="1" dirty="0"/>
              <a:t>()</a:t>
            </a:r>
          </a:p>
          <a:p>
            <a:r>
              <a:rPr lang="en-US" dirty="0"/>
              <a:t>{</a:t>
            </a:r>
          </a:p>
          <a:p>
            <a:r>
              <a:rPr lang="en-US" dirty="0" err="1"/>
              <a:t>System.</a:t>
            </a:r>
            <a:r>
              <a:rPr lang="en-US" b="1" i="1" dirty="0" err="1"/>
              <a:t>out.println</a:t>
            </a:r>
            <a:r>
              <a:rPr lang="en-US" b="1" i="1" dirty="0"/>
              <a:t>("Fill the tank");</a:t>
            </a:r>
          </a:p>
          <a:p>
            <a:r>
              <a:rPr lang="en-US" dirty="0"/>
              <a:t>}</a:t>
            </a:r>
          </a:p>
          <a:p>
            <a:r>
              <a:rPr lang="en-US" b="1" dirty="0"/>
              <a:t>abstract void steering(</a:t>
            </a:r>
            <a:r>
              <a:rPr lang="en-US" b="1" dirty="0" err="1"/>
              <a:t>int</a:t>
            </a:r>
            <a:r>
              <a:rPr lang="en-US" b="1" dirty="0"/>
              <a:t> direction, </a:t>
            </a:r>
            <a:r>
              <a:rPr lang="en-US" b="1" dirty="0" err="1"/>
              <a:t>int</a:t>
            </a:r>
            <a:r>
              <a:rPr lang="en-US" b="1" dirty="0"/>
              <a:t> angle);</a:t>
            </a:r>
          </a:p>
          <a:p>
            <a:r>
              <a:rPr lang="en-US" b="1" dirty="0"/>
              <a:t>abstract void braking(</a:t>
            </a:r>
            <a:r>
              <a:rPr lang="en-US" b="1" dirty="0" err="1"/>
              <a:t>int</a:t>
            </a:r>
            <a:r>
              <a:rPr lang="en-US" b="1" dirty="0"/>
              <a:t> force);</a:t>
            </a:r>
          </a:p>
          <a:p>
            <a:r>
              <a:rPr lang="en-US" dirty="0"/>
              <a:t>}</a:t>
            </a:r>
          </a:p>
        </p:txBody>
      </p:sp>
    </p:spTree>
    <p:extLst>
      <p:ext uri="{BB962C8B-B14F-4D97-AF65-F5344CB8AC3E}">
        <p14:creationId xmlns:p14="http://schemas.microsoft.com/office/powerpoint/2010/main" xmlns="" val="2318800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Maruti</a:t>
            </a:r>
            <a:r>
              <a:rPr lang="en-US" dirty="0" smtClean="0"/>
              <a:t> class</a:t>
            </a:r>
            <a:endParaRPr lang="en-US" dirty="0"/>
          </a:p>
        </p:txBody>
      </p:sp>
      <p:sp>
        <p:nvSpPr>
          <p:cNvPr id="3" name="Content Placeholder 2"/>
          <p:cNvSpPr>
            <a:spLocks noGrp="1"/>
          </p:cNvSpPr>
          <p:nvPr>
            <p:ph idx="1"/>
          </p:nvPr>
        </p:nvSpPr>
        <p:spPr>
          <a:xfrm>
            <a:off x="457200" y="1219200"/>
            <a:ext cx="8229600" cy="5867400"/>
          </a:xfrm>
        </p:spPr>
        <p:txBody>
          <a:bodyPr>
            <a:normAutofit fontScale="47500" lnSpcReduction="20000"/>
          </a:bodyPr>
          <a:lstStyle/>
          <a:p>
            <a:r>
              <a:rPr lang="en-US" b="1" dirty="0"/>
              <a:t>class </a:t>
            </a:r>
            <a:r>
              <a:rPr lang="en-US" b="1" dirty="0" err="1"/>
              <a:t>Maruti</a:t>
            </a:r>
            <a:r>
              <a:rPr lang="en-US" b="1" dirty="0"/>
              <a:t> extends Car</a:t>
            </a:r>
          </a:p>
          <a:p>
            <a:r>
              <a:rPr lang="en-US" dirty="0"/>
              <a:t>{</a:t>
            </a:r>
          </a:p>
          <a:p>
            <a:r>
              <a:rPr lang="en-US" dirty="0" err="1"/>
              <a:t>Maruti</a:t>
            </a:r>
            <a:r>
              <a:rPr lang="en-US" dirty="0"/>
              <a:t>(</a:t>
            </a:r>
            <a:r>
              <a:rPr lang="en-US" b="1" dirty="0" err="1"/>
              <a:t>int</a:t>
            </a:r>
            <a:r>
              <a:rPr lang="en-US" b="1" dirty="0"/>
              <a:t> </a:t>
            </a:r>
            <a:r>
              <a:rPr lang="en-US" b="1" dirty="0" err="1"/>
              <a:t>regno</a:t>
            </a:r>
            <a:r>
              <a:rPr lang="en-US" b="1" dirty="0"/>
              <a:t>)</a:t>
            </a:r>
          </a:p>
          <a:p>
            <a:r>
              <a:rPr lang="en-US" dirty="0"/>
              <a:t>{</a:t>
            </a:r>
          </a:p>
          <a:p>
            <a:r>
              <a:rPr lang="en-US" b="1" dirty="0"/>
              <a:t>super(</a:t>
            </a:r>
            <a:r>
              <a:rPr lang="en-US" b="1" dirty="0" err="1"/>
              <a:t>regno</a:t>
            </a:r>
            <a:r>
              <a:rPr lang="en-US" b="1" dirty="0"/>
              <a:t>);</a:t>
            </a:r>
          </a:p>
          <a:p>
            <a:r>
              <a:rPr lang="en-US" dirty="0"/>
              <a:t>}</a:t>
            </a:r>
          </a:p>
          <a:p>
            <a:r>
              <a:rPr lang="en-US" dirty="0" smtClean="0"/>
              <a:t>// </a:t>
            </a:r>
            <a:r>
              <a:rPr lang="en-US" b="1" dirty="0" err="1" smtClean="0"/>
              <a:t>Maruti</a:t>
            </a:r>
            <a:r>
              <a:rPr lang="en-US" b="1" dirty="0" smtClean="0"/>
              <a:t> uses ordinary Steering</a:t>
            </a:r>
            <a:endParaRPr lang="en-US" b="1" dirty="0" smtClean="0"/>
          </a:p>
          <a:p>
            <a:endParaRPr lang="en-US" dirty="0"/>
          </a:p>
          <a:p>
            <a:r>
              <a:rPr lang="en-US" dirty="0"/>
              <a:t>@</a:t>
            </a:r>
            <a:r>
              <a:rPr lang="en-US" dirty="0" smtClean="0"/>
              <a:t>Override</a:t>
            </a:r>
            <a:endParaRPr lang="en-US" dirty="0"/>
          </a:p>
          <a:p>
            <a:r>
              <a:rPr lang="en-US" b="1" dirty="0"/>
              <a:t>void steering(</a:t>
            </a:r>
            <a:r>
              <a:rPr lang="en-US" b="1" dirty="0" err="1"/>
              <a:t>int</a:t>
            </a:r>
            <a:r>
              <a:rPr lang="en-US" b="1" dirty="0"/>
              <a:t> direction, </a:t>
            </a:r>
            <a:r>
              <a:rPr lang="en-US" b="1" dirty="0" err="1"/>
              <a:t>int</a:t>
            </a:r>
            <a:r>
              <a:rPr lang="en-US" b="1" dirty="0"/>
              <a:t> angle) {</a:t>
            </a:r>
          </a:p>
          <a:p>
            <a:r>
              <a:rPr lang="en-US" dirty="0" err="1" smtClean="0"/>
              <a:t>System.</a:t>
            </a:r>
            <a:r>
              <a:rPr lang="en-US" b="1" i="1" dirty="0" err="1" smtClean="0"/>
              <a:t>out.println</a:t>
            </a:r>
            <a:r>
              <a:rPr lang="en-US" b="1" i="1" dirty="0"/>
              <a:t>("Take a turn");</a:t>
            </a:r>
          </a:p>
          <a:p>
            <a:r>
              <a:rPr lang="en-US" dirty="0" err="1"/>
              <a:t>System.</a:t>
            </a:r>
            <a:r>
              <a:rPr lang="en-US" b="1" i="1" dirty="0" err="1"/>
              <a:t>out.println</a:t>
            </a:r>
            <a:r>
              <a:rPr lang="en-US" b="1" i="1" dirty="0"/>
              <a:t>("This is ordinary steering");</a:t>
            </a:r>
          </a:p>
          <a:p>
            <a:r>
              <a:rPr lang="en-US" dirty="0"/>
              <a:t>}</a:t>
            </a:r>
          </a:p>
          <a:p>
            <a:r>
              <a:rPr lang="en-US" dirty="0" smtClean="0"/>
              <a:t>//// </a:t>
            </a:r>
            <a:r>
              <a:rPr lang="en-US" b="1" dirty="0" err="1" smtClean="0"/>
              <a:t>Maruti</a:t>
            </a:r>
            <a:r>
              <a:rPr lang="en-US" b="1" dirty="0" smtClean="0"/>
              <a:t> uses </a:t>
            </a:r>
            <a:r>
              <a:rPr lang="en-US" b="1" i="1" dirty="0" smtClean="0"/>
              <a:t>hydraulic brakes</a:t>
            </a:r>
            <a:endParaRPr lang="en-US" b="1" dirty="0" smtClean="0"/>
          </a:p>
          <a:p>
            <a:endParaRPr lang="en-US" dirty="0"/>
          </a:p>
          <a:p>
            <a:r>
              <a:rPr lang="en-US" dirty="0"/>
              <a:t>@Override</a:t>
            </a:r>
          </a:p>
          <a:p>
            <a:r>
              <a:rPr lang="en-US" b="1" dirty="0"/>
              <a:t>void braking(</a:t>
            </a:r>
            <a:r>
              <a:rPr lang="en-US" b="1" dirty="0" err="1"/>
              <a:t>int</a:t>
            </a:r>
            <a:r>
              <a:rPr lang="en-US" b="1" dirty="0"/>
              <a:t> force) {</a:t>
            </a:r>
          </a:p>
          <a:p>
            <a:r>
              <a:rPr lang="en-US" dirty="0"/>
              <a:t>// </a:t>
            </a:r>
            <a:r>
              <a:rPr lang="en-US" b="1" dirty="0"/>
              <a:t>TODO Auto-generated method stub</a:t>
            </a:r>
          </a:p>
          <a:p>
            <a:r>
              <a:rPr lang="en-US" dirty="0" err="1"/>
              <a:t>System.</a:t>
            </a:r>
            <a:r>
              <a:rPr lang="en-US" b="1" i="1" dirty="0" err="1"/>
              <a:t>out.println</a:t>
            </a:r>
            <a:r>
              <a:rPr lang="en-US" b="1" i="1" dirty="0"/>
              <a:t>("Brakes Applied");</a:t>
            </a:r>
          </a:p>
          <a:p>
            <a:r>
              <a:rPr lang="en-US" dirty="0" err="1"/>
              <a:t>System.</a:t>
            </a:r>
            <a:r>
              <a:rPr lang="en-US" b="1" i="1" dirty="0" err="1"/>
              <a:t>out.println</a:t>
            </a:r>
            <a:r>
              <a:rPr lang="en-US" b="1" i="1" dirty="0"/>
              <a:t>("These are hydraulic brakes");</a:t>
            </a:r>
          </a:p>
          <a:p>
            <a:r>
              <a:rPr lang="en-US" dirty="0"/>
              <a:t>}</a:t>
            </a:r>
          </a:p>
          <a:p>
            <a:r>
              <a:rPr lang="en-US" dirty="0" smtClean="0"/>
              <a:t>}</a:t>
            </a:r>
            <a:endParaRPr lang="en-US" dirty="0"/>
          </a:p>
        </p:txBody>
      </p:sp>
    </p:spTree>
    <p:extLst>
      <p:ext uri="{BB962C8B-B14F-4D97-AF65-F5344CB8AC3E}">
        <p14:creationId xmlns:p14="http://schemas.microsoft.com/office/powerpoint/2010/main" xmlns="" val="3637596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Santro</a:t>
            </a:r>
            <a:r>
              <a:rPr lang="en-US" dirty="0" smtClean="0"/>
              <a:t> car.</a:t>
            </a:r>
            <a:endParaRPr lang="en-US" dirty="0"/>
          </a:p>
        </p:txBody>
      </p:sp>
      <p:sp>
        <p:nvSpPr>
          <p:cNvPr id="3" name="Content Placeholder 2"/>
          <p:cNvSpPr>
            <a:spLocks noGrp="1"/>
          </p:cNvSpPr>
          <p:nvPr>
            <p:ph idx="1"/>
          </p:nvPr>
        </p:nvSpPr>
        <p:spPr>
          <a:xfrm>
            <a:off x="457200" y="1295400"/>
            <a:ext cx="8229600" cy="5562600"/>
          </a:xfrm>
        </p:spPr>
        <p:txBody>
          <a:bodyPr>
            <a:normAutofit fontScale="47500" lnSpcReduction="20000"/>
          </a:bodyPr>
          <a:lstStyle/>
          <a:p>
            <a:r>
              <a:rPr lang="en-US" b="1" dirty="0"/>
              <a:t>class </a:t>
            </a:r>
            <a:r>
              <a:rPr lang="en-US" b="1" dirty="0" err="1"/>
              <a:t>Santro</a:t>
            </a:r>
            <a:r>
              <a:rPr lang="en-US" b="1" dirty="0"/>
              <a:t> extends Car</a:t>
            </a:r>
          </a:p>
          <a:p>
            <a:r>
              <a:rPr lang="en-US" dirty="0"/>
              <a:t>{</a:t>
            </a:r>
          </a:p>
          <a:p>
            <a:r>
              <a:rPr lang="en-US" dirty="0" err="1"/>
              <a:t>Santro</a:t>
            </a:r>
            <a:r>
              <a:rPr lang="en-US" dirty="0"/>
              <a:t>(</a:t>
            </a:r>
            <a:r>
              <a:rPr lang="en-US" b="1" dirty="0" err="1"/>
              <a:t>int</a:t>
            </a:r>
            <a:r>
              <a:rPr lang="en-US" b="1" dirty="0"/>
              <a:t> </a:t>
            </a:r>
            <a:r>
              <a:rPr lang="en-US" b="1" dirty="0" err="1"/>
              <a:t>regno</a:t>
            </a:r>
            <a:r>
              <a:rPr lang="en-US" b="1" dirty="0"/>
              <a:t>)</a:t>
            </a:r>
          </a:p>
          <a:p>
            <a:r>
              <a:rPr lang="en-US" dirty="0"/>
              <a:t>{</a:t>
            </a:r>
          </a:p>
          <a:p>
            <a:r>
              <a:rPr lang="en-US" b="1" dirty="0"/>
              <a:t>super(</a:t>
            </a:r>
            <a:r>
              <a:rPr lang="en-US" b="1" dirty="0" err="1"/>
              <a:t>regno</a:t>
            </a:r>
            <a:r>
              <a:rPr lang="en-US" b="1" dirty="0"/>
              <a:t>);</a:t>
            </a:r>
          </a:p>
          <a:p>
            <a:r>
              <a:rPr lang="en-US" dirty="0"/>
              <a:t>}</a:t>
            </a:r>
          </a:p>
          <a:p>
            <a:r>
              <a:rPr lang="en-US" dirty="0" smtClean="0"/>
              <a:t>// </a:t>
            </a:r>
            <a:r>
              <a:rPr lang="en-US" dirty="0" err="1" smtClean="0"/>
              <a:t>Santro</a:t>
            </a:r>
            <a:r>
              <a:rPr lang="en-US" dirty="0" smtClean="0"/>
              <a:t> uses power steering </a:t>
            </a:r>
            <a:endParaRPr lang="en-US" dirty="0"/>
          </a:p>
          <a:p>
            <a:r>
              <a:rPr lang="en-US" dirty="0"/>
              <a:t>@Override</a:t>
            </a:r>
          </a:p>
          <a:p>
            <a:r>
              <a:rPr lang="en-US" b="1" dirty="0"/>
              <a:t>void steering(</a:t>
            </a:r>
            <a:r>
              <a:rPr lang="en-US" b="1" dirty="0" err="1"/>
              <a:t>int</a:t>
            </a:r>
            <a:r>
              <a:rPr lang="en-US" b="1" dirty="0"/>
              <a:t> direction, </a:t>
            </a:r>
            <a:r>
              <a:rPr lang="en-US" b="1" dirty="0" err="1"/>
              <a:t>int</a:t>
            </a:r>
            <a:r>
              <a:rPr lang="en-US" b="1" dirty="0"/>
              <a:t> angle) {</a:t>
            </a:r>
          </a:p>
          <a:p>
            <a:r>
              <a:rPr lang="en-US" dirty="0"/>
              <a:t>// </a:t>
            </a:r>
            <a:r>
              <a:rPr lang="en-US" b="1" dirty="0"/>
              <a:t>TODO Auto-generated method stub</a:t>
            </a:r>
          </a:p>
          <a:p>
            <a:r>
              <a:rPr lang="en-US" dirty="0" err="1"/>
              <a:t>System.</a:t>
            </a:r>
            <a:r>
              <a:rPr lang="en-US" b="1" i="1" dirty="0" err="1"/>
              <a:t>out.println</a:t>
            </a:r>
            <a:r>
              <a:rPr lang="en-US" b="1" i="1" dirty="0"/>
              <a:t>("Take a turn");</a:t>
            </a:r>
          </a:p>
          <a:p>
            <a:r>
              <a:rPr lang="en-US" dirty="0" err="1"/>
              <a:t>System.</a:t>
            </a:r>
            <a:r>
              <a:rPr lang="en-US" b="1" i="1" dirty="0" err="1"/>
              <a:t>out.println</a:t>
            </a:r>
            <a:r>
              <a:rPr lang="en-US" b="1" i="1" dirty="0"/>
              <a:t>("This is power steering");</a:t>
            </a:r>
          </a:p>
          <a:p>
            <a:r>
              <a:rPr lang="en-US" dirty="0"/>
              <a:t>}</a:t>
            </a:r>
          </a:p>
          <a:p>
            <a:r>
              <a:rPr lang="en-US" dirty="0" smtClean="0"/>
              <a:t>// </a:t>
            </a:r>
            <a:r>
              <a:rPr lang="en-US" dirty="0" err="1" smtClean="0"/>
              <a:t>Santro</a:t>
            </a:r>
            <a:r>
              <a:rPr lang="en-US" dirty="0" smtClean="0"/>
              <a:t> uses </a:t>
            </a:r>
            <a:r>
              <a:rPr lang="en-US" dirty="0" smtClean="0"/>
              <a:t>gas breaks</a:t>
            </a:r>
            <a:endParaRPr lang="en-US" dirty="0" smtClean="0"/>
          </a:p>
          <a:p>
            <a:endParaRPr lang="en-US" dirty="0"/>
          </a:p>
          <a:p>
            <a:r>
              <a:rPr lang="en-US" dirty="0"/>
              <a:t>@Override</a:t>
            </a:r>
          </a:p>
          <a:p>
            <a:r>
              <a:rPr lang="en-US" b="1" dirty="0"/>
              <a:t>void braking(</a:t>
            </a:r>
            <a:r>
              <a:rPr lang="en-US" b="1" dirty="0" err="1"/>
              <a:t>int</a:t>
            </a:r>
            <a:r>
              <a:rPr lang="en-US" b="1" dirty="0"/>
              <a:t> force) {</a:t>
            </a:r>
          </a:p>
          <a:p>
            <a:r>
              <a:rPr lang="en-US" dirty="0"/>
              <a:t>// </a:t>
            </a:r>
            <a:r>
              <a:rPr lang="en-US" b="1" dirty="0"/>
              <a:t>TODO Auto-generated method stub</a:t>
            </a:r>
          </a:p>
          <a:p>
            <a:r>
              <a:rPr lang="en-US" dirty="0" err="1"/>
              <a:t>System.</a:t>
            </a:r>
            <a:r>
              <a:rPr lang="en-US" b="1" i="1" dirty="0" err="1"/>
              <a:t>out.println</a:t>
            </a:r>
            <a:r>
              <a:rPr lang="en-US" b="1" i="1" dirty="0"/>
              <a:t>("Brakes Applied");</a:t>
            </a:r>
          </a:p>
          <a:p>
            <a:r>
              <a:rPr lang="en-US" dirty="0" err="1"/>
              <a:t>System.</a:t>
            </a:r>
            <a:r>
              <a:rPr lang="en-US" b="1" i="1" dirty="0" err="1"/>
              <a:t>out.println</a:t>
            </a:r>
            <a:r>
              <a:rPr lang="en-US" b="1" i="1" dirty="0"/>
              <a:t>("These car uses gas brakes");</a:t>
            </a:r>
          </a:p>
          <a:p>
            <a:endParaRPr lang="en-US" dirty="0"/>
          </a:p>
          <a:p>
            <a:r>
              <a:rPr lang="en-US" dirty="0"/>
              <a:t>}</a:t>
            </a:r>
          </a:p>
        </p:txBody>
      </p:sp>
    </p:spTree>
    <p:extLst>
      <p:ext uri="{BB962C8B-B14F-4D97-AF65-F5344CB8AC3E}">
        <p14:creationId xmlns:p14="http://schemas.microsoft.com/office/powerpoint/2010/main" xmlns="" val="33538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US" sz="2400" dirty="0" smtClean="0"/>
              <a:t> </a:t>
            </a:r>
            <a:r>
              <a:rPr lang="en-US" sz="2400" dirty="0" smtClean="0"/>
              <a:t>create a program to use all the features of abstract class by creating a reference to it and referring to the sub class objects.</a:t>
            </a:r>
            <a:br>
              <a:rPr lang="en-US" sz="2400" dirty="0" smtClean="0"/>
            </a:br>
            <a:r>
              <a:rPr lang="en-US" sz="2400" dirty="0" smtClean="0"/>
              <a:t>Abstract class reference can be used to call the methods of the sub class</a:t>
            </a:r>
            <a:endParaRPr lang="en-US" sz="2400" dirty="0"/>
          </a:p>
        </p:txBody>
      </p:sp>
      <p:sp>
        <p:nvSpPr>
          <p:cNvPr id="3" name="Content Placeholder 2"/>
          <p:cNvSpPr>
            <a:spLocks noGrp="1"/>
          </p:cNvSpPr>
          <p:nvPr>
            <p:ph idx="1"/>
          </p:nvPr>
        </p:nvSpPr>
        <p:spPr>
          <a:xfrm>
            <a:off x="457200" y="1447800"/>
            <a:ext cx="8229600" cy="4678363"/>
          </a:xfrm>
        </p:spPr>
        <p:txBody>
          <a:bodyPr>
            <a:normAutofit fontScale="47500" lnSpcReduction="20000"/>
          </a:bodyPr>
          <a:lstStyle/>
          <a:p>
            <a:r>
              <a:rPr lang="en-US" b="1" dirty="0" smtClean="0"/>
              <a:t>public </a:t>
            </a:r>
            <a:r>
              <a:rPr lang="en-US" b="1" dirty="0"/>
              <a:t>class </a:t>
            </a:r>
            <a:r>
              <a:rPr lang="en-US" b="1" dirty="0" err="1"/>
              <a:t>Usecar</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 create sub class objects</a:t>
            </a:r>
          </a:p>
          <a:p>
            <a:r>
              <a:rPr lang="en-US" dirty="0" err="1"/>
              <a:t>Maruti</a:t>
            </a:r>
            <a:r>
              <a:rPr lang="en-US" dirty="0"/>
              <a:t> m = </a:t>
            </a:r>
            <a:r>
              <a:rPr lang="en-US" b="1" dirty="0"/>
              <a:t>new </a:t>
            </a:r>
            <a:r>
              <a:rPr lang="en-US" b="1" dirty="0" err="1"/>
              <a:t>Maruti</a:t>
            </a:r>
            <a:r>
              <a:rPr lang="en-US" b="1" dirty="0"/>
              <a:t>(1001);</a:t>
            </a:r>
          </a:p>
          <a:p>
            <a:r>
              <a:rPr lang="en-US" dirty="0" err="1"/>
              <a:t>Santro</a:t>
            </a:r>
            <a:r>
              <a:rPr lang="en-US" dirty="0"/>
              <a:t> </a:t>
            </a:r>
            <a:r>
              <a:rPr lang="en-US" u="sng" dirty="0"/>
              <a:t>s = </a:t>
            </a:r>
            <a:r>
              <a:rPr lang="en-US" b="1" u="sng" dirty="0"/>
              <a:t>new </a:t>
            </a:r>
            <a:r>
              <a:rPr lang="en-US" b="1" u="sng" dirty="0" err="1"/>
              <a:t>Santro</a:t>
            </a:r>
            <a:r>
              <a:rPr lang="en-US" b="1" u="sng" dirty="0"/>
              <a:t>(5005);</a:t>
            </a:r>
          </a:p>
          <a:p>
            <a:endParaRPr lang="en-US" dirty="0"/>
          </a:p>
          <a:p>
            <a:r>
              <a:rPr lang="en-US" dirty="0"/>
              <a:t>//create super class reference</a:t>
            </a:r>
          </a:p>
          <a:p>
            <a:r>
              <a:rPr lang="en-US" dirty="0"/>
              <a:t>Car ref;</a:t>
            </a:r>
          </a:p>
          <a:p>
            <a:r>
              <a:rPr lang="en-US" dirty="0"/>
              <a:t>//to use </a:t>
            </a:r>
            <a:r>
              <a:rPr lang="en-US" u="sng" dirty="0" err="1"/>
              <a:t>maruti</a:t>
            </a:r>
            <a:r>
              <a:rPr lang="en-US" u="sng" dirty="0"/>
              <a:t> car</a:t>
            </a:r>
          </a:p>
          <a:p>
            <a:r>
              <a:rPr lang="en-US" dirty="0"/>
              <a:t>ref=m;</a:t>
            </a:r>
          </a:p>
          <a:p>
            <a:r>
              <a:rPr lang="en-US" dirty="0" err="1"/>
              <a:t>ref.openTank</a:t>
            </a:r>
            <a:r>
              <a:rPr lang="en-US" dirty="0"/>
              <a:t>();</a:t>
            </a:r>
          </a:p>
          <a:p>
            <a:r>
              <a:rPr lang="en-US" dirty="0" err="1"/>
              <a:t>ref.braking</a:t>
            </a:r>
            <a:r>
              <a:rPr lang="en-US" dirty="0"/>
              <a:t>(500);</a:t>
            </a:r>
          </a:p>
          <a:p>
            <a:r>
              <a:rPr lang="en-US" dirty="0" err="1"/>
              <a:t>ref.steering</a:t>
            </a:r>
            <a:r>
              <a:rPr lang="en-US" dirty="0"/>
              <a:t>(1, 90);</a:t>
            </a:r>
          </a:p>
          <a:p>
            <a:r>
              <a:rPr lang="en-US" dirty="0"/>
              <a:t>//</a:t>
            </a:r>
            <a:r>
              <a:rPr lang="en-US" dirty="0" err="1"/>
              <a:t>ref.wings</a:t>
            </a:r>
            <a:r>
              <a:rPr lang="en-US" dirty="0"/>
              <a:t>();</a:t>
            </a:r>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xmlns="" val="2103771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class</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smtClean="0"/>
              <a:t>We know that class is a model for creating objects.</a:t>
            </a:r>
          </a:p>
          <a:p>
            <a:r>
              <a:rPr lang="en-US" dirty="0" smtClean="0"/>
              <a:t>If a object has the properties and actions mentioned in the class, then that object belongs to the class.</a:t>
            </a:r>
          </a:p>
          <a:p>
            <a:r>
              <a:rPr lang="en-US" dirty="0" smtClean="0"/>
              <a:t>The rule is that any thing is written in the class is applicable to all of its objects.</a:t>
            </a:r>
          </a:p>
          <a:p>
            <a:r>
              <a:rPr lang="en-US" dirty="0" smtClean="0"/>
              <a:t>For example Take </a:t>
            </a:r>
            <a:r>
              <a:rPr lang="en-US" dirty="0" err="1" smtClean="0"/>
              <a:t>Myclass</a:t>
            </a:r>
            <a:r>
              <a:rPr lang="en-US" dirty="0" smtClean="0"/>
              <a:t> that contains a method calculate() that calculates square value of a given number.</a:t>
            </a:r>
          </a:p>
          <a:p>
            <a:r>
              <a:rPr lang="en-US" dirty="0" smtClean="0"/>
              <a:t>In the above program , the requirement for all the objects is same.</a:t>
            </a:r>
          </a:p>
          <a:p>
            <a:r>
              <a:rPr lang="en-US" dirty="0" smtClean="0"/>
              <a:t>But some times the requirement of the objects will be different and entirely depend on the specific object only.</a:t>
            </a:r>
            <a:endParaRPr lang="en-US" dirty="0"/>
          </a:p>
        </p:txBody>
      </p:sp>
    </p:spTree>
    <p:extLst>
      <p:ext uri="{BB962C8B-B14F-4D97-AF65-F5344CB8AC3E}">
        <p14:creationId xmlns:p14="http://schemas.microsoft.com/office/powerpoint/2010/main" xmlns="" val="11019141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dirty="0" smtClean="0"/>
              <a:t>In the preceding program, we created a reference of the super class and using this reference, we are accessing all the features of the sub classes in a main method.</a:t>
            </a:r>
          </a:p>
          <a:p>
            <a:r>
              <a:rPr lang="en-US" dirty="0" smtClean="0"/>
              <a:t>Why should we create a reference of the super class?</a:t>
            </a:r>
          </a:p>
          <a:p>
            <a:r>
              <a:rPr lang="en-US" dirty="0" smtClean="0"/>
              <a:t>Cant we access the features of the sub class by individually creating sub class objects?</a:t>
            </a:r>
          </a:p>
          <a:p>
            <a:r>
              <a:rPr lang="en-US" dirty="0" smtClean="0"/>
              <a:t>It is perfectly  possible to access all the member of the subclass by using sub class object.</a:t>
            </a:r>
          </a:p>
          <a:p>
            <a:r>
              <a:rPr lang="en-US" dirty="0" smtClean="0"/>
              <a:t>But we prefer to use super class reference to access the sub class features because the reference variable can access only those features of the sub class which have been already declared in super class.</a:t>
            </a:r>
          </a:p>
          <a:p>
            <a:r>
              <a:rPr lang="en-US" dirty="0" smtClean="0"/>
              <a:t> if we write an individual method in the sub class, the super class reference cannot access that method.</a:t>
            </a:r>
          </a:p>
          <a:p>
            <a:r>
              <a:rPr lang="en-US" dirty="0" smtClean="0"/>
              <a:t>This is to enforce discipline in the programmers not to add any of their features in the sub classes other than whatever given in super class.</a:t>
            </a:r>
            <a:endParaRPr lang="en-US" dirty="0"/>
          </a:p>
        </p:txBody>
      </p:sp>
    </p:spTree>
    <p:extLst>
      <p:ext uri="{BB962C8B-B14F-4D97-AF65-F5344CB8AC3E}">
        <p14:creationId xmlns:p14="http://schemas.microsoft.com/office/powerpoint/2010/main" xmlns="" val="2139235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r>
              <a:rPr lang="en-US" sz="900" dirty="0" smtClean="0"/>
              <a:t> </a:t>
            </a:r>
            <a:endParaRPr lang="en-US" sz="900" dirty="0"/>
          </a:p>
        </p:txBody>
      </p:sp>
      <p:sp>
        <p:nvSpPr>
          <p:cNvPr id="3" name="Content Placeholder 2"/>
          <p:cNvSpPr>
            <a:spLocks noGrp="1"/>
          </p:cNvSpPr>
          <p:nvPr>
            <p:ph idx="1"/>
          </p:nvPr>
        </p:nvSpPr>
        <p:spPr>
          <a:xfrm>
            <a:off x="457200" y="152400"/>
            <a:ext cx="8229600" cy="5973763"/>
          </a:xfrm>
        </p:spPr>
        <p:txBody>
          <a:bodyPr>
            <a:noAutofit/>
          </a:bodyPr>
          <a:lstStyle/>
          <a:p>
            <a:r>
              <a:rPr lang="en-US" sz="2000" dirty="0" smtClean="0"/>
              <a:t>Void wings()</a:t>
            </a:r>
          </a:p>
          <a:p>
            <a:r>
              <a:rPr lang="en-US" sz="2000" dirty="0" smtClean="0"/>
              <a:t>{</a:t>
            </a:r>
          </a:p>
          <a:p>
            <a:r>
              <a:rPr lang="en-US" sz="2000" dirty="0" err="1" smtClean="0"/>
              <a:t>System.out.println</a:t>
            </a:r>
            <a:r>
              <a:rPr lang="en-US" sz="2000" dirty="0" smtClean="0"/>
              <a:t>(“ I am flying”);</a:t>
            </a:r>
          </a:p>
          <a:p>
            <a:r>
              <a:rPr lang="en-US" sz="2000" dirty="0"/>
              <a:t>}</a:t>
            </a:r>
            <a:endParaRPr lang="en-US" sz="2000" dirty="0" smtClean="0"/>
          </a:p>
          <a:p>
            <a:r>
              <a:rPr lang="en-US" sz="2000" dirty="0" smtClean="0"/>
              <a:t>The above method is not found in super class(car). </a:t>
            </a:r>
            <a:r>
              <a:rPr lang="en-US" sz="2000" b="1" dirty="0" smtClean="0"/>
              <a:t>So super class reference cannot refer to this method. </a:t>
            </a:r>
            <a:r>
              <a:rPr lang="en-US" sz="2000" dirty="0" smtClean="0"/>
              <a:t>When wings are added to </a:t>
            </a:r>
            <a:r>
              <a:rPr lang="en-US" sz="2000" dirty="0" err="1" smtClean="0"/>
              <a:t>Maruti</a:t>
            </a:r>
            <a:r>
              <a:rPr lang="en-US" sz="2000" dirty="0" smtClean="0"/>
              <a:t> car, there is a doubt whether it still belong to Car class or not. Wings() method we don’t know it may relate to class Bird or </a:t>
            </a:r>
            <a:r>
              <a:rPr lang="en-US" sz="2000" dirty="0" err="1" smtClean="0"/>
              <a:t>Aeroplane</a:t>
            </a:r>
            <a:r>
              <a:rPr lang="en-US" sz="2000" dirty="0" smtClean="0"/>
              <a:t> and who knows.</a:t>
            </a:r>
            <a:endParaRPr lang="en-US" sz="2000" dirty="0"/>
          </a:p>
          <a:p>
            <a:endParaRPr lang="en-US" sz="2000" b="1" dirty="0" smtClean="0"/>
          </a:p>
          <a:p>
            <a:endParaRPr lang="en-US" sz="2800" b="1" dirty="0"/>
          </a:p>
          <a:p>
            <a:r>
              <a:rPr lang="en-US" sz="2800" b="1" dirty="0" smtClean="0"/>
              <a:t>Interview </a:t>
            </a:r>
            <a:r>
              <a:rPr lang="en-US" sz="2800" b="1" dirty="0"/>
              <a:t>question</a:t>
            </a:r>
            <a:endParaRPr lang="en-US" sz="2800" b="1" dirty="0" smtClean="0"/>
          </a:p>
          <a:p>
            <a:r>
              <a:rPr lang="en-US" sz="2800" dirty="0" smtClean="0"/>
              <a:t>How do you force your programmers to implement only the features of your class?</a:t>
            </a:r>
          </a:p>
          <a:p>
            <a:r>
              <a:rPr lang="en-US" sz="2800" dirty="0" smtClean="0"/>
              <a:t>By writing abstract class or Interface.</a:t>
            </a:r>
            <a:endParaRPr lang="en-US" sz="2800" dirty="0"/>
          </a:p>
        </p:txBody>
      </p:sp>
    </p:spTree>
    <p:extLst>
      <p:ext uri="{BB962C8B-B14F-4D97-AF65-F5344CB8AC3E}">
        <p14:creationId xmlns:p14="http://schemas.microsoft.com/office/powerpoint/2010/main" xmlns="" val="1703059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Summary points on abstract class</a:t>
            </a:r>
            <a:endParaRPr lang="en-US" sz="3600" dirty="0"/>
          </a:p>
        </p:txBody>
      </p:sp>
      <p:sp>
        <p:nvSpPr>
          <p:cNvPr id="3" name="Content Placeholder 2"/>
          <p:cNvSpPr>
            <a:spLocks noGrp="1"/>
          </p:cNvSpPr>
          <p:nvPr>
            <p:ph idx="1"/>
          </p:nvPr>
        </p:nvSpPr>
        <p:spPr>
          <a:xfrm>
            <a:off x="457200" y="1360357"/>
            <a:ext cx="8229600" cy="5486400"/>
          </a:xfrm>
        </p:spPr>
        <p:txBody>
          <a:bodyPr>
            <a:normAutofit fontScale="55000" lnSpcReduction="20000"/>
          </a:bodyPr>
          <a:lstStyle/>
          <a:p>
            <a:r>
              <a:rPr lang="en-US" dirty="0" smtClean="0"/>
              <a:t>AN abstract class is class contains 0 or more abstract methods.</a:t>
            </a:r>
          </a:p>
          <a:p>
            <a:r>
              <a:rPr lang="en-US" dirty="0" smtClean="0"/>
              <a:t>An abstract class can contains instance variables and concrete methods in addition to abstract methods.</a:t>
            </a:r>
          </a:p>
          <a:p>
            <a:r>
              <a:rPr lang="en-US" dirty="0" smtClean="0"/>
              <a:t>Abstract methods and abstract class should be declared by using the keyword ‘abstract’.</a:t>
            </a:r>
          </a:p>
          <a:p>
            <a:r>
              <a:rPr lang="en-US" dirty="0" smtClean="0"/>
              <a:t>All the abstract methods of the abstract class should be implemented in the sub class.</a:t>
            </a:r>
          </a:p>
          <a:p>
            <a:r>
              <a:rPr lang="en-US" dirty="0" smtClean="0"/>
              <a:t>If any abstract method is not implemented, then that sub class should be declared as abstract. In this case, we cannot create an object to the sub class. We should create another sub class to this sub class and implement the remaining abstract method there.</a:t>
            </a:r>
          </a:p>
          <a:p>
            <a:r>
              <a:rPr lang="en-US" dirty="0" smtClean="0"/>
              <a:t>We cannot create an object to abstract class, but we can create a reference of abstract class type.</a:t>
            </a:r>
          </a:p>
          <a:p>
            <a:r>
              <a:rPr lang="en-US" dirty="0" smtClean="0"/>
              <a:t>The reference of abstract class can be used to refer to objects of its sub class.</a:t>
            </a:r>
          </a:p>
          <a:p>
            <a:r>
              <a:rPr lang="en-US" dirty="0"/>
              <a:t>The reference of abstract class can be used to refer to </a:t>
            </a:r>
            <a:r>
              <a:rPr lang="en-US" dirty="0" smtClean="0"/>
              <a:t>individual methods of </a:t>
            </a:r>
            <a:r>
              <a:rPr lang="en-US" dirty="0"/>
              <a:t>its sub class</a:t>
            </a:r>
            <a:r>
              <a:rPr lang="en-US" dirty="0" smtClean="0"/>
              <a:t>.</a:t>
            </a:r>
          </a:p>
          <a:p>
            <a:r>
              <a:rPr lang="en-US" dirty="0" smtClean="0"/>
              <a:t>It is possible to derive an abstract class as a sub class from a concrete super class.</a:t>
            </a:r>
          </a:p>
          <a:p>
            <a:r>
              <a:rPr lang="en-US" dirty="0" smtClean="0"/>
              <a:t>We cannot declare a class both abstract and final </a:t>
            </a:r>
            <a:endParaRPr lang="en-US" dirty="0"/>
          </a:p>
          <a:p>
            <a:endParaRPr lang="en-US" dirty="0" smtClean="0"/>
          </a:p>
        </p:txBody>
      </p:sp>
    </p:spTree>
    <p:extLst>
      <p:ext uri="{BB962C8B-B14F-4D97-AF65-F5344CB8AC3E}">
        <p14:creationId xmlns:p14="http://schemas.microsoft.com/office/powerpoint/2010/main" xmlns="" val="3056669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 class properties shared by all the objects</a:t>
            </a:r>
            <a:endParaRPr lang="en-US" sz="3600" dirty="0"/>
          </a:p>
        </p:txBody>
      </p:sp>
      <p:sp>
        <p:nvSpPr>
          <p:cNvPr id="3" name="Content Placeholder 2"/>
          <p:cNvSpPr>
            <a:spLocks noGrp="1"/>
          </p:cNvSpPr>
          <p:nvPr>
            <p:ph idx="1"/>
          </p:nvPr>
        </p:nvSpPr>
        <p:spPr/>
        <p:txBody>
          <a:bodyPr>
            <a:normAutofit fontScale="32500" lnSpcReduction="20000"/>
          </a:bodyPr>
          <a:lstStyle/>
          <a:p>
            <a:r>
              <a:rPr lang="en-US" b="1" dirty="0"/>
              <a:t>package com.abstractclass.in;</a:t>
            </a:r>
          </a:p>
          <a:p>
            <a:endParaRPr lang="en-US" dirty="0"/>
          </a:p>
          <a:p>
            <a:r>
              <a:rPr lang="en-US" b="1" dirty="0"/>
              <a:t>class </a:t>
            </a:r>
            <a:r>
              <a:rPr lang="en-US" b="1" dirty="0" err="1"/>
              <a:t>Myclass</a:t>
            </a:r>
            <a:endParaRPr lang="en-US" b="1" dirty="0"/>
          </a:p>
          <a:p>
            <a:r>
              <a:rPr lang="en-US" dirty="0"/>
              <a:t>{</a:t>
            </a:r>
          </a:p>
          <a:p>
            <a:r>
              <a:rPr lang="en-US" b="1" dirty="0"/>
              <a:t>void calculate(double x)</a:t>
            </a:r>
          </a:p>
          <a:p>
            <a:r>
              <a:rPr lang="en-US" dirty="0"/>
              <a:t>{</a:t>
            </a:r>
          </a:p>
          <a:p>
            <a:r>
              <a:rPr lang="en-US" dirty="0" err="1"/>
              <a:t>System.</a:t>
            </a:r>
            <a:r>
              <a:rPr lang="en-US" b="1" i="1" dirty="0" err="1"/>
              <a:t>out.println</a:t>
            </a:r>
            <a:r>
              <a:rPr lang="en-US" b="1" i="1" dirty="0"/>
              <a:t>("Square = "+(x*x));</a:t>
            </a:r>
          </a:p>
          <a:p>
            <a:r>
              <a:rPr lang="en-US" dirty="0"/>
              <a:t>}</a:t>
            </a:r>
          </a:p>
          <a:p>
            <a:r>
              <a:rPr lang="en-US" dirty="0"/>
              <a:t>}</a:t>
            </a:r>
          </a:p>
          <a:p>
            <a:r>
              <a:rPr lang="en-US" b="1" dirty="0"/>
              <a:t>public class Common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err="1"/>
              <a:t>Myclass</a:t>
            </a:r>
            <a:r>
              <a:rPr lang="en-US" dirty="0"/>
              <a:t> obj1= </a:t>
            </a:r>
            <a:r>
              <a:rPr lang="en-US" b="1" dirty="0"/>
              <a:t>new </a:t>
            </a:r>
            <a:r>
              <a:rPr lang="en-US" b="1" dirty="0" err="1"/>
              <a:t>Myclass</a:t>
            </a:r>
            <a:r>
              <a:rPr lang="en-US" b="1" dirty="0"/>
              <a:t>();</a:t>
            </a:r>
          </a:p>
          <a:p>
            <a:r>
              <a:rPr lang="en-US" dirty="0" err="1"/>
              <a:t>Myclass</a:t>
            </a:r>
            <a:r>
              <a:rPr lang="en-US" dirty="0"/>
              <a:t> obj2= </a:t>
            </a:r>
            <a:r>
              <a:rPr lang="en-US" b="1" dirty="0"/>
              <a:t>new </a:t>
            </a:r>
            <a:r>
              <a:rPr lang="en-US" b="1" dirty="0" err="1"/>
              <a:t>Myclass</a:t>
            </a:r>
            <a:r>
              <a:rPr lang="en-US" b="1" dirty="0"/>
              <a:t>();</a:t>
            </a:r>
          </a:p>
          <a:p>
            <a:r>
              <a:rPr lang="en-US" dirty="0" err="1"/>
              <a:t>Myclass</a:t>
            </a:r>
            <a:r>
              <a:rPr lang="en-US" dirty="0"/>
              <a:t> obj3= </a:t>
            </a:r>
            <a:r>
              <a:rPr lang="en-US" b="1" dirty="0"/>
              <a:t>new </a:t>
            </a:r>
            <a:r>
              <a:rPr lang="en-US" b="1" dirty="0" err="1"/>
              <a:t>Myclass</a:t>
            </a:r>
            <a:r>
              <a:rPr lang="en-US" b="1" dirty="0"/>
              <a:t>();</a:t>
            </a:r>
          </a:p>
          <a:p>
            <a:r>
              <a:rPr lang="en-US" dirty="0"/>
              <a:t>// call calculate</a:t>
            </a:r>
          </a:p>
          <a:p>
            <a:r>
              <a:rPr lang="en-US" dirty="0"/>
              <a:t>obj1.calculate(3);</a:t>
            </a:r>
          </a:p>
          <a:p>
            <a:r>
              <a:rPr lang="en-US" dirty="0"/>
              <a:t>obj2.calculate(4);</a:t>
            </a:r>
          </a:p>
          <a:p>
            <a:r>
              <a:rPr lang="en-US" dirty="0"/>
              <a:t>obj3.calculate(5);</a:t>
            </a:r>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xmlns="" val="1313841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lstStyle/>
          <a:p>
            <a:r>
              <a:rPr lang="en-US" dirty="0" smtClean="0"/>
              <a:t>Since, calculate() has to perform 3 different tasks depending on the object, we cannot write the code to calculate square value in the body.</a:t>
            </a:r>
          </a:p>
          <a:p>
            <a:r>
              <a:rPr lang="en-US" dirty="0" smtClean="0"/>
              <a:t>On the other hand, we cannot write the three different methods like </a:t>
            </a:r>
            <a:r>
              <a:rPr lang="en-US" dirty="0" err="1" smtClean="0"/>
              <a:t>calculate_square</a:t>
            </a:r>
            <a:r>
              <a:rPr lang="en-US" dirty="0" smtClean="0"/>
              <a:t>(), </a:t>
            </a:r>
            <a:r>
              <a:rPr lang="en-US" dirty="0" err="1" smtClean="0"/>
              <a:t>calculate_sqrt</a:t>
            </a:r>
            <a:r>
              <a:rPr lang="en-US" dirty="0" smtClean="0"/>
              <a:t>() and </a:t>
            </a:r>
            <a:r>
              <a:rPr lang="en-US" dirty="0" err="1" smtClean="0"/>
              <a:t>calculate_cube</a:t>
            </a:r>
            <a:r>
              <a:rPr lang="en-US" dirty="0" smtClean="0"/>
              <a:t>() in </a:t>
            </a:r>
            <a:r>
              <a:rPr lang="en-US" dirty="0" err="1" smtClean="0"/>
              <a:t>Myclass</a:t>
            </a:r>
            <a:r>
              <a:rPr lang="en-US" dirty="0" smtClean="0"/>
              <a:t>, then all the three methods are available to all the three objects which is not advisable.</a:t>
            </a:r>
            <a:endParaRPr lang="en-US" dirty="0"/>
          </a:p>
        </p:txBody>
      </p:sp>
    </p:spTree>
    <p:extLst>
      <p:ext uri="{BB962C8B-B14F-4D97-AF65-F5344CB8AC3E}">
        <p14:creationId xmlns:p14="http://schemas.microsoft.com/office/powerpoint/2010/main" xmlns="" val="1166227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r>
              <a:rPr lang="en-US" dirty="0" smtClean="0"/>
              <a:t>To serve each object with the one and only required method, we can follow the steps:</a:t>
            </a:r>
          </a:p>
          <a:p>
            <a:r>
              <a:rPr lang="en-US" dirty="0" smtClean="0"/>
              <a:t>First, let us write a calculate() method in </a:t>
            </a:r>
            <a:r>
              <a:rPr lang="en-US" dirty="0" err="1" smtClean="0"/>
              <a:t>Myclass</a:t>
            </a:r>
            <a:r>
              <a:rPr lang="en-US" dirty="0" smtClean="0"/>
              <a:t>. This means every object wants to calculate something.</a:t>
            </a:r>
          </a:p>
          <a:p>
            <a:r>
              <a:rPr lang="en-US" dirty="0" smtClean="0"/>
              <a:t>If we write body for body, it will be commonly available. So we wont write body for calculate(). Such methods is called abstract method.</a:t>
            </a:r>
          </a:p>
          <a:p>
            <a:r>
              <a:rPr lang="en-US" dirty="0" smtClean="0"/>
              <a:t>Since we write abstract method in </a:t>
            </a:r>
            <a:r>
              <a:rPr lang="en-US" dirty="0" err="1" smtClean="0"/>
              <a:t>Myclass</a:t>
            </a:r>
            <a:r>
              <a:rPr lang="en-US" dirty="0" smtClean="0"/>
              <a:t> and it is called abstract class.</a:t>
            </a:r>
          </a:p>
          <a:p>
            <a:r>
              <a:rPr lang="en-US" dirty="0" smtClean="0"/>
              <a:t>Now derive a sub class Sub1 from </a:t>
            </a:r>
            <a:r>
              <a:rPr lang="en-US" dirty="0" err="1" smtClean="0"/>
              <a:t>Myclass</a:t>
            </a:r>
            <a:r>
              <a:rPr lang="en-US" dirty="0" smtClean="0"/>
              <a:t> and write the calculate method with your requirement. Similar way create Sub2 and Sub3.</a:t>
            </a:r>
            <a:endParaRPr lang="en-US" dirty="0"/>
          </a:p>
        </p:txBody>
      </p:sp>
    </p:spTree>
    <p:extLst>
      <p:ext uri="{BB962C8B-B14F-4D97-AF65-F5344CB8AC3E}">
        <p14:creationId xmlns:p14="http://schemas.microsoft.com/office/powerpoint/2010/main" xmlns="" val="1102676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04800"/>
            <a:ext cx="8534400" cy="594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33364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 and Abstract class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An abstract method does not contain any body.</a:t>
            </a:r>
          </a:p>
          <a:p>
            <a:r>
              <a:rPr lang="en-US" dirty="0" smtClean="0"/>
              <a:t>It contains only method header. So we can say it is an incomplete method.</a:t>
            </a:r>
          </a:p>
          <a:p>
            <a:r>
              <a:rPr lang="en-US" dirty="0" smtClean="0"/>
              <a:t>An abstract class is a class that generally contains some abstract methods. </a:t>
            </a:r>
          </a:p>
          <a:p>
            <a:r>
              <a:rPr lang="en-US" dirty="0" smtClean="0"/>
              <a:t>Both the abstract method and abstract class declare by using ‘abstract’ keyword.</a:t>
            </a:r>
          </a:p>
          <a:p>
            <a:r>
              <a:rPr lang="en-US" dirty="0" smtClean="0"/>
              <a:t>Since abstract class contains incomplete methods, it is not possible to estimate the total memory required to create the object.</a:t>
            </a:r>
          </a:p>
          <a:p>
            <a:r>
              <a:rPr lang="en-US" b="1" dirty="0" smtClean="0"/>
              <a:t>So JVM cannot create objects to an abstract class.</a:t>
            </a:r>
          </a:p>
          <a:p>
            <a:r>
              <a:rPr lang="en-US" dirty="0" smtClean="0"/>
              <a:t>We </a:t>
            </a:r>
            <a:r>
              <a:rPr lang="en-US" dirty="0"/>
              <a:t>s</a:t>
            </a:r>
            <a:r>
              <a:rPr lang="en-US" dirty="0" smtClean="0"/>
              <a:t>hould create sub classes and all the abstract methods should be implemented(body should be written) in the sub classes.</a:t>
            </a:r>
          </a:p>
          <a:p>
            <a:r>
              <a:rPr lang="en-US" dirty="0" smtClean="0"/>
              <a:t>Then it is possible to create objects to the sub classes since they are complete classes.</a:t>
            </a:r>
            <a:endParaRPr lang="en-US" dirty="0"/>
          </a:p>
        </p:txBody>
      </p:sp>
    </p:spTree>
    <p:extLst>
      <p:ext uri="{BB962C8B-B14F-4D97-AF65-F5344CB8AC3E}">
        <p14:creationId xmlns:p14="http://schemas.microsoft.com/office/powerpoint/2010/main" xmlns="" val="2089145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lstStyle/>
          <a:p>
            <a:r>
              <a:rPr lang="en-US" dirty="0" smtClean="0"/>
              <a:t>What is abstract method?</a:t>
            </a:r>
          </a:p>
          <a:p>
            <a:r>
              <a:rPr lang="en-US" dirty="0" smtClean="0"/>
              <a:t>An abstract method is a method with out method body. An abstract method is written when the same method has to perform different tasks depending on the object calling it.</a:t>
            </a:r>
          </a:p>
          <a:p>
            <a:r>
              <a:rPr lang="en-US" dirty="0" smtClean="0"/>
              <a:t>What is abstract class?</a:t>
            </a:r>
          </a:p>
          <a:p>
            <a:r>
              <a:rPr lang="en-US" dirty="0" smtClean="0"/>
              <a:t>An abstract class is a class that contains 0 or more abstract methods.</a:t>
            </a:r>
            <a:endParaRPr lang="en-US" dirty="0"/>
          </a:p>
        </p:txBody>
      </p:sp>
    </p:spTree>
    <p:extLst>
      <p:ext uri="{BB962C8B-B14F-4D97-AF65-F5344CB8AC3E}">
        <p14:creationId xmlns:p14="http://schemas.microsoft.com/office/powerpoint/2010/main" xmlns="" val="395897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smtClean="0"/>
              <a:t>Different Objects can access different methods </a:t>
            </a:r>
            <a:endParaRPr lang="en-US" sz="3200" dirty="0"/>
          </a:p>
        </p:txBody>
      </p:sp>
      <p:sp>
        <p:nvSpPr>
          <p:cNvPr id="3" name="Content Placeholder 2"/>
          <p:cNvSpPr>
            <a:spLocks noGrp="1"/>
          </p:cNvSpPr>
          <p:nvPr>
            <p:ph idx="1"/>
          </p:nvPr>
        </p:nvSpPr>
        <p:spPr>
          <a:xfrm>
            <a:off x="457200" y="1066800"/>
            <a:ext cx="8229600" cy="5059363"/>
          </a:xfrm>
        </p:spPr>
        <p:txBody>
          <a:bodyPr>
            <a:normAutofit fontScale="25000" lnSpcReduction="20000"/>
          </a:bodyPr>
          <a:lstStyle/>
          <a:p>
            <a:r>
              <a:rPr lang="en-US" b="1" dirty="0"/>
              <a:t>package com.abstractclass.in;</a:t>
            </a:r>
          </a:p>
          <a:p>
            <a:endParaRPr lang="en-US" dirty="0"/>
          </a:p>
          <a:p>
            <a:r>
              <a:rPr lang="en-US" b="1" dirty="0"/>
              <a:t>abstract class Myclass1</a:t>
            </a:r>
          </a:p>
          <a:p>
            <a:r>
              <a:rPr lang="en-US" dirty="0"/>
              <a:t>{</a:t>
            </a:r>
          </a:p>
          <a:p>
            <a:r>
              <a:rPr lang="en-US" b="1" dirty="0"/>
              <a:t>abstract void calculate(double x);</a:t>
            </a:r>
          </a:p>
          <a:p>
            <a:r>
              <a:rPr lang="en-US" dirty="0"/>
              <a:t>}</a:t>
            </a:r>
          </a:p>
          <a:p>
            <a:endParaRPr lang="en-US" dirty="0"/>
          </a:p>
          <a:p>
            <a:r>
              <a:rPr lang="en-US" b="1" dirty="0"/>
              <a:t>class Sub1 extends Myclass1</a:t>
            </a:r>
          </a:p>
          <a:p>
            <a:r>
              <a:rPr lang="en-US" dirty="0"/>
              <a:t>{</a:t>
            </a:r>
          </a:p>
          <a:p>
            <a:r>
              <a:rPr lang="en-US" b="1" dirty="0"/>
              <a:t>void calculate(double x)</a:t>
            </a:r>
          </a:p>
          <a:p>
            <a:r>
              <a:rPr lang="en-US" dirty="0"/>
              <a:t>{</a:t>
            </a:r>
          </a:p>
          <a:p>
            <a:r>
              <a:rPr lang="en-US" dirty="0" err="1"/>
              <a:t>System.</a:t>
            </a:r>
            <a:r>
              <a:rPr lang="en-US" b="1" i="1" dirty="0" err="1"/>
              <a:t>out.println</a:t>
            </a:r>
            <a:r>
              <a:rPr lang="en-US" b="1" i="1" dirty="0"/>
              <a:t>("Square ="+(x*x));</a:t>
            </a:r>
          </a:p>
          <a:p>
            <a:r>
              <a:rPr lang="en-US" dirty="0"/>
              <a:t>}</a:t>
            </a:r>
          </a:p>
          <a:p>
            <a:r>
              <a:rPr lang="en-US" dirty="0"/>
              <a:t>}</a:t>
            </a:r>
          </a:p>
          <a:p>
            <a:r>
              <a:rPr lang="en-US" b="1" dirty="0"/>
              <a:t>class Sub2 extends Myclass1</a:t>
            </a:r>
          </a:p>
          <a:p>
            <a:r>
              <a:rPr lang="en-US" dirty="0"/>
              <a:t>{</a:t>
            </a:r>
          </a:p>
          <a:p>
            <a:r>
              <a:rPr lang="en-US" b="1" dirty="0"/>
              <a:t>void calculate(double x)</a:t>
            </a:r>
          </a:p>
          <a:p>
            <a:r>
              <a:rPr lang="en-US" dirty="0"/>
              <a:t>{</a:t>
            </a:r>
          </a:p>
          <a:p>
            <a:r>
              <a:rPr lang="en-US" dirty="0" err="1"/>
              <a:t>System.</a:t>
            </a:r>
            <a:r>
              <a:rPr lang="en-US" b="1" i="1" dirty="0" err="1"/>
              <a:t>out.println</a:t>
            </a:r>
            <a:r>
              <a:rPr lang="en-US" b="1" i="1" dirty="0"/>
              <a:t>("Square root ="+</a:t>
            </a:r>
            <a:r>
              <a:rPr lang="en-US" b="1" i="1" dirty="0" err="1"/>
              <a:t>Math.sqrt</a:t>
            </a:r>
            <a:r>
              <a:rPr lang="en-US" b="1" i="1" dirty="0"/>
              <a:t>(x));</a:t>
            </a:r>
          </a:p>
          <a:p>
            <a:r>
              <a:rPr lang="en-US" dirty="0"/>
              <a:t>}</a:t>
            </a:r>
          </a:p>
          <a:p>
            <a:r>
              <a:rPr lang="en-US" dirty="0"/>
              <a:t>}</a:t>
            </a:r>
          </a:p>
          <a:p>
            <a:r>
              <a:rPr lang="en-US" b="1" dirty="0"/>
              <a:t>class Sub3 extends Myclass1</a:t>
            </a:r>
          </a:p>
          <a:p>
            <a:r>
              <a:rPr lang="en-US" dirty="0"/>
              <a:t>{</a:t>
            </a:r>
          </a:p>
          <a:p>
            <a:r>
              <a:rPr lang="en-US" b="1" dirty="0"/>
              <a:t>void calculate(double x)</a:t>
            </a:r>
          </a:p>
          <a:p>
            <a:r>
              <a:rPr lang="en-US" dirty="0"/>
              <a:t>{</a:t>
            </a:r>
          </a:p>
          <a:p>
            <a:r>
              <a:rPr lang="en-US" dirty="0" err="1"/>
              <a:t>System.</a:t>
            </a:r>
            <a:r>
              <a:rPr lang="en-US" b="1" i="1" dirty="0" err="1"/>
              <a:t>out.println</a:t>
            </a:r>
            <a:r>
              <a:rPr lang="en-US" b="1" i="1" dirty="0"/>
              <a:t>("cube ="+(x*x*x));</a:t>
            </a:r>
          </a:p>
          <a:p>
            <a:r>
              <a:rPr lang="en-US" dirty="0"/>
              <a:t>}</a:t>
            </a:r>
          </a:p>
          <a:p>
            <a:r>
              <a:rPr lang="en-US" b="1" dirty="0"/>
              <a:t>}</a:t>
            </a:r>
          </a:p>
          <a:p>
            <a:r>
              <a:rPr lang="en-US" b="1" dirty="0" smtClean="0"/>
              <a:t>public class Different {</a:t>
            </a:r>
          </a:p>
          <a:p>
            <a:endParaRPr lang="en-US" b="1" dirty="0" smtClean="0"/>
          </a:p>
          <a:p>
            <a:r>
              <a:rPr lang="en-US" b="1" dirty="0" smtClean="0"/>
              <a:t>public static void main(String[] </a:t>
            </a:r>
            <a:r>
              <a:rPr lang="en-US" b="1" dirty="0" err="1" smtClean="0"/>
              <a:t>args</a:t>
            </a:r>
            <a:r>
              <a:rPr lang="en-US" b="1" dirty="0" smtClean="0"/>
              <a:t>) {</a:t>
            </a:r>
          </a:p>
          <a:p>
            <a:r>
              <a:rPr lang="en-US" b="1" dirty="0" smtClean="0"/>
              <a:t>// TODO Auto-generated method stub</a:t>
            </a:r>
          </a:p>
          <a:p>
            <a:r>
              <a:rPr lang="en-US" b="1" dirty="0" smtClean="0"/>
              <a:t>Sub1 obj1= new Sub1();</a:t>
            </a:r>
          </a:p>
          <a:p>
            <a:r>
              <a:rPr lang="en-US" b="1" dirty="0" smtClean="0"/>
              <a:t>Sub2 </a:t>
            </a:r>
            <a:r>
              <a:rPr lang="en-US" dirty="0" smtClean="0"/>
              <a:t>obj2= </a:t>
            </a:r>
            <a:r>
              <a:rPr lang="en-US" b="1" dirty="0" smtClean="0"/>
              <a:t>new Sub2();</a:t>
            </a:r>
          </a:p>
          <a:p>
            <a:r>
              <a:rPr lang="en-US" dirty="0" smtClean="0"/>
              <a:t>Sub3 obj3= </a:t>
            </a:r>
            <a:r>
              <a:rPr lang="en-US" b="1" dirty="0" smtClean="0"/>
              <a:t>new Sub3();</a:t>
            </a:r>
          </a:p>
          <a:p>
            <a:r>
              <a:rPr lang="en-US" dirty="0" smtClean="0"/>
              <a:t>Myclass1 ref;</a:t>
            </a:r>
          </a:p>
          <a:p>
            <a:r>
              <a:rPr lang="en-US" dirty="0" smtClean="0"/>
              <a:t>ref=obj1;</a:t>
            </a:r>
          </a:p>
          <a:p>
            <a:r>
              <a:rPr lang="en-US" dirty="0" err="1" smtClean="0"/>
              <a:t>ref.calculate</a:t>
            </a:r>
            <a:r>
              <a:rPr lang="en-US" dirty="0" smtClean="0"/>
              <a:t>(3);</a:t>
            </a:r>
          </a:p>
          <a:p>
            <a:r>
              <a:rPr lang="en-US" dirty="0" smtClean="0"/>
              <a:t>ref=obj2;</a:t>
            </a:r>
          </a:p>
          <a:p>
            <a:r>
              <a:rPr lang="en-US" dirty="0" err="1" smtClean="0"/>
              <a:t>ref.calculate</a:t>
            </a:r>
            <a:r>
              <a:rPr lang="en-US" dirty="0" smtClean="0"/>
              <a:t>(4);</a:t>
            </a:r>
          </a:p>
          <a:p>
            <a:r>
              <a:rPr lang="en-US" dirty="0" smtClean="0"/>
              <a:t>ref=obj3;</a:t>
            </a:r>
          </a:p>
          <a:p>
            <a:r>
              <a:rPr lang="en-US" dirty="0" err="1" smtClean="0"/>
              <a:t>ref.calculate</a:t>
            </a:r>
            <a:r>
              <a:rPr lang="en-US" dirty="0" smtClean="0"/>
              <a:t>(5);</a:t>
            </a:r>
          </a:p>
          <a:p>
            <a:r>
              <a:rPr lang="en-US" dirty="0" smtClean="0"/>
              <a:t>//obj1.calculate(3);</a:t>
            </a:r>
          </a:p>
          <a:p>
            <a:r>
              <a:rPr lang="en-US" dirty="0" smtClean="0"/>
              <a:t>//obj2.calculate(4);</a:t>
            </a:r>
          </a:p>
          <a:p>
            <a:r>
              <a:rPr lang="en-US" dirty="0" smtClean="0"/>
              <a:t>//obj3.calculate(5);</a:t>
            </a:r>
          </a:p>
          <a:p>
            <a:endParaRPr lang="en-US" dirty="0" smtClean="0"/>
          </a:p>
          <a:p>
            <a:endParaRPr lang="en-US" dirty="0"/>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xmlns="" val="1282018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1317</TotalTime>
  <Words>2033</Words>
  <Application>Microsoft Office PowerPoint</Application>
  <PresentationFormat>On-screen Show (4:3)</PresentationFormat>
  <Paragraphs>384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Abstract Classes</vt:lpstr>
      <vt:lpstr>class</vt:lpstr>
      <vt:lpstr>A class properties shared by all the objects</vt:lpstr>
      <vt:lpstr> </vt:lpstr>
      <vt:lpstr> </vt:lpstr>
      <vt:lpstr> </vt:lpstr>
      <vt:lpstr>Abstract Method and Abstract class</vt:lpstr>
      <vt:lpstr> </vt:lpstr>
      <vt:lpstr>Different Objects can access different methods </vt:lpstr>
      <vt:lpstr>Different Objects can access different methods </vt:lpstr>
      <vt:lpstr> </vt:lpstr>
      <vt:lpstr> </vt:lpstr>
      <vt:lpstr>Let us take another example</vt:lpstr>
      <vt:lpstr> </vt:lpstr>
      <vt:lpstr>Diagram representation</vt:lpstr>
      <vt:lpstr>Car class</vt:lpstr>
      <vt:lpstr>Maruti class</vt:lpstr>
      <vt:lpstr>Santro car.</vt:lpstr>
      <vt:lpstr> create a program to use all the features of abstract class by creating a reference to it and referring to the sub class objects. Abstract class reference can be used to call the methods of the sub class</vt:lpstr>
      <vt:lpstr> </vt:lpstr>
      <vt:lpstr> </vt:lpstr>
      <vt:lpstr>Summary points on abstract class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63</cp:revision>
  <dcterms:created xsi:type="dcterms:W3CDTF">2020-05-31T14:07:13Z</dcterms:created>
  <dcterms:modified xsi:type="dcterms:W3CDTF">2022-09-01T11:22:15Z</dcterms:modified>
</cp:coreProperties>
</file>