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83" r:id="rId26"/>
    <p:sldId id="279" r:id="rId27"/>
    <p:sldId id="280" r:id="rId28"/>
    <p:sldId id="281"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253" y="-1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140477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10568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381788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93614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393500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281672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179968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139245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326304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289028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AA820-7D7E-444B-9D77-B0D881166362}" type="datetimeFigureOut">
              <a:rPr lang="en-US" smtClean="0"/>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165C59-C7D5-4047-B784-41EDD3EE8F2D}" type="slidenum">
              <a:rPr lang="en-US" smtClean="0"/>
              <a:t>‹#›</a:t>
            </a:fld>
            <a:endParaRPr lang="en-US" dirty="0"/>
          </a:p>
        </p:txBody>
      </p:sp>
    </p:spTree>
    <p:extLst>
      <p:ext uri="{BB962C8B-B14F-4D97-AF65-F5344CB8AC3E}">
        <p14:creationId xmlns:p14="http://schemas.microsoft.com/office/powerpoint/2010/main" val="102663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AA820-7D7E-444B-9D77-B0D881166362}" type="datetimeFigureOut">
              <a:rPr lang="en-US" smtClean="0"/>
              <a:t>5/22/2020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5C59-C7D5-4047-B784-41EDD3EE8F2D}" type="slidenum">
              <a:rPr lang="en-US" smtClean="0"/>
              <a:t>‹#›</a:t>
            </a:fld>
            <a:endParaRPr lang="en-US" dirty="0"/>
          </a:p>
        </p:txBody>
      </p:sp>
    </p:spTree>
    <p:extLst>
      <p:ext uri="{BB962C8B-B14F-4D97-AF65-F5344CB8AC3E}">
        <p14:creationId xmlns:p14="http://schemas.microsoft.com/office/powerpoint/2010/main" val="260724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lang/Object.html" TargetMode="External"/><Relationship Id="rId2" Type="http://schemas.openxmlformats.org/officeDocument/2006/relationships/hyperlink" Target="https://docs.oracle.com/javase/8/docs/api/java/lang/Object.html#hashCode--" TargetMode="External"/><Relationship Id="rId1" Type="http://schemas.openxmlformats.org/officeDocument/2006/relationships/slideLayout" Target="../slideLayouts/slideLayout2.xml"/><Relationship Id="rId5" Type="http://schemas.openxmlformats.org/officeDocument/2006/relationships/hyperlink" Target="https://docs.oracle.com/javase/8/docs/api/java/lang/System.html#identityHashCode-java.lang.Object-" TargetMode="External"/><Relationship Id="rId4" Type="http://schemas.openxmlformats.org/officeDocument/2006/relationships/hyperlink" Target="https://docs.oracle.com/javase/8/docs/api/java/lang/Object.html#equals-java.lang.Ob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Classes and Objects</a:t>
            </a:r>
            <a:endParaRPr lang="en-US" dirty="0"/>
          </a:p>
        </p:txBody>
      </p:sp>
      <p:sp>
        <p:nvSpPr>
          <p:cNvPr id="3" name="Subtitle 2"/>
          <p:cNvSpPr>
            <a:spLocks noGrp="1"/>
          </p:cNvSpPr>
          <p:nvPr>
            <p:ph type="subTitle" idx="1"/>
          </p:nvPr>
        </p:nvSpPr>
        <p:spPr/>
        <p:txBody>
          <a:bodyPr/>
          <a:lstStyle/>
          <a:p>
            <a:r>
              <a:rPr lang="en-US" dirty="0" smtClean="0"/>
              <a:t>In Java</a:t>
            </a:r>
            <a:endParaRPr lang="en-US" dirty="0"/>
          </a:p>
        </p:txBody>
      </p:sp>
    </p:spTree>
    <p:extLst>
      <p:ext uri="{BB962C8B-B14F-4D97-AF65-F5344CB8AC3E}">
        <p14:creationId xmlns:p14="http://schemas.microsoft.com/office/powerpoint/2010/main" val="44151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to check hash code</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com.objects.in;</a:t>
            </a:r>
          </a:p>
          <a:p>
            <a:endParaRPr lang="en-US" dirty="0"/>
          </a:p>
          <a:p>
            <a:r>
              <a:rPr lang="en-US" b="1" dirty="0"/>
              <a:t>class Person</a:t>
            </a:r>
          </a:p>
          <a:p>
            <a:r>
              <a:rPr lang="en-US" dirty="0"/>
              <a:t>{</a:t>
            </a:r>
          </a:p>
          <a:p>
            <a:r>
              <a:rPr lang="en-US" dirty="0"/>
              <a:t>//properties – instance variables</a:t>
            </a:r>
          </a:p>
          <a:p>
            <a:r>
              <a:rPr lang="en-US" dirty="0"/>
              <a:t>String name;</a:t>
            </a:r>
          </a:p>
          <a:p>
            <a:r>
              <a:rPr lang="en-US" dirty="0"/>
              <a:t> </a:t>
            </a:r>
            <a:r>
              <a:rPr lang="en-US" b="1" dirty="0" err="1"/>
              <a:t>int</a:t>
            </a:r>
            <a:r>
              <a:rPr lang="en-US" b="1" dirty="0"/>
              <a:t> age;</a:t>
            </a:r>
          </a:p>
          <a:p>
            <a:r>
              <a:rPr lang="en-US" dirty="0"/>
              <a:t>//actions- methods</a:t>
            </a:r>
          </a:p>
          <a:p>
            <a:r>
              <a:rPr lang="en-US" dirty="0"/>
              <a:t> </a:t>
            </a:r>
            <a:r>
              <a:rPr lang="en-US" b="1" dirty="0"/>
              <a:t>void talk()</a:t>
            </a:r>
          </a:p>
          <a:p>
            <a:r>
              <a:rPr lang="en-US" dirty="0"/>
              <a:t> </a:t>
            </a:r>
          </a:p>
          <a:p>
            <a:r>
              <a:rPr lang="en-US" dirty="0"/>
              <a:t>{ </a:t>
            </a:r>
          </a:p>
          <a:p>
            <a:r>
              <a:rPr lang="en-US" dirty="0"/>
              <a:t> </a:t>
            </a:r>
            <a:r>
              <a:rPr lang="en-US" dirty="0" err="1"/>
              <a:t>System.</a:t>
            </a:r>
            <a:r>
              <a:rPr lang="en-US" b="1" i="1" dirty="0" err="1"/>
              <a:t>out.println</a:t>
            </a:r>
            <a:r>
              <a:rPr lang="en-US" b="1" i="1" dirty="0"/>
              <a:t>("Hello I am "+name);</a:t>
            </a:r>
          </a:p>
          <a:p>
            <a:r>
              <a:rPr lang="en-US" dirty="0"/>
              <a:t> </a:t>
            </a:r>
            <a:r>
              <a:rPr lang="en-US" dirty="0" err="1"/>
              <a:t>System.</a:t>
            </a:r>
            <a:r>
              <a:rPr lang="en-US" b="1" i="1" dirty="0" err="1"/>
              <a:t>out.println</a:t>
            </a:r>
            <a:r>
              <a:rPr lang="en-US" b="1" i="1" dirty="0"/>
              <a:t>("My age is  "+age);</a:t>
            </a:r>
          </a:p>
          <a:p>
            <a:r>
              <a:rPr lang="en-US" dirty="0"/>
              <a:t>}</a:t>
            </a:r>
          </a:p>
          <a:p>
            <a:r>
              <a:rPr lang="en-US" dirty="0"/>
              <a:t> }</a:t>
            </a:r>
          </a:p>
          <a:p>
            <a:endParaRPr lang="en-US" dirty="0"/>
          </a:p>
          <a:p>
            <a:r>
              <a:rPr lang="en-US" b="1" dirty="0"/>
              <a:t>public class Demo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Person </a:t>
            </a:r>
            <a:r>
              <a:rPr lang="en-US" dirty="0" err="1"/>
              <a:t>Raju</a:t>
            </a:r>
            <a:r>
              <a:rPr lang="en-US" dirty="0"/>
              <a:t> = </a:t>
            </a:r>
            <a:r>
              <a:rPr lang="en-US" b="1" dirty="0"/>
              <a:t>new Person();</a:t>
            </a:r>
          </a:p>
          <a:p>
            <a:r>
              <a:rPr lang="en-US" dirty="0" err="1"/>
              <a:t>System.</a:t>
            </a:r>
            <a:r>
              <a:rPr lang="en-US" b="1" i="1" dirty="0" err="1"/>
              <a:t>out.println</a:t>
            </a:r>
            <a:r>
              <a:rPr lang="en-US" b="1" i="1" dirty="0"/>
              <a:t>("Hash code = "+</a:t>
            </a:r>
            <a:r>
              <a:rPr lang="en-US" b="1" i="1" dirty="0" err="1"/>
              <a:t>Raju.hashCode</a:t>
            </a:r>
            <a:r>
              <a:rPr lang="en-US" b="1" i="1" dirty="0"/>
              <a:t>());</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2857838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r>
              <a:rPr lang="en-US" dirty="0" smtClean="0"/>
              <a:t>In the above program we are having two classes.</a:t>
            </a:r>
          </a:p>
          <a:p>
            <a:r>
              <a:rPr lang="en-US" dirty="0" smtClean="0"/>
              <a:t>Now my question is which class name should we keep as program name.</a:t>
            </a:r>
          </a:p>
          <a:p>
            <a:r>
              <a:rPr lang="en-US" dirty="0" smtClean="0"/>
              <a:t>In which class we are having main() method with that </a:t>
            </a:r>
            <a:r>
              <a:rPr lang="en-US" dirty="0" err="1" smtClean="0"/>
              <a:t>classname</a:t>
            </a:r>
            <a:r>
              <a:rPr lang="en-US" dirty="0" smtClean="0"/>
              <a:t> we will save as program name.</a:t>
            </a:r>
          </a:p>
          <a:p>
            <a:r>
              <a:rPr lang="en-US" dirty="0" smtClean="0"/>
              <a:t>Here </a:t>
            </a:r>
            <a:r>
              <a:rPr lang="en-US" dirty="0" err="1" smtClean="0"/>
              <a:t>Demo.Java</a:t>
            </a:r>
            <a:r>
              <a:rPr lang="en-US" smtClean="0"/>
              <a:t>. </a:t>
            </a:r>
            <a:endParaRPr lang="en-US"/>
          </a:p>
        </p:txBody>
      </p:sp>
    </p:spTree>
    <p:extLst>
      <p:ext uri="{BB962C8B-B14F-4D97-AF65-F5344CB8AC3E}">
        <p14:creationId xmlns:p14="http://schemas.microsoft.com/office/powerpoint/2010/main" val="2393716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 of instance variables</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com.objects.in;</a:t>
            </a:r>
          </a:p>
          <a:p>
            <a:endParaRPr lang="en-US" dirty="0"/>
          </a:p>
          <a:p>
            <a:r>
              <a:rPr lang="en-US" b="1" dirty="0"/>
              <a:t>class Person</a:t>
            </a:r>
          </a:p>
          <a:p>
            <a:r>
              <a:rPr lang="en-US" dirty="0"/>
              <a:t>{</a:t>
            </a:r>
          </a:p>
          <a:p>
            <a:r>
              <a:rPr lang="en-US" dirty="0"/>
              <a:t>//properties – instance variables</a:t>
            </a:r>
          </a:p>
          <a:p>
            <a:r>
              <a:rPr lang="en-US" dirty="0"/>
              <a:t>String name;</a:t>
            </a:r>
          </a:p>
          <a:p>
            <a:r>
              <a:rPr lang="en-US" dirty="0"/>
              <a:t> </a:t>
            </a:r>
            <a:r>
              <a:rPr lang="en-US" b="1" dirty="0" err="1"/>
              <a:t>int</a:t>
            </a:r>
            <a:r>
              <a:rPr lang="en-US" b="1" dirty="0"/>
              <a:t> age;</a:t>
            </a:r>
          </a:p>
          <a:p>
            <a:r>
              <a:rPr lang="en-US" dirty="0"/>
              <a:t>//actions- methods</a:t>
            </a:r>
          </a:p>
          <a:p>
            <a:r>
              <a:rPr lang="en-US" dirty="0"/>
              <a:t> </a:t>
            </a:r>
            <a:r>
              <a:rPr lang="en-US" b="1" dirty="0"/>
              <a:t>void talk()</a:t>
            </a:r>
          </a:p>
          <a:p>
            <a:r>
              <a:rPr lang="en-US" dirty="0"/>
              <a:t> </a:t>
            </a:r>
          </a:p>
          <a:p>
            <a:r>
              <a:rPr lang="en-US" dirty="0"/>
              <a:t>{ </a:t>
            </a:r>
          </a:p>
          <a:p>
            <a:r>
              <a:rPr lang="en-US" dirty="0"/>
              <a:t> </a:t>
            </a:r>
            <a:r>
              <a:rPr lang="en-US" dirty="0" err="1"/>
              <a:t>System.</a:t>
            </a:r>
            <a:r>
              <a:rPr lang="en-US" b="1" i="1" dirty="0" err="1"/>
              <a:t>out.println</a:t>
            </a:r>
            <a:r>
              <a:rPr lang="en-US" b="1" i="1" dirty="0"/>
              <a:t>("Hello I am "+name);</a:t>
            </a:r>
          </a:p>
          <a:p>
            <a:r>
              <a:rPr lang="en-US" dirty="0"/>
              <a:t> </a:t>
            </a:r>
            <a:r>
              <a:rPr lang="en-US" dirty="0" err="1"/>
              <a:t>System.</a:t>
            </a:r>
            <a:r>
              <a:rPr lang="en-US" b="1" i="1" dirty="0" err="1"/>
              <a:t>out.println</a:t>
            </a:r>
            <a:r>
              <a:rPr lang="en-US" b="1" i="1" dirty="0"/>
              <a:t>("My age is  "+age);</a:t>
            </a:r>
          </a:p>
          <a:p>
            <a:r>
              <a:rPr lang="en-US" dirty="0"/>
              <a:t>}</a:t>
            </a:r>
          </a:p>
          <a:p>
            <a:r>
              <a:rPr lang="en-US" dirty="0"/>
              <a:t> }</a:t>
            </a:r>
          </a:p>
          <a:p>
            <a:endParaRPr lang="en-US" dirty="0"/>
          </a:p>
          <a:p>
            <a:r>
              <a:rPr lang="en-US" b="1" dirty="0"/>
              <a:t>public class Demo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Person </a:t>
            </a:r>
            <a:r>
              <a:rPr lang="en-US" dirty="0" err="1"/>
              <a:t>Raju</a:t>
            </a:r>
            <a:r>
              <a:rPr lang="en-US" dirty="0"/>
              <a:t> = </a:t>
            </a:r>
            <a:r>
              <a:rPr lang="en-US" b="1" dirty="0"/>
              <a:t>new Person();</a:t>
            </a:r>
          </a:p>
          <a:p>
            <a:r>
              <a:rPr lang="en-US" dirty="0"/>
              <a:t>//</a:t>
            </a:r>
            <a:r>
              <a:rPr lang="en-US" dirty="0" err="1"/>
              <a:t>System.out.println</a:t>
            </a:r>
            <a:r>
              <a:rPr lang="en-US" dirty="0"/>
              <a:t>("Hash code = "+</a:t>
            </a:r>
            <a:r>
              <a:rPr lang="en-US" dirty="0" err="1"/>
              <a:t>Raju.hashCode</a:t>
            </a:r>
            <a:r>
              <a:rPr lang="en-US" dirty="0"/>
              <a:t>());</a:t>
            </a:r>
          </a:p>
          <a:p>
            <a:r>
              <a:rPr lang="en-US" dirty="0" err="1"/>
              <a:t>Raju.talk</a:t>
            </a:r>
            <a:r>
              <a:rPr lang="en-US" dirty="0"/>
              <a:t>();</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2379824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lstStyle/>
          <a:p>
            <a:r>
              <a:rPr lang="en-US" dirty="0" smtClean="0"/>
              <a:t>Initialization means storing the started data.</a:t>
            </a:r>
          </a:p>
          <a:p>
            <a:r>
              <a:rPr lang="en-US" dirty="0" smtClean="0"/>
              <a:t>If we are not given. JVM allocates with default values.</a:t>
            </a:r>
          </a:p>
          <a:p>
            <a:r>
              <a:rPr lang="en-US" dirty="0" smtClean="0"/>
              <a:t>Char– a space.</a:t>
            </a:r>
          </a:p>
          <a:p>
            <a:r>
              <a:rPr lang="en-US" dirty="0" smtClean="0"/>
              <a:t>Now programmer duty is to initialize the instance variables.</a:t>
            </a:r>
          </a:p>
          <a:p>
            <a:r>
              <a:rPr lang="en-US" dirty="0" smtClean="0"/>
              <a:t>The way we are initializing the instance variable of person class in some other class.</a:t>
            </a:r>
          </a:p>
          <a:p>
            <a:r>
              <a:rPr lang="en-US" dirty="0" smtClean="0"/>
              <a:t>To over come this we are directly storing the data in the instance variables.</a:t>
            </a:r>
          </a:p>
          <a:p>
            <a:endParaRPr lang="en-US" dirty="0"/>
          </a:p>
        </p:txBody>
      </p:sp>
    </p:spTree>
    <p:extLst>
      <p:ext uri="{BB962C8B-B14F-4D97-AF65-F5344CB8AC3E}">
        <p14:creationId xmlns:p14="http://schemas.microsoft.com/office/powerpoint/2010/main" val="2394262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the instance variable.</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com.objects.in;</a:t>
            </a:r>
          </a:p>
          <a:p>
            <a:endParaRPr lang="en-US" dirty="0"/>
          </a:p>
          <a:p>
            <a:r>
              <a:rPr lang="en-US" b="1" dirty="0"/>
              <a:t>import </a:t>
            </a:r>
            <a:r>
              <a:rPr lang="en-US" b="1" u="sng" dirty="0" err="1"/>
              <a:t>java.lang.Object</a:t>
            </a:r>
            <a:r>
              <a:rPr lang="en-US" b="1" u="sng" dirty="0"/>
              <a:t>;;</a:t>
            </a:r>
          </a:p>
          <a:p>
            <a:r>
              <a:rPr lang="en-US" b="1" dirty="0"/>
              <a:t>class Person</a:t>
            </a:r>
          </a:p>
          <a:p>
            <a:r>
              <a:rPr lang="en-US" dirty="0"/>
              <a:t>{</a:t>
            </a:r>
          </a:p>
          <a:p>
            <a:r>
              <a:rPr lang="en-US" dirty="0"/>
              <a:t>//properties – instance variables</a:t>
            </a:r>
          </a:p>
          <a:p>
            <a:r>
              <a:rPr lang="en-US" dirty="0"/>
              <a:t>String name;</a:t>
            </a:r>
          </a:p>
          <a:p>
            <a:r>
              <a:rPr lang="en-US" dirty="0"/>
              <a:t> </a:t>
            </a:r>
            <a:r>
              <a:rPr lang="en-US" b="1" dirty="0" err="1"/>
              <a:t>int</a:t>
            </a:r>
            <a:r>
              <a:rPr lang="en-US" b="1" dirty="0"/>
              <a:t> age;</a:t>
            </a:r>
          </a:p>
          <a:p>
            <a:r>
              <a:rPr lang="en-US" dirty="0"/>
              <a:t>//actions- methods </a:t>
            </a:r>
          </a:p>
          <a:p>
            <a:r>
              <a:rPr lang="en-US" dirty="0"/>
              <a:t> </a:t>
            </a:r>
            <a:r>
              <a:rPr lang="en-US" b="1" dirty="0"/>
              <a:t>void talk()</a:t>
            </a:r>
          </a:p>
          <a:p>
            <a:r>
              <a:rPr lang="en-US" dirty="0"/>
              <a:t> </a:t>
            </a:r>
          </a:p>
          <a:p>
            <a:r>
              <a:rPr lang="en-US" dirty="0"/>
              <a:t>{ </a:t>
            </a:r>
          </a:p>
          <a:p>
            <a:r>
              <a:rPr lang="en-US" dirty="0"/>
              <a:t> </a:t>
            </a:r>
            <a:r>
              <a:rPr lang="en-US" dirty="0" err="1"/>
              <a:t>System.</a:t>
            </a:r>
            <a:r>
              <a:rPr lang="en-US" b="1" i="1" dirty="0" err="1"/>
              <a:t>out.println</a:t>
            </a:r>
            <a:r>
              <a:rPr lang="en-US" b="1" i="1" dirty="0"/>
              <a:t>("Hello I am "+name);</a:t>
            </a:r>
          </a:p>
          <a:p>
            <a:r>
              <a:rPr lang="en-US" dirty="0"/>
              <a:t> </a:t>
            </a:r>
            <a:r>
              <a:rPr lang="en-US" dirty="0" err="1"/>
              <a:t>System.</a:t>
            </a:r>
            <a:r>
              <a:rPr lang="en-US" b="1" i="1" dirty="0" err="1"/>
              <a:t>out.println</a:t>
            </a:r>
            <a:r>
              <a:rPr lang="en-US" b="1" i="1" dirty="0"/>
              <a:t>("My age is  "+age);</a:t>
            </a:r>
          </a:p>
          <a:p>
            <a:r>
              <a:rPr lang="en-US" dirty="0"/>
              <a:t>}</a:t>
            </a:r>
          </a:p>
          <a:p>
            <a:r>
              <a:rPr lang="en-US" dirty="0"/>
              <a:t> }</a:t>
            </a:r>
          </a:p>
          <a:p>
            <a:endParaRPr lang="en-US" dirty="0"/>
          </a:p>
          <a:p>
            <a:r>
              <a:rPr lang="en-US" b="1" dirty="0"/>
              <a:t>public class Demo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Person </a:t>
            </a:r>
            <a:r>
              <a:rPr lang="en-US" dirty="0" err="1"/>
              <a:t>Raju</a:t>
            </a:r>
            <a:r>
              <a:rPr lang="en-US" dirty="0"/>
              <a:t> = </a:t>
            </a:r>
            <a:r>
              <a:rPr lang="en-US" b="1" dirty="0"/>
              <a:t>new Person();</a:t>
            </a:r>
          </a:p>
          <a:p>
            <a:r>
              <a:rPr lang="en-US" dirty="0"/>
              <a:t>Raju.name="</a:t>
            </a:r>
            <a:r>
              <a:rPr lang="en-US" dirty="0" err="1"/>
              <a:t>Raju</a:t>
            </a:r>
            <a:r>
              <a:rPr lang="en-US" dirty="0"/>
              <a:t>";</a:t>
            </a:r>
          </a:p>
          <a:p>
            <a:r>
              <a:rPr lang="en-US" dirty="0" err="1"/>
              <a:t>Raju.age</a:t>
            </a:r>
            <a:r>
              <a:rPr lang="en-US" dirty="0"/>
              <a:t>=24;</a:t>
            </a:r>
          </a:p>
          <a:p>
            <a:r>
              <a:rPr lang="en-US" dirty="0" err="1"/>
              <a:t>Raju.talk</a:t>
            </a:r>
            <a:r>
              <a:rPr lang="en-US" dirty="0"/>
              <a:t>();</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127253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the data</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com.objects.in;</a:t>
            </a:r>
          </a:p>
          <a:p>
            <a:endParaRPr lang="en-US" dirty="0"/>
          </a:p>
          <a:p>
            <a:r>
              <a:rPr lang="en-US" b="1" dirty="0"/>
              <a:t>import </a:t>
            </a:r>
            <a:r>
              <a:rPr lang="en-US" b="1" u="sng" dirty="0" err="1"/>
              <a:t>java.lang.Object</a:t>
            </a:r>
            <a:r>
              <a:rPr lang="en-US" b="1" u="sng" dirty="0"/>
              <a:t>;;</a:t>
            </a:r>
          </a:p>
          <a:p>
            <a:r>
              <a:rPr lang="en-US" b="1" dirty="0"/>
              <a:t>class Person</a:t>
            </a:r>
          </a:p>
          <a:p>
            <a:r>
              <a:rPr lang="en-US" dirty="0"/>
              <a:t>{</a:t>
            </a:r>
          </a:p>
          <a:p>
            <a:r>
              <a:rPr lang="en-US" dirty="0"/>
              <a:t>//properties – instance variables</a:t>
            </a:r>
          </a:p>
          <a:p>
            <a:r>
              <a:rPr lang="en-US" dirty="0"/>
              <a:t>String name="</a:t>
            </a:r>
            <a:r>
              <a:rPr lang="en-US" dirty="0" err="1"/>
              <a:t>Venkat</a:t>
            </a:r>
            <a:r>
              <a:rPr lang="en-US" dirty="0"/>
              <a:t>";</a:t>
            </a:r>
          </a:p>
          <a:p>
            <a:r>
              <a:rPr lang="en-US" dirty="0"/>
              <a:t> </a:t>
            </a:r>
            <a:r>
              <a:rPr lang="en-US" b="1" dirty="0" err="1"/>
              <a:t>int</a:t>
            </a:r>
            <a:r>
              <a:rPr lang="en-US" b="1" dirty="0"/>
              <a:t> age=25;</a:t>
            </a:r>
          </a:p>
          <a:p>
            <a:r>
              <a:rPr lang="en-US" dirty="0"/>
              <a:t>//actions- methods </a:t>
            </a:r>
          </a:p>
          <a:p>
            <a:r>
              <a:rPr lang="en-US" dirty="0"/>
              <a:t> </a:t>
            </a:r>
            <a:r>
              <a:rPr lang="en-US" b="1" dirty="0"/>
              <a:t>void talk()</a:t>
            </a:r>
          </a:p>
          <a:p>
            <a:r>
              <a:rPr lang="en-US" dirty="0"/>
              <a:t> </a:t>
            </a:r>
          </a:p>
          <a:p>
            <a:r>
              <a:rPr lang="en-US" dirty="0"/>
              <a:t>{ </a:t>
            </a:r>
          </a:p>
          <a:p>
            <a:r>
              <a:rPr lang="en-US" dirty="0"/>
              <a:t> </a:t>
            </a:r>
            <a:r>
              <a:rPr lang="en-US" dirty="0" err="1"/>
              <a:t>System.</a:t>
            </a:r>
            <a:r>
              <a:rPr lang="en-US" b="1" i="1" dirty="0" err="1"/>
              <a:t>out.println</a:t>
            </a:r>
            <a:r>
              <a:rPr lang="en-US" b="1" i="1" dirty="0"/>
              <a:t>("Hello I am "+name);</a:t>
            </a:r>
          </a:p>
          <a:p>
            <a:r>
              <a:rPr lang="en-US" dirty="0"/>
              <a:t> </a:t>
            </a:r>
            <a:r>
              <a:rPr lang="en-US" dirty="0" err="1"/>
              <a:t>System.</a:t>
            </a:r>
            <a:r>
              <a:rPr lang="en-US" b="1" i="1" dirty="0" err="1"/>
              <a:t>out.println</a:t>
            </a:r>
            <a:r>
              <a:rPr lang="en-US" b="1" i="1" dirty="0"/>
              <a:t>("My age is  "+age);</a:t>
            </a:r>
          </a:p>
          <a:p>
            <a:r>
              <a:rPr lang="en-US" dirty="0"/>
              <a:t>}</a:t>
            </a:r>
          </a:p>
          <a:p>
            <a:r>
              <a:rPr lang="en-US" dirty="0"/>
              <a:t> }</a:t>
            </a:r>
          </a:p>
          <a:p>
            <a:endParaRPr lang="en-US" dirty="0"/>
          </a:p>
          <a:p>
            <a:r>
              <a:rPr lang="en-US" b="1" dirty="0"/>
              <a:t>public class Demo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Person </a:t>
            </a:r>
            <a:r>
              <a:rPr lang="en-US" dirty="0" err="1"/>
              <a:t>Raju</a:t>
            </a:r>
            <a:r>
              <a:rPr lang="en-US" dirty="0"/>
              <a:t> = </a:t>
            </a:r>
            <a:r>
              <a:rPr lang="en-US" b="1" dirty="0"/>
              <a:t>new Person();</a:t>
            </a:r>
          </a:p>
          <a:p>
            <a:r>
              <a:rPr lang="en-US" dirty="0"/>
              <a:t>Raju.name="</a:t>
            </a:r>
            <a:r>
              <a:rPr lang="en-US" dirty="0" err="1"/>
              <a:t>Raju</a:t>
            </a:r>
            <a:r>
              <a:rPr lang="en-US" dirty="0"/>
              <a:t>";</a:t>
            </a:r>
          </a:p>
          <a:p>
            <a:r>
              <a:rPr lang="en-US" dirty="0" err="1"/>
              <a:t>Raju.age</a:t>
            </a:r>
            <a:r>
              <a:rPr lang="en-US" dirty="0"/>
              <a:t>=24;</a:t>
            </a:r>
          </a:p>
          <a:p>
            <a:r>
              <a:rPr lang="en-US" dirty="0" err="1"/>
              <a:t>Raju.talk</a:t>
            </a:r>
            <a:r>
              <a:rPr lang="en-US" dirty="0"/>
              <a:t>();</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743259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dirty="0" smtClean="0"/>
              <a:t>Protection of data is always important and security of data is compulsory.</a:t>
            </a:r>
          </a:p>
          <a:p>
            <a:r>
              <a:rPr lang="en-US" dirty="0" smtClean="0"/>
              <a:t>Suppose salary as 12,500 and if we over write with ,22500  then it is modified.</a:t>
            </a:r>
          </a:p>
          <a:p>
            <a:r>
              <a:rPr lang="en-US" dirty="0" smtClean="0"/>
              <a:t>So sensitive data should not be modified by any external source.</a:t>
            </a:r>
          </a:p>
          <a:p>
            <a:r>
              <a:rPr lang="en-US" dirty="0" smtClean="0"/>
              <a:t>So we will keep, variables as ‘private’.</a:t>
            </a:r>
          </a:p>
          <a:p>
            <a:r>
              <a:rPr lang="en-US" dirty="0" smtClean="0"/>
              <a:t>Access </a:t>
            </a:r>
            <a:r>
              <a:rPr lang="en-US" dirty="0" err="1" smtClean="0"/>
              <a:t>specifiers</a:t>
            </a:r>
            <a:r>
              <a:rPr lang="en-US" dirty="0" smtClean="0"/>
              <a:t>.</a:t>
            </a:r>
          </a:p>
          <a:p>
            <a:r>
              <a:rPr lang="en-US" dirty="0" smtClean="0"/>
              <a:t>1.private</a:t>
            </a:r>
          </a:p>
          <a:p>
            <a:r>
              <a:rPr lang="en-US" dirty="0" smtClean="0"/>
              <a:t>2.public</a:t>
            </a:r>
          </a:p>
          <a:p>
            <a:r>
              <a:rPr lang="en-US" dirty="0" smtClean="0"/>
              <a:t>3.protected</a:t>
            </a:r>
          </a:p>
          <a:p>
            <a:r>
              <a:rPr lang="en-US" dirty="0" smtClean="0"/>
              <a:t>4.default</a:t>
            </a:r>
          </a:p>
          <a:p>
            <a:endParaRPr lang="en-US" dirty="0"/>
          </a:p>
        </p:txBody>
      </p:sp>
    </p:spTree>
    <p:extLst>
      <p:ext uri="{BB962C8B-B14F-4D97-AF65-F5344CB8AC3E}">
        <p14:creationId xmlns:p14="http://schemas.microsoft.com/office/powerpoint/2010/main" val="1806667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85000" lnSpcReduction="10000"/>
          </a:bodyPr>
          <a:lstStyle/>
          <a:p>
            <a:r>
              <a:rPr lang="en-US" b="1" dirty="0"/>
              <a:t>Private</a:t>
            </a:r>
            <a:r>
              <a:rPr lang="en-US" dirty="0"/>
              <a:t>: The access level of a private modifier is only within the class. It cannot be accessed from outside the class.</a:t>
            </a:r>
          </a:p>
          <a:p>
            <a:r>
              <a:rPr lang="en-US" b="1" dirty="0"/>
              <a:t>Default</a:t>
            </a:r>
            <a:r>
              <a:rPr lang="en-US" dirty="0"/>
              <a:t>: The access level of a default modifier is only within the package. It cannot be accessed from outside the package. If you do not specify any access level, it will be the default.</a:t>
            </a:r>
          </a:p>
          <a:p>
            <a:r>
              <a:rPr lang="en-US" b="1" dirty="0"/>
              <a:t>Protected</a:t>
            </a:r>
            <a:r>
              <a:rPr lang="en-US" dirty="0"/>
              <a:t>: The access level of a protected modifier is within the package and outside the package through child class. If you do not make the child class, it cannot be accessed from outside the package.</a:t>
            </a:r>
          </a:p>
          <a:p>
            <a:r>
              <a:rPr lang="en-US" b="1" dirty="0"/>
              <a:t>Public</a:t>
            </a:r>
            <a:r>
              <a:rPr lang="en-US" dirty="0"/>
              <a:t>: The access level of a public modifier is everywhere. It can be accessed from within the class, outside the class, within the package and outside the package.</a:t>
            </a:r>
          </a:p>
          <a:p>
            <a:endParaRPr lang="en-US" dirty="0"/>
          </a:p>
        </p:txBody>
      </p:sp>
    </p:spTree>
    <p:extLst>
      <p:ext uri="{BB962C8B-B14F-4D97-AF65-F5344CB8AC3E}">
        <p14:creationId xmlns:p14="http://schemas.microsoft.com/office/powerpoint/2010/main" val="3327432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tabular form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0127540"/>
              </p:ext>
            </p:extLst>
          </p:nvPr>
        </p:nvGraphicFramePr>
        <p:xfrm>
          <a:off x="533402" y="1752600"/>
          <a:ext cx="8229600" cy="3680301"/>
        </p:xfrm>
        <a:graphic>
          <a:graphicData uri="http://schemas.openxmlformats.org/drawingml/2006/table">
            <a:tbl>
              <a:tblPr/>
              <a:tblGrid>
                <a:gridCol w="1645920"/>
                <a:gridCol w="1645920"/>
                <a:gridCol w="1645920"/>
                <a:gridCol w="1645920"/>
                <a:gridCol w="1645920"/>
              </a:tblGrid>
              <a:tr h="1500705">
                <a:tc>
                  <a:txBody>
                    <a:bodyPr/>
                    <a:lstStyle/>
                    <a:p>
                      <a:pPr algn="l" fontAlgn="t"/>
                      <a:r>
                        <a:rPr lang="en-US" dirty="0">
                          <a:solidFill>
                            <a:srgbClr val="000000"/>
                          </a:solidFill>
                          <a:effectLst/>
                          <a:latin typeface="times new roman"/>
                        </a:rPr>
                        <a:t>Access Modifier</a:t>
                      </a:r>
                    </a:p>
                  </a:txBody>
                  <a:tcPr marT="91440" marB="91440">
                    <a:lnL w="7620" cap="flat" cmpd="sng" algn="ctr">
                      <a:solidFill>
                        <a:srgbClr val="702F71"/>
                      </a:solidFill>
                      <a:prstDash val="solid"/>
                      <a:round/>
                      <a:headEnd type="none" w="med" len="med"/>
                      <a:tailEnd type="none" w="med" len="med"/>
                    </a:lnL>
                    <a:lnR w="7620" cap="flat" cmpd="sng" algn="ctr">
                      <a:solidFill>
                        <a:srgbClr val="702F71"/>
                      </a:solidFill>
                      <a:prstDash val="solid"/>
                      <a:round/>
                      <a:headEnd type="none" w="med" len="med"/>
                      <a:tailEnd type="none" w="med" len="med"/>
                    </a:lnR>
                    <a:lnT w="7620" cap="flat" cmpd="sng" algn="ctr">
                      <a:solidFill>
                        <a:srgbClr val="702F7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within class</a:t>
                      </a:r>
                    </a:p>
                  </a:txBody>
                  <a:tcPr marT="91440" marB="91440">
                    <a:lnL w="7620" cap="flat" cmpd="sng" algn="ctr">
                      <a:solidFill>
                        <a:srgbClr val="702F71"/>
                      </a:solidFill>
                      <a:prstDash val="solid"/>
                      <a:round/>
                      <a:headEnd type="none" w="med" len="med"/>
                      <a:tailEnd type="none" w="med" len="med"/>
                    </a:lnL>
                    <a:lnR w="7620" cap="flat" cmpd="sng" algn="ctr">
                      <a:solidFill>
                        <a:srgbClr val="702F71"/>
                      </a:solidFill>
                      <a:prstDash val="solid"/>
                      <a:round/>
                      <a:headEnd type="none" w="med" len="med"/>
                      <a:tailEnd type="none" w="med" len="med"/>
                    </a:lnR>
                    <a:lnT w="7620" cap="flat" cmpd="sng" algn="ctr">
                      <a:solidFill>
                        <a:srgbClr val="702F7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within package</a:t>
                      </a:r>
                    </a:p>
                  </a:txBody>
                  <a:tcPr marT="91440" marB="91440">
                    <a:lnL w="7620" cap="flat" cmpd="sng" algn="ctr">
                      <a:solidFill>
                        <a:srgbClr val="702F71"/>
                      </a:solidFill>
                      <a:prstDash val="solid"/>
                      <a:round/>
                      <a:headEnd type="none" w="med" len="med"/>
                      <a:tailEnd type="none" w="med" len="med"/>
                    </a:lnL>
                    <a:lnR w="7620" cap="flat" cmpd="sng" algn="ctr">
                      <a:solidFill>
                        <a:srgbClr val="702F71"/>
                      </a:solidFill>
                      <a:prstDash val="solid"/>
                      <a:round/>
                      <a:headEnd type="none" w="med" len="med"/>
                      <a:tailEnd type="none" w="med" len="med"/>
                    </a:lnR>
                    <a:lnT w="7620" cap="flat" cmpd="sng" algn="ctr">
                      <a:solidFill>
                        <a:srgbClr val="702F7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outside package by subclass only</a:t>
                      </a:r>
                    </a:p>
                  </a:txBody>
                  <a:tcPr marT="91440" marB="91440">
                    <a:lnL w="7620" cap="flat" cmpd="sng" algn="ctr">
                      <a:solidFill>
                        <a:srgbClr val="702F71"/>
                      </a:solidFill>
                      <a:prstDash val="solid"/>
                      <a:round/>
                      <a:headEnd type="none" w="med" len="med"/>
                      <a:tailEnd type="none" w="med" len="med"/>
                    </a:lnL>
                    <a:lnR w="7620" cap="flat" cmpd="sng" algn="ctr">
                      <a:solidFill>
                        <a:srgbClr val="702F71"/>
                      </a:solidFill>
                      <a:prstDash val="solid"/>
                      <a:round/>
                      <a:headEnd type="none" w="med" len="med"/>
                      <a:tailEnd type="none" w="med" len="med"/>
                    </a:lnR>
                    <a:lnT w="7620" cap="flat" cmpd="sng" algn="ctr">
                      <a:solidFill>
                        <a:srgbClr val="702F7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outside package</a:t>
                      </a:r>
                    </a:p>
                  </a:txBody>
                  <a:tcPr marT="91440" marB="91440">
                    <a:lnL w="7620" cap="flat" cmpd="sng" algn="ctr">
                      <a:solidFill>
                        <a:srgbClr val="702F71"/>
                      </a:solidFill>
                      <a:prstDash val="solid"/>
                      <a:round/>
                      <a:headEnd type="none" w="med" len="med"/>
                      <a:tailEnd type="none" w="med" len="med"/>
                    </a:lnL>
                    <a:lnR w="7620" cap="flat" cmpd="sng" algn="ctr">
                      <a:solidFill>
                        <a:srgbClr val="702F71"/>
                      </a:solidFill>
                      <a:prstDash val="solid"/>
                      <a:round/>
                      <a:headEnd type="none" w="med" len="med"/>
                      <a:tailEnd type="none" w="med" len="med"/>
                    </a:lnR>
                    <a:lnT w="7620" cap="flat" cmpd="sng" algn="ctr">
                      <a:solidFill>
                        <a:srgbClr val="702F7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464504">
                <a:tc>
                  <a:txBody>
                    <a:bodyPr/>
                    <a:lstStyle/>
                    <a:p>
                      <a:pPr algn="l" fontAlgn="t"/>
                      <a:r>
                        <a:rPr lang="en-US" b="1">
                          <a:solidFill>
                            <a:srgbClr val="000000"/>
                          </a:solidFill>
                          <a:effectLst/>
                          <a:latin typeface="verdana"/>
                        </a:rPr>
                        <a:t>Private</a:t>
                      </a:r>
                      <a:endParaRPr lang="en-US">
                        <a:solidFill>
                          <a:srgbClr val="000000"/>
                        </a:solidFill>
                        <a:effectLst/>
                        <a:latin typeface="verdana"/>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64504">
                <a:tc>
                  <a:txBody>
                    <a:bodyPr/>
                    <a:lstStyle/>
                    <a:p>
                      <a:pPr algn="l" fontAlgn="t"/>
                      <a:r>
                        <a:rPr lang="en-US" b="1">
                          <a:solidFill>
                            <a:srgbClr val="000000"/>
                          </a:solidFill>
                          <a:effectLst/>
                          <a:latin typeface="verdana"/>
                        </a:rPr>
                        <a:t>Default</a:t>
                      </a:r>
                      <a:endParaRPr lang="en-US">
                        <a:solidFill>
                          <a:srgbClr val="000000"/>
                        </a:solidFill>
                        <a:effectLst/>
                        <a:latin typeface="verdana"/>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786084">
                <a:tc>
                  <a:txBody>
                    <a:bodyPr/>
                    <a:lstStyle/>
                    <a:p>
                      <a:pPr algn="l" fontAlgn="t"/>
                      <a:r>
                        <a:rPr lang="en-US" b="1">
                          <a:solidFill>
                            <a:srgbClr val="000000"/>
                          </a:solidFill>
                          <a:effectLst/>
                          <a:latin typeface="verdana"/>
                        </a:rPr>
                        <a:t>Protected</a:t>
                      </a:r>
                      <a:endParaRPr lang="en-US">
                        <a:solidFill>
                          <a:srgbClr val="000000"/>
                        </a:solidFill>
                        <a:effectLst/>
                        <a:latin typeface="verdana"/>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464504">
                <a:tc>
                  <a:txBody>
                    <a:bodyPr/>
                    <a:lstStyle/>
                    <a:p>
                      <a:pPr algn="l" fontAlgn="t"/>
                      <a:r>
                        <a:rPr lang="en-US" b="1">
                          <a:solidFill>
                            <a:srgbClr val="000000"/>
                          </a:solidFill>
                          <a:effectLst/>
                          <a:latin typeface="verdana"/>
                        </a:rPr>
                        <a:t>Public</a:t>
                      </a:r>
                      <a:endParaRPr lang="en-US">
                        <a:solidFill>
                          <a:srgbClr val="000000"/>
                        </a:solidFill>
                        <a:effectLst/>
                        <a:latin typeface="verdana"/>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a:rPr>
                        <a: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55063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interview question</a:t>
            </a:r>
            <a:endParaRPr lang="en-US" dirty="0"/>
          </a:p>
        </p:txBody>
      </p:sp>
      <p:sp>
        <p:nvSpPr>
          <p:cNvPr id="3" name="Content Placeholder 2"/>
          <p:cNvSpPr>
            <a:spLocks noGrp="1"/>
          </p:cNvSpPr>
          <p:nvPr>
            <p:ph idx="1"/>
          </p:nvPr>
        </p:nvSpPr>
        <p:spPr/>
        <p:txBody>
          <a:bodyPr/>
          <a:lstStyle/>
          <a:p>
            <a:r>
              <a:rPr lang="en-US" dirty="0" smtClean="0"/>
              <a:t>Can you declare a class is “private”?</a:t>
            </a:r>
          </a:p>
          <a:p>
            <a:r>
              <a:rPr lang="en-US" dirty="0" smtClean="0"/>
              <a:t>No, if we declare class as private, then it is not available to the Java complier and hence a compile time error, but inner classes can ne declared private.</a:t>
            </a:r>
            <a:endParaRPr lang="en-US" dirty="0"/>
          </a:p>
        </p:txBody>
      </p:sp>
    </p:spTree>
    <p:extLst>
      <p:ext uri="{BB962C8B-B14F-4D97-AF65-F5344CB8AC3E}">
        <p14:creationId xmlns:p14="http://schemas.microsoft.com/office/powerpoint/2010/main" val="1551537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r>
              <a:rPr lang="en-US" dirty="0" smtClean="0"/>
              <a:t>We know that class is a model for creating objects.</a:t>
            </a:r>
          </a:p>
          <a:p>
            <a:r>
              <a:rPr lang="en-US" dirty="0" smtClean="0"/>
              <a:t>Class contains variables and methods.</a:t>
            </a:r>
          </a:p>
          <a:p>
            <a:r>
              <a:rPr lang="en-US" dirty="0" smtClean="0"/>
              <a:t>The same also available in the objects because they are created from the class.</a:t>
            </a:r>
          </a:p>
          <a:p>
            <a:r>
              <a:rPr lang="en-US" dirty="0" smtClean="0"/>
              <a:t>These variables also called “instance variables” because they are created inside the object(instance).</a:t>
            </a:r>
          </a:p>
          <a:p>
            <a:pPr marL="0" indent="0">
              <a:buNone/>
            </a:pPr>
            <a:endParaRPr lang="en-US" dirty="0"/>
          </a:p>
        </p:txBody>
      </p:sp>
    </p:spTree>
    <p:extLst>
      <p:ext uri="{BB962C8B-B14F-4D97-AF65-F5344CB8AC3E}">
        <p14:creationId xmlns:p14="http://schemas.microsoft.com/office/powerpoint/2010/main" val="1158144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com.objects.in;</a:t>
            </a:r>
          </a:p>
          <a:p>
            <a:endParaRPr lang="en-US" dirty="0"/>
          </a:p>
          <a:p>
            <a:r>
              <a:rPr lang="en-US" b="1" dirty="0"/>
              <a:t>import </a:t>
            </a:r>
            <a:r>
              <a:rPr lang="en-US" b="1" u="sng" dirty="0" err="1"/>
              <a:t>java.lang</a:t>
            </a:r>
            <a:r>
              <a:rPr lang="en-US" b="1" u="sng" dirty="0"/>
              <a:t>.*; </a:t>
            </a:r>
          </a:p>
          <a:p>
            <a:r>
              <a:rPr lang="en-US" b="1" dirty="0"/>
              <a:t>class Person1</a:t>
            </a:r>
          </a:p>
          <a:p>
            <a:r>
              <a:rPr lang="en-US" dirty="0"/>
              <a:t>{</a:t>
            </a:r>
          </a:p>
          <a:p>
            <a:r>
              <a:rPr lang="en-US" b="1" dirty="0"/>
              <a:t>private String name="</a:t>
            </a:r>
            <a:r>
              <a:rPr lang="en-US" b="1" dirty="0" err="1"/>
              <a:t>Raju</a:t>
            </a:r>
            <a:r>
              <a:rPr lang="en-US" b="1" dirty="0"/>
              <a:t>";</a:t>
            </a:r>
          </a:p>
          <a:p>
            <a:r>
              <a:rPr lang="en-US" b="1" dirty="0"/>
              <a:t>private </a:t>
            </a:r>
            <a:r>
              <a:rPr lang="en-US" b="1" dirty="0" err="1"/>
              <a:t>int</a:t>
            </a:r>
            <a:r>
              <a:rPr lang="en-US" b="1" dirty="0"/>
              <a:t> age=24;</a:t>
            </a:r>
          </a:p>
          <a:p>
            <a:r>
              <a:rPr lang="en-US" dirty="0"/>
              <a:t>//actions- methods </a:t>
            </a:r>
          </a:p>
          <a:p>
            <a:r>
              <a:rPr lang="en-US" dirty="0"/>
              <a:t> </a:t>
            </a:r>
            <a:r>
              <a:rPr lang="en-US" b="1" dirty="0"/>
              <a:t>void talk()</a:t>
            </a:r>
          </a:p>
          <a:p>
            <a:r>
              <a:rPr lang="en-US" dirty="0"/>
              <a:t> </a:t>
            </a:r>
          </a:p>
          <a:p>
            <a:r>
              <a:rPr lang="en-US" dirty="0"/>
              <a:t>{ </a:t>
            </a:r>
          </a:p>
          <a:p>
            <a:r>
              <a:rPr lang="en-US" dirty="0"/>
              <a:t> </a:t>
            </a:r>
            <a:r>
              <a:rPr lang="en-US" dirty="0" err="1"/>
              <a:t>System.</a:t>
            </a:r>
            <a:r>
              <a:rPr lang="en-US" b="1" i="1" dirty="0" err="1"/>
              <a:t>out.println</a:t>
            </a:r>
            <a:r>
              <a:rPr lang="en-US" b="1" i="1" dirty="0"/>
              <a:t>("Hello I am "+name);</a:t>
            </a:r>
          </a:p>
          <a:p>
            <a:r>
              <a:rPr lang="en-US" dirty="0"/>
              <a:t> </a:t>
            </a:r>
            <a:r>
              <a:rPr lang="en-US" dirty="0" err="1"/>
              <a:t>System.</a:t>
            </a:r>
            <a:r>
              <a:rPr lang="en-US" b="1" i="1" dirty="0" err="1"/>
              <a:t>out.println</a:t>
            </a:r>
            <a:r>
              <a:rPr lang="en-US" b="1" i="1" dirty="0"/>
              <a:t>("My age is  "+age);</a:t>
            </a:r>
          </a:p>
          <a:p>
            <a:r>
              <a:rPr lang="en-US" dirty="0"/>
              <a:t>}</a:t>
            </a:r>
          </a:p>
          <a:p>
            <a:r>
              <a:rPr lang="en-US" dirty="0"/>
              <a:t>}</a:t>
            </a:r>
          </a:p>
          <a:p>
            <a:endParaRPr lang="en-US" dirty="0"/>
          </a:p>
          <a:p>
            <a:r>
              <a:rPr lang="en-US" b="1" dirty="0"/>
              <a:t>public class Demo1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Person1 </a:t>
            </a:r>
            <a:r>
              <a:rPr lang="en-US" dirty="0" err="1"/>
              <a:t>Raju</a:t>
            </a:r>
            <a:r>
              <a:rPr lang="en-US" dirty="0"/>
              <a:t> = </a:t>
            </a:r>
            <a:r>
              <a:rPr lang="en-US" b="1" dirty="0"/>
              <a:t>new Person1();</a:t>
            </a:r>
          </a:p>
          <a:p>
            <a:r>
              <a:rPr lang="en-US" dirty="0"/>
              <a:t>Person1 </a:t>
            </a:r>
            <a:r>
              <a:rPr lang="en-US" dirty="0" err="1"/>
              <a:t>sita</a:t>
            </a:r>
            <a:r>
              <a:rPr lang="en-US" dirty="0"/>
              <a:t> = </a:t>
            </a:r>
            <a:r>
              <a:rPr lang="en-US" b="1" dirty="0"/>
              <a:t>new Person1();</a:t>
            </a:r>
          </a:p>
          <a:p>
            <a:r>
              <a:rPr lang="en-US" dirty="0" err="1"/>
              <a:t>Raju.talk</a:t>
            </a:r>
            <a:r>
              <a:rPr lang="en-US" dirty="0"/>
              <a:t>();</a:t>
            </a:r>
          </a:p>
          <a:p>
            <a:r>
              <a:rPr lang="en-US" dirty="0" err="1"/>
              <a:t>sita.talk</a:t>
            </a:r>
            <a:r>
              <a:rPr lang="en-US" dirty="0"/>
              <a:t>();</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1465689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0"/>
            <a:ext cx="8229600" cy="6126163"/>
          </a:xfrm>
        </p:spPr>
        <p:txBody>
          <a:bodyPr>
            <a:normAutofit lnSpcReduction="10000"/>
          </a:bodyPr>
          <a:lstStyle/>
          <a:p>
            <a:r>
              <a:rPr lang="en-US" dirty="0" smtClean="0"/>
              <a:t> Both the objects are sharing the same data.</a:t>
            </a:r>
          </a:p>
          <a:p>
            <a:r>
              <a:rPr lang="en-US" dirty="0" smtClean="0"/>
              <a:t>We need </a:t>
            </a:r>
            <a:r>
              <a:rPr lang="en-US" dirty="0" err="1" smtClean="0"/>
              <a:t>sita</a:t>
            </a:r>
            <a:r>
              <a:rPr lang="en-US" dirty="0" smtClean="0"/>
              <a:t> data for </a:t>
            </a:r>
            <a:r>
              <a:rPr lang="en-US" dirty="0" err="1" smtClean="0"/>
              <a:t>sita</a:t>
            </a:r>
            <a:r>
              <a:rPr lang="en-US" dirty="0" smtClean="0"/>
              <a:t> object.</a:t>
            </a:r>
          </a:p>
          <a:p>
            <a:r>
              <a:rPr lang="en-US" dirty="0" smtClean="0"/>
              <a:t>This way of initialization is suitable to declare constants.</a:t>
            </a:r>
          </a:p>
          <a:p>
            <a:r>
              <a:rPr lang="en-US" dirty="0" smtClean="0"/>
              <a:t>If we want to initialize with different objects with different data. Then we will go for constructors.</a:t>
            </a:r>
          </a:p>
          <a:p>
            <a:r>
              <a:rPr lang="en-US" b="1" u="sng" dirty="0" smtClean="0"/>
              <a:t>Constructors</a:t>
            </a:r>
            <a:r>
              <a:rPr lang="en-US" dirty="0" smtClean="0"/>
              <a:t>:</a:t>
            </a:r>
          </a:p>
          <a:p>
            <a:r>
              <a:rPr lang="en-US" dirty="0" smtClean="0"/>
              <a:t>A constructor is similar to a method that is used to </a:t>
            </a:r>
            <a:r>
              <a:rPr lang="en-US" b="1" dirty="0" smtClean="0"/>
              <a:t>initialize the instance variables</a:t>
            </a:r>
          </a:p>
          <a:p>
            <a:r>
              <a:rPr lang="en-US" dirty="0" smtClean="0"/>
              <a:t>The sole purpose of constructor is to initialize instance variables</a:t>
            </a:r>
            <a:endParaRPr lang="en-US" dirty="0"/>
          </a:p>
        </p:txBody>
      </p:sp>
    </p:spTree>
    <p:extLst>
      <p:ext uri="{BB962C8B-B14F-4D97-AF65-F5344CB8AC3E}">
        <p14:creationId xmlns:p14="http://schemas.microsoft.com/office/powerpoint/2010/main" val="12700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92500"/>
          </a:bodyPr>
          <a:lstStyle/>
          <a:p>
            <a:r>
              <a:rPr lang="en-US" dirty="0" smtClean="0"/>
              <a:t>The constructor name and class should be same.</a:t>
            </a:r>
          </a:p>
          <a:p>
            <a:r>
              <a:rPr lang="en-US" dirty="0" smtClean="0"/>
              <a:t>Ex Person()</a:t>
            </a:r>
          </a:p>
          <a:p>
            <a:r>
              <a:rPr lang="en-US" dirty="0" smtClean="0"/>
              <a:t>{ }</a:t>
            </a:r>
          </a:p>
          <a:p>
            <a:r>
              <a:rPr lang="en-US" dirty="0" smtClean="0"/>
              <a:t>A constructor may have or not have parameters.</a:t>
            </a:r>
          </a:p>
          <a:p>
            <a:r>
              <a:rPr lang="en-US" dirty="0" smtClean="0"/>
              <a:t>Parameters are variables to receive data from outside into the constructor.</a:t>
            </a:r>
          </a:p>
          <a:p>
            <a:r>
              <a:rPr lang="en-US" dirty="0" smtClean="0"/>
              <a:t>If constructor doesn’t have any parameter it is called </a:t>
            </a:r>
            <a:r>
              <a:rPr lang="en-US" b="1" dirty="0" smtClean="0"/>
              <a:t>default constructor.</a:t>
            </a:r>
          </a:p>
          <a:p>
            <a:r>
              <a:rPr lang="en-US" dirty="0" smtClean="0"/>
              <a:t>If more than 1 parameter it is called </a:t>
            </a:r>
            <a:r>
              <a:rPr lang="en-US" b="1" dirty="0" smtClean="0"/>
              <a:t>parameterized constructor.</a:t>
            </a:r>
          </a:p>
          <a:p>
            <a:r>
              <a:rPr lang="en-US" b="1" dirty="0" smtClean="0"/>
              <a:t>Person(String s, </a:t>
            </a:r>
            <a:r>
              <a:rPr lang="en-US" b="1" dirty="0" err="1" smtClean="0"/>
              <a:t>int</a:t>
            </a:r>
            <a:r>
              <a:rPr lang="en-US" b="1" dirty="0" smtClean="0"/>
              <a:t> i) { }</a:t>
            </a:r>
            <a:endParaRPr lang="en-US" b="1" dirty="0"/>
          </a:p>
        </p:txBody>
      </p:sp>
    </p:spTree>
    <p:extLst>
      <p:ext uri="{BB962C8B-B14F-4D97-AF65-F5344CB8AC3E}">
        <p14:creationId xmlns:p14="http://schemas.microsoft.com/office/powerpoint/2010/main" val="78694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85000" lnSpcReduction="10000"/>
          </a:bodyPr>
          <a:lstStyle/>
          <a:p>
            <a:r>
              <a:rPr lang="en-US" dirty="0" smtClean="0"/>
              <a:t>A constructor doesn’t return any value, not even void.</a:t>
            </a:r>
          </a:p>
          <a:p>
            <a:r>
              <a:rPr lang="en-US" dirty="0" smtClean="0"/>
              <a:t>A constructor is automatically called and executed at the time of creating an object.</a:t>
            </a:r>
          </a:p>
          <a:p>
            <a:r>
              <a:rPr lang="en-US" dirty="0" smtClean="0"/>
              <a:t>while creating an object, if nothing is passed to object, the default constructor is called and executed.</a:t>
            </a:r>
          </a:p>
          <a:p>
            <a:r>
              <a:rPr lang="en-US" dirty="0" smtClean="0"/>
              <a:t>If some values are passed to the object, then the parameterized constructor is called.</a:t>
            </a:r>
          </a:p>
          <a:p>
            <a:r>
              <a:rPr lang="en-US" dirty="0" smtClean="0"/>
              <a:t>A constructor is called and executed only once per object.</a:t>
            </a:r>
          </a:p>
          <a:p>
            <a:r>
              <a:rPr lang="en-US" dirty="0" smtClean="0"/>
              <a:t>This means when we create an object, the constructor is called. </a:t>
            </a:r>
            <a:endParaRPr lang="en-US" dirty="0"/>
          </a:p>
          <a:p>
            <a:r>
              <a:rPr lang="en-US" dirty="0" smtClean="0"/>
              <a:t>When second object created again the constructor is called .</a:t>
            </a:r>
            <a:endParaRPr lang="en-US" dirty="0"/>
          </a:p>
        </p:txBody>
      </p:sp>
    </p:spTree>
    <p:extLst>
      <p:ext uri="{BB962C8B-B14F-4D97-AF65-F5344CB8AC3E}">
        <p14:creationId xmlns:p14="http://schemas.microsoft.com/office/powerpoint/2010/main" val="1079929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constructors</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com.objects.in;</a:t>
            </a:r>
          </a:p>
          <a:p>
            <a:endParaRPr lang="en-US" dirty="0"/>
          </a:p>
          <a:p>
            <a:r>
              <a:rPr lang="en-US" b="1" dirty="0"/>
              <a:t>import </a:t>
            </a:r>
            <a:r>
              <a:rPr lang="en-US" b="1" u="sng" dirty="0" err="1"/>
              <a:t>java.lang</a:t>
            </a:r>
            <a:r>
              <a:rPr lang="en-US" b="1" u="sng" dirty="0"/>
              <a:t>.*; </a:t>
            </a:r>
          </a:p>
          <a:p>
            <a:r>
              <a:rPr lang="en-US" b="1" dirty="0"/>
              <a:t>class Person1</a:t>
            </a:r>
          </a:p>
          <a:p>
            <a:r>
              <a:rPr lang="en-US" dirty="0"/>
              <a:t>{</a:t>
            </a:r>
          </a:p>
          <a:p>
            <a:r>
              <a:rPr lang="en-US" b="1" dirty="0"/>
              <a:t>private String name;</a:t>
            </a:r>
          </a:p>
          <a:p>
            <a:r>
              <a:rPr lang="en-US" b="1" dirty="0"/>
              <a:t>private </a:t>
            </a:r>
            <a:r>
              <a:rPr lang="en-US" b="1" dirty="0" err="1"/>
              <a:t>int</a:t>
            </a:r>
            <a:r>
              <a:rPr lang="en-US" b="1" dirty="0"/>
              <a:t> age;</a:t>
            </a:r>
          </a:p>
          <a:p>
            <a:r>
              <a:rPr lang="en-US" dirty="0"/>
              <a:t>//actions- methods </a:t>
            </a:r>
          </a:p>
          <a:p>
            <a:r>
              <a:rPr lang="en-US" dirty="0"/>
              <a:t>//default </a:t>
            </a:r>
            <a:r>
              <a:rPr lang="en-US" u="sng" dirty="0" err="1"/>
              <a:t>construcor</a:t>
            </a:r>
            <a:endParaRPr lang="en-US" u="sng" dirty="0"/>
          </a:p>
          <a:p>
            <a:r>
              <a:rPr lang="en-US" dirty="0"/>
              <a:t>Person1()</a:t>
            </a:r>
          </a:p>
          <a:p>
            <a:r>
              <a:rPr lang="en-US" dirty="0"/>
              <a:t>{</a:t>
            </a:r>
          </a:p>
          <a:p>
            <a:r>
              <a:rPr lang="en-US" dirty="0"/>
              <a:t>name="</a:t>
            </a:r>
            <a:r>
              <a:rPr lang="en-US" dirty="0" err="1"/>
              <a:t>Raju</a:t>
            </a:r>
            <a:r>
              <a:rPr lang="en-US" dirty="0"/>
              <a:t>";</a:t>
            </a:r>
          </a:p>
          <a:p>
            <a:r>
              <a:rPr lang="en-US" dirty="0"/>
              <a:t>age=21;</a:t>
            </a:r>
          </a:p>
          <a:p>
            <a:r>
              <a:rPr lang="en-US" dirty="0"/>
              <a:t>}</a:t>
            </a:r>
          </a:p>
          <a:p>
            <a:r>
              <a:rPr lang="en-US" dirty="0"/>
              <a:t>Person1(String s, </a:t>
            </a:r>
            <a:r>
              <a:rPr lang="en-US" b="1" dirty="0" err="1"/>
              <a:t>int</a:t>
            </a:r>
            <a:r>
              <a:rPr lang="en-US" b="1" dirty="0"/>
              <a:t> i)</a:t>
            </a:r>
          </a:p>
          <a:p>
            <a:r>
              <a:rPr lang="en-US" dirty="0"/>
              <a:t>{</a:t>
            </a:r>
          </a:p>
          <a:p>
            <a:r>
              <a:rPr lang="en-US" dirty="0"/>
              <a:t>name=s;</a:t>
            </a:r>
          </a:p>
          <a:p>
            <a:r>
              <a:rPr lang="en-US" dirty="0"/>
              <a:t>age=i;</a:t>
            </a:r>
          </a:p>
          <a:p>
            <a:r>
              <a:rPr lang="en-US" dirty="0"/>
              <a:t>}</a:t>
            </a:r>
          </a:p>
          <a:p>
            <a:r>
              <a:rPr lang="en-US" dirty="0"/>
              <a:t> </a:t>
            </a:r>
            <a:r>
              <a:rPr lang="en-US" b="1" dirty="0"/>
              <a:t>void talk()</a:t>
            </a:r>
          </a:p>
          <a:p>
            <a:r>
              <a:rPr lang="en-US" dirty="0"/>
              <a:t> </a:t>
            </a:r>
          </a:p>
          <a:p>
            <a:r>
              <a:rPr lang="en-US" dirty="0"/>
              <a:t>{ </a:t>
            </a:r>
          </a:p>
          <a:p>
            <a:r>
              <a:rPr lang="en-US" dirty="0"/>
              <a:t> </a:t>
            </a:r>
            <a:r>
              <a:rPr lang="en-US" dirty="0" err="1"/>
              <a:t>System.</a:t>
            </a:r>
            <a:r>
              <a:rPr lang="en-US" b="1" i="1" dirty="0" err="1"/>
              <a:t>out.println</a:t>
            </a:r>
            <a:r>
              <a:rPr lang="en-US" b="1" i="1" dirty="0"/>
              <a:t>("Hello I am "+name);</a:t>
            </a:r>
          </a:p>
          <a:p>
            <a:r>
              <a:rPr lang="en-US" dirty="0"/>
              <a:t> </a:t>
            </a:r>
            <a:r>
              <a:rPr lang="en-US" dirty="0" err="1"/>
              <a:t>System.</a:t>
            </a:r>
            <a:r>
              <a:rPr lang="en-US" b="1" i="1" dirty="0" err="1"/>
              <a:t>out.println</a:t>
            </a:r>
            <a:r>
              <a:rPr lang="en-US" b="1" i="1" dirty="0"/>
              <a:t>("My age is  "+age);</a:t>
            </a:r>
          </a:p>
          <a:p>
            <a:r>
              <a:rPr lang="en-US" dirty="0"/>
              <a:t>}</a:t>
            </a:r>
          </a:p>
          <a:p>
            <a:r>
              <a:rPr lang="en-US" dirty="0"/>
              <a:t>}</a:t>
            </a:r>
          </a:p>
          <a:p>
            <a:endParaRPr lang="en-US" dirty="0"/>
          </a:p>
          <a:p>
            <a:r>
              <a:rPr lang="en-US" b="1" dirty="0"/>
              <a:t>public class Demo1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Person1 </a:t>
            </a:r>
            <a:r>
              <a:rPr lang="en-US" dirty="0" err="1"/>
              <a:t>Raju</a:t>
            </a:r>
            <a:r>
              <a:rPr lang="en-US" dirty="0"/>
              <a:t> = </a:t>
            </a:r>
            <a:r>
              <a:rPr lang="en-US" b="1" dirty="0"/>
              <a:t>new Person1();</a:t>
            </a:r>
          </a:p>
          <a:p>
            <a:r>
              <a:rPr lang="it-IT" dirty="0"/>
              <a:t>Person1 sita = </a:t>
            </a:r>
            <a:r>
              <a:rPr lang="it-IT" b="1" dirty="0"/>
              <a:t>new Person1("Sita" , 20);</a:t>
            </a:r>
          </a:p>
          <a:p>
            <a:r>
              <a:rPr lang="en-US" dirty="0" err="1"/>
              <a:t>Raju.talk</a:t>
            </a:r>
            <a:r>
              <a:rPr lang="en-US" dirty="0"/>
              <a:t>();</a:t>
            </a:r>
          </a:p>
          <a:p>
            <a:r>
              <a:rPr lang="en-US" dirty="0" err="1"/>
              <a:t>sita.talk</a:t>
            </a:r>
            <a:r>
              <a:rPr lang="en-US" dirty="0"/>
              <a:t>();</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2119615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overloading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observe two constructors in the above program.</a:t>
            </a:r>
          </a:p>
          <a:p>
            <a:r>
              <a:rPr lang="en-US" dirty="0" smtClean="0"/>
              <a:t>Both the constructors have the same name, but there is a difference in the parameters. This is called constructor overloading.</a:t>
            </a:r>
          </a:p>
          <a:p>
            <a:r>
              <a:rPr lang="en-US" b="1" dirty="0" smtClean="0"/>
              <a:t>What is constructor overloading?</a:t>
            </a:r>
          </a:p>
          <a:p>
            <a:r>
              <a:rPr lang="en-US" dirty="0" smtClean="0"/>
              <a:t>Writing two or more constructors with the same name but with difference in the parameters is called constructor overloading. Such constructors are useful to perform different tasks.</a:t>
            </a:r>
            <a:endParaRPr lang="en-US" dirty="0"/>
          </a:p>
        </p:txBody>
      </p:sp>
    </p:spTree>
    <p:extLst>
      <p:ext uri="{BB962C8B-B14F-4D97-AF65-F5344CB8AC3E}">
        <p14:creationId xmlns:p14="http://schemas.microsoft.com/office/powerpoint/2010/main" val="2795194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p:txBody>
          <a:bodyPr/>
          <a:lstStyle/>
          <a:p>
            <a:r>
              <a:rPr lang="en-US" dirty="0" smtClean="0"/>
              <a:t>When is a constructor called, before or after creating the object?</a:t>
            </a:r>
          </a:p>
          <a:p>
            <a:r>
              <a:rPr lang="en-US" dirty="0" smtClean="0"/>
              <a:t>A constructor is called concurrently   when the object creation is going </a:t>
            </a:r>
            <a:r>
              <a:rPr lang="en-US" dirty="0" err="1" smtClean="0"/>
              <a:t>on.JVM</a:t>
            </a:r>
            <a:r>
              <a:rPr lang="en-US" dirty="0" smtClean="0"/>
              <a:t> first allocates memory for the object and then executes the constructor to initialize the instance variables.</a:t>
            </a:r>
          </a:p>
          <a:p>
            <a:r>
              <a:rPr lang="en-US" dirty="0" smtClean="0"/>
              <a:t>By the time object creation is completed, the constructor execution is also completed.</a:t>
            </a:r>
            <a:endParaRPr lang="en-US" dirty="0"/>
          </a:p>
        </p:txBody>
      </p:sp>
    </p:spTree>
    <p:extLst>
      <p:ext uri="{BB962C8B-B14F-4D97-AF65-F5344CB8AC3E}">
        <p14:creationId xmlns:p14="http://schemas.microsoft.com/office/powerpoint/2010/main" val="350729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pPr algn="l"/>
            <a:r>
              <a:rPr lang="en-US" sz="3600" dirty="0" smtClean="0"/>
              <a:t>Interview questions</a:t>
            </a:r>
            <a:br>
              <a:rPr lang="en-US" sz="3600" dirty="0" smtClean="0"/>
            </a:br>
            <a:r>
              <a:rPr lang="en-US" sz="3600" dirty="0" smtClean="0"/>
              <a:t>what is difference between default constructor and parameterized constructor</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2836503"/>
              </p:ext>
            </p:extLst>
          </p:nvPr>
        </p:nvGraphicFramePr>
        <p:xfrm>
          <a:off x="457200" y="2438400"/>
          <a:ext cx="8229600" cy="25704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Default</a:t>
                      </a:r>
                      <a:r>
                        <a:rPr lang="en-US" baseline="0" dirty="0" smtClean="0"/>
                        <a:t> Constructor</a:t>
                      </a:r>
                      <a:endParaRPr lang="en-US" dirty="0"/>
                    </a:p>
                  </a:txBody>
                  <a:tcPr/>
                </a:tc>
                <a:tc>
                  <a:txBody>
                    <a:bodyPr/>
                    <a:lstStyle/>
                    <a:p>
                      <a:r>
                        <a:rPr lang="en-US" dirty="0" smtClean="0"/>
                        <a:t>Parameterized Constructor</a:t>
                      </a:r>
                      <a:endParaRPr lang="en-US" dirty="0"/>
                    </a:p>
                  </a:txBody>
                  <a:tcPr/>
                </a:tc>
              </a:tr>
              <a:tr h="370840">
                <a:tc>
                  <a:txBody>
                    <a:bodyPr/>
                    <a:lstStyle/>
                    <a:p>
                      <a:endParaRPr lang="en-US" dirty="0" smtClean="0"/>
                    </a:p>
                    <a:p>
                      <a:r>
                        <a:rPr lang="en-US" dirty="0" smtClean="0"/>
                        <a:t>Default</a:t>
                      </a:r>
                      <a:r>
                        <a:rPr lang="en-US" baseline="0" dirty="0" smtClean="0"/>
                        <a:t> constructor is useful to initialize all objects with same data.</a:t>
                      </a:r>
                      <a:endParaRPr lang="en-US" dirty="0"/>
                    </a:p>
                  </a:txBody>
                  <a:tcPr/>
                </a:tc>
                <a:tc>
                  <a:txBody>
                    <a:bodyPr/>
                    <a:lstStyle/>
                    <a:p>
                      <a:r>
                        <a:rPr lang="en-US" dirty="0" smtClean="0"/>
                        <a:t>It</a:t>
                      </a:r>
                      <a:r>
                        <a:rPr lang="en-US" baseline="0" dirty="0" smtClean="0"/>
                        <a:t> is useful to initialize each object with different data</a:t>
                      </a:r>
                      <a:endParaRPr lang="en-US" dirty="0"/>
                    </a:p>
                  </a:txBody>
                  <a:tcPr/>
                </a:tc>
              </a:tr>
              <a:tr h="370840">
                <a:tc>
                  <a:txBody>
                    <a:bodyPr/>
                    <a:lstStyle/>
                    <a:p>
                      <a:r>
                        <a:rPr lang="en-US" dirty="0" smtClean="0"/>
                        <a:t>It doesn’t have any</a:t>
                      </a:r>
                      <a:r>
                        <a:rPr lang="en-US" baseline="0" dirty="0" smtClean="0"/>
                        <a:t> parameter.</a:t>
                      </a:r>
                      <a:endParaRPr lang="en-US" dirty="0"/>
                    </a:p>
                  </a:txBody>
                  <a:tcPr/>
                </a:tc>
                <a:tc>
                  <a:txBody>
                    <a:bodyPr/>
                    <a:lstStyle/>
                    <a:p>
                      <a:r>
                        <a:rPr lang="en-US" dirty="0" smtClean="0"/>
                        <a:t>It will have 1</a:t>
                      </a:r>
                      <a:r>
                        <a:rPr lang="en-US" baseline="0" dirty="0" smtClean="0"/>
                        <a:t> or more parameters.</a:t>
                      </a:r>
                      <a:endParaRPr lang="en-US" dirty="0"/>
                    </a:p>
                  </a:txBody>
                  <a:tcPr/>
                </a:tc>
              </a:tr>
              <a:tr h="370840">
                <a:tc>
                  <a:txBody>
                    <a:bodyPr/>
                    <a:lstStyle/>
                    <a:p>
                      <a:r>
                        <a:rPr lang="en-US" dirty="0" smtClean="0"/>
                        <a:t>When data is not passed at the time of creating an object, default constructor</a:t>
                      </a:r>
                      <a:r>
                        <a:rPr lang="en-US" baseline="0" dirty="0" smtClean="0"/>
                        <a:t> is called</a:t>
                      </a:r>
                      <a:endParaRPr lang="en-US" dirty="0"/>
                    </a:p>
                  </a:txBody>
                  <a:tcPr/>
                </a:tc>
                <a:tc>
                  <a:txBody>
                    <a:bodyPr/>
                    <a:lstStyle/>
                    <a:p>
                      <a:r>
                        <a:rPr lang="en-US" dirty="0" smtClean="0"/>
                        <a:t>When data is passed at the time</a:t>
                      </a:r>
                      <a:r>
                        <a:rPr lang="en-US" baseline="0" dirty="0" smtClean="0"/>
                        <a:t> of creating an object, parameterized constructor is called.</a:t>
                      </a:r>
                      <a:endParaRPr lang="en-US" dirty="0"/>
                    </a:p>
                  </a:txBody>
                  <a:tcPr/>
                </a:tc>
              </a:tr>
            </a:tbl>
          </a:graphicData>
        </a:graphic>
      </p:graphicFrame>
    </p:spTree>
    <p:extLst>
      <p:ext uri="{BB962C8B-B14F-4D97-AF65-F5344CB8AC3E}">
        <p14:creationId xmlns:p14="http://schemas.microsoft.com/office/powerpoint/2010/main" val="3403843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p:txBody>
          <a:bodyPr/>
          <a:lstStyle/>
          <a:p>
            <a:r>
              <a:rPr lang="en-US" dirty="0" smtClean="0"/>
              <a:t>Difference between method and constructor?</a:t>
            </a:r>
          </a:p>
          <a:p>
            <a:r>
              <a:rPr lang="en-US" dirty="0" smtClean="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1561705"/>
              </p:ext>
            </p:extLst>
          </p:nvPr>
        </p:nvGraphicFramePr>
        <p:xfrm>
          <a:off x="1219200" y="2514600"/>
          <a:ext cx="7010400" cy="4058920"/>
        </p:xfrm>
        <a:graphic>
          <a:graphicData uri="http://schemas.openxmlformats.org/drawingml/2006/table">
            <a:tbl>
              <a:tblPr firstRow="1" bandRow="1">
                <a:tableStyleId>{5C22544A-7EE6-4342-B048-85BDC9FD1C3A}</a:tableStyleId>
              </a:tblPr>
              <a:tblGrid>
                <a:gridCol w="3505200"/>
                <a:gridCol w="3505200"/>
              </a:tblGrid>
              <a:tr h="584200">
                <a:tc>
                  <a:txBody>
                    <a:bodyPr/>
                    <a:lstStyle/>
                    <a:p>
                      <a:r>
                        <a:rPr lang="en-US" dirty="0" smtClean="0"/>
                        <a:t>Constructors</a:t>
                      </a:r>
                      <a:endParaRPr lang="en-US" dirty="0"/>
                    </a:p>
                  </a:txBody>
                  <a:tcPr/>
                </a:tc>
                <a:tc>
                  <a:txBody>
                    <a:bodyPr/>
                    <a:lstStyle/>
                    <a:p>
                      <a:r>
                        <a:rPr lang="en-US" dirty="0" smtClean="0"/>
                        <a:t>Methods</a:t>
                      </a:r>
                      <a:endParaRPr lang="en-US" dirty="0"/>
                    </a:p>
                  </a:txBody>
                  <a:tcPr/>
                </a:tc>
              </a:tr>
              <a:tr h="584200">
                <a:tc>
                  <a:txBody>
                    <a:bodyPr/>
                    <a:lstStyle/>
                    <a:p>
                      <a:r>
                        <a:rPr lang="en-US" dirty="0" smtClean="0"/>
                        <a:t>It is used to initialize the instance variables of a class.</a:t>
                      </a:r>
                      <a:endParaRPr lang="en-US" dirty="0"/>
                    </a:p>
                  </a:txBody>
                  <a:tcPr/>
                </a:tc>
                <a:tc>
                  <a:txBody>
                    <a:bodyPr/>
                    <a:lstStyle/>
                    <a:p>
                      <a:r>
                        <a:rPr lang="en-US" dirty="0" smtClean="0"/>
                        <a:t>Method is used</a:t>
                      </a:r>
                      <a:r>
                        <a:rPr lang="en-US" baseline="0" dirty="0" smtClean="0"/>
                        <a:t> for any general purpose processing and calculations</a:t>
                      </a:r>
                      <a:endParaRPr lang="en-US" dirty="0"/>
                    </a:p>
                  </a:txBody>
                  <a:tcPr/>
                </a:tc>
              </a:tr>
              <a:tr h="584200">
                <a:tc>
                  <a:txBody>
                    <a:bodyPr/>
                    <a:lstStyle/>
                    <a:p>
                      <a:r>
                        <a:rPr lang="en-US" dirty="0" smtClean="0"/>
                        <a:t>A constructor</a:t>
                      </a:r>
                      <a:r>
                        <a:rPr lang="en-US" baseline="0" dirty="0" smtClean="0"/>
                        <a:t> name and class name should be same.</a:t>
                      </a:r>
                      <a:endParaRPr lang="en-US" dirty="0"/>
                    </a:p>
                  </a:txBody>
                  <a:tcPr/>
                </a:tc>
                <a:tc>
                  <a:txBody>
                    <a:bodyPr/>
                    <a:lstStyle/>
                    <a:p>
                      <a:r>
                        <a:rPr lang="en-US" dirty="0" smtClean="0"/>
                        <a:t>A method’s name and class</a:t>
                      </a:r>
                      <a:r>
                        <a:rPr lang="en-US" baseline="0" dirty="0" smtClean="0"/>
                        <a:t> name can be same or different.</a:t>
                      </a:r>
                      <a:endParaRPr lang="en-US" dirty="0"/>
                    </a:p>
                  </a:txBody>
                  <a:tcPr/>
                </a:tc>
              </a:tr>
              <a:tr h="584200">
                <a:tc>
                  <a:txBody>
                    <a:bodyPr/>
                    <a:lstStyle/>
                    <a:p>
                      <a:r>
                        <a:rPr lang="en-US" dirty="0" smtClean="0"/>
                        <a:t>A constructor is called at the time of creating the object.</a:t>
                      </a:r>
                      <a:endParaRPr lang="en-US" dirty="0"/>
                    </a:p>
                  </a:txBody>
                  <a:tcPr/>
                </a:tc>
                <a:tc>
                  <a:txBody>
                    <a:bodyPr/>
                    <a:lstStyle/>
                    <a:p>
                      <a:r>
                        <a:rPr lang="en-US" dirty="0" smtClean="0"/>
                        <a:t>A method</a:t>
                      </a:r>
                      <a:r>
                        <a:rPr lang="en-US" baseline="0" dirty="0" smtClean="0"/>
                        <a:t> can be called after creating the object. </a:t>
                      </a:r>
                      <a:endParaRPr lang="en-US" dirty="0"/>
                    </a:p>
                  </a:txBody>
                  <a:tcPr/>
                </a:tc>
              </a:tr>
              <a:tr h="584200">
                <a:tc>
                  <a:txBody>
                    <a:bodyPr/>
                    <a:lstStyle/>
                    <a:p>
                      <a:r>
                        <a:rPr lang="en-US" dirty="0" smtClean="0"/>
                        <a:t>A constructor</a:t>
                      </a:r>
                      <a:r>
                        <a:rPr lang="en-US" baseline="0" dirty="0" smtClean="0"/>
                        <a:t> is called only once per object</a:t>
                      </a:r>
                      <a:endParaRPr lang="en-US" dirty="0"/>
                    </a:p>
                  </a:txBody>
                  <a:tcPr/>
                </a:tc>
                <a:tc>
                  <a:txBody>
                    <a:bodyPr/>
                    <a:lstStyle/>
                    <a:p>
                      <a:r>
                        <a:rPr lang="en-US" dirty="0" smtClean="0"/>
                        <a:t>A method</a:t>
                      </a:r>
                      <a:r>
                        <a:rPr lang="en-US" baseline="0" dirty="0" smtClean="0"/>
                        <a:t> can be called several times on the object.</a:t>
                      </a:r>
                      <a:endParaRPr lang="en-US" dirty="0"/>
                    </a:p>
                  </a:txBody>
                  <a:tcPr/>
                </a:tc>
              </a:tr>
              <a:tr h="584200">
                <a:tc>
                  <a:txBody>
                    <a:bodyPr/>
                    <a:lstStyle/>
                    <a:p>
                      <a:r>
                        <a:rPr lang="en-US" dirty="0" smtClean="0"/>
                        <a:t>A constructor</a:t>
                      </a:r>
                      <a:r>
                        <a:rPr lang="en-US" baseline="0" dirty="0" smtClean="0"/>
                        <a:t> is called and executed automatically.</a:t>
                      </a:r>
                      <a:endParaRPr lang="en-US" dirty="0"/>
                    </a:p>
                  </a:txBody>
                  <a:tcPr/>
                </a:tc>
                <a:tc>
                  <a:txBody>
                    <a:bodyPr/>
                    <a:lstStyle/>
                    <a:p>
                      <a:r>
                        <a:rPr lang="en-US" dirty="0" smtClean="0"/>
                        <a:t>A method is executed</a:t>
                      </a:r>
                      <a:r>
                        <a:rPr lang="en-US" baseline="0" dirty="0" smtClean="0"/>
                        <a:t> only when we we call it</a:t>
                      </a:r>
                      <a:endParaRPr lang="en-US" dirty="0"/>
                    </a:p>
                  </a:txBody>
                  <a:tcPr/>
                </a:tc>
              </a:tr>
            </a:tbl>
          </a:graphicData>
        </a:graphic>
      </p:graphicFrame>
    </p:spTree>
    <p:extLst>
      <p:ext uri="{BB962C8B-B14F-4D97-AF65-F5344CB8AC3E}">
        <p14:creationId xmlns:p14="http://schemas.microsoft.com/office/powerpoint/2010/main" val="7298469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if methods in a class</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com.objects.in;</a:t>
            </a:r>
          </a:p>
          <a:p>
            <a:endParaRPr lang="en-US" dirty="0"/>
          </a:p>
          <a:p>
            <a:r>
              <a:rPr lang="en-US" dirty="0"/>
              <a:t>// to check name age and display young, middle or old age</a:t>
            </a:r>
          </a:p>
          <a:p>
            <a:r>
              <a:rPr lang="en-US" b="1" dirty="0"/>
              <a:t>import </a:t>
            </a:r>
            <a:r>
              <a:rPr lang="en-US" b="1" dirty="0" err="1"/>
              <a:t>java.util</a:t>
            </a:r>
            <a:r>
              <a:rPr lang="en-US" b="1" dirty="0"/>
              <a:t>.*;</a:t>
            </a:r>
          </a:p>
          <a:p>
            <a:r>
              <a:rPr lang="en-US" b="1" dirty="0"/>
              <a:t>class Person2</a:t>
            </a:r>
          </a:p>
          <a:p>
            <a:r>
              <a:rPr lang="en-US" dirty="0"/>
              <a:t>{</a:t>
            </a:r>
          </a:p>
          <a:p>
            <a:r>
              <a:rPr lang="en-US" b="1" dirty="0"/>
              <a:t>private String name;</a:t>
            </a:r>
          </a:p>
          <a:p>
            <a:r>
              <a:rPr lang="en-US" b="1" dirty="0"/>
              <a:t>private </a:t>
            </a:r>
            <a:r>
              <a:rPr lang="en-US" b="1" dirty="0" err="1"/>
              <a:t>int</a:t>
            </a:r>
            <a:r>
              <a:rPr lang="en-US" b="1" dirty="0"/>
              <a:t> age;</a:t>
            </a:r>
          </a:p>
          <a:p>
            <a:endParaRPr lang="en-US" dirty="0"/>
          </a:p>
          <a:p>
            <a:r>
              <a:rPr lang="en-US" dirty="0"/>
              <a:t>// to accept the name and age.</a:t>
            </a:r>
          </a:p>
          <a:p>
            <a:r>
              <a:rPr lang="en-US" b="1" dirty="0"/>
              <a:t>public void accept()</a:t>
            </a:r>
          </a:p>
          <a:p>
            <a:r>
              <a:rPr lang="en-US" dirty="0"/>
              <a:t>{</a:t>
            </a:r>
          </a:p>
          <a:p>
            <a:r>
              <a:rPr lang="en-US" dirty="0"/>
              <a:t>Scanner </a:t>
            </a:r>
            <a:r>
              <a:rPr lang="en-US" u="sng" dirty="0" err="1"/>
              <a:t>sc</a:t>
            </a:r>
            <a:r>
              <a:rPr lang="en-US" u="sng" dirty="0"/>
              <a:t> = </a:t>
            </a:r>
            <a:r>
              <a:rPr lang="en-US" b="1" u="sng" dirty="0"/>
              <a:t>new Scanner(System.</a:t>
            </a:r>
            <a:r>
              <a:rPr lang="en-US" b="1" i="1" u="sng" dirty="0"/>
              <a:t>in);</a:t>
            </a:r>
          </a:p>
          <a:p>
            <a:r>
              <a:rPr lang="en-US" dirty="0"/>
              <a:t>// accept name and age</a:t>
            </a:r>
          </a:p>
          <a:p>
            <a:r>
              <a:rPr lang="en-US" dirty="0" err="1"/>
              <a:t>System.</a:t>
            </a:r>
            <a:r>
              <a:rPr lang="en-US" b="1" i="1" dirty="0" err="1"/>
              <a:t>out.println</a:t>
            </a:r>
            <a:r>
              <a:rPr lang="en-US" b="1" i="1" dirty="0"/>
              <a:t>(" Enter name and age: ");</a:t>
            </a:r>
          </a:p>
          <a:p>
            <a:r>
              <a:rPr lang="en-US" dirty="0"/>
              <a:t>name=</a:t>
            </a:r>
            <a:r>
              <a:rPr lang="en-US" dirty="0" err="1"/>
              <a:t>sc.nextLine</a:t>
            </a:r>
            <a:r>
              <a:rPr lang="en-US" dirty="0"/>
              <a:t>();</a:t>
            </a:r>
          </a:p>
          <a:p>
            <a:r>
              <a:rPr lang="en-US" dirty="0"/>
              <a:t>age=</a:t>
            </a:r>
            <a:r>
              <a:rPr lang="en-US" dirty="0" err="1"/>
              <a:t>sc.nextInt</a:t>
            </a:r>
            <a:r>
              <a:rPr lang="en-US" dirty="0"/>
              <a:t>();</a:t>
            </a:r>
          </a:p>
          <a:p>
            <a:r>
              <a:rPr lang="en-US" dirty="0"/>
              <a:t>}</a:t>
            </a:r>
          </a:p>
          <a:p>
            <a:r>
              <a:rPr lang="en-US" b="1" dirty="0"/>
              <a:t>public void check()</a:t>
            </a:r>
          </a:p>
          <a:p>
            <a:r>
              <a:rPr lang="en-US" dirty="0"/>
              <a:t>{</a:t>
            </a:r>
          </a:p>
          <a:p>
            <a:r>
              <a:rPr lang="en-US" b="1" dirty="0"/>
              <a:t>if(age&lt;30)</a:t>
            </a:r>
          </a:p>
          <a:p>
            <a:r>
              <a:rPr lang="en-US" dirty="0" err="1"/>
              <a:t>System.</a:t>
            </a:r>
            <a:r>
              <a:rPr lang="en-US" b="1" i="1" dirty="0" err="1"/>
              <a:t>out.println</a:t>
            </a:r>
            <a:r>
              <a:rPr lang="en-US" b="1" i="1" dirty="0"/>
              <a:t>(name +"is young");</a:t>
            </a:r>
          </a:p>
          <a:p>
            <a:r>
              <a:rPr lang="en-US" b="1" dirty="0"/>
              <a:t>else if(age&lt;=50)</a:t>
            </a:r>
          </a:p>
          <a:p>
            <a:r>
              <a:rPr lang="en-US" dirty="0" err="1"/>
              <a:t>System.</a:t>
            </a:r>
            <a:r>
              <a:rPr lang="en-US" b="1" i="1" dirty="0" err="1"/>
              <a:t>out.println</a:t>
            </a:r>
            <a:r>
              <a:rPr lang="en-US" b="1" i="1" dirty="0"/>
              <a:t>(name +" is middle age");</a:t>
            </a:r>
          </a:p>
          <a:p>
            <a:r>
              <a:rPr lang="en-US" b="1" dirty="0"/>
              <a:t>else </a:t>
            </a:r>
          </a:p>
          <a:p>
            <a:r>
              <a:rPr lang="en-US" dirty="0" err="1"/>
              <a:t>System.</a:t>
            </a:r>
            <a:r>
              <a:rPr lang="en-US" b="1" i="1" dirty="0" err="1"/>
              <a:t>out.println</a:t>
            </a:r>
            <a:r>
              <a:rPr lang="en-US" b="1" i="1" dirty="0"/>
              <a:t>(name +"is old");</a:t>
            </a:r>
          </a:p>
          <a:p>
            <a:r>
              <a:rPr lang="en-US" dirty="0"/>
              <a:t>}</a:t>
            </a:r>
          </a:p>
          <a:p>
            <a:r>
              <a:rPr lang="en-US" dirty="0"/>
              <a:t>}</a:t>
            </a:r>
          </a:p>
          <a:p>
            <a:r>
              <a:rPr lang="en-US" b="1" dirty="0"/>
              <a:t>public class Method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Person2 p = </a:t>
            </a:r>
            <a:r>
              <a:rPr lang="en-US" b="1" dirty="0"/>
              <a:t>new Person2();</a:t>
            </a:r>
          </a:p>
          <a:p>
            <a:r>
              <a:rPr lang="en-US" dirty="0"/>
              <a:t>//accept data</a:t>
            </a:r>
          </a:p>
          <a:p>
            <a:r>
              <a:rPr lang="en-US" dirty="0" err="1"/>
              <a:t>p.accept</a:t>
            </a:r>
            <a:r>
              <a:rPr lang="en-US" dirty="0"/>
              <a:t>();</a:t>
            </a:r>
          </a:p>
          <a:p>
            <a:r>
              <a:rPr lang="en-US" dirty="0"/>
              <a:t>// check the age.</a:t>
            </a:r>
          </a:p>
          <a:p>
            <a:r>
              <a:rPr lang="en-US" dirty="0" err="1"/>
              <a:t>p.check</a:t>
            </a:r>
            <a:r>
              <a:rPr lang="en-US" dirty="0"/>
              <a:t>();</a:t>
            </a:r>
          </a:p>
          <a:p>
            <a:r>
              <a:rPr lang="en-US" dirty="0"/>
              <a:t>Person2 s = </a:t>
            </a:r>
            <a:r>
              <a:rPr lang="en-US" b="1" dirty="0"/>
              <a:t>new Person2();</a:t>
            </a:r>
          </a:p>
          <a:p>
            <a:r>
              <a:rPr lang="en-US" dirty="0" err="1"/>
              <a:t>s.accept</a:t>
            </a:r>
            <a:r>
              <a:rPr lang="en-US" dirty="0"/>
              <a:t>();</a:t>
            </a:r>
          </a:p>
          <a:p>
            <a:r>
              <a:rPr lang="en-US" dirty="0" err="1"/>
              <a:t>s.check</a:t>
            </a:r>
            <a:r>
              <a:rPr lang="en-US" dirty="0"/>
              <a:t>();</a:t>
            </a:r>
          </a:p>
          <a:p>
            <a:endParaRPr lang="en-US" dirty="0"/>
          </a:p>
          <a:p>
            <a:r>
              <a:rPr lang="en-US" dirty="0"/>
              <a:t>}</a:t>
            </a:r>
          </a:p>
          <a:p>
            <a:endParaRPr lang="en-US" dirty="0"/>
          </a:p>
          <a:p>
            <a:r>
              <a:rPr lang="en-US"/>
              <a:t>}</a:t>
            </a:r>
          </a:p>
        </p:txBody>
      </p:sp>
    </p:spTree>
    <p:extLst>
      <p:ext uri="{BB962C8B-B14F-4D97-AF65-F5344CB8AC3E}">
        <p14:creationId xmlns:p14="http://schemas.microsoft.com/office/powerpoint/2010/main" val="3272564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lstStyle/>
          <a:p>
            <a:r>
              <a:rPr lang="en-US" dirty="0"/>
              <a:t>c</a:t>
            </a:r>
            <a:r>
              <a:rPr lang="en-US" dirty="0" smtClean="0"/>
              <a:t>lass Person</a:t>
            </a:r>
          </a:p>
          <a:p>
            <a:r>
              <a:rPr lang="en-US" dirty="0" smtClean="0"/>
              <a:t>{</a:t>
            </a:r>
          </a:p>
          <a:p>
            <a:r>
              <a:rPr lang="en-US" dirty="0" smtClean="0"/>
              <a:t>//properties – instance variables</a:t>
            </a:r>
          </a:p>
          <a:p>
            <a:r>
              <a:rPr lang="en-US" dirty="0" smtClean="0"/>
              <a:t>String name;</a:t>
            </a:r>
          </a:p>
          <a:p>
            <a:r>
              <a:rPr lang="en-US" dirty="0"/>
              <a:t> </a:t>
            </a:r>
            <a:r>
              <a:rPr lang="en-US" dirty="0" err="1" smtClean="0"/>
              <a:t>int</a:t>
            </a:r>
            <a:r>
              <a:rPr lang="en-US" dirty="0" smtClean="0"/>
              <a:t> age;</a:t>
            </a:r>
          </a:p>
          <a:p>
            <a:r>
              <a:rPr lang="en-US" dirty="0" smtClean="0"/>
              <a:t>//actions- methods</a:t>
            </a:r>
          </a:p>
          <a:p>
            <a:r>
              <a:rPr lang="en-US" dirty="0"/>
              <a:t> </a:t>
            </a:r>
            <a:r>
              <a:rPr lang="en-US" dirty="0" smtClean="0"/>
              <a:t>void talk()</a:t>
            </a:r>
          </a:p>
          <a:p>
            <a:r>
              <a:rPr lang="en-US" dirty="0" smtClean="0"/>
              <a:t>{ </a:t>
            </a:r>
            <a:r>
              <a:rPr lang="en-US" dirty="0" err="1" smtClean="0"/>
              <a:t>System.out.println</a:t>
            </a:r>
            <a:r>
              <a:rPr lang="en-US" dirty="0" smtClean="0"/>
              <a:t>(“Hello I am “+name);</a:t>
            </a:r>
          </a:p>
          <a:p>
            <a:r>
              <a:rPr lang="en-US" dirty="0" err="1"/>
              <a:t>System.out.println</a:t>
            </a:r>
            <a:r>
              <a:rPr lang="en-US" dirty="0" smtClean="0"/>
              <a:t>(“My age is  “+age);</a:t>
            </a:r>
            <a:endParaRPr lang="en-US" dirty="0"/>
          </a:p>
          <a:p>
            <a:r>
              <a:rPr lang="en-US" dirty="0" smtClean="0"/>
              <a:t>} }</a:t>
            </a:r>
            <a:endParaRPr lang="en-US" dirty="0"/>
          </a:p>
        </p:txBody>
      </p:sp>
    </p:spTree>
    <p:extLst>
      <p:ext uri="{BB962C8B-B14F-4D97-AF65-F5344CB8AC3E}">
        <p14:creationId xmlns:p14="http://schemas.microsoft.com/office/powerpoint/2010/main" val="3695840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85000" lnSpcReduction="10000"/>
          </a:bodyPr>
          <a:lstStyle/>
          <a:p>
            <a:r>
              <a:rPr lang="en-US" dirty="0"/>
              <a:t> </a:t>
            </a:r>
            <a:r>
              <a:rPr lang="en-US" dirty="0" smtClean="0"/>
              <a:t>class is used to declare a class.</a:t>
            </a:r>
          </a:p>
          <a:p>
            <a:r>
              <a:rPr lang="en-US" dirty="0" smtClean="0"/>
              <a:t>Hello I am </a:t>
            </a:r>
            <a:r>
              <a:rPr lang="en-US" dirty="0" err="1" smtClean="0"/>
              <a:t>Raju</a:t>
            </a:r>
            <a:endParaRPr lang="en-US" dirty="0"/>
          </a:p>
          <a:p>
            <a:r>
              <a:rPr lang="en-US" dirty="0" smtClean="0"/>
              <a:t>My age is 22.</a:t>
            </a:r>
          </a:p>
          <a:p>
            <a:r>
              <a:rPr lang="en-US" dirty="0" smtClean="0"/>
              <a:t>This is what we are displaying.</a:t>
            </a:r>
          </a:p>
          <a:p>
            <a:r>
              <a:rPr lang="en-US" dirty="0" smtClean="0"/>
              <a:t>Writing class this is not sufficient. </a:t>
            </a:r>
          </a:p>
          <a:p>
            <a:r>
              <a:rPr lang="en-US" dirty="0" smtClean="0"/>
              <a:t>To use the class we need to create an object to class.</a:t>
            </a:r>
          </a:p>
          <a:p>
            <a:r>
              <a:rPr lang="en-US" dirty="0" smtClean="0"/>
              <a:t>**Object creation represents allotting memory which is necessary to store the actual data of the variables.</a:t>
            </a:r>
          </a:p>
          <a:p>
            <a:r>
              <a:rPr lang="en-US" dirty="0" smtClean="0"/>
              <a:t>Person </a:t>
            </a:r>
            <a:r>
              <a:rPr lang="en-US" dirty="0" err="1" smtClean="0"/>
              <a:t>Raju</a:t>
            </a:r>
            <a:r>
              <a:rPr lang="en-US" dirty="0" smtClean="0"/>
              <a:t>= new Person();</a:t>
            </a:r>
          </a:p>
          <a:p>
            <a:r>
              <a:rPr lang="en-US" dirty="0"/>
              <a:t> </a:t>
            </a:r>
            <a:r>
              <a:rPr lang="en-US" dirty="0" smtClean="0"/>
              <a:t>new operator creates the object.</a:t>
            </a:r>
          </a:p>
          <a:p>
            <a:r>
              <a:rPr lang="en-US" dirty="0" smtClean="0"/>
              <a:t>Left hand side is :</a:t>
            </a:r>
          </a:p>
          <a:p>
            <a:r>
              <a:rPr lang="en-US" dirty="0" err="1" smtClean="0"/>
              <a:t>Raju</a:t>
            </a:r>
            <a:r>
              <a:rPr lang="en-US" dirty="0" smtClean="0"/>
              <a:t> is the object name. </a:t>
            </a:r>
            <a:r>
              <a:rPr lang="en-US" dirty="0" err="1" smtClean="0"/>
              <a:t>Raju</a:t>
            </a:r>
            <a:r>
              <a:rPr lang="en-US" dirty="0" smtClean="0"/>
              <a:t> is actually a variable of person class.</a:t>
            </a:r>
            <a:endParaRPr lang="en-US" dirty="0"/>
          </a:p>
        </p:txBody>
      </p:sp>
    </p:spTree>
    <p:extLst>
      <p:ext uri="{BB962C8B-B14F-4D97-AF65-F5344CB8AC3E}">
        <p14:creationId xmlns:p14="http://schemas.microsoft.com/office/powerpoint/2010/main" val="1640163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err="1" smtClean="0"/>
              <a:t>Raju</a:t>
            </a:r>
            <a:r>
              <a:rPr lang="en-US" dirty="0" smtClean="0"/>
              <a:t> variable stores the reference number of the object returned by JVM, after creating the object.</a:t>
            </a:r>
          </a:p>
          <a:p>
            <a:r>
              <a:rPr lang="en-US" b="1" u="sng" dirty="0" smtClean="0"/>
              <a:t>Object Creation.</a:t>
            </a:r>
          </a:p>
          <a:p>
            <a:r>
              <a:rPr lang="en-US" dirty="0" smtClean="0"/>
              <a:t>We know class code along with method code is stored in “method area” of JVM.</a:t>
            </a:r>
          </a:p>
          <a:p>
            <a:r>
              <a:rPr lang="en-US" dirty="0" smtClean="0"/>
              <a:t>When an object is created, the memory is allocated on heap.</a:t>
            </a:r>
          </a:p>
          <a:p>
            <a:r>
              <a:rPr lang="en-US" dirty="0" smtClean="0"/>
              <a:t>After creating of object, JVM produces a unique reference number for the object from the memory address of the object.</a:t>
            </a:r>
          </a:p>
          <a:p>
            <a:r>
              <a:rPr lang="en-US" dirty="0" smtClean="0"/>
              <a:t>This reference number is also called </a:t>
            </a:r>
            <a:r>
              <a:rPr lang="en-US" b="1" dirty="0" err="1" smtClean="0"/>
              <a:t>hashcode</a:t>
            </a:r>
            <a:r>
              <a:rPr lang="en-US" dirty="0" smtClean="0"/>
              <a:t> Number</a:t>
            </a:r>
          </a:p>
          <a:p>
            <a:r>
              <a:rPr lang="en-US" dirty="0" err="1" smtClean="0"/>
              <a:t>System.out.println</a:t>
            </a:r>
            <a:r>
              <a:rPr lang="en-US" dirty="0" smtClean="0"/>
              <a:t>(</a:t>
            </a:r>
            <a:r>
              <a:rPr lang="en-US" dirty="0" err="1" smtClean="0"/>
              <a:t>Raju.hashcode</a:t>
            </a:r>
            <a:r>
              <a:rPr lang="en-US" dirty="0" smtClean="0"/>
              <a:t>());</a:t>
            </a:r>
            <a:endParaRPr lang="en-US" dirty="0"/>
          </a:p>
        </p:txBody>
      </p:sp>
    </p:spTree>
    <p:extLst>
      <p:ext uri="{BB962C8B-B14F-4D97-AF65-F5344CB8AC3E}">
        <p14:creationId xmlns:p14="http://schemas.microsoft.com/office/powerpoint/2010/main" val="404048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hash code?</a:t>
            </a:r>
          </a:p>
          <a:p>
            <a:r>
              <a:rPr lang="en-US" dirty="0" smtClean="0"/>
              <a:t>Hash code is a unique identification number allocated to the objects by the JVM. This hash code number is also called reference number which is created based on the location of the object in memory and is unique for all the objects, except for String Objects.</a:t>
            </a:r>
          </a:p>
          <a:p>
            <a:r>
              <a:rPr lang="en-US" dirty="0" smtClean="0"/>
              <a:t>How can you find the hash code of an object?</a:t>
            </a:r>
          </a:p>
          <a:p>
            <a:r>
              <a:rPr lang="en-US" dirty="0" smtClean="0"/>
              <a:t>The </a:t>
            </a:r>
            <a:r>
              <a:rPr lang="en-US" dirty="0" err="1" smtClean="0"/>
              <a:t>hashcode</a:t>
            </a:r>
            <a:r>
              <a:rPr lang="en-US" dirty="0" smtClean="0"/>
              <a:t>() method of ‘Object’ class in </a:t>
            </a:r>
            <a:r>
              <a:rPr lang="en-US" dirty="0" err="1" smtClean="0"/>
              <a:t>java.lang</a:t>
            </a:r>
            <a:r>
              <a:rPr lang="en-US" dirty="0" smtClean="0"/>
              <a:t> package is useful to find the hash code of an object.</a:t>
            </a:r>
            <a:endParaRPr lang="en-US" dirty="0"/>
          </a:p>
        </p:txBody>
      </p:sp>
    </p:spTree>
    <p:extLst>
      <p:ext uri="{BB962C8B-B14F-4D97-AF65-F5344CB8AC3E}">
        <p14:creationId xmlns:p14="http://schemas.microsoft.com/office/powerpoint/2010/main" val="469450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code</a:t>
            </a:r>
            <a:endParaRPr lang="en-US" dirty="0"/>
          </a:p>
        </p:txBody>
      </p:sp>
      <p:sp>
        <p:nvSpPr>
          <p:cNvPr id="3" name="Content Placeholder 2"/>
          <p:cNvSpPr>
            <a:spLocks noGrp="1"/>
          </p:cNvSpPr>
          <p:nvPr>
            <p:ph idx="1"/>
          </p:nvPr>
        </p:nvSpPr>
        <p:spPr>
          <a:xfrm>
            <a:off x="457200" y="990600"/>
            <a:ext cx="8229600" cy="5562600"/>
          </a:xfrm>
        </p:spPr>
        <p:txBody>
          <a:bodyPr>
            <a:normAutofit fontScale="47500" lnSpcReduction="20000"/>
          </a:bodyPr>
          <a:lstStyle/>
          <a:p>
            <a:endParaRPr lang="en-US" dirty="0" smtClean="0"/>
          </a:p>
          <a:p>
            <a:r>
              <a:rPr lang="en-US" dirty="0" smtClean="0"/>
              <a:t>Hash code is an integer.</a:t>
            </a:r>
          </a:p>
          <a:p>
            <a:endParaRPr lang="en-US" dirty="0" smtClean="0"/>
          </a:p>
          <a:p>
            <a:r>
              <a:rPr lang="en-US" dirty="0" smtClean="0"/>
              <a:t>If  a class overrides </a:t>
            </a:r>
            <a:r>
              <a:rPr lang="en-US" dirty="0" err="1" smtClean="0"/>
              <a:t>hashcode</a:t>
            </a:r>
            <a:r>
              <a:rPr lang="en-US" dirty="0" smtClean="0"/>
              <a:t>() method then </a:t>
            </a:r>
            <a:r>
              <a:rPr lang="en-US" dirty="0" err="1" smtClean="0"/>
              <a:t>hashcode</a:t>
            </a:r>
            <a:r>
              <a:rPr lang="en-US" dirty="0" smtClean="0"/>
              <a:t> is not memory address.</a:t>
            </a:r>
          </a:p>
          <a:p>
            <a:r>
              <a:rPr lang="en-US" dirty="0" smtClean="0"/>
              <a:t>Ex: </a:t>
            </a:r>
            <a:r>
              <a:rPr lang="en-US" dirty="0" err="1" smtClean="0"/>
              <a:t>java.lang.String</a:t>
            </a:r>
            <a:r>
              <a:rPr lang="en-US" dirty="0" smtClean="0"/>
              <a:t> class, </a:t>
            </a:r>
            <a:r>
              <a:rPr lang="en-US" dirty="0" err="1" smtClean="0"/>
              <a:t>hashcode</a:t>
            </a:r>
            <a:r>
              <a:rPr lang="en-US" dirty="0" smtClean="0"/>
              <a:t>() method is overridden and </a:t>
            </a:r>
            <a:r>
              <a:rPr lang="en-US" dirty="0" err="1" smtClean="0"/>
              <a:t>caluculated</a:t>
            </a:r>
            <a:r>
              <a:rPr lang="en-US" dirty="0" smtClean="0"/>
              <a:t> by using the </a:t>
            </a:r>
          </a:p>
          <a:p>
            <a:pPr lvl="0"/>
            <a:endParaRPr lang="en-US" b="1" i="1" dirty="0" smtClean="0"/>
          </a:p>
          <a:p>
            <a:pPr lvl="0"/>
            <a:endParaRPr lang="en-US" b="1" i="1" dirty="0"/>
          </a:p>
          <a:p>
            <a:pPr lvl="0"/>
            <a:endParaRPr lang="en-US" b="1" i="1" dirty="0" smtClean="0"/>
          </a:p>
          <a:p>
            <a:pPr lvl="0"/>
            <a:r>
              <a:rPr lang="en-US" b="1" i="1" dirty="0" err="1" smtClean="0"/>
              <a:t>hashCode</a:t>
            </a:r>
            <a:endParaRPr lang="en-US" dirty="0"/>
          </a:p>
          <a:p>
            <a:r>
              <a:rPr lang="en-US" dirty="0"/>
              <a:t>public </a:t>
            </a:r>
            <a:r>
              <a:rPr lang="en-US" dirty="0" err="1"/>
              <a:t>int</a:t>
            </a:r>
            <a:r>
              <a:rPr lang="en-US" dirty="0"/>
              <a:t> </a:t>
            </a:r>
            <a:r>
              <a:rPr lang="en-US" dirty="0" err="1"/>
              <a:t>hashCode</a:t>
            </a:r>
            <a:r>
              <a:rPr lang="en-US" dirty="0"/>
              <a:t>()</a:t>
            </a:r>
          </a:p>
          <a:p>
            <a:r>
              <a:rPr lang="en-US" dirty="0"/>
              <a:t>Returns a hash code for this string. The hash code for a String object is computed as </a:t>
            </a:r>
          </a:p>
          <a:p>
            <a:r>
              <a:rPr lang="en-US" dirty="0"/>
              <a:t> s[0]*31^(n-1) + s[1]*31^(n-2) + ... + s[n-1]</a:t>
            </a:r>
          </a:p>
          <a:p>
            <a:r>
              <a:rPr lang="en-US" dirty="0"/>
              <a:t> </a:t>
            </a:r>
          </a:p>
          <a:p>
            <a:r>
              <a:rPr lang="en-US" dirty="0"/>
              <a:t>using </a:t>
            </a:r>
            <a:r>
              <a:rPr lang="en-US" dirty="0" err="1"/>
              <a:t>int</a:t>
            </a:r>
            <a:r>
              <a:rPr lang="en-US" dirty="0"/>
              <a:t> arithmetic, where s[i] is the </a:t>
            </a:r>
            <a:r>
              <a:rPr lang="en-US" i="1" dirty="0" err="1"/>
              <a:t>i</a:t>
            </a:r>
            <a:r>
              <a:rPr lang="en-US" dirty="0" err="1"/>
              <a:t>th</a:t>
            </a:r>
            <a:r>
              <a:rPr lang="en-US" dirty="0"/>
              <a:t> character of the string, n is the length of the string, and ^ indicates exponentiation. (The hash value of the empty string is zero.)</a:t>
            </a:r>
          </a:p>
          <a:p>
            <a:r>
              <a:rPr lang="en-US" b="1" dirty="0"/>
              <a:t>Overrides:</a:t>
            </a:r>
            <a:endParaRPr lang="en-US" dirty="0"/>
          </a:p>
          <a:p>
            <a:r>
              <a:rPr lang="en-US" u="sng" dirty="0" err="1">
                <a:hlinkClick r:id="rId2"/>
              </a:rPr>
              <a:t>hashCode</a:t>
            </a:r>
            <a:r>
              <a:rPr lang="en-US" dirty="0"/>
              <a:t> in class </a:t>
            </a:r>
            <a:r>
              <a:rPr lang="en-US" u="sng" dirty="0">
                <a:hlinkClick r:id="rId3" tooltip="class in java.lang"/>
              </a:rPr>
              <a:t>Object</a:t>
            </a:r>
            <a:endParaRPr lang="en-US" dirty="0"/>
          </a:p>
          <a:p>
            <a:r>
              <a:rPr lang="en-US" b="1" dirty="0"/>
              <a:t>Returns:</a:t>
            </a:r>
            <a:endParaRPr lang="en-US" dirty="0"/>
          </a:p>
          <a:p>
            <a:r>
              <a:rPr lang="en-US" dirty="0"/>
              <a:t>a hash code value for this object.</a:t>
            </a:r>
          </a:p>
          <a:p>
            <a:r>
              <a:rPr lang="en-US" b="1" dirty="0"/>
              <a:t>See Also:</a:t>
            </a:r>
            <a:endParaRPr lang="en-US" dirty="0"/>
          </a:p>
          <a:p>
            <a:r>
              <a:rPr lang="en-US" u="sng" dirty="0" err="1">
                <a:hlinkClick r:id="rId4"/>
              </a:rPr>
              <a:t>Object.equals</a:t>
            </a:r>
            <a:r>
              <a:rPr lang="en-US" u="sng" dirty="0">
                <a:hlinkClick r:id="rId4"/>
              </a:rPr>
              <a:t>(</a:t>
            </a:r>
            <a:r>
              <a:rPr lang="en-US" u="sng" dirty="0" err="1">
                <a:hlinkClick r:id="rId4"/>
              </a:rPr>
              <a:t>java.lang.Object</a:t>
            </a:r>
            <a:r>
              <a:rPr lang="en-US" u="sng" dirty="0">
                <a:hlinkClick r:id="rId4"/>
              </a:rPr>
              <a:t>)</a:t>
            </a:r>
            <a:r>
              <a:rPr lang="en-US" dirty="0"/>
              <a:t>, </a:t>
            </a:r>
            <a:r>
              <a:rPr lang="en-US" u="sng" dirty="0" err="1">
                <a:hlinkClick r:id="rId5"/>
              </a:rPr>
              <a:t>System.identityHashCode</a:t>
            </a:r>
            <a:r>
              <a:rPr lang="en-US" u="sng" dirty="0">
                <a:hlinkClick r:id="rId5"/>
              </a:rPr>
              <a:t>(</a:t>
            </a:r>
            <a:r>
              <a:rPr lang="en-US" u="sng" dirty="0" err="1">
                <a:hlinkClick r:id="rId5"/>
              </a:rPr>
              <a:t>java.lang.Object</a:t>
            </a:r>
            <a:endParaRPr lang="en-US" dirty="0"/>
          </a:p>
          <a:p>
            <a:endParaRPr lang="en-US" dirty="0"/>
          </a:p>
        </p:txBody>
      </p:sp>
    </p:spTree>
    <p:extLst>
      <p:ext uri="{BB962C8B-B14F-4D97-AF65-F5344CB8AC3E}">
        <p14:creationId xmlns:p14="http://schemas.microsoft.com/office/powerpoint/2010/main" val="2956025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on hash code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package com.strings.in;</a:t>
            </a:r>
          </a:p>
          <a:p>
            <a:endParaRPr lang="en-US" dirty="0"/>
          </a:p>
          <a:p>
            <a:r>
              <a:rPr lang="en-US" b="1" dirty="0"/>
              <a:t>public class </a:t>
            </a:r>
            <a:r>
              <a:rPr lang="en-US" b="1" dirty="0" err="1"/>
              <a:t>Hashcode_check</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String str1= </a:t>
            </a:r>
            <a:r>
              <a:rPr lang="en-US" b="1" dirty="0"/>
              <a:t>new String("</a:t>
            </a:r>
            <a:r>
              <a:rPr lang="en-US" b="1" dirty="0" err="1"/>
              <a:t>Aa</a:t>
            </a:r>
            <a:r>
              <a:rPr lang="en-US" b="1" dirty="0"/>
              <a:t>");</a:t>
            </a:r>
          </a:p>
          <a:p>
            <a:r>
              <a:rPr lang="en-US" dirty="0" err="1"/>
              <a:t>System.</a:t>
            </a:r>
            <a:r>
              <a:rPr lang="en-US" b="1" i="1" dirty="0" err="1"/>
              <a:t>out.println</a:t>
            </a:r>
            <a:r>
              <a:rPr lang="en-US" b="1" i="1" dirty="0"/>
              <a:t>(str1.hashCode());</a:t>
            </a:r>
          </a:p>
          <a:p>
            <a:r>
              <a:rPr lang="en-US" dirty="0"/>
              <a:t>String str2= </a:t>
            </a:r>
            <a:r>
              <a:rPr lang="en-US" b="1" dirty="0"/>
              <a:t>new String("BB");</a:t>
            </a:r>
          </a:p>
          <a:p>
            <a:r>
              <a:rPr lang="en-US" dirty="0" err="1"/>
              <a:t>System.</a:t>
            </a:r>
            <a:r>
              <a:rPr lang="en-US" b="1" i="1" dirty="0" err="1"/>
              <a:t>out.println</a:t>
            </a:r>
            <a:r>
              <a:rPr lang="en-US" b="1" i="1" dirty="0"/>
              <a:t>(str2.hashCode());</a:t>
            </a:r>
          </a:p>
          <a:p>
            <a:endParaRPr lang="en-US" dirty="0"/>
          </a:p>
          <a:p>
            <a:r>
              <a:rPr lang="en-US" dirty="0"/>
              <a:t>}</a:t>
            </a:r>
          </a:p>
          <a:p>
            <a:endParaRPr lang="en-US" dirty="0"/>
          </a:p>
          <a:p>
            <a:r>
              <a:rPr lang="en-US" dirty="0" smtClean="0"/>
              <a:t>}</a:t>
            </a:r>
          </a:p>
          <a:p>
            <a:r>
              <a:rPr lang="en-US" dirty="0" smtClean="0"/>
              <a:t>If two strings have same </a:t>
            </a:r>
            <a:r>
              <a:rPr lang="en-US" dirty="0" err="1" smtClean="0"/>
              <a:t>hashcode</a:t>
            </a:r>
            <a:r>
              <a:rPr lang="en-US" dirty="0" smtClean="0"/>
              <a:t> then they may not be equal with respect to either equals or == operator.</a:t>
            </a:r>
            <a:endParaRPr lang="en-US" dirty="0"/>
          </a:p>
        </p:txBody>
      </p:sp>
    </p:spTree>
    <p:extLst>
      <p:ext uri="{BB962C8B-B14F-4D97-AF65-F5344CB8AC3E}">
        <p14:creationId xmlns:p14="http://schemas.microsoft.com/office/powerpoint/2010/main" val="3913461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Instance, Static and methods By JVM.</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67840"/>
            <a:ext cx="861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9504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2132</Words>
  <Application>Microsoft Office PowerPoint</Application>
  <PresentationFormat>On-screen Show (4:3)</PresentationFormat>
  <Paragraphs>426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Classes and Objects</vt:lpstr>
      <vt:lpstr>Classes and Objects</vt:lpstr>
      <vt:lpstr> </vt:lpstr>
      <vt:lpstr> </vt:lpstr>
      <vt:lpstr> </vt:lpstr>
      <vt:lpstr>Interview questions</vt:lpstr>
      <vt:lpstr>Hash code</vt:lpstr>
      <vt:lpstr>Program on hash code</vt:lpstr>
      <vt:lpstr>Instance, Static and methods By JVM.</vt:lpstr>
      <vt:lpstr>Program to check hash code</vt:lpstr>
      <vt:lpstr> </vt:lpstr>
      <vt:lpstr>Default values of instance variables</vt:lpstr>
      <vt:lpstr> </vt:lpstr>
      <vt:lpstr>Initializing the instance variable.</vt:lpstr>
      <vt:lpstr>Overriding the data</vt:lpstr>
      <vt:lpstr> </vt:lpstr>
      <vt:lpstr> </vt:lpstr>
      <vt:lpstr>In tabular form</vt:lpstr>
      <vt:lpstr>Important interview question</vt:lpstr>
      <vt:lpstr>Private</vt:lpstr>
      <vt:lpstr> </vt:lpstr>
      <vt:lpstr>                </vt:lpstr>
      <vt:lpstr> </vt:lpstr>
      <vt:lpstr>Parameterized constructors</vt:lpstr>
      <vt:lpstr>Constructor overloading</vt:lpstr>
      <vt:lpstr>Interview question</vt:lpstr>
      <vt:lpstr>Interview questions what is difference between default constructor and parameterized constructor</vt:lpstr>
      <vt:lpstr>Interview question</vt:lpstr>
      <vt:lpstr>Understand if methods in a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Welcome</dc:creator>
  <cp:lastModifiedBy>Welcome</cp:lastModifiedBy>
  <cp:revision>41</cp:revision>
  <dcterms:created xsi:type="dcterms:W3CDTF">2020-05-18T15:52:40Z</dcterms:created>
  <dcterms:modified xsi:type="dcterms:W3CDTF">2020-05-22T02:50:18Z</dcterms:modified>
</cp:coreProperties>
</file>