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83" r:id="rId5"/>
    <p:sldId id="259" r:id="rId6"/>
    <p:sldId id="260" r:id="rId7"/>
    <p:sldId id="261" r:id="rId8"/>
    <p:sldId id="262" r:id="rId9"/>
    <p:sldId id="263" r:id="rId10"/>
    <p:sldId id="264" r:id="rId11"/>
    <p:sldId id="265" r:id="rId12"/>
    <p:sldId id="28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D7F63-0DFF-4D30-B34F-82CD146CD294}" type="datetimeFigureOut">
              <a:rPr lang="en-US" smtClean="0"/>
              <a:pPr/>
              <a:t>8/19/2022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5F39F-74A1-478A-9B0D-DDC8E1FDD0A9}" type="slidenum">
              <a:rPr lang="en-US" smtClean="0"/>
              <a:pPr/>
              <a:t>‹#›</a:t>
            </a:fld>
            <a:endParaRPr lang="en-US"/>
          </a:p>
        </p:txBody>
      </p:sp>
    </p:spTree>
    <p:extLst>
      <p:ext uri="{BB962C8B-B14F-4D97-AF65-F5344CB8AC3E}">
        <p14:creationId xmlns="" xmlns:p14="http://schemas.microsoft.com/office/powerpoint/2010/main" val="396980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D5F39F-74A1-478A-9B0D-DDC8E1FDD0A9}" type="slidenum">
              <a:rPr lang="en-US" smtClean="0"/>
              <a:pPr/>
              <a:t>5</a:t>
            </a:fld>
            <a:endParaRPr lang="en-US"/>
          </a:p>
        </p:txBody>
      </p:sp>
    </p:spTree>
    <p:extLst>
      <p:ext uri="{BB962C8B-B14F-4D97-AF65-F5344CB8AC3E}">
        <p14:creationId xmlns="" xmlns:p14="http://schemas.microsoft.com/office/powerpoint/2010/main" val="416180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1FF43-E34A-4E10-B530-405226EB34D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128786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1FF43-E34A-4E10-B530-405226EB34D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136681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1FF43-E34A-4E10-B530-405226EB34D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408610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1FF43-E34A-4E10-B530-405226EB34D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201390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1FF43-E34A-4E10-B530-405226EB34D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352912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1FF43-E34A-4E10-B530-405226EB34D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126174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1FF43-E34A-4E10-B530-405226EB34D3}" type="datetimeFigureOut">
              <a:rPr lang="en-US" smtClean="0"/>
              <a:pPr/>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3961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1FF43-E34A-4E10-B530-405226EB34D3}" type="datetimeFigureOut">
              <a:rPr lang="en-US" smtClean="0"/>
              <a:pPr/>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343642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1FF43-E34A-4E10-B530-405226EB34D3}" type="datetimeFigureOut">
              <a:rPr lang="en-US" smtClean="0"/>
              <a:pPr/>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40707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1FF43-E34A-4E10-B530-405226EB34D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316485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1FF43-E34A-4E10-B530-405226EB34D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165418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1FF43-E34A-4E10-B530-405226EB34D3}" type="datetimeFigureOut">
              <a:rPr lang="en-US" smtClean="0"/>
              <a:pPr/>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28A80-25FC-43EF-8C24-97FA158B847D}" type="slidenum">
              <a:rPr lang="en-US" smtClean="0"/>
              <a:pPr/>
              <a:t>‹#›</a:t>
            </a:fld>
            <a:endParaRPr lang="en-US"/>
          </a:p>
        </p:txBody>
      </p:sp>
    </p:spTree>
    <p:extLst>
      <p:ext uri="{BB962C8B-B14F-4D97-AF65-F5344CB8AC3E}">
        <p14:creationId xmlns="" xmlns:p14="http://schemas.microsoft.com/office/powerpoint/2010/main" val="357602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Statements in Java</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 xmlns:p14="http://schemas.microsoft.com/office/powerpoint/2010/main" val="60186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a:t>
            </a:r>
            <a:r>
              <a:rPr lang="en-US" b="1" dirty="0"/>
              <a:t>do...while</a:t>
            </a:r>
            <a:r>
              <a:rPr lang="en-US" dirty="0"/>
              <a:t> loop is similar to a while loop, except that a do...while loop is guaranteed to execute at least one time.</a:t>
            </a:r>
          </a:p>
          <a:p>
            <a:r>
              <a:rPr lang="en-US" dirty="0"/>
              <a:t>Syntax</a:t>
            </a:r>
          </a:p>
          <a:p>
            <a:r>
              <a:rPr lang="en-US" dirty="0"/>
              <a:t>Following is the syntax of a do...while loop −</a:t>
            </a:r>
          </a:p>
          <a:p>
            <a:r>
              <a:rPr lang="en-US" dirty="0"/>
              <a:t>do { // Statements }while(</a:t>
            </a:r>
            <a:r>
              <a:rPr lang="en-US" dirty="0" err="1"/>
              <a:t>Boolean_expression</a:t>
            </a:r>
            <a:r>
              <a:rPr lang="en-US" dirty="0" smtClean="0"/>
              <a:t>);</a:t>
            </a:r>
          </a:p>
          <a:p>
            <a:r>
              <a:rPr lang="en-US" dirty="0"/>
              <a:t>Notice that the Boolean expression appears at the end of the loop, so the statements in the loop execute once before the Boolean is tested.</a:t>
            </a:r>
          </a:p>
          <a:p>
            <a:r>
              <a:rPr lang="en-US" dirty="0"/>
              <a:t>If the Boolean expression is true, the control jumps back up to do statement, and the statements in the loop execute again. This process repeats until the Boolean expression is false.</a:t>
            </a:r>
          </a:p>
          <a:p>
            <a:endParaRPr lang="en-US" dirty="0"/>
          </a:p>
        </p:txBody>
      </p:sp>
    </p:spTree>
    <p:extLst>
      <p:ext uri="{BB962C8B-B14F-4D97-AF65-F5344CB8AC3E}">
        <p14:creationId xmlns="" xmlns:p14="http://schemas.microsoft.com/office/powerpoint/2010/main" val="145245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1852613"/>
            <a:ext cx="6248400" cy="4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8734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US" dirty="0" smtClean="0"/>
              <a:t>Out of do…while and while– which loop is efficient?</a:t>
            </a:r>
          </a:p>
          <a:p>
            <a:r>
              <a:rPr lang="en-US" dirty="0" smtClean="0"/>
              <a:t>In  a do..while loop, the statements are executed without testing the condition, the first time. For second time only the condition is observed. This means that the programmer does not have a control right from the beginning of its execution. </a:t>
            </a:r>
          </a:p>
          <a:p>
            <a:r>
              <a:rPr lang="en-US" dirty="0" smtClean="0"/>
              <a:t>In a while loop, the condition is tested first and then only the statements are executed. This means it provides better control right from the beginning. Hence, while loop is more efficient than do… while loop.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Autofit/>
          </a:bodyPr>
          <a:lstStyle/>
          <a:p>
            <a:r>
              <a:rPr lang="en-US" sz="1600" dirty="0"/>
              <a:t>A </a:t>
            </a:r>
            <a:r>
              <a:rPr lang="en-US" sz="1600" b="1" dirty="0"/>
              <a:t>for</a:t>
            </a:r>
            <a:r>
              <a:rPr lang="en-US" sz="1600" dirty="0"/>
              <a:t> loop is a repetition control structure that allows you to efficiently write a loop that needs to be executed a specific number of times.</a:t>
            </a:r>
          </a:p>
          <a:p>
            <a:r>
              <a:rPr lang="en-US" sz="1600" dirty="0"/>
              <a:t>A </a:t>
            </a:r>
            <a:r>
              <a:rPr lang="en-US" sz="1600" b="1" dirty="0"/>
              <a:t>for</a:t>
            </a:r>
            <a:r>
              <a:rPr lang="en-US" sz="1600" dirty="0"/>
              <a:t> loop is useful when you know how many times a task is to be repeated.</a:t>
            </a:r>
          </a:p>
          <a:p>
            <a:r>
              <a:rPr lang="en-US" sz="1600" dirty="0"/>
              <a:t>Syntax</a:t>
            </a:r>
          </a:p>
          <a:p>
            <a:r>
              <a:rPr lang="en-US" sz="1600" dirty="0"/>
              <a:t>The syntax of a for loop is −</a:t>
            </a:r>
          </a:p>
          <a:p>
            <a:r>
              <a:rPr lang="en-US" sz="1600" dirty="0"/>
              <a:t>for(initialization; </a:t>
            </a:r>
            <a:r>
              <a:rPr lang="en-US" sz="1600" dirty="0" err="1"/>
              <a:t>Boolean_expression</a:t>
            </a:r>
            <a:r>
              <a:rPr lang="en-US" sz="1600" dirty="0"/>
              <a:t>; update) { // Statements } Here is the flow of control in a </a:t>
            </a:r>
            <a:r>
              <a:rPr lang="en-US" sz="1600" b="1" dirty="0"/>
              <a:t>for</a:t>
            </a:r>
            <a:r>
              <a:rPr lang="en-US" sz="1600" dirty="0"/>
              <a:t> loop −</a:t>
            </a:r>
          </a:p>
          <a:p>
            <a:r>
              <a:rPr lang="en-US" sz="1600" dirty="0"/>
              <a:t>The </a:t>
            </a:r>
            <a:r>
              <a:rPr lang="en-US" sz="1600" b="1" dirty="0"/>
              <a:t>initialization</a:t>
            </a:r>
            <a:r>
              <a:rPr lang="en-US" sz="1600" dirty="0"/>
              <a:t> step is executed first, and only once. This step allows you to declare and initialize any loop control variables and this step ends with a semi colon (;).</a:t>
            </a:r>
          </a:p>
          <a:p>
            <a:r>
              <a:rPr lang="en-US" sz="1600" dirty="0"/>
              <a:t>Next, the </a:t>
            </a:r>
            <a:r>
              <a:rPr lang="en-US" sz="1600" b="1" dirty="0"/>
              <a:t>Boolean expression</a:t>
            </a:r>
            <a:r>
              <a:rPr lang="en-US" sz="1600" dirty="0"/>
              <a:t> is evaluated. If it is true, the body of the loop is executed. If it is false, the body of the loop will not be executed and control jumps to the next statement past the for loop.</a:t>
            </a:r>
          </a:p>
          <a:p>
            <a:r>
              <a:rPr lang="en-US" sz="1600" dirty="0"/>
              <a:t>After the </a:t>
            </a:r>
            <a:r>
              <a:rPr lang="en-US" sz="1600" b="1" dirty="0"/>
              <a:t>body</a:t>
            </a:r>
            <a:r>
              <a:rPr lang="en-US" sz="1600" dirty="0"/>
              <a:t> of the for loop gets executed, the control jumps back up to the update statement. This statement allows you to update any loop control variables. This statement can be left blank with a semicolon at the end.</a:t>
            </a:r>
          </a:p>
          <a:p>
            <a:r>
              <a:rPr lang="en-US" sz="1600" dirty="0"/>
              <a:t>The Boolean expression is now evaluated again. If it is true, the loop executes and the process repeats (body of loop, then update step, then Boolean expression). After the Boolean expression is false, the for loop terminates.</a:t>
            </a:r>
          </a:p>
          <a:p>
            <a:endParaRPr lang="en-US" sz="1600" dirty="0"/>
          </a:p>
        </p:txBody>
      </p:sp>
    </p:spTree>
    <p:extLst>
      <p:ext uri="{BB962C8B-B14F-4D97-AF65-F5344CB8AC3E}">
        <p14:creationId xmlns="" xmlns:p14="http://schemas.microsoft.com/office/powerpoint/2010/main" val="4179832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752600"/>
            <a:ext cx="68580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0088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loop</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it </a:t>
            </a:r>
            <a:r>
              <a:rPr lang="en-US" dirty="0"/>
              <a:t>starts with the keyword </a:t>
            </a:r>
            <a:r>
              <a:rPr lang="en-US" b="1" dirty="0"/>
              <a:t>for</a:t>
            </a:r>
            <a:r>
              <a:rPr lang="en-US" dirty="0"/>
              <a:t> like a normal for-loop.</a:t>
            </a:r>
          </a:p>
          <a:p>
            <a:pPr fontAlgn="base"/>
            <a:r>
              <a:rPr lang="en-US" dirty="0"/>
              <a:t>Instead of declaring and initializing a loop counter variable, you declare a variable that is the same type as the base type of the array, followed by a colon, which is then followed by the array name.</a:t>
            </a:r>
          </a:p>
          <a:p>
            <a:pPr fontAlgn="base"/>
            <a:r>
              <a:rPr lang="en-US" dirty="0"/>
              <a:t>In the loop body, you can use the loop variable you created rather than using an indexed array element.</a:t>
            </a:r>
          </a:p>
          <a:p>
            <a:pPr fontAlgn="base"/>
            <a:r>
              <a:rPr lang="en-US" dirty="0"/>
              <a:t>It’s commonly used to iterate over an array or a Collections class (</a:t>
            </a:r>
            <a:r>
              <a:rPr lang="en-US" dirty="0" err="1"/>
              <a:t>eg</a:t>
            </a:r>
            <a:r>
              <a:rPr lang="en-US" dirty="0"/>
              <a:t>, </a:t>
            </a:r>
            <a:r>
              <a:rPr lang="en-US" dirty="0" err="1"/>
              <a:t>ArrayList</a:t>
            </a:r>
            <a:r>
              <a:rPr lang="en-US" dirty="0"/>
              <a:t>)</a:t>
            </a:r>
          </a:p>
          <a:p>
            <a:endParaRPr lang="en-US" dirty="0"/>
          </a:p>
        </p:txBody>
      </p:sp>
    </p:spTree>
    <p:extLst>
      <p:ext uri="{BB962C8B-B14F-4D97-AF65-F5344CB8AC3E}">
        <p14:creationId xmlns="" xmlns:p14="http://schemas.microsoft.com/office/powerpoint/2010/main" val="2372191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lnSpcReduction="10000"/>
          </a:bodyPr>
          <a:lstStyle/>
          <a:p>
            <a:pPr fontAlgn="base"/>
            <a:r>
              <a:rPr lang="en-US" b="1" dirty="0"/>
              <a:t>Syntax:</a:t>
            </a:r>
            <a:endParaRPr lang="en-US" dirty="0"/>
          </a:p>
          <a:p>
            <a:r>
              <a:rPr lang="en-US" dirty="0"/>
              <a:t>for (type </a:t>
            </a:r>
            <a:r>
              <a:rPr lang="en-US" dirty="0" err="1"/>
              <a:t>var</a:t>
            </a:r>
            <a:r>
              <a:rPr lang="en-US" dirty="0"/>
              <a:t> : array</a:t>
            </a:r>
            <a:r>
              <a:rPr lang="en-US" dirty="0" smtClean="0"/>
              <a:t>)</a:t>
            </a:r>
          </a:p>
          <a:p>
            <a:pPr marL="0" indent="0">
              <a:buNone/>
            </a:pPr>
            <a:r>
              <a:rPr lang="en-US" dirty="0" smtClean="0"/>
              <a:t> </a:t>
            </a:r>
            <a:r>
              <a:rPr lang="en-US" dirty="0"/>
              <a:t>{ statements using </a:t>
            </a:r>
            <a:r>
              <a:rPr lang="en-US" dirty="0" err="1"/>
              <a:t>var</a:t>
            </a:r>
            <a:r>
              <a:rPr lang="en-US" dirty="0"/>
              <a:t>; </a:t>
            </a:r>
            <a:r>
              <a:rPr lang="en-US" dirty="0" smtClean="0"/>
              <a:t>}</a:t>
            </a:r>
          </a:p>
          <a:p>
            <a:pPr marL="0" indent="0">
              <a:buNone/>
            </a:pPr>
            <a:endParaRPr lang="en-US" dirty="0"/>
          </a:p>
          <a:p>
            <a:pPr fontAlgn="base"/>
            <a:r>
              <a:rPr lang="en-US" b="1" dirty="0"/>
              <a:t>is equivalent to:</a:t>
            </a:r>
            <a:endParaRPr lang="en-US" dirty="0"/>
          </a:p>
          <a:p>
            <a:r>
              <a:rPr lang="en-US" dirty="0"/>
              <a:t>for (</a:t>
            </a:r>
            <a:r>
              <a:rPr lang="en-US" dirty="0" err="1"/>
              <a:t>int</a:t>
            </a:r>
            <a:r>
              <a:rPr lang="en-US" dirty="0"/>
              <a:t> i=0; i&lt;</a:t>
            </a:r>
            <a:r>
              <a:rPr lang="en-US" dirty="0" err="1"/>
              <a:t>arr.length</a:t>
            </a:r>
            <a:r>
              <a:rPr lang="en-US" dirty="0"/>
              <a:t>; i++) </a:t>
            </a:r>
            <a:endParaRPr lang="en-US" dirty="0" smtClean="0"/>
          </a:p>
          <a:p>
            <a:r>
              <a:rPr lang="en-US" dirty="0" smtClean="0"/>
              <a:t>{ </a:t>
            </a:r>
          </a:p>
          <a:p>
            <a:r>
              <a:rPr lang="en-US" dirty="0" smtClean="0"/>
              <a:t>type </a:t>
            </a:r>
            <a:r>
              <a:rPr lang="en-US" dirty="0" err="1"/>
              <a:t>var</a:t>
            </a:r>
            <a:r>
              <a:rPr lang="en-US" dirty="0"/>
              <a:t> = </a:t>
            </a:r>
            <a:r>
              <a:rPr lang="en-US" dirty="0" err="1"/>
              <a:t>arr</a:t>
            </a:r>
            <a:r>
              <a:rPr lang="en-US" dirty="0"/>
              <a:t>[i</a:t>
            </a:r>
            <a:r>
              <a:rPr lang="en-US" dirty="0" smtClean="0"/>
              <a:t>];</a:t>
            </a:r>
          </a:p>
          <a:p>
            <a:r>
              <a:rPr lang="en-US" dirty="0" smtClean="0"/>
              <a:t> </a:t>
            </a:r>
            <a:r>
              <a:rPr lang="en-US" dirty="0"/>
              <a:t>statements using </a:t>
            </a:r>
            <a:r>
              <a:rPr lang="en-US" dirty="0" err="1"/>
              <a:t>var</a:t>
            </a:r>
            <a:r>
              <a:rPr lang="en-US" dirty="0"/>
              <a:t>; </a:t>
            </a:r>
            <a:endParaRPr lang="en-US" dirty="0" smtClean="0"/>
          </a:p>
          <a:p>
            <a:r>
              <a:rPr lang="en-US" dirty="0" smtClean="0"/>
              <a:t>}</a:t>
            </a:r>
            <a:endParaRPr lang="en-US" dirty="0"/>
          </a:p>
        </p:txBody>
      </p:sp>
    </p:spTree>
    <p:extLst>
      <p:ext uri="{BB962C8B-B14F-4D97-AF65-F5344CB8AC3E}">
        <p14:creationId xmlns="" xmlns:p14="http://schemas.microsoft.com/office/powerpoint/2010/main" val="1415464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smtClean="0"/>
              <a:t>What is a collection?</a:t>
            </a:r>
          </a:p>
          <a:p>
            <a:r>
              <a:rPr lang="en-US" dirty="0" smtClean="0"/>
              <a:t>A collection represents a group of elements like integer values or objects. Examples for collections are arrays and </a:t>
            </a:r>
            <a:r>
              <a:rPr lang="en-US" dirty="0" err="1" smtClean="0"/>
              <a:t>java.util</a:t>
            </a:r>
            <a:r>
              <a:rPr lang="en-US" dirty="0" smtClean="0"/>
              <a:t> classes(stack, Linked List, Vector) etc.</a:t>
            </a:r>
            <a:endParaRPr lang="en-US" dirty="0"/>
          </a:p>
        </p:txBody>
      </p:sp>
    </p:spTree>
    <p:extLst>
      <p:ext uri="{BB962C8B-B14F-4D97-AF65-F5344CB8AC3E}">
        <p14:creationId xmlns="" xmlns:p14="http://schemas.microsoft.com/office/powerpoint/2010/main" val="304234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class</a:t>
            </a:r>
            <a:r>
              <a:rPr lang="en-US" dirty="0"/>
              <a:t> </a:t>
            </a:r>
            <a:r>
              <a:rPr lang="en-US" dirty="0" err="1" smtClean="0"/>
              <a:t>ForEachExample</a:t>
            </a:r>
            <a:r>
              <a:rPr lang="en-US" dirty="0" smtClean="0"/>
              <a:t>{</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//declaring an array  </a:t>
            </a:r>
          </a:p>
          <a:p>
            <a:r>
              <a:rPr lang="en-US" dirty="0"/>
              <a:t>   </a:t>
            </a:r>
            <a:r>
              <a:rPr lang="en-US" b="1" dirty="0" err="1"/>
              <a:t>int</a:t>
            </a:r>
            <a:r>
              <a:rPr lang="en-US" dirty="0"/>
              <a:t> </a:t>
            </a:r>
            <a:r>
              <a:rPr lang="en-US" dirty="0" err="1"/>
              <a:t>arr</a:t>
            </a:r>
            <a:r>
              <a:rPr lang="en-US" dirty="0"/>
              <a:t>[]={12,13,14,44};  </a:t>
            </a:r>
          </a:p>
          <a:p>
            <a:r>
              <a:rPr lang="en-US" dirty="0"/>
              <a:t>   //traversing the array with for-each loop  </a:t>
            </a:r>
          </a:p>
          <a:p>
            <a:r>
              <a:rPr lang="en-US" dirty="0"/>
              <a:t>   </a:t>
            </a:r>
            <a:r>
              <a:rPr lang="en-US" b="1" dirty="0"/>
              <a:t>for</a:t>
            </a:r>
            <a:r>
              <a:rPr lang="en-US" dirty="0"/>
              <a:t>(</a:t>
            </a:r>
            <a:r>
              <a:rPr lang="en-US" b="1" dirty="0" err="1"/>
              <a:t>int</a:t>
            </a:r>
            <a:r>
              <a:rPr lang="en-US" dirty="0"/>
              <a:t> i:arr){  </a:t>
            </a:r>
          </a:p>
          <a:p>
            <a:r>
              <a:rPr lang="en-US" dirty="0"/>
              <a:t>     </a:t>
            </a:r>
            <a:r>
              <a:rPr lang="en-US" dirty="0" err="1"/>
              <a:t>System.out.println</a:t>
            </a:r>
            <a:r>
              <a:rPr lang="en-US" dirty="0"/>
              <a:t>(i);  </a:t>
            </a:r>
          </a:p>
          <a:p>
            <a:r>
              <a:rPr lang="en-US" dirty="0"/>
              <a:t>   }  </a:t>
            </a:r>
          </a:p>
          <a:p>
            <a:r>
              <a:rPr lang="en-US" dirty="0"/>
              <a:t> }   </a:t>
            </a:r>
          </a:p>
          <a:p>
            <a:r>
              <a:rPr lang="en-US" dirty="0"/>
              <a:t>}  </a:t>
            </a:r>
          </a:p>
          <a:p>
            <a:endParaRPr lang="en-US" dirty="0"/>
          </a:p>
        </p:txBody>
      </p:sp>
    </p:spTree>
    <p:extLst>
      <p:ext uri="{BB962C8B-B14F-4D97-AF65-F5344CB8AC3E}">
        <p14:creationId xmlns="" xmlns:p14="http://schemas.microsoft.com/office/powerpoint/2010/main" val="4049292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a:t>
            </a:r>
            <a:endParaRPr lang="en-US" dirty="0"/>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r>
              <a:rPr lang="en-US" dirty="0"/>
              <a:t>A switch statement allows a variable to be tested for equality against a list of values. Each value is called a case, and the variable being switched on is checked for each case.</a:t>
            </a:r>
          </a:p>
          <a:p>
            <a:endParaRPr lang="en-US" dirty="0"/>
          </a:p>
          <a:p>
            <a:r>
              <a:rPr lang="en-US" dirty="0"/>
              <a:t>Syntax</a:t>
            </a:r>
          </a:p>
          <a:p>
            <a:r>
              <a:rPr lang="en-US" dirty="0"/>
              <a:t>The syntax of enhanced for loop is −</a:t>
            </a:r>
          </a:p>
          <a:p>
            <a:endParaRPr lang="en-US" dirty="0"/>
          </a:p>
          <a:p>
            <a:r>
              <a:rPr lang="en-US" dirty="0"/>
              <a:t>switch(expression) {</a:t>
            </a:r>
          </a:p>
          <a:p>
            <a:r>
              <a:rPr lang="en-US" dirty="0"/>
              <a:t>   case value :</a:t>
            </a:r>
          </a:p>
          <a:p>
            <a:r>
              <a:rPr lang="en-US" dirty="0"/>
              <a:t>      // Statements</a:t>
            </a:r>
          </a:p>
          <a:p>
            <a:r>
              <a:rPr lang="en-US" dirty="0"/>
              <a:t>      break; // optional</a:t>
            </a:r>
          </a:p>
          <a:p>
            <a:r>
              <a:rPr lang="en-US" dirty="0"/>
              <a:t>   </a:t>
            </a:r>
          </a:p>
          <a:p>
            <a:r>
              <a:rPr lang="en-US" dirty="0"/>
              <a:t>   case value :</a:t>
            </a:r>
          </a:p>
          <a:p>
            <a:r>
              <a:rPr lang="en-US" dirty="0"/>
              <a:t>      // Statements</a:t>
            </a:r>
          </a:p>
          <a:p>
            <a:r>
              <a:rPr lang="en-US" dirty="0"/>
              <a:t>      break; // optional</a:t>
            </a:r>
          </a:p>
          <a:p>
            <a:r>
              <a:rPr lang="en-US" dirty="0"/>
              <a:t>   </a:t>
            </a:r>
          </a:p>
          <a:p>
            <a:r>
              <a:rPr lang="en-US" dirty="0"/>
              <a:t>   // You can have any number of case statements.</a:t>
            </a:r>
          </a:p>
          <a:p>
            <a:r>
              <a:rPr lang="en-US" dirty="0"/>
              <a:t>   default : // Optional</a:t>
            </a:r>
          </a:p>
          <a:p>
            <a:r>
              <a:rPr lang="en-US" dirty="0"/>
              <a:t>      // Statements</a:t>
            </a:r>
          </a:p>
          <a:p>
            <a:r>
              <a:rPr lang="en-US" dirty="0"/>
              <a:t>}</a:t>
            </a:r>
          </a:p>
        </p:txBody>
      </p:sp>
    </p:spTree>
    <p:extLst>
      <p:ext uri="{BB962C8B-B14F-4D97-AF65-F5344CB8AC3E}">
        <p14:creationId xmlns="" xmlns:p14="http://schemas.microsoft.com/office/powerpoint/2010/main" val="3338217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p:txBody>
          <a:bodyPr>
            <a:normAutofit lnSpcReduction="10000"/>
          </a:bodyPr>
          <a:lstStyle/>
          <a:p>
            <a:r>
              <a:rPr lang="en-US" dirty="0" smtClean="0"/>
              <a:t>A java statement is the smallest unit that is a complete instruction in itself.</a:t>
            </a:r>
          </a:p>
          <a:p>
            <a:r>
              <a:rPr lang="en-US" dirty="0" smtClean="0"/>
              <a:t>Statements in java generally contain expressions and end a with semi colon.</a:t>
            </a:r>
          </a:p>
          <a:p>
            <a:r>
              <a:rPr lang="en-US" dirty="0" smtClean="0"/>
              <a:t>The two most commonly used statements in any programming language:</a:t>
            </a:r>
          </a:p>
          <a:p>
            <a:r>
              <a:rPr lang="en-US" dirty="0" smtClean="0"/>
              <a:t>Sequential statements: executed one by one.</a:t>
            </a:r>
          </a:p>
          <a:p>
            <a:r>
              <a:rPr lang="en-US" dirty="0" smtClean="0"/>
              <a:t>Control statements : Executed randomly and repeatedly.</a:t>
            </a:r>
            <a:endParaRPr lang="en-US" dirty="0"/>
          </a:p>
        </p:txBody>
      </p:sp>
    </p:spTree>
    <p:extLst>
      <p:ext uri="{BB962C8B-B14F-4D97-AF65-F5344CB8AC3E}">
        <p14:creationId xmlns="" xmlns:p14="http://schemas.microsoft.com/office/powerpoint/2010/main" val="4290991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following rules apply to a </a:t>
            </a:r>
            <a:r>
              <a:rPr lang="en-US" b="1" dirty="0"/>
              <a:t>switch</a:t>
            </a:r>
            <a:r>
              <a:rPr lang="en-US" dirty="0"/>
              <a:t> statement −</a:t>
            </a:r>
          </a:p>
          <a:p>
            <a:r>
              <a:rPr lang="en-US" dirty="0"/>
              <a:t>The variable used in a switch statement can only be integers, </a:t>
            </a:r>
            <a:r>
              <a:rPr lang="en-US" dirty="0" err="1"/>
              <a:t>convertable</a:t>
            </a:r>
            <a:r>
              <a:rPr lang="en-US" dirty="0"/>
              <a:t> integers (byte, short, char), strings and </a:t>
            </a:r>
            <a:r>
              <a:rPr lang="en-US" dirty="0" err="1"/>
              <a:t>enums</a:t>
            </a:r>
            <a:r>
              <a:rPr lang="en-US" dirty="0" smtClean="0"/>
              <a:t>.</a:t>
            </a:r>
            <a:endParaRPr lang="en-US" dirty="0"/>
          </a:p>
          <a:p>
            <a:r>
              <a:rPr lang="en-US" dirty="0"/>
              <a:t>You can have any number of case statements within a switch. Each case is followed by the value to be compared to and a colon.</a:t>
            </a:r>
          </a:p>
          <a:p>
            <a:r>
              <a:rPr lang="en-US" dirty="0"/>
              <a:t>The value for a case must be the same data type as the variable in the switch and it must be a constant or a literal.</a:t>
            </a:r>
          </a:p>
          <a:p>
            <a:r>
              <a:rPr lang="en-US" dirty="0"/>
              <a:t>When the variable being switched on is equal to a case, the statements following that case will execute until a </a:t>
            </a:r>
            <a:r>
              <a:rPr lang="en-US" i="1" dirty="0"/>
              <a:t>break</a:t>
            </a:r>
            <a:r>
              <a:rPr lang="en-US" dirty="0"/>
              <a:t> statement is reached.</a:t>
            </a:r>
          </a:p>
          <a:p>
            <a:r>
              <a:rPr lang="en-US" dirty="0"/>
              <a:t>When a </a:t>
            </a:r>
            <a:r>
              <a:rPr lang="en-US" i="1" dirty="0"/>
              <a:t>break</a:t>
            </a:r>
            <a:r>
              <a:rPr lang="en-US" dirty="0"/>
              <a:t> statement is reached, the switch terminates, and the flow of control jumps to the next line following the switch statement.</a:t>
            </a:r>
          </a:p>
          <a:p>
            <a:r>
              <a:rPr lang="en-US" dirty="0"/>
              <a:t>Not every case needs to contain a break. If no break appears, the flow of control will </a:t>
            </a:r>
            <a:r>
              <a:rPr lang="en-US" i="1" dirty="0"/>
              <a:t>fall through </a:t>
            </a:r>
            <a:r>
              <a:rPr lang="en-US" dirty="0"/>
              <a:t>to subsequent cases until a break is reached.</a:t>
            </a:r>
          </a:p>
          <a:p>
            <a:r>
              <a:rPr lang="en-US" dirty="0"/>
              <a:t>A </a:t>
            </a:r>
            <a:r>
              <a:rPr lang="en-US" i="1" dirty="0"/>
              <a:t>switch</a:t>
            </a:r>
            <a:r>
              <a:rPr lang="en-US" dirty="0"/>
              <a:t> statement can have an optional default case, </a:t>
            </a:r>
            <a:r>
              <a:rPr lang="en-US"/>
              <a:t>which </a:t>
            </a:r>
            <a:r>
              <a:rPr lang="en-US" smtClean="0"/>
              <a:t>should appear </a:t>
            </a:r>
            <a:r>
              <a:rPr lang="en-US" dirty="0"/>
              <a:t>at the end of the switch. The default case can be used for performing a task when none of the cases is true. No break is needed in the default case.</a:t>
            </a:r>
          </a:p>
          <a:p>
            <a:endParaRPr lang="en-US" dirty="0"/>
          </a:p>
        </p:txBody>
      </p:sp>
    </p:spTree>
    <p:extLst>
      <p:ext uri="{BB962C8B-B14F-4D97-AF65-F5344CB8AC3E}">
        <p14:creationId xmlns="" xmlns:p14="http://schemas.microsoft.com/office/powerpoint/2010/main" val="396372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500188"/>
            <a:ext cx="7696200" cy="4595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33848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continue</a:t>
            </a:r>
            <a:endParaRPr lang="en-US" dirty="0"/>
          </a:p>
        </p:txBody>
      </p:sp>
      <p:sp>
        <p:nvSpPr>
          <p:cNvPr id="3" name="Content Placeholder 2"/>
          <p:cNvSpPr>
            <a:spLocks noGrp="1"/>
          </p:cNvSpPr>
          <p:nvPr>
            <p:ph idx="1"/>
          </p:nvPr>
        </p:nvSpPr>
        <p:spPr/>
        <p:txBody>
          <a:bodyPr>
            <a:normAutofit lnSpcReduction="10000"/>
          </a:bodyPr>
          <a:lstStyle/>
          <a:p>
            <a:r>
              <a:rPr lang="en-US" dirty="0" smtClean="0"/>
              <a:t>Used inside a loop to come out of it.</a:t>
            </a:r>
          </a:p>
          <a:p>
            <a:r>
              <a:rPr lang="en-US" dirty="0" smtClean="0"/>
              <a:t>Used inside the switch block to come out of switch block.</a:t>
            </a:r>
          </a:p>
          <a:p>
            <a:r>
              <a:rPr lang="en-US" dirty="0" smtClean="0"/>
              <a:t>Continue is used inside a loop to repeat the next iteration of the loop. When continue is executed the subsequent statements in the loop are not executed and control of execution goes back to the next repetition of loop.</a:t>
            </a:r>
            <a:endParaRPr lang="en-US" dirty="0"/>
          </a:p>
        </p:txBody>
      </p:sp>
    </p:spTree>
    <p:extLst>
      <p:ext uri="{BB962C8B-B14F-4D97-AF65-F5344CB8AC3E}">
        <p14:creationId xmlns="" xmlns:p14="http://schemas.microsoft.com/office/powerpoint/2010/main" val="1161409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package com.ravi2.org;</a:t>
            </a:r>
          </a:p>
          <a:p>
            <a:endParaRPr lang="en-US" dirty="0"/>
          </a:p>
          <a:p>
            <a:r>
              <a:rPr lang="en-US" b="1" dirty="0"/>
              <a:t>public class </a:t>
            </a:r>
            <a:r>
              <a:rPr lang="en-US" b="1" dirty="0" err="1"/>
              <a:t>ContinueExample</a:t>
            </a:r>
            <a:r>
              <a:rPr lang="en-US" b="1" dirty="0"/>
              <a:t> {</a:t>
            </a:r>
          </a:p>
          <a:p>
            <a:r>
              <a:rPr lang="en-US" dirty="0"/>
              <a:t>//Java Program to demonstrate the use of continue statement  </a:t>
            </a:r>
          </a:p>
          <a:p>
            <a:r>
              <a:rPr lang="en-US" dirty="0"/>
              <a:t>//inside the for loop.  </a:t>
            </a:r>
          </a:p>
          <a:p>
            <a:r>
              <a:rPr lang="en-US" dirty="0"/>
              <a:t>  </a:t>
            </a:r>
          </a:p>
          <a:p>
            <a:r>
              <a:rPr lang="en-US" b="1" dirty="0"/>
              <a:t>public static void main(String[] </a:t>
            </a:r>
            <a:r>
              <a:rPr lang="en-US" b="1" dirty="0" err="1"/>
              <a:t>args</a:t>
            </a:r>
            <a:r>
              <a:rPr lang="en-US" b="1" dirty="0"/>
              <a:t>) {  </a:t>
            </a:r>
          </a:p>
          <a:p>
            <a:r>
              <a:rPr lang="en-US" dirty="0"/>
              <a:t>    //for loop  </a:t>
            </a:r>
          </a:p>
          <a:p>
            <a:r>
              <a:rPr lang="en-US" dirty="0"/>
              <a:t>    </a:t>
            </a:r>
            <a:r>
              <a:rPr lang="en-US" b="1" dirty="0"/>
              <a:t>for(</a:t>
            </a:r>
            <a:r>
              <a:rPr lang="en-US" b="1" dirty="0" err="1"/>
              <a:t>int</a:t>
            </a:r>
            <a:r>
              <a:rPr lang="en-US" b="1" dirty="0"/>
              <a:t> i=1;i&lt;=10;i++){  </a:t>
            </a:r>
          </a:p>
          <a:p>
            <a:r>
              <a:rPr lang="en-US" dirty="0"/>
              <a:t>        </a:t>
            </a:r>
            <a:r>
              <a:rPr lang="en-US" b="1" dirty="0"/>
              <a:t>if(i==5){  </a:t>
            </a:r>
          </a:p>
          <a:p>
            <a:r>
              <a:rPr lang="en-US" dirty="0"/>
              <a:t>            //using continue statement  </a:t>
            </a:r>
          </a:p>
          <a:p>
            <a:r>
              <a:rPr lang="en-US" dirty="0"/>
              <a:t>            </a:t>
            </a:r>
            <a:r>
              <a:rPr lang="en-US" b="1" dirty="0"/>
              <a:t>continue;//it will skip the rest statement  </a:t>
            </a:r>
          </a:p>
          <a:p>
            <a:r>
              <a:rPr lang="en-US" dirty="0"/>
              <a:t>        }  </a:t>
            </a:r>
          </a:p>
          <a:p>
            <a:r>
              <a:rPr lang="en-US" dirty="0"/>
              <a:t>        </a:t>
            </a:r>
            <a:r>
              <a:rPr lang="en-US" dirty="0" err="1"/>
              <a:t>System.</a:t>
            </a:r>
            <a:r>
              <a:rPr lang="en-US" b="1" i="1" dirty="0" err="1"/>
              <a:t>out.println</a:t>
            </a:r>
            <a:r>
              <a:rPr lang="en-US" b="1" i="1" dirty="0"/>
              <a:t>(i);  </a:t>
            </a:r>
          </a:p>
          <a:p>
            <a:r>
              <a:rPr lang="en-US" dirty="0"/>
              <a:t>    }  </a:t>
            </a:r>
          </a:p>
          <a:p>
            <a:r>
              <a:rPr lang="en-US" dirty="0"/>
              <a:t>}  </a:t>
            </a:r>
          </a:p>
          <a:p>
            <a:r>
              <a:rPr lang="en-US" dirty="0"/>
              <a:t>}  </a:t>
            </a:r>
          </a:p>
          <a:p>
            <a:endParaRPr lang="en-US" dirty="0"/>
          </a:p>
          <a:p>
            <a:endParaRPr lang="en-US" dirty="0"/>
          </a:p>
          <a:p>
            <a:endParaRPr lang="en-US" dirty="0"/>
          </a:p>
        </p:txBody>
      </p:sp>
    </p:spTree>
    <p:extLst>
      <p:ext uri="{BB962C8B-B14F-4D97-AF65-F5344CB8AC3E}">
        <p14:creationId xmlns="" xmlns:p14="http://schemas.microsoft.com/office/powerpoint/2010/main" val="98941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r</a:t>
            </a:r>
            <a:r>
              <a:rPr lang="en-US" dirty="0" smtClean="0"/>
              <a:t>eturn statement is used in a method to come out of it to the calling method.</a:t>
            </a:r>
          </a:p>
          <a:p>
            <a:r>
              <a:rPr lang="en-US" dirty="0" smtClean="0"/>
              <a:t>Ex we are calling a method by name </a:t>
            </a:r>
            <a:r>
              <a:rPr lang="en-US" dirty="0" err="1" smtClean="0"/>
              <a:t>myMethod</a:t>
            </a:r>
            <a:r>
              <a:rPr lang="en-US" dirty="0" smtClean="0"/>
              <a:t>() from main method.</a:t>
            </a:r>
          </a:p>
          <a:p>
            <a:r>
              <a:rPr lang="en-US" dirty="0" smtClean="0"/>
              <a:t>If return is used inside the </a:t>
            </a:r>
            <a:r>
              <a:rPr lang="en-US" dirty="0" err="1" smtClean="0"/>
              <a:t>myMethod</a:t>
            </a:r>
            <a:r>
              <a:rPr lang="en-US" dirty="0" smtClean="0"/>
              <a:t>() then the flow of execution comes of it and goes back to the main().</a:t>
            </a:r>
          </a:p>
          <a:p>
            <a:r>
              <a:rPr lang="en-US" dirty="0" smtClean="0"/>
              <a:t>Return also returns some values to main method.</a:t>
            </a:r>
          </a:p>
          <a:p>
            <a:r>
              <a:rPr lang="en-US" dirty="0"/>
              <a:t>r</a:t>
            </a:r>
            <a:r>
              <a:rPr lang="en-US" dirty="0" smtClean="0"/>
              <a:t>eturn 1;</a:t>
            </a:r>
          </a:p>
          <a:p>
            <a:r>
              <a:rPr lang="en-US" dirty="0"/>
              <a:t>r</a:t>
            </a:r>
            <a:r>
              <a:rPr lang="en-US" dirty="0" smtClean="0"/>
              <a:t>eturn x;</a:t>
            </a:r>
          </a:p>
          <a:p>
            <a:r>
              <a:rPr lang="en-US" dirty="0" smtClean="0"/>
              <a:t>return (</a:t>
            </a:r>
            <a:r>
              <a:rPr lang="en-US" dirty="0" err="1" smtClean="0"/>
              <a:t>x+y</a:t>
            </a:r>
            <a:r>
              <a:rPr lang="en-US" dirty="0" smtClean="0"/>
              <a:t>)</a:t>
            </a:r>
            <a:endParaRPr lang="en-US" dirty="0"/>
          </a:p>
        </p:txBody>
      </p:sp>
    </p:spTree>
    <p:extLst>
      <p:ext uri="{BB962C8B-B14F-4D97-AF65-F5344CB8AC3E}">
        <p14:creationId xmlns="" xmlns:p14="http://schemas.microsoft.com/office/powerpoint/2010/main" val="157927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following example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have taken a method </a:t>
            </a:r>
            <a:r>
              <a:rPr lang="en-US" dirty="0" err="1" smtClean="0"/>
              <a:t>myMethod</a:t>
            </a:r>
            <a:r>
              <a:rPr lang="en-US" dirty="0" smtClean="0"/>
              <a:t>() accepts integer value. Calculates the square value and returns it to the main method.</a:t>
            </a:r>
          </a:p>
          <a:p>
            <a:r>
              <a:rPr lang="en-US" dirty="0" err="1" smtClean="0"/>
              <a:t>Demo.myMethod</a:t>
            </a:r>
            <a:r>
              <a:rPr lang="en-US" dirty="0" smtClean="0"/>
              <a:t>(10)</a:t>
            </a:r>
          </a:p>
          <a:p>
            <a:r>
              <a:rPr lang="en-US" dirty="0" smtClean="0"/>
              <a:t>We are not using an object to call the method since it is a static method.</a:t>
            </a:r>
          </a:p>
          <a:p>
            <a:r>
              <a:rPr lang="en-US" dirty="0" err="1" smtClean="0"/>
              <a:t>Classname.methodname</a:t>
            </a:r>
            <a:r>
              <a:rPr lang="en-US" dirty="0" smtClean="0"/>
              <a:t>()</a:t>
            </a:r>
          </a:p>
          <a:p>
            <a:r>
              <a:rPr lang="en-US" dirty="0" err="1" smtClean="0"/>
              <a:t>Demo.myMethod</a:t>
            </a:r>
            <a:r>
              <a:rPr lang="en-US" dirty="0" smtClean="0"/>
              <a:t>(10)</a:t>
            </a:r>
          </a:p>
          <a:p>
            <a:r>
              <a:rPr lang="en-US" dirty="0" smtClean="0"/>
              <a:t>We need to receive the result returned from method.</a:t>
            </a:r>
          </a:p>
          <a:p>
            <a:r>
              <a:rPr lang="en-US" dirty="0" smtClean="0"/>
              <a:t> </a:t>
            </a:r>
            <a:r>
              <a:rPr lang="en-US" dirty="0" err="1" smtClean="0"/>
              <a:t>int</a:t>
            </a:r>
            <a:r>
              <a:rPr lang="en-US" dirty="0" smtClean="0"/>
              <a:t> res=</a:t>
            </a:r>
            <a:r>
              <a:rPr lang="en-US" dirty="0" err="1" smtClean="0"/>
              <a:t>Demo.myMethod</a:t>
            </a:r>
            <a:r>
              <a:rPr lang="en-US" dirty="0" smtClean="0"/>
              <a:t>(10)</a:t>
            </a:r>
            <a:endParaRPr lang="en-US" dirty="0"/>
          </a:p>
        </p:txBody>
      </p:sp>
    </p:spTree>
    <p:extLst>
      <p:ext uri="{BB962C8B-B14F-4D97-AF65-F5344CB8AC3E}">
        <p14:creationId xmlns="" xmlns:p14="http://schemas.microsoft.com/office/powerpoint/2010/main" val="96974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myMethod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dirty="0" smtClean="0"/>
              <a:t> static </a:t>
            </a:r>
            <a:r>
              <a:rPr lang="en-US" sz="2000" dirty="0" err="1" smtClean="0"/>
              <a:t>int</a:t>
            </a:r>
            <a:r>
              <a:rPr lang="en-US" sz="2000" dirty="0" smtClean="0"/>
              <a:t> </a:t>
            </a:r>
            <a:r>
              <a:rPr lang="en-US" sz="2000" dirty="0" err="1" smtClean="0"/>
              <a:t>myMethod</a:t>
            </a:r>
            <a:r>
              <a:rPr lang="en-US" sz="2000" dirty="0" smtClean="0"/>
              <a:t>(</a:t>
            </a:r>
            <a:r>
              <a:rPr lang="en-US" sz="2000" dirty="0" err="1" smtClean="0"/>
              <a:t>int</a:t>
            </a:r>
            <a:r>
              <a:rPr lang="en-US" sz="2000" dirty="0" smtClean="0"/>
              <a:t> </a:t>
            </a:r>
            <a:r>
              <a:rPr lang="en-US" sz="2000" dirty="0" err="1" smtClean="0"/>
              <a:t>num</a:t>
            </a:r>
            <a:r>
              <a:rPr lang="en-US" sz="2000" dirty="0" smtClean="0"/>
              <a:t>)</a:t>
            </a:r>
          </a:p>
          <a:p>
            <a:r>
              <a:rPr lang="en-US" sz="2000" dirty="0" smtClean="0"/>
              <a:t>{ return </a:t>
            </a:r>
            <a:r>
              <a:rPr lang="en-US" sz="2000" dirty="0" err="1" smtClean="0"/>
              <a:t>num</a:t>
            </a:r>
            <a:r>
              <a:rPr lang="en-US" sz="2000" dirty="0" smtClean="0"/>
              <a:t>*</a:t>
            </a:r>
            <a:r>
              <a:rPr lang="en-US" sz="2000" dirty="0" err="1" smtClean="0"/>
              <a:t>num</a:t>
            </a:r>
            <a:r>
              <a:rPr lang="en-US" sz="2000" dirty="0" smtClean="0"/>
              <a:t>;</a:t>
            </a:r>
          </a:p>
          <a:p>
            <a:r>
              <a:rPr lang="en-US" sz="2000" dirty="0" smtClean="0"/>
              <a:t>}</a:t>
            </a:r>
          </a:p>
          <a:p>
            <a:endParaRPr lang="en-US" sz="20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7363" y="2413415"/>
            <a:ext cx="6652380" cy="35301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0361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package com.ravi2.org;</a:t>
            </a:r>
          </a:p>
          <a:p>
            <a:r>
              <a:rPr lang="en-US" dirty="0"/>
              <a:t>//calling a method and returning the result from the method</a:t>
            </a:r>
          </a:p>
          <a:p>
            <a:r>
              <a:rPr lang="en-US" b="1" dirty="0"/>
              <a:t>public class Demo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 call </a:t>
            </a:r>
            <a:r>
              <a:rPr lang="en-US" dirty="0" err="1"/>
              <a:t>myMethod</a:t>
            </a:r>
            <a:r>
              <a:rPr lang="en-US" dirty="0"/>
              <a:t>() catch </a:t>
            </a:r>
            <a:r>
              <a:rPr lang="en-US" u="sng" dirty="0" err="1"/>
              <a:t>teh</a:t>
            </a:r>
            <a:r>
              <a:rPr lang="en-US" u="sng" dirty="0"/>
              <a:t> result in res</a:t>
            </a:r>
          </a:p>
          <a:p>
            <a:r>
              <a:rPr lang="en-US" dirty="0"/>
              <a:t>// since </a:t>
            </a:r>
            <a:r>
              <a:rPr lang="en-US" dirty="0" err="1"/>
              <a:t>myMethod</a:t>
            </a:r>
            <a:r>
              <a:rPr lang="en-US" dirty="0"/>
              <a:t>() is static, we can call it using </a:t>
            </a:r>
            <a:r>
              <a:rPr lang="en-US" dirty="0" err="1"/>
              <a:t>classname.methodname</a:t>
            </a:r>
            <a:r>
              <a:rPr lang="en-US" dirty="0"/>
              <a:t>.</a:t>
            </a:r>
          </a:p>
          <a:p>
            <a:r>
              <a:rPr lang="en-US" b="1" dirty="0" err="1"/>
              <a:t>int</a:t>
            </a:r>
            <a:r>
              <a:rPr lang="en-US" b="1" dirty="0"/>
              <a:t> res=</a:t>
            </a:r>
            <a:r>
              <a:rPr lang="en-US" b="1" dirty="0" err="1"/>
              <a:t>Demo.</a:t>
            </a:r>
            <a:r>
              <a:rPr lang="en-US" b="1" i="1" dirty="0" err="1"/>
              <a:t>myMethod</a:t>
            </a:r>
            <a:r>
              <a:rPr lang="en-US" b="1" i="1" dirty="0"/>
              <a:t>(10);</a:t>
            </a:r>
          </a:p>
          <a:p>
            <a:r>
              <a:rPr lang="en-US" dirty="0"/>
              <a:t>//display result</a:t>
            </a:r>
          </a:p>
          <a:p>
            <a:r>
              <a:rPr lang="en-US" dirty="0" err="1"/>
              <a:t>System.</a:t>
            </a:r>
            <a:r>
              <a:rPr lang="en-US" b="1" i="1" dirty="0" err="1"/>
              <a:t>out.println</a:t>
            </a:r>
            <a:r>
              <a:rPr lang="en-US" b="1" i="1" dirty="0"/>
              <a:t>("Result="+res);</a:t>
            </a:r>
          </a:p>
          <a:p>
            <a:r>
              <a:rPr lang="en-US" dirty="0"/>
              <a:t>}</a:t>
            </a:r>
          </a:p>
          <a:p>
            <a:endParaRPr lang="en-US" dirty="0"/>
          </a:p>
          <a:p>
            <a:r>
              <a:rPr lang="en-US" b="1" dirty="0"/>
              <a:t>static </a:t>
            </a:r>
            <a:r>
              <a:rPr lang="en-US" b="1" dirty="0" err="1"/>
              <a:t>int</a:t>
            </a:r>
            <a:r>
              <a:rPr lang="en-US" b="1" dirty="0"/>
              <a:t> </a:t>
            </a:r>
            <a:r>
              <a:rPr lang="en-US" b="1" dirty="0" err="1"/>
              <a:t>myMethod</a:t>
            </a:r>
            <a:r>
              <a:rPr lang="en-US" b="1" dirty="0"/>
              <a:t>(</a:t>
            </a:r>
            <a:r>
              <a:rPr lang="en-US" b="1" dirty="0" err="1"/>
              <a:t>int</a:t>
            </a:r>
            <a:r>
              <a:rPr lang="en-US" b="1" dirty="0"/>
              <a:t> </a:t>
            </a:r>
            <a:r>
              <a:rPr lang="en-US" b="1" dirty="0" err="1"/>
              <a:t>num</a:t>
            </a:r>
            <a:r>
              <a:rPr lang="en-US" b="1" dirty="0"/>
              <a:t>)</a:t>
            </a:r>
          </a:p>
          <a:p>
            <a:r>
              <a:rPr lang="en-US" dirty="0"/>
              <a:t>{</a:t>
            </a:r>
          </a:p>
          <a:p>
            <a:r>
              <a:rPr lang="en-US" b="1" dirty="0"/>
              <a:t>return </a:t>
            </a:r>
            <a:r>
              <a:rPr lang="en-US" b="1" dirty="0" err="1"/>
              <a:t>num</a:t>
            </a:r>
            <a:r>
              <a:rPr lang="en-US" b="1" dirty="0"/>
              <a:t>*</a:t>
            </a:r>
            <a:r>
              <a:rPr lang="en-US" b="1" dirty="0" err="1"/>
              <a:t>num</a:t>
            </a:r>
            <a:r>
              <a:rPr lang="en-US" b="1" dirty="0"/>
              <a:t>;</a:t>
            </a:r>
          </a:p>
          <a:p>
            <a:r>
              <a:rPr lang="en-US" dirty="0"/>
              <a:t>}</a:t>
            </a:r>
          </a:p>
          <a:p>
            <a:r>
              <a:rPr lang="en-US" dirty="0"/>
              <a:t>}</a:t>
            </a:r>
          </a:p>
          <a:p>
            <a:endParaRPr lang="en-US" dirty="0"/>
          </a:p>
        </p:txBody>
      </p:sp>
    </p:spTree>
    <p:extLst>
      <p:ext uri="{BB962C8B-B14F-4D97-AF65-F5344CB8AC3E}">
        <p14:creationId xmlns="" xmlns:p14="http://schemas.microsoft.com/office/powerpoint/2010/main" val="395602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Exit(0)</a:t>
            </a:r>
            <a:endParaRPr lang="en-US" dirty="0"/>
          </a:p>
        </p:txBody>
      </p:sp>
      <p:sp>
        <p:nvSpPr>
          <p:cNvPr id="3" name="Content Placeholder 2"/>
          <p:cNvSpPr>
            <a:spLocks noGrp="1"/>
          </p:cNvSpPr>
          <p:nvPr>
            <p:ph idx="1"/>
          </p:nvPr>
        </p:nvSpPr>
        <p:spPr>
          <a:xfrm>
            <a:off x="457200" y="1219200"/>
            <a:ext cx="8229600" cy="5638800"/>
          </a:xfrm>
        </p:spPr>
        <p:txBody>
          <a:bodyPr>
            <a:normAutofit fontScale="40000" lnSpcReduction="20000"/>
          </a:bodyPr>
          <a:lstStyle/>
          <a:p>
            <a:r>
              <a:rPr lang="en-US" b="1" dirty="0" smtClean="0"/>
              <a:t>import </a:t>
            </a:r>
            <a:r>
              <a:rPr lang="en-US" b="1" dirty="0" err="1" smtClean="0"/>
              <a:t>java.util</a:t>
            </a:r>
            <a:r>
              <a:rPr lang="en-US" b="1" dirty="0" smtClean="0"/>
              <a:t>.*;</a:t>
            </a:r>
          </a:p>
          <a:p>
            <a:r>
              <a:rPr lang="en-US" b="1" dirty="0" smtClean="0"/>
              <a:t>import </a:t>
            </a:r>
            <a:r>
              <a:rPr lang="en-US" b="1" dirty="0" err="1" smtClean="0"/>
              <a:t>java.lang</a:t>
            </a:r>
            <a:r>
              <a:rPr lang="en-US" b="1" dirty="0" smtClean="0"/>
              <a:t>.*;</a:t>
            </a:r>
          </a:p>
          <a:p>
            <a:r>
              <a:rPr lang="en-US" b="1" dirty="0" smtClean="0"/>
              <a:t>  </a:t>
            </a:r>
          </a:p>
          <a:p>
            <a:r>
              <a:rPr lang="en-US" b="1" dirty="0" smtClean="0"/>
              <a:t>class </a:t>
            </a:r>
            <a:r>
              <a:rPr lang="en-US" b="1" dirty="0" err="1" smtClean="0"/>
              <a:t>GfG</a:t>
            </a:r>
            <a:endParaRPr lang="en-US" b="1" dirty="0" smtClean="0"/>
          </a:p>
          <a:p>
            <a:r>
              <a:rPr lang="en-US" b="1" dirty="0" smtClean="0"/>
              <a:t>{</a:t>
            </a:r>
          </a:p>
          <a:p>
            <a:r>
              <a:rPr lang="en-US" b="1" dirty="0" smtClean="0"/>
              <a:t>    public static void main(String[] </a:t>
            </a:r>
            <a:r>
              <a:rPr lang="en-US" b="1" dirty="0" err="1" smtClean="0"/>
              <a:t>args</a:t>
            </a:r>
            <a:r>
              <a:rPr lang="en-US" b="1" dirty="0" smtClean="0"/>
              <a:t>)</a:t>
            </a:r>
          </a:p>
          <a:p>
            <a:r>
              <a:rPr lang="en-US" b="1" dirty="0" smtClean="0"/>
              <a:t>    {</a:t>
            </a:r>
          </a:p>
          <a:p>
            <a:r>
              <a:rPr lang="en-US" b="1" dirty="0" smtClean="0"/>
              <a:t>        </a:t>
            </a:r>
            <a:r>
              <a:rPr lang="en-US" b="1" dirty="0" err="1" smtClean="0"/>
              <a:t>int</a:t>
            </a:r>
            <a:r>
              <a:rPr lang="en-US" b="1" dirty="0" smtClean="0"/>
              <a:t> </a:t>
            </a:r>
            <a:r>
              <a:rPr lang="en-US" b="1" dirty="0" err="1" smtClean="0"/>
              <a:t>arr</a:t>
            </a:r>
            <a:r>
              <a:rPr lang="en-US" b="1" dirty="0" smtClean="0"/>
              <a:t>[] = {1, 2, 3, 4, 5, 6, 7, 8};</a:t>
            </a:r>
          </a:p>
          <a:p>
            <a:r>
              <a:rPr lang="en-US" b="1" dirty="0" smtClean="0"/>
              <a:t>  </a:t>
            </a:r>
          </a:p>
          <a:p>
            <a:r>
              <a:rPr lang="en-US" b="1" dirty="0" smtClean="0"/>
              <a:t>        for (</a:t>
            </a:r>
            <a:r>
              <a:rPr lang="en-US" b="1" dirty="0" err="1" smtClean="0"/>
              <a:t>int</a:t>
            </a:r>
            <a:r>
              <a:rPr lang="en-US" b="1" dirty="0" smtClean="0"/>
              <a:t> </a:t>
            </a:r>
            <a:r>
              <a:rPr lang="en-US" b="1" dirty="0" err="1" smtClean="0"/>
              <a:t>i</a:t>
            </a:r>
            <a:r>
              <a:rPr lang="en-US" b="1" dirty="0" smtClean="0"/>
              <a:t> = 0; </a:t>
            </a:r>
            <a:r>
              <a:rPr lang="en-US" b="1" dirty="0" err="1" smtClean="0"/>
              <a:t>i</a:t>
            </a:r>
            <a:r>
              <a:rPr lang="en-US" b="1" dirty="0" smtClean="0"/>
              <a:t> &lt; </a:t>
            </a:r>
            <a:r>
              <a:rPr lang="en-US" b="1" dirty="0" err="1" smtClean="0"/>
              <a:t>arr.length</a:t>
            </a:r>
            <a:r>
              <a:rPr lang="en-US" b="1" dirty="0" smtClean="0"/>
              <a:t>; </a:t>
            </a:r>
            <a:r>
              <a:rPr lang="en-US" b="1" dirty="0" err="1" smtClean="0"/>
              <a:t>i</a:t>
            </a:r>
            <a:r>
              <a:rPr lang="en-US" b="1" dirty="0" smtClean="0"/>
              <a:t>++)</a:t>
            </a:r>
          </a:p>
          <a:p>
            <a:r>
              <a:rPr lang="en-US" b="1" dirty="0" smtClean="0"/>
              <a:t>        {</a:t>
            </a:r>
          </a:p>
          <a:p>
            <a:r>
              <a:rPr lang="en-US" b="1" dirty="0" smtClean="0"/>
              <a:t>            if (</a:t>
            </a:r>
            <a:r>
              <a:rPr lang="en-US" b="1" dirty="0" err="1" smtClean="0"/>
              <a:t>arr</a:t>
            </a:r>
            <a:r>
              <a:rPr lang="en-US" b="1" dirty="0" smtClean="0"/>
              <a:t>[</a:t>
            </a:r>
            <a:r>
              <a:rPr lang="en-US" b="1" dirty="0" err="1" smtClean="0"/>
              <a:t>i</a:t>
            </a:r>
            <a:r>
              <a:rPr lang="en-US" b="1" dirty="0" smtClean="0"/>
              <a:t>] &gt;= 5)</a:t>
            </a:r>
          </a:p>
          <a:p>
            <a:r>
              <a:rPr lang="en-US" b="1" dirty="0" smtClean="0"/>
              <a:t>            {</a:t>
            </a:r>
          </a:p>
          <a:p>
            <a:r>
              <a:rPr lang="en-US" b="1" dirty="0" smtClean="0"/>
              <a:t>                </a:t>
            </a:r>
            <a:r>
              <a:rPr lang="en-US" b="1" dirty="0" err="1" smtClean="0"/>
              <a:t>System.out.println</a:t>
            </a:r>
            <a:r>
              <a:rPr lang="en-US" b="1" dirty="0" smtClean="0"/>
              <a:t>("exit...");</a:t>
            </a:r>
          </a:p>
          <a:p>
            <a:r>
              <a:rPr lang="en-US" b="1" dirty="0" smtClean="0"/>
              <a:t>  </a:t>
            </a:r>
          </a:p>
          <a:p>
            <a:r>
              <a:rPr lang="en-US" b="1" dirty="0" smtClean="0"/>
              <a:t>                // Terminate JVM</a:t>
            </a:r>
          </a:p>
          <a:p>
            <a:r>
              <a:rPr lang="en-US" b="1" dirty="0" smtClean="0"/>
              <a:t>                </a:t>
            </a:r>
            <a:r>
              <a:rPr lang="en-US" b="1" dirty="0" err="1" smtClean="0"/>
              <a:t>System.exit</a:t>
            </a:r>
            <a:r>
              <a:rPr lang="en-US" b="1" dirty="0" smtClean="0"/>
              <a:t>(0);</a:t>
            </a:r>
          </a:p>
          <a:p>
            <a:r>
              <a:rPr lang="en-US" b="1" dirty="0" smtClean="0"/>
              <a:t>            }</a:t>
            </a:r>
          </a:p>
          <a:p>
            <a:r>
              <a:rPr lang="en-US" b="1" dirty="0" smtClean="0"/>
              <a:t>            else</a:t>
            </a:r>
          </a:p>
          <a:p>
            <a:r>
              <a:rPr lang="en-US" b="1" dirty="0" smtClean="0"/>
              <a:t>                </a:t>
            </a:r>
            <a:r>
              <a:rPr lang="en-US" b="1" dirty="0" err="1" smtClean="0"/>
              <a:t>System.out.println</a:t>
            </a:r>
            <a:r>
              <a:rPr lang="en-US" b="1" dirty="0" smtClean="0"/>
              <a:t>("</a:t>
            </a:r>
            <a:r>
              <a:rPr lang="en-US" b="1" dirty="0" err="1" smtClean="0"/>
              <a:t>arr</a:t>
            </a:r>
            <a:r>
              <a:rPr lang="en-US" b="1" dirty="0" smtClean="0"/>
              <a:t>["+</a:t>
            </a:r>
            <a:r>
              <a:rPr lang="en-US" b="1" dirty="0" err="1" smtClean="0"/>
              <a:t>i</a:t>
            </a:r>
            <a:r>
              <a:rPr lang="en-US" b="1" dirty="0" smtClean="0"/>
              <a:t>+"] = " +</a:t>
            </a:r>
          </a:p>
          <a:p>
            <a:r>
              <a:rPr lang="en-US" b="1" dirty="0" smtClean="0"/>
              <a:t>                                  </a:t>
            </a:r>
            <a:r>
              <a:rPr lang="en-US" b="1" dirty="0" err="1" smtClean="0"/>
              <a:t>arr</a:t>
            </a:r>
            <a:r>
              <a:rPr lang="en-US" b="1" dirty="0" smtClean="0"/>
              <a:t>[</a:t>
            </a:r>
            <a:r>
              <a:rPr lang="en-US" b="1" dirty="0" err="1" smtClean="0"/>
              <a:t>i</a:t>
            </a:r>
            <a:r>
              <a:rPr lang="en-US" b="1" dirty="0" smtClean="0"/>
              <a:t>]);</a:t>
            </a:r>
          </a:p>
          <a:p>
            <a:r>
              <a:rPr lang="en-US" b="1" dirty="0" smtClean="0"/>
              <a:t>        }</a:t>
            </a:r>
          </a:p>
          <a:p>
            <a:r>
              <a:rPr lang="en-US" b="1" dirty="0" smtClean="0"/>
              <a:t>        </a:t>
            </a:r>
            <a:r>
              <a:rPr lang="en-US" b="1" dirty="0" err="1" smtClean="0"/>
              <a:t>System.out.println</a:t>
            </a:r>
            <a:r>
              <a:rPr lang="en-US" b="1" dirty="0" smtClean="0"/>
              <a:t>("End of Program");</a:t>
            </a:r>
          </a:p>
          <a:p>
            <a:r>
              <a:rPr lang="en-US" b="1" dirty="0" smtClean="0"/>
              <a:t>    }</a:t>
            </a:r>
          </a:p>
          <a:p>
            <a:r>
              <a:rPr lang="en-US" b="1" dirty="0" smtClean="0"/>
              <a:t>}</a:t>
            </a:r>
          </a:p>
          <a:p>
            <a:endParaRPr lang="en-US" dirty="0"/>
          </a:p>
          <a:p>
            <a:endParaRPr lang="en-US" dirty="0"/>
          </a:p>
        </p:txBody>
      </p:sp>
    </p:spTree>
    <p:extLst>
      <p:ext uri="{BB962C8B-B14F-4D97-AF65-F5344CB8AC3E}">
        <p14:creationId xmlns="" xmlns:p14="http://schemas.microsoft.com/office/powerpoint/2010/main" val="1236990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the difference between return and </a:t>
            </a:r>
            <a:r>
              <a:rPr lang="en-US" dirty="0" err="1" smtClean="0"/>
              <a:t>System.exit</a:t>
            </a:r>
            <a:r>
              <a:rPr lang="en-US" dirty="0" smtClean="0"/>
              <a:t>(0)?</a:t>
            </a:r>
          </a:p>
          <a:p>
            <a:r>
              <a:rPr lang="en-US" dirty="0"/>
              <a:t>r</a:t>
            </a:r>
            <a:r>
              <a:rPr lang="en-US" dirty="0" smtClean="0"/>
              <a:t>eturn statement is used inside a method to come out of it.</a:t>
            </a:r>
          </a:p>
          <a:p>
            <a:r>
              <a:rPr lang="en-US" dirty="0" err="1" smtClean="0"/>
              <a:t>System.exit</a:t>
            </a:r>
            <a:r>
              <a:rPr lang="en-US" dirty="0" smtClean="0"/>
              <a:t>(0) is used in any method to come out of the program.</a:t>
            </a:r>
          </a:p>
          <a:p>
            <a:r>
              <a:rPr lang="en-US" dirty="0" smtClean="0">
                <a:sym typeface="Wingdings" pitchFamily="2" charset="2"/>
              </a:rPr>
              <a:t> what is the difference between </a:t>
            </a:r>
            <a:r>
              <a:rPr lang="en-US" dirty="0" err="1" smtClean="0">
                <a:sym typeface="Wingdings" pitchFamily="2" charset="2"/>
              </a:rPr>
              <a:t>System.exit</a:t>
            </a:r>
            <a:r>
              <a:rPr lang="en-US" dirty="0" smtClean="0">
                <a:sym typeface="Wingdings" pitchFamily="2" charset="2"/>
              </a:rPr>
              <a:t>(0) and </a:t>
            </a:r>
            <a:r>
              <a:rPr lang="en-US" dirty="0" err="1" smtClean="0">
                <a:sym typeface="Wingdings" pitchFamily="2" charset="2"/>
              </a:rPr>
              <a:t>System.exit</a:t>
            </a:r>
            <a:r>
              <a:rPr lang="en-US" dirty="0" smtClean="0">
                <a:sym typeface="Wingdings" pitchFamily="2" charset="2"/>
              </a:rPr>
              <a:t>(1)?</a:t>
            </a:r>
          </a:p>
          <a:p>
            <a:r>
              <a:rPr lang="en-US" dirty="0" err="1">
                <a:sym typeface="Wingdings" pitchFamily="2" charset="2"/>
              </a:rPr>
              <a:t>System.exit</a:t>
            </a:r>
            <a:r>
              <a:rPr lang="en-US" dirty="0">
                <a:sym typeface="Wingdings" pitchFamily="2" charset="2"/>
              </a:rPr>
              <a:t>(0</a:t>
            </a:r>
            <a:r>
              <a:rPr lang="en-US" dirty="0" smtClean="0">
                <a:sym typeface="Wingdings" pitchFamily="2" charset="2"/>
              </a:rPr>
              <a:t>) terminates the program normally, whereas </a:t>
            </a:r>
            <a:r>
              <a:rPr lang="en-US" dirty="0" err="1" smtClean="0">
                <a:sym typeface="Wingdings" pitchFamily="2" charset="2"/>
              </a:rPr>
              <a:t>System.exit</a:t>
            </a:r>
            <a:r>
              <a:rPr lang="en-US" dirty="0" smtClean="0">
                <a:sym typeface="Wingdings" pitchFamily="2" charset="2"/>
              </a:rPr>
              <a:t>(1) </a:t>
            </a:r>
            <a:r>
              <a:rPr lang="en-US" dirty="0" err="1" smtClean="0">
                <a:sym typeface="Wingdings" pitchFamily="2" charset="2"/>
              </a:rPr>
              <a:t>teminates</a:t>
            </a:r>
            <a:r>
              <a:rPr lang="en-US" dirty="0" smtClean="0">
                <a:sym typeface="Wingdings" pitchFamily="2" charset="2"/>
              </a:rPr>
              <a:t> the program because of some error encountered in the program. </a:t>
            </a:r>
            <a:endParaRPr lang="en-US" dirty="0"/>
          </a:p>
        </p:txBody>
      </p:sp>
    </p:spTree>
    <p:extLst>
      <p:ext uri="{BB962C8B-B14F-4D97-AF65-F5344CB8AC3E}">
        <p14:creationId xmlns="" xmlns:p14="http://schemas.microsoft.com/office/powerpoint/2010/main" val="159691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lstStyle/>
          <a:p>
            <a:r>
              <a:rPr lang="en-US" dirty="0" err="1" smtClean="0"/>
              <a:t>System.out.println</a:t>
            </a:r>
            <a:r>
              <a:rPr lang="en-US" dirty="0" smtClean="0"/>
              <a:t>(“Hello”);</a:t>
            </a:r>
          </a:p>
          <a:p>
            <a:r>
              <a:rPr lang="en-US" dirty="0" smtClean="0"/>
              <a:t>x=</a:t>
            </a:r>
            <a:r>
              <a:rPr lang="en-US" dirty="0" err="1" smtClean="0"/>
              <a:t>y+z</a:t>
            </a:r>
            <a:endParaRPr lang="en-US" dirty="0" smtClean="0"/>
          </a:p>
          <a:p>
            <a:r>
              <a:rPr lang="en-US" dirty="0" err="1" smtClean="0"/>
              <a:t>System.out.println</a:t>
            </a:r>
            <a:r>
              <a:rPr lang="en-US" dirty="0" smtClean="0"/>
              <a:t>(x);</a:t>
            </a:r>
          </a:p>
          <a:p>
            <a:r>
              <a:rPr lang="en-US" dirty="0" smtClean="0"/>
              <a:t>These statements are executed by JVM one by one in sequential manner.</a:t>
            </a:r>
          </a:p>
          <a:p>
            <a:r>
              <a:rPr lang="en-US" dirty="0" smtClean="0"/>
              <a:t>These are used to write simple programs.</a:t>
            </a:r>
          </a:p>
          <a:p>
            <a:r>
              <a:rPr lang="en-US" dirty="0" smtClean="0"/>
              <a:t>To write better and complex programs, we need better control on the flow of execution.</a:t>
            </a:r>
            <a:endParaRPr lang="en-US" dirty="0"/>
          </a:p>
        </p:txBody>
      </p:sp>
    </p:spTree>
    <p:extLst>
      <p:ext uri="{BB962C8B-B14F-4D97-AF65-F5344CB8AC3E}">
        <p14:creationId xmlns="" xmlns:p14="http://schemas.microsoft.com/office/powerpoint/2010/main" val="2267540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smtClean="0"/>
              <a:t>What are control statements?</a:t>
            </a:r>
          </a:p>
          <a:p>
            <a:r>
              <a:rPr lang="en-US" dirty="0" smtClean="0"/>
              <a:t>Control statements are the statements which alter the flow of execution and provide better control to the programmer on the flow of execution.</a:t>
            </a:r>
          </a:p>
          <a:p>
            <a:r>
              <a:rPr lang="en-US" dirty="0" smtClean="0"/>
              <a:t>They are useful to write better and complex programs.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if…else statement</a:t>
            </a:r>
          </a:p>
          <a:p>
            <a:r>
              <a:rPr lang="en-US" dirty="0" smtClean="0"/>
              <a:t>do…while loop</a:t>
            </a:r>
          </a:p>
          <a:p>
            <a:r>
              <a:rPr lang="en-US" dirty="0"/>
              <a:t> </a:t>
            </a:r>
            <a:r>
              <a:rPr lang="en-US" dirty="0" smtClean="0"/>
              <a:t>while loop</a:t>
            </a:r>
          </a:p>
          <a:p>
            <a:r>
              <a:rPr lang="en-US" dirty="0"/>
              <a:t> </a:t>
            </a:r>
            <a:r>
              <a:rPr lang="en-US" dirty="0" smtClean="0"/>
              <a:t>for loop</a:t>
            </a:r>
          </a:p>
          <a:p>
            <a:r>
              <a:rPr lang="en-US" dirty="0"/>
              <a:t> </a:t>
            </a:r>
            <a:r>
              <a:rPr lang="en-US" dirty="0" smtClean="0"/>
              <a:t>for-each loop</a:t>
            </a:r>
          </a:p>
          <a:p>
            <a:r>
              <a:rPr lang="en-US" dirty="0"/>
              <a:t>s</a:t>
            </a:r>
            <a:r>
              <a:rPr lang="en-US" dirty="0" smtClean="0"/>
              <a:t>witch statement</a:t>
            </a:r>
          </a:p>
          <a:p>
            <a:r>
              <a:rPr lang="en-US" dirty="0"/>
              <a:t>b</a:t>
            </a:r>
            <a:r>
              <a:rPr lang="en-US" dirty="0" smtClean="0"/>
              <a:t>reak statement</a:t>
            </a:r>
          </a:p>
          <a:p>
            <a:r>
              <a:rPr lang="en-US" dirty="0"/>
              <a:t> </a:t>
            </a:r>
            <a:r>
              <a:rPr lang="en-US" dirty="0" smtClean="0"/>
              <a:t>continue statement</a:t>
            </a:r>
          </a:p>
          <a:p>
            <a:r>
              <a:rPr lang="en-US" dirty="0"/>
              <a:t> </a:t>
            </a:r>
            <a:r>
              <a:rPr lang="en-US" dirty="0" smtClean="0"/>
              <a:t>return statement</a:t>
            </a:r>
            <a:endParaRPr lang="en-US" dirty="0"/>
          </a:p>
        </p:txBody>
      </p:sp>
    </p:spTree>
    <p:extLst>
      <p:ext uri="{BB962C8B-B14F-4D97-AF65-F5344CB8AC3E}">
        <p14:creationId xmlns="" xmlns:p14="http://schemas.microsoft.com/office/powerpoint/2010/main" val="258763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if- else statement can be written in the following different variations:</a:t>
            </a:r>
          </a:p>
          <a:p>
            <a:r>
              <a:rPr lang="en-US" dirty="0" smtClean="0"/>
              <a:t>If(condition1)</a:t>
            </a:r>
          </a:p>
          <a:p>
            <a:pPr lvl="1"/>
            <a:r>
              <a:rPr lang="en-US" dirty="0" smtClean="0"/>
              <a:t>Statement 1;</a:t>
            </a:r>
          </a:p>
          <a:p>
            <a:pPr lvl="1"/>
            <a:r>
              <a:rPr lang="en-US" dirty="0"/>
              <a:t>e</a:t>
            </a:r>
            <a:r>
              <a:rPr lang="en-US" dirty="0" smtClean="0"/>
              <a:t>lse if(condition2)</a:t>
            </a:r>
          </a:p>
          <a:p>
            <a:pPr lvl="1"/>
            <a:r>
              <a:rPr lang="en-US" dirty="0"/>
              <a:t> </a:t>
            </a:r>
            <a:r>
              <a:rPr lang="en-US" dirty="0" smtClean="0"/>
              <a:t>     statements2;</a:t>
            </a:r>
          </a:p>
          <a:p>
            <a:pPr lvl="1"/>
            <a:r>
              <a:rPr lang="en-US" dirty="0" smtClean="0"/>
              <a:t>        else if(condition3)</a:t>
            </a:r>
          </a:p>
          <a:p>
            <a:pPr lvl="1"/>
            <a:r>
              <a:rPr lang="en-US" dirty="0"/>
              <a:t> </a:t>
            </a:r>
            <a:r>
              <a:rPr lang="en-US" dirty="0" smtClean="0"/>
              <a:t>        statements 3;</a:t>
            </a:r>
          </a:p>
          <a:p>
            <a:pPr lvl="3"/>
            <a:r>
              <a:rPr lang="en-US" dirty="0"/>
              <a:t> </a:t>
            </a:r>
            <a:r>
              <a:rPr lang="en-US" dirty="0" smtClean="0"/>
              <a:t>else statements4;</a:t>
            </a:r>
            <a:endParaRPr lang="en-US" dirty="0"/>
          </a:p>
          <a:p>
            <a:pPr marL="1371600" lvl="3" indent="0">
              <a:buNone/>
            </a:pPr>
            <a:r>
              <a:rPr lang="en-US" dirty="0" smtClean="0"/>
              <a:t>Here, if condition1 is true, then statement1  is executed, if condition1 is false, then condition2 is tested. If condition2 is true, then statements2 is executed, other condition 3 is tested.</a:t>
            </a:r>
          </a:p>
        </p:txBody>
      </p:sp>
    </p:spTree>
    <p:extLst>
      <p:ext uri="{BB962C8B-B14F-4D97-AF65-F5344CB8AC3E}">
        <p14:creationId xmlns="" xmlns:p14="http://schemas.microsoft.com/office/powerpoint/2010/main" val="1067808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else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if(condition1)</a:t>
            </a:r>
          </a:p>
          <a:p>
            <a:pPr marL="457200" lvl="1" indent="0">
              <a:buNone/>
            </a:pPr>
            <a:r>
              <a:rPr lang="en-US" dirty="0"/>
              <a:t> </a:t>
            </a:r>
            <a:r>
              <a:rPr lang="en-US" dirty="0" smtClean="0"/>
              <a:t>     if(condition2)</a:t>
            </a:r>
          </a:p>
          <a:p>
            <a:pPr marL="457200" lvl="1" indent="0">
              <a:buNone/>
            </a:pPr>
            <a:r>
              <a:rPr lang="en-US" dirty="0"/>
              <a:t>	</a:t>
            </a:r>
            <a:r>
              <a:rPr lang="en-US" dirty="0" smtClean="0"/>
              <a:t>	if(condition3)</a:t>
            </a:r>
          </a:p>
          <a:p>
            <a:pPr marL="457200" lvl="1" indent="0">
              <a:buNone/>
            </a:pPr>
            <a:r>
              <a:rPr lang="en-US" dirty="0"/>
              <a:t>	</a:t>
            </a:r>
            <a:r>
              <a:rPr lang="en-US" dirty="0" smtClean="0"/>
              <a:t>		statement1;</a:t>
            </a:r>
          </a:p>
          <a:p>
            <a:pPr marL="457200" lvl="1" indent="0">
              <a:buNone/>
            </a:pPr>
            <a:r>
              <a:rPr lang="en-US" dirty="0"/>
              <a:t>	</a:t>
            </a:r>
            <a:r>
              <a:rPr lang="en-US" dirty="0" smtClean="0"/>
              <a:t>	else statement2;</a:t>
            </a:r>
          </a:p>
          <a:p>
            <a:pPr marL="457200" lvl="1" indent="0">
              <a:buNone/>
            </a:pPr>
            <a:r>
              <a:rPr lang="en-US" dirty="0"/>
              <a:t>	 </a:t>
            </a:r>
            <a:r>
              <a:rPr lang="en-US" dirty="0" smtClean="0"/>
              <a:t> else statement3;</a:t>
            </a:r>
          </a:p>
          <a:p>
            <a:pPr marL="457200" lvl="1" indent="0">
              <a:buNone/>
            </a:pPr>
            <a:r>
              <a:rPr lang="en-US" dirty="0"/>
              <a:t>e</a:t>
            </a:r>
            <a:r>
              <a:rPr lang="en-US" dirty="0" smtClean="0"/>
              <a:t>lse statement 4;</a:t>
            </a:r>
          </a:p>
          <a:p>
            <a:pPr lvl="1">
              <a:buFont typeface="Arial" pitchFamily="34" charset="0"/>
              <a:buChar char="•"/>
            </a:pPr>
            <a:r>
              <a:rPr lang="en-US" dirty="0" smtClean="0"/>
              <a:t>If condition1 is true, then condition2 is tested</a:t>
            </a:r>
          </a:p>
          <a:p>
            <a:pPr lvl="1">
              <a:buFont typeface="Arial" pitchFamily="34" charset="0"/>
              <a:buChar char="•"/>
            </a:pPr>
            <a:r>
              <a:rPr lang="en-US" dirty="0" smtClean="0"/>
              <a:t> if condition2 is also true then condition 3 is tested,</a:t>
            </a:r>
          </a:p>
          <a:p>
            <a:pPr lvl="1">
              <a:buFont typeface="Arial" pitchFamily="34" charset="0"/>
              <a:buChar char="•"/>
            </a:pPr>
            <a:r>
              <a:rPr lang="en-US" dirty="0" smtClean="0"/>
              <a:t> if condition3 is true then statement1 will be executed.</a:t>
            </a:r>
          </a:p>
          <a:p>
            <a:pPr lvl="1">
              <a:buFont typeface="Arial" pitchFamily="34" charset="0"/>
              <a:buChar char="•"/>
            </a:pPr>
            <a:r>
              <a:rPr lang="en-US" dirty="0" smtClean="0"/>
              <a:t>If condition 3 is false then statement2 will executed.</a:t>
            </a:r>
          </a:p>
          <a:p>
            <a:pPr lvl="1">
              <a:buFont typeface="Arial" pitchFamily="34" charset="0"/>
              <a:buChar char="•"/>
            </a:pPr>
            <a:r>
              <a:rPr lang="en-US" dirty="0" smtClean="0"/>
              <a:t>If condition2 is false then statement 3 will be executed.</a:t>
            </a:r>
          </a:p>
          <a:p>
            <a:pPr lvl="1">
              <a:buFont typeface="Arial" pitchFamily="34" charset="0"/>
              <a:buChar char="•"/>
            </a:pPr>
            <a:r>
              <a:rPr lang="en-US" dirty="0" smtClean="0"/>
              <a:t>If condition1 is false then statement4 will be executed.</a:t>
            </a:r>
          </a:p>
          <a:p>
            <a:pPr marL="457200" lvl="1" indent="0">
              <a:buNone/>
            </a:pPr>
            <a:endParaRPr lang="en-US" dirty="0"/>
          </a:p>
        </p:txBody>
      </p:sp>
    </p:spTree>
    <p:extLst>
      <p:ext uri="{BB962C8B-B14F-4D97-AF65-F5344CB8AC3E}">
        <p14:creationId xmlns="" xmlns:p14="http://schemas.microsoft.com/office/powerpoint/2010/main" val="174310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while</a:t>
            </a:r>
            <a:r>
              <a:rPr lang="en-US" dirty="0"/>
              <a:t> loop statement in Java programming language repeatedly executes a target statement as long as a given condition is true.</a:t>
            </a:r>
          </a:p>
          <a:p>
            <a:r>
              <a:rPr lang="en-US" dirty="0"/>
              <a:t>Syntax</a:t>
            </a:r>
          </a:p>
          <a:p>
            <a:r>
              <a:rPr lang="en-US" dirty="0"/>
              <a:t>The syntax of a while loop is −</a:t>
            </a:r>
          </a:p>
          <a:p>
            <a:r>
              <a:rPr lang="en-US" dirty="0"/>
              <a:t>while(</a:t>
            </a:r>
            <a:r>
              <a:rPr lang="en-US" dirty="0" err="1"/>
              <a:t>Boolean_expression</a:t>
            </a:r>
            <a:r>
              <a:rPr lang="en-US" dirty="0"/>
              <a:t>) { // </a:t>
            </a:r>
            <a:r>
              <a:rPr lang="en-US" dirty="0" smtClean="0"/>
              <a:t>Statements}</a:t>
            </a:r>
          </a:p>
          <a:p>
            <a:r>
              <a:rPr lang="en-US" dirty="0"/>
              <a:t>When executing, if the </a:t>
            </a:r>
            <a:r>
              <a:rPr lang="en-US" i="1" dirty="0" err="1"/>
              <a:t>boolean_expression</a:t>
            </a:r>
            <a:r>
              <a:rPr lang="en-US" dirty="0"/>
              <a:t> result is true, then the actions inside the loop will be executed. This will continue as long as the expression result is true.</a:t>
            </a:r>
          </a:p>
          <a:p>
            <a:r>
              <a:rPr lang="en-US" dirty="0"/>
              <a:t>When the condition becomes false, program control passes to the line immediately following the loop.</a:t>
            </a:r>
          </a:p>
          <a:p>
            <a:endParaRPr lang="en-US" dirty="0"/>
          </a:p>
        </p:txBody>
      </p:sp>
    </p:spTree>
    <p:extLst>
      <p:ext uri="{BB962C8B-B14F-4D97-AF65-F5344CB8AC3E}">
        <p14:creationId xmlns="" xmlns:p14="http://schemas.microsoft.com/office/powerpoint/2010/main" val="3808600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Flow diagram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143000"/>
            <a:ext cx="8458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75726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1018</Words>
  <Application>Microsoft Office PowerPoint</Application>
  <PresentationFormat>On-screen Show (4:3)</PresentationFormat>
  <Paragraphs>241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Control Statements in Java</vt:lpstr>
      <vt:lpstr>Control Statements</vt:lpstr>
      <vt:lpstr> </vt:lpstr>
      <vt:lpstr>Interview Questions</vt:lpstr>
      <vt:lpstr>Control Statements</vt:lpstr>
      <vt:lpstr>if…else</vt:lpstr>
      <vt:lpstr>if…. else</vt:lpstr>
      <vt:lpstr>While loop</vt:lpstr>
      <vt:lpstr>Flow diagram</vt:lpstr>
      <vt:lpstr>do….while</vt:lpstr>
      <vt:lpstr>Flow diagram</vt:lpstr>
      <vt:lpstr>Interview Question</vt:lpstr>
      <vt:lpstr>For loop</vt:lpstr>
      <vt:lpstr>Flow Diagram</vt:lpstr>
      <vt:lpstr>for-each loop</vt:lpstr>
      <vt:lpstr> </vt:lpstr>
      <vt:lpstr>Interview questions</vt:lpstr>
      <vt:lpstr>Example</vt:lpstr>
      <vt:lpstr>Switch case</vt:lpstr>
      <vt:lpstr>Rules</vt:lpstr>
      <vt:lpstr>Flow diagrams</vt:lpstr>
      <vt:lpstr>Break and continue</vt:lpstr>
      <vt:lpstr>Example</vt:lpstr>
      <vt:lpstr>Return statement</vt:lpstr>
      <vt:lpstr>In the following example</vt:lpstr>
      <vt:lpstr>myMethod()</vt:lpstr>
      <vt:lpstr>program</vt:lpstr>
      <vt:lpstr>Exit(0)</vt:lpstr>
      <vt:lpstr>Interview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in Java</dc:title>
  <dc:creator>Welcome</dc:creator>
  <cp:lastModifiedBy>Welcome</cp:lastModifiedBy>
  <cp:revision>37</cp:revision>
  <dcterms:created xsi:type="dcterms:W3CDTF">2020-05-12T14:45:55Z</dcterms:created>
  <dcterms:modified xsi:type="dcterms:W3CDTF">2022-08-19T05:54:42Z</dcterms:modified>
</cp:coreProperties>
</file>