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7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3" r:id="rId23"/>
    <p:sldId id="291" r:id="rId24"/>
    <p:sldId id="292" r:id="rId25"/>
    <p:sldId id="278" r:id="rId26"/>
    <p:sldId id="279" r:id="rId27"/>
    <p:sldId id="280" r:id="rId28"/>
    <p:sldId id="281" r:id="rId29"/>
    <p:sldId id="285" r:id="rId30"/>
    <p:sldId id="283" r:id="rId31"/>
    <p:sldId id="284" r:id="rId32"/>
    <p:sldId id="296" r:id="rId33"/>
    <p:sldId id="287" r:id="rId34"/>
    <p:sldId id="286" r:id="rId35"/>
    <p:sldId id="288" r:id="rId36"/>
    <p:sldId id="289" r:id="rId37"/>
    <p:sldId id="290" r:id="rId38"/>
    <p:sldId id="298" r:id="rId39"/>
    <p:sldId id="293" r:id="rId40"/>
    <p:sldId id="294" r:id="rId41"/>
    <p:sldId id="297"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ABC84A-CB5C-464E-83C1-0F64D32A139C}"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137017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BC84A-CB5C-464E-83C1-0F64D32A139C}"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235881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BC84A-CB5C-464E-83C1-0F64D32A139C}"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420877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BC84A-CB5C-464E-83C1-0F64D32A139C}"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946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ABC84A-CB5C-464E-83C1-0F64D32A139C}"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186067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ABC84A-CB5C-464E-83C1-0F64D32A139C}"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95928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ABC84A-CB5C-464E-83C1-0F64D32A139C}"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208250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ABC84A-CB5C-464E-83C1-0F64D32A139C}"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26100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BC84A-CB5C-464E-83C1-0F64D32A139C}"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290441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BC84A-CB5C-464E-83C1-0F64D32A139C}"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309960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ABC84A-CB5C-464E-83C1-0F64D32A139C}"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136638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BC84A-CB5C-464E-83C1-0F64D32A139C}"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9DB7A-EC99-4A66-8E32-E6030D118823}" type="slidenum">
              <a:rPr lang="en-US" smtClean="0"/>
              <a:pPr/>
              <a:t>‹#›</a:t>
            </a:fld>
            <a:endParaRPr lang="en-US"/>
          </a:p>
        </p:txBody>
      </p:sp>
    </p:spTree>
    <p:extLst>
      <p:ext uri="{BB962C8B-B14F-4D97-AF65-F5344CB8AC3E}">
        <p14:creationId xmlns="" xmlns:p14="http://schemas.microsoft.com/office/powerpoint/2010/main" val="369705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types-of-exception-in-java-with-examples/" TargetMode="External"/><Relationship Id="rId2" Type="http://schemas.openxmlformats.org/officeDocument/2006/relationships/hyperlink" Target="https://docs.oracle.com/javase/7/docs/api/java/lang/RuntimeExcepti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 xmlns:p14="http://schemas.microsoft.com/office/powerpoint/2010/main" val="229161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en-US" sz="2400" dirty="0" smtClean="0"/>
              <a:t>This means a programmer can do something to avoid any harm caused by the rise of an exception.</a:t>
            </a:r>
          </a:p>
          <a:p>
            <a:r>
              <a:rPr lang="en-US" sz="2400" dirty="0" smtClean="0"/>
              <a:t>In case of an error, the programmer cannot do anything and hence if error happens, it cause some damage.</a:t>
            </a:r>
          </a:p>
          <a:p>
            <a:r>
              <a:rPr lang="en-US" sz="2400" dirty="0" smtClean="0"/>
              <a:t>All exceptions are declared as classes in java.</a:t>
            </a:r>
            <a:endParaRPr lang="en-US" sz="2400"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2590800"/>
            <a:ext cx="8381999"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18938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smtClean="0"/>
              <a:t>Interview questions:</a:t>
            </a:r>
          </a:p>
          <a:p>
            <a:r>
              <a:rPr lang="en-US" dirty="0" smtClean="0"/>
              <a:t>What is </a:t>
            </a:r>
            <a:r>
              <a:rPr lang="en-US" dirty="0" err="1" smtClean="0"/>
              <a:t>Throwable</a:t>
            </a:r>
            <a:r>
              <a:rPr lang="en-US" dirty="0" smtClean="0"/>
              <a:t>?</a:t>
            </a:r>
          </a:p>
          <a:p>
            <a:r>
              <a:rPr lang="en-US" dirty="0" err="1" smtClean="0"/>
              <a:t>Throwable</a:t>
            </a:r>
            <a:r>
              <a:rPr lang="en-US" dirty="0" smtClean="0"/>
              <a:t> is a class that represents all errors and exceptions which may occur in java.</a:t>
            </a:r>
          </a:p>
          <a:p>
            <a:r>
              <a:rPr lang="en-US" dirty="0" smtClean="0"/>
              <a:t>Which is the super class for all exceptions?</a:t>
            </a:r>
          </a:p>
          <a:p>
            <a:r>
              <a:rPr lang="en-US" dirty="0" smtClean="0"/>
              <a:t>Exception is the super class of all exceptions in java.</a:t>
            </a:r>
          </a:p>
          <a:p>
            <a:r>
              <a:rPr lang="en-US" dirty="0" smtClean="0"/>
              <a:t>What is the difference between an exception and an error?</a:t>
            </a:r>
          </a:p>
          <a:p>
            <a:r>
              <a:rPr lang="en-US" dirty="0" smtClean="0"/>
              <a:t>An exception is an error which can be handled. It means when an exception happens , the programmer can do something to avoid any harm. But an error is an error which cannot be handled. It happens and the programmer cannot do anything.</a:t>
            </a:r>
            <a:endParaRPr lang="en-US" dirty="0"/>
          </a:p>
        </p:txBody>
      </p:sp>
    </p:spTree>
    <p:extLst>
      <p:ext uri="{BB962C8B-B14F-4D97-AF65-F5344CB8AC3E}">
        <p14:creationId xmlns="" xmlns:p14="http://schemas.microsoft.com/office/powerpoint/2010/main" val="4245542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304800"/>
            <a:ext cx="8229600" cy="5562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63604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228600"/>
            <a:ext cx="8762999" cy="594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6165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Program to open the files in the beginning. Then the number of command line arguments is accepted into n. then divide a number 45 and the result is stored into a. Finally the files are closed.</a:t>
            </a:r>
            <a:endParaRPr lang="en-US" sz="2000" dirty="0"/>
          </a:p>
        </p:txBody>
      </p:sp>
      <p:sp>
        <p:nvSpPr>
          <p:cNvPr id="3" name="Content Placeholder 2"/>
          <p:cNvSpPr>
            <a:spLocks noGrp="1"/>
          </p:cNvSpPr>
          <p:nvPr>
            <p:ph idx="1"/>
          </p:nvPr>
        </p:nvSpPr>
        <p:spPr/>
        <p:txBody>
          <a:bodyPr>
            <a:normAutofit fontScale="47500" lnSpcReduction="20000"/>
          </a:bodyPr>
          <a:lstStyle/>
          <a:p>
            <a:r>
              <a:rPr lang="en-US" b="1" dirty="0"/>
              <a:t>package </a:t>
            </a:r>
            <a:r>
              <a:rPr lang="en-US" b="1" dirty="0" err="1"/>
              <a:t>exceptionhandling</a:t>
            </a:r>
            <a:r>
              <a:rPr lang="en-US" b="1" dirty="0"/>
              <a:t>;</a:t>
            </a:r>
          </a:p>
          <a:p>
            <a:endParaRPr lang="en-US" dirty="0"/>
          </a:p>
          <a:p>
            <a:r>
              <a:rPr lang="en-US" b="1" dirty="0"/>
              <a:t>public class Ex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a:t>
            </a:r>
          </a:p>
          <a:p>
            <a:r>
              <a:rPr lang="en-US" dirty="0" err="1"/>
              <a:t>System.</a:t>
            </a:r>
            <a:r>
              <a:rPr lang="en-US" b="1" i="1" dirty="0" err="1"/>
              <a:t>out.println</a:t>
            </a:r>
            <a:r>
              <a:rPr lang="en-US" b="1" i="1" dirty="0"/>
              <a:t>("Open files");</a:t>
            </a:r>
          </a:p>
          <a:p>
            <a:r>
              <a:rPr lang="en-US" dirty="0"/>
              <a:t>// do some processing</a:t>
            </a:r>
          </a:p>
          <a:p>
            <a:r>
              <a:rPr lang="en-US" b="1" dirty="0" err="1"/>
              <a:t>int</a:t>
            </a:r>
            <a:r>
              <a:rPr lang="en-US" b="1" dirty="0"/>
              <a:t> n= </a:t>
            </a:r>
            <a:r>
              <a:rPr lang="en-US" b="1" dirty="0" err="1"/>
              <a:t>args.length</a:t>
            </a:r>
            <a:r>
              <a:rPr lang="en-US" b="1" dirty="0"/>
              <a:t>;</a:t>
            </a:r>
          </a:p>
          <a:p>
            <a:r>
              <a:rPr lang="en-US" dirty="0" err="1"/>
              <a:t>System.</a:t>
            </a:r>
            <a:r>
              <a:rPr lang="en-US" b="1" i="1" dirty="0" err="1"/>
              <a:t>out.println</a:t>
            </a:r>
            <a:r>
              <a:rPr lang="en-US" b="1" i="1" dirty="0"/>
              <a:t>("n= "+n);</a:t>
            </a:r>
          </a:p>
          <a:p>
            <a:r>
              <a:rPr lang="en-US" b="1" dirty="0" err="1"/>
              <a:t>int</a:t>
            </a:r>
            <a:r>
              <a:rPr lang="en-US" b="1" dirty="0"/>
              <a:t> a =45/n;</a:t>
            </a:r>
          </a:p>
          <a:p>
            <a:r>
              <a:rPr lang="en-US" dirty="0" err="1"/>
              <a:t>System.</a:t>
            </a:r>
            <a:r>
              <a:rPr lang="en-US" b="1" i="1" dirty="0" err="1"/>
              <a:t>out.println</a:t>
            </a:r>
            <a:r>
              <a:rPr lang="en-US" b="1" i="1" dirty="0"/>
              <a:t>("a= "+a);</a:t>
            </a:r>
          </a:p>
          <a:p>
            <a:r>
              <a:rPr lang="en-US" dirty="0"/>
              <a:t>// close the files</a:t>
            </a:r>
          </a:p>
          <a:p>
            <a:r>
              <a:rPr lang="en-US" dirty="0" err="1"/>
              <a:t>System.</a:t>
            </a:r>
            <a:r>
              <a:rPr lang="en-US" b="1" i="1" dirty="0" err="1"/>
              <a:t>out.println</a:t>
            </a:r>
            <a:r>
              <a:rPr lang="en-US" b="1" i="1" dirty="0"/>
              <a:t>("Close the files");</a:t>
            </a:r>
          </a:p>
          <a:p>
            <a:endParaRPr lang="en-US" dirty="0"/>
          </a:p>
          <a:p>
            <a:r>
              <a:rPr lang="en-US" dirty="0"/>
              <a:t>}</a:t>
            </a:r>
          </a:p>
          <a:p>
            <a:endParaRPr lang="en-US" dirty="0"/>
          </a:p>
          <a:p>
            <a:r>
              <a:rPr lang="en-US" dirty="0"/>
              <a:t>}</a:t>
            </a:r>
          </a:p>
          <a:p>
            <a:endParaRPr lang="en-US" dirty="0"/>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5181600"/>
            <a:ext cx="7458075" cy="136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9621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70000" lnSpcReduction="20000"/>
          </a:bodyPr>
          <a:lstStyle/>
          <a:p>
            <a:r>
              <a:rPr lang="en-US" dirty="0" err="1" smtClean="0"/>
              <a:t>Int</a:t>
            </a:r>
            <a:r>
              <a:rPr lang="en-US" dirty="0" smtClean="0"/>
              <a:t> a=45/n;</a:t>
            </a:r>
          </a:p>
          <a:p>
            <a:r>
              <a:rPr lang="en-US" dirty="0" smtClean="0"/>
              <a:t>If divided by zero it will give infinity and the value cannot be stored in any variable.</a:t>
            </a:r>
          </a:p>
          <a:p>
            <a:r>
              <a:rPr lang="en-US" dirty="0" smtClean="0"/>
              <a:t>So there will be an exception at run time and JVM displays exception details and then terminates the program abnormally. </a:t>
            </a:r>
            <a:endParaRPr lang="en-US" dirty="0"/>
          </a:p>
          <a:p>
            <a:r>
              <a:rPr lang="en-US" dirty="0" smtClean="0"/>
              <a:t>The subsequent statements are not executed.</a:t>
            </a:r>
          </a:p>
          <a:p>
            <a:r>
              <a:rPr lang="en-US" dirty="0" smtClean="0"/>
              <a:t>Means files opened are not closed properly and we may lose data.</a:t>
            </a:r>
          </a:p>
          <a:p>
            <a:r>
              <a:rPr lang="en-US" dirty="0" smtClean="0"/>
              <a:t>This is the major problem with exceptions. When there is an exception, the files may not be closed properly or threads may abnormally terminate or the memory may not be freed properly. </a:t>
            </a:r>
          </a:p>
          <a:p>
            <a:r>
              <a:rPr lang="en-US" dirty="0" smtClean="0"/>
              <a:t>Things lead to many other problems.</a:t>
            </a:r>
          </a:p>
          <a:p>
            <a:r>
              <a:rPr lang="en-US" dirty="0" smtClean="0"/>
              <a:t>So closing the opened </a:t>
            </a:r>
            <a:r>
              <a:rPr lang="en-US" dirty="0" err="1" smtClean="0"/>
              <a:t>files,stoping</a:t>
            </a:r>
            <a:r>
              <a:rPr lang="en-US" dirty="0" smtClean="0"/>
              <a:t> any running threads and release the unused memory are called “cleanup operations”.</a:t>
            </a:r>
          </a:p>
          <a:p>
            <a:r>
              <a:rPr lang="en-US" dirty="0" smtClean="0"/>
              <a:t>Therefore it is compulsory to design the program even there is an exception, all the clean up operations are performed and program should be terminated.</a:t>
            </a:r>
          </a:p>
          <a:p>
            <a:r>
              <a:rPr lang="en-US" dirty="0" smtClean="0"/>
              <a:t>This is called “Exception Handling”;</a:t>
            </a:r>
            <a:endParaRPr lang="en-US" dirty="0"/>
          </a:p>
        </p:txBody>
      </p:sp>
    </p:spTree>
    <p:extLst>
      <p:ext uri="{BB962C8B-B14F-4D97-AF65-F5344CB8AC3E}">
        <p14:creationId xmlns="" xmlns:p14="http://schemas.microsoft.com/office/powerpoint/2010/main" val="2844802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dirty="0" smtClean="0"/>
              <a:t>When there is an exception, the user data may corrupt. This should be handled properly by the programmer by carefully designing the program.</a:t>
            </a:r>
          </a:p>
          <a:p>
            <a:r>
              <a:rPr lang="en-US" dirty="0" smtClean="0"/>
              <a:t>Follow three steps:</a:t>
            </a:r>
          </a:p>
          <a:p>
            <a:r>
              <a:rPr lang="en-US" b="1" dirty="0" smtClean="0"/>
              <a:t>Step 1:</a:t>
            </a:r>
          </a:p>
          <a:p>
            <a:endParaRPr lang="en-US" dirty="0" smtClean="0"/>
          </a:p>
          <a:p>
            <a:r>
              <a:rPr lang="en-US" dirty="0" smtClean="0"/>
              <a:t>The programmer should observe the statements in his program where there may be a possibility of exceptions. Such statements should be written inside a </a:t>
            </a:r>
            <a:r>
              <a:rPr lang="en-US" b="1" dirty="0" smtClean="0"/>
              <a:t>try</a:t>
            </a:r>
            <a:r>
              <a:rPr lang="en-US" dirty="0" smtClean="0"/>
              <a:t> block.</a:t>
            </a:r>
          </a:p>
          <a:p>
            <a:r>
              <a:rPr lang="en-US" dirty="0" smtClean="0"/>
              <a:t>The greatness of try block is that even if some exceptions arises inside, the program will not be terminated. When JVM understand that there is some error in the program.</a:t>
            </a:r>
          </a:p>
          <a:p>
            <a:r>
              <a:rPr lang="en-US" dirty="0" smtClean="0"/>
              <a:t>When JVM understand there is an exception, it stores the exception stack and then jumps into a catch block.</a:t>
            </a:r>
          </a:p>
          <a:p>
            <a:pPr marL="0" indent="0">
              <a:buNone/>
            </a:pPr>
            <a:r>
              <a:rPr lang="en-US" dirty="0" smtClean="0"/>
              <a:t> </a:t>
            </a: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29400" y="2286000"/>
            <a:ext cx="18288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05289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Step 2:</a:t>
            </a:r>
          </a:p>
          <a:p>
            <a:r>
              <a:rPr lang="en-US" dirty="0" smtClean="0"/>
              <a:t>The programmer should write the </a:t>
            </a:r>
            <a:r>
              <a:rPr lang="en-US" b="1" dirty="0" smtClean="0"/>
              <a:t>catch</a:t>
            </a:r>
            <a:r>
              <a:rPr lang="en-US" dirty="0" smtClean="0"/>
              <a:t> block where he should display the exception details to the user. </a:t>
            </a:r>
          </a:p>
          <a:p>
            <a:r>
              <a:rPr lang="en-US" dirty="0" smtClean="0"/>
              <a:t>This helps user to understand that there is some error in the program. </a:t>
            </a:r>
          </a:p>
          <a:p>
            <a:r>
              <a:rPr lang="en-US" dirty="0" smtClean="0"/>
              <a:t>The programmer should also display a message regarding what can be done to avoid this error.</a:t>
            </a:r>
          </a:p>
          <a:p>
            <a:r>
              <a:rPr lang="en-US" dirty="0" smtClean="0"/>
              <a:t>Catch block:</a:t>
            </a:r>
            <a:endParaRPr lang="en-US"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0" y="4876800"/>
            <a:ext cx="2914650" cy="981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0654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a:bodyPr>
          <a:lstStyle/>
          <a:p>
            <a:r>
              <a:rPr lang="en-US" sz="2400" dirty="0" smtClean="0"/>
              <a:t>The reference ref above is automatically adjusted to refer to the exception stack where the details of the exception available, as shown in below figure.</a:t>
            </a:r>
          </a:p>
          <a:p>
            <a:r>
              <a:rPr lang="en-US" sz="2400" dirty="0" smtClean="0"/>
              <a:t>We can display the exception in any one of the ways:</a:t>
            </a:r>
          </a:p>
          <a:p>
            <a:r>
              <a:rPr lang="en-US" sz="2400" dirty="0" smtClean="0"/>
              <a:t>Using </a:t>
            </a:r>
            <a:r>
              <a:rPr lang="en-US" sz="2400" b="1" dirty="0" smtClean="0"/>
              <a:t>print</a:t>
            </a:r>
            <a:r>
              <a:rPr lang="en-US" sz="2400" dirty="0" smtClean="0"/>
              <a:t>() or </a:t>
            </a:r>
            <a:r>
              <a:rPr lang="en-US" sz="2400" b="1" dirty="0" err="1" smtClean="0"/>
              <a:t>println</a:t>
            </a:r>
            <a:r>
              <a:rPr lang="en-US" sz="2400" dirty="0" smtClean="0"/>
              <a:t>() such as </a:t>
            </a:r>
            <a:r>
              <a:rPr lang="en-US" sz="2400" dirty="0" err="1" smtClean="0"/>
              <a:t>System.out.println</a:t>
            </a:r>
            <a:r>
              <a:rPr lang="en-US" sz="2400" dirty="0" smtClean="0"/>
              <a:t>(ref).</a:t>
            </a:r>
          </a:p>
          <a:p>
            <a:r>
              <a:rPr lang="en-US" sz="2400" dirty="0" smtClean="0"/>
              <a:t>Using </a:t>
            </a:r>
            <a:r>
              <a:rPr lang="en-US" sz="2400" b="1" dirty="0" err="1" smtClean="0"/>
              <a:t>printStackTrace</a:t>
            </a:r>
            <a:r>
              <a:rPr lang="en-US" sz="2400" dirty="0" smtClean="0"/>
              <a:t>() method of </a:t>
            </a:r>
            <a:r>
              <a:rPr lang="en-US" sz="2400" dirty="0" err="1" smtClean="0"/>
              <a:t>Throwable</a:t>
            </a:r>
            <a:r>
              <a:rPr lang="en-US" sz="2400" dirty="0" smtClean="0"/>
              <a:t> class, which fetches exception details from the exception stack and displays them.</a:t>
            </a:r>
          </a:p>
          <a:p>
            <a:endParaRPr lang="en-US" sz="2400" dirty="0"/>
          </a:p>
        </p:txBody>
      </p:sp>
      <p:pic>
        <p:nvPicPr>
          <p:cNvPr id="819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3810000"/>
            <a:ext cx="6477000" cy="262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8383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Step 3: </a:t>
            </a:r>
          </a:p>
          <a:p>
            <a:r>
              <a:rPr lang="en-US" dirty="0" smtClean="0"/>
              <a:t>Lastly the programmer should perform the cleanup operations like closing the files, terminating the threads etc.</a:t>
            </a:r>
          </a:p>
          <a:p>
            <a:r>
              <a:rPr lang="en-US" dirty="0" smtClean="0"/>
              <a:t>The specialty of the finally block is the statements inside the finally block are executed irrespective of whether there is an exception or not.</a:t>
            </a:r>
          </a:p>
          <a:p>
            <a:r>
              <a:rPr lang="en-US" dirty="0" smtClean="0"/>
              <a:t>This ensures that all the opened files are properly closed and all running threads are properly terminated.</a:t>
            </a:r>
          </a:p>
          <a:p>
            <a:r>
              <a:rPr lang="en-US" dirty="0" smtClean="0"/>
              <a:t>So data in the files will not be corrupted and the user is at safe side.</a:t>
            </a:r>
            <a:endParaRPr lang="en-US" dirty="0"/>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29400" y="827192"/>
            <a:ext cx="1676400" cy="103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6486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 err is human- as a human being we commit many errors.</a:t>
            </a:r>
          </a:p>
          <a:p>
            <a:r>
              <a:rPr lang="en-US" dirty="0" smtClean="0"/>
              <a:t>A  software engineer may also commit several errors while designing the project or developing the code. These errors also called as ‘bugs’ and process of removing the them is called ‘debugging’.</a:t>
            </a:r>
          </a:p>
          <a:p>
            <a:r>
              <a:rPr lang="en-US" dirty="0" smtClean="0"/>
              <a:t>So let us take a look at different types of errors that are possible in  a program.</a:t>
            </a:r>
            <a:endParaRPr lang="en-US" dirty="0"/>
          </a:p>
        </p:txBody>
      </p:sp>
    </p:spTree>
    <p:extLst>
      <p:ext uri="{BB962C8B-B14F-4D97-AF65-F5344CB8AC3E}">
        <p14:creationId xmlns="" xmlns:p14="http://schemas.microsoft.com/office/powerpoint/2010/main" val="1989296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457200"/>
            <a:ext cx="83820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7359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04800"/>
            <a:ext cx="85344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42414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adding try, catch and finally.</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a:t>
            </a:r>
            <a:r>
              <a:rPr lang="en-US" b="1" dirty="0" err="1"/>
              <a:t>exceptionhandling</a:t>
            </a:r>
            <a:r>
              <a:rPr lang="en-US" b="1" dirty="0"/>
              <a:t>;</a:t>
            </a:r>
          </a:p>
          <a:p>
            <a:endParaRPr lang="en-US" dirty="0"/>
          </a:p>
          <a:p>
            <a:r>
              <a:rPr lang="en-US" b="1" dirty="0" smtClean="0"/>
              <a:t>public class Ex {</a:t>
            </a:r>
          </a:p>
          <a:p>
            <a:endParaRPr lang="en-US" dirty="0" smtClean="0"/>
          </a:p>
          <a:p>
            <a:r>
              <a:rPr lang="en-US" b="1" dirty="0" smtClean="0"/>
              <a:t>public static void main(String[] </a:t>
            </a:r>
            <a:r>
              <a:rPr lang="en-US" b="1" dirty="0" err="1" smtClean="0"/>
              <a:t>args</a:t>
            </a:r>
            <a:r>
              <a:rPr lang="en-US" b="1" dirty="0" smtClean="0"/>
              <a:t>) {</a:t>
            </a:r>
          </a:p>
          <a:p>
            <a:r>
              <a:rPr lang="en-US" dirty="0" smtClean="0"/>
              <a:t>// </a:t>
            </a:r>
            <a:r>
              <a:rPr lang="en-US" b="1" dirty="0" smtClean="0"/>
              <a:t>TODO Auto-generated method stub</a:t>
            </a:r>
          </a:p>
          <a:p>
            <a:r>
              <a:rPr lang="en-US" b="1" dirty="0" smtClean="0"/>
              <a:t>try{</a:t>
            </a:r>
          </a:p>
          <a:p>
            <a:endParaRPr lang="en-US" dirty="0" smtClean="0"/>
          </a:p>
          <a:p>
            <a:r>
              <a:rPr lang="en-US" dirty="0" err="1" smtClean="0"/>
              <a:t>System.</a:t>
            </a:r>
            <a:r>
              <a:rPr lang="en-US" b="1" i="1" dirty="0" err="1" smtClean="0"/>
              <a:t>out.println</a:t>
            </a:r>
            <a:r>
              <a:rPr lang="en-US" b="1" i="1" dirty="0" smtClean="0"/>
              <a:t>("Open files");</a:t>
            </a:r>
          </a:p>
          <a:p>
            <a:r>
              <a:rPr lang="en-US" dirty="0" smtClean="0"/>
              <a:t>// do some processing</a:t>
            </a:r>
          </a:p>
          <a:p>
            <a:r>
              <a:rPr lang="en-US" b="1" dirty="0" err="1" smtClean="0"/>
              <a:t>int</a:t>
            </a:r>
            <a:r>
              <a:rPr lang="en-US" b="1" dirty="0" smtClean="0"/>
              <a:t> n= </a:t>
            </a:r>
            <a:r>
              <a:rPr lang="en-US" b="1" dirty="0" err="1" smtClean="0"/>
              <a:t>args.length</a:t>
            </a:r>
            <a:r>
              <a:rPr lang="en-US" b="1" dirty="0" smtClean="0"/>
              <a:t>;</a:t>
            </a:r>
          </a:p>
          <a:p>
            <a:r>
              <a:rPr lang="en-US" dirty="0" err="1" smtClean="0"/>
              <a:t>System.</a:t>
            </a:r>
            <a:r>
              <a:rPr lang="en-US" b="1" i="1" dirty="0" err="1" smtClean="0"/>
              <a:t>out.println</a:t>
            </a:r>
            <a:r>
              <a:rPr lang="en-US" b="1" i="1" dirty="0" smtClean="0"/>
              <a:t>("n= "+n);</a:t>
            </a:r>
          </a:p>
          <a:p>
            <a:r>
              <a:rPr lang="en-US" b="1" dirty="0" err="1" smtClean="0"/>
              <a:t>int</a:t>
            </a:r>
            <a:r>
              <a:rPr lang="en-US" b="1" dirty="0" smtClean="0"/>
              <a:t> </a:t>
            </a:r>
            <a:r>
              <a:rPr lang="en-US" b="1" dirty="0"/>
              <a:t>a =45/n;</a:t>
            </a:r>
          </a:p>
          <a:p>
            <a:r>
              <a:rPr lang="en-US" dirty="0" err="1" smtClean="0"/>
              <a:t>System.</a:t>
            </a:r>
            <a:r>
              <a:rPr lang="en-US" b="1" i="1" dirty="0" err="1" smtClean="0"/>
              <a:t>out.println</a:t>
            </a:r>
            <a:r>
              <a:rPr lang="en-US" b="1" i="1" dirty="0" smtClean="0"/>
              <a:t>("a= "+a);</a:t>
            </a:r>
          </a:p>
          <a:p>
            <a:r>
              <a:rPr lang="en-US" dirty="0" smtClean="0"/>
              <a:t>}</a:t>
            </a:r>
            <a:endParaRPr lang="en-US" dirty="0"/>
          </a:p>
          <a:p>
            <a:r>
              <a:rPr lang="en-US" b="1" dirty="0"/>
              <a:t>catch(</a:t>
            </a:r>
            <a:r>
              <a:rPr lang="en-US" b="1" dirty="0" err="1"/>
              <a:t>ArithmeticException</a:t>
            </a:r>
            <a:r>
              <a:rPr lang="en-US" b="1" dirty="0"/>
              <a:t> </a:t>
            </a:r>
            <a:r>
              <a:rPr lang="en-US" b="1" dirty="0" err="1"/>
              <a:t>ae</a:t>
            </a:r>
            <a:r>
              <a:rPr lang="en-US" b="1" dirty="0"/>
              <a:t>)</a:t>
            </a:r>
          </a:p>
          <a:p>
            <a:r>
              <a:rPr lang="en-US" dirty="0"/>
              <a:t>{</a:t>
            </a:r>
          </a:p>
          <a:p>
            <a:r>
              <a:rPr lang="en-US" dirty="0" err="1"/>
              <a:t>System.</a:t>
            </a:r>
            <a:r>
              <a:rPr lang="en-US" b="1" i="1" dirty="0" err="1"/>
              <a:t>out.println</a:t>
            </a:r>
            <a:r>
              <a:rPr lang="en-US" b="1" i="1" dirty="0"/>
              <a:t>(</a:t>
            </a:r>
            <a:r>
              <a:rPr lang="en-US" b="1" i="1" dirty="0" err="1"/>
              <a:t>ae</a:t>
            </a:r>
            <a:r>
              <a:rPr lang="en-US" b="1" i="1" dirty="0"/>
              <a:t>);</a:t>
            </a:r>
          </a:p>
          <a:p>
            <a:r>
              <a:rPr lang="en-US" dirty="0" err="1"/>
              <a:t>System.</a:t>
            </a:r>
            <a:r>
              <a:rPr lang="en-US" b="1" i="1" dirty="0" err="1"/>
              <a:t>out.println</a:t>
            </a:r>
            <a:r>
              <a:rPr lang="en-US" b="1" i="1" dirty="0"/>
              <a:t>(" Please pass data while running this program");</a:t>
            </a:r>
          </a:p>
          <a:p>
            <a:r>
              <a:rPr lang="en-US" dirty="0"/>
              <a:t>}</a:t>
            </a:r>
          </a:p>
          <a:p>
            <a:r>
              <a:rPr lang="en-US" dirty="0"/>
              <a:t>// close the files</a:t>
            </a:r>
          </a:p>
          <a:p>
            <a:r>
              <a:rPr lang="en-US" b="1" dirty="0"/>
              <a:t>finally{</a:t>
            </a:r>
          </a:p>
          <a:p>
            <a:r>
              <a:rPr lang="en-US" dirty="0" err="1"/>
              <a:t>System.</a:t>
            </a:r>
            <a:r>
              <a:rPr lang="en-US" b="1" i="1" dirty="0" err="1"/>
              <a:t>out.println</a:t>
            </a:r>
            <a:r>
              <a:rPr lang="en-US" b="1" i="1" dirty="0"/>
              <a:t>("Close the files");</a:t>
            </a:r>
          </a:p>
          <a:p>
            <a:endParaRPr lang="en-US" dirty="0"/>
          </a:p>
          <a:p>
            <a:r>
              <a:rPr lang="en-US" dirty="0"/>
              <a:t>}</a:t>
            </a:r>
          </a:p>
          <a:p>
            <a:r>
              <a:rPr lang="en-US" dirty="0"/>
              <a:t>}</a:t>
            </a:r>
          </a:p>
          <a:p>
            <a:endParaRPr lang="en-US" dirty="0"/>
          </a:p>
          <a:p>
            <a:r>
              <a:rPr lang="en-US" dirty="0"/>
              <a:t>}</a:t>
            </a:r>
          </a:p>
          <a:p>
            <a:r>
              <a:rPr lang="en-US" dirty="0" smtClean="0"/>
              <a:t>A</a:t>
            </a:r>
            <a:endParaRPr lang="en-US" dirty="0"/>
          </a:p>
        </p:txBody>
      </p:sp>
    </p:spTree>
    <p:extLst>
      <p:ext uri="{BB962C8B-B14F-4D97-AF65-F5344CB8AC3E}">
        <p14:creationId xmlns="" xmlns:p14="http://schemas.microsoft.com/office/powerpoint/2010/main" val="2117817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exception;</a:t>
            </a:r>
          </a:p>
          <a:p>
            <a:endParaRPr lang="en-US" dirty="0"/>
          </a:p>
          <a:p>
            <a:r>
              <a:rPr lang="en-US" b="1" dirty="0"/>
              <a:t>public class Ex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opening the files</a:t>
            </a:r>
          </a:p>
          <a:p>
            <a:r>
              <a:rPr lang="en-US" b="1" dirty="0"/>
              <a:t>try{</a:t>
            </a:r>
          </a:p>
          <a:p>
            <a:r>
              <a:rPr lang="en-US" dirty="0" err="1"/>
              <a:t>System.</a:t>
            </a:r>
            <a:r>
              <a:rPr lang="en-US" b="1" i="1" dirty="0" err="1"/>
              <a:t>out.println</a:t>
            </a:r>
            <a:r>
              <a:rPr lang="en-US" b="1" i="1" dirty="0"/>
              <a:t>("Opening files");</a:t>
            </a:r>
          </a:p>
          <a:p>
            <a:r>
              <a:rPr lang="en-US" dirty="0"/>
              <a:t>// doing some process</a:t>
            </a:r>
          </a:p>
          <a:p>
            <a:r>
              <a:rPr lang="en-US" b="1" dirty="0" err="1"/>
              <a:t>int</a:t>
            </a:r>
            <a:r>
              <a:rPr lang="en-US" b="1" dirty="0"/>
              <a:t> n = </a:t>
            </a:r>
            <a:r>
              <a:rPr lang="en-US" b="1" dirty="0" err="1"/>
              <a:t>args.length</a:t>
            </a:r>
            <a:r>
              <a:rPr lang="en-US" b="1" dirty="0"/>
              <a:t>;</a:t>
            </a:r>
          </a:p>
          <a:p>
            <a:r>
              <a:rPr lang="en-US" dirty="0" err="1"/>
              <a:t>System.</a:t>
            </a:r>
            <a:r>
              <a:rPr lang="en-US" b="1" i="1" dirty="0" err="1"/>
              <a:t>out.println</a:t>
            </a:r>
            <a:r>
              <a:rPr lang="en-US" b="1" i="1" dirty="0"/>
              <a:t>("arguments n "+n);</a:t>
            </a:r>
          </a:p>
          <a:p>
            <a:r>
              <a:rPr lang="en-US" b="1" dirty="0" err="1"/>
              <a:t>int</a:t>
            </a:r>
            <a:r>
              <a:rPr lang="en-US" b="1" dirty="0"/>
              <a:t> a = 45/n;</a:t>
            </a:r>
          </a:p>
          <a:p>
            <a:r>
              <a:rPr lang="en-US" dirty="0" err="1"/>
              <a:t>System.</a:t>
            </a:r>
            <a:r>
              <a:rPr lang="en-US" b="1" i="1" dirty="0" err="1"/>
              <a:t>out.println</a:t>
            </a:r>
            <a:r>
              <a:rPr lang="en-US" b="1" i="1" dirty="0"/>
              <a:t>("</a:t>
            </a:r>
            <a:r>
              <a:rPr lang="en-US" b="1" i="1" dirty="0" err="1"/>
              <a:t>a"+a</a:t>
            </a:r>
            <a:r>
              <a:rPr lang="en-US" b="1" i="1" dirty="0"/>
              <a:t>);</a:t>
            </a:r>
          </a:p>
          <a:p>
            <a:r>
              <a:rPr lang="en-US" b="1" dirty="0" err="1"/>
              <a:t>int</a:t>
            </a:r>
            <a:r>
              <a:rPr lang="en-US" b="1" dirty="0"/>
              <a:t> b[]={10,20,30};</a:t>
            </a:r>
          </a:p>
          <a:p>
            <a:r>
              <a:rPr lang="en-US" dirty="0"/>
              <a:t>b[50]=100;</a:t>
            </a:r>
          </a:p>
          <a:p>
            <a:r>
              <a:rPr lang="en-US" dirty="0"/>
              <a:t>}</a:t>
            </a:r>
          </a:p>
          <a:p>
            <a:r>
              <a:rPr lang="en-US" dirty="0"/>
              <a:t>//catch(Exception  e){</a:t>
            </a:r>
          </a:p>
          <a:p>
            <a:r>
              <a:rPr lang="en-US" dirty="0"/>
              <a:t>//</a:t>
            </a:r>
            <a:r>
              <a:rPr lang="en-US" dirty="0" err="1"/>
              <a:t>e.printStackTrace</a:t>
            </a:r>
            <a:r>
              <a:rPr lang="en-US" dirty="0"/>
              <a:t>();</a:t>
            </a:r>
          </a:p>
          <a:p>
            <a:r>
              <a:rPr lang="en-US" dirty="0"/>
              <a:t>//}</a:t>
            </a:r>
          </a:p>
          <a:p>
            <a:r>
              <a:rPr lang="en-US" b="1" dirty="0"/>
              <a:t>catch(</a:t>
            </a:r>
            <a:r>
              <a:rPr lang="en-US" b="1" dirty="0" err="1"/>
              <a:t>ArrayIndexOutOfBoundsException</a:t>
            </a:r>
            <a:r>
              <a:rPr lang="en-US" b="1" dirty="0"/>
              <a:t>  </a:t>
            </a:r>
            <a:r>
              <a:rPr lang="en-US" b="1" dirty="0" err="1"/>
              <a:t>aie</a:t>
            </a:r>
            <a:r>
              <a:rPr lang="en-US" b="1" dirty="0"/>
              <a:t>)</a:t>
            </a:r>
          </a:p>
          <a:p>
            <a:r>
              <a:rPr lang="en-US" dirty="0"/>
              <a:t>{</a:t>
            </a:r>
          </a:p>
          <a:p>
            <a:r>
              <a:rPr lang="en-US" dirty="0"/>
              <a:t>//</a:t>
            </a:r>
          </a:p>
          <a:p>
            <a:r>
              <a:rPr lang="en-US" dirty="0" err="1"/>
              <a:t>System.</a:t>
            </a:r>
            <a:r>
              <a:rPr lang="en-US" b="1" i="1" dirty="0" err="1"/>
              <a:t>out.println</a:t>
            </a:r>
            <a:r>
              <a:rPr lang="en-US" b="1" i="1" dirty="0"/>
              <a:t>(</a:t>
            </a:r>
            <a:r>
              <a:rPr lang="en-US" b="1" i="1" dirty="0" err="1"/>
              <a:t>aie</a:t>
            </a:r>
            <a:r>
              <a:rPr lang="en-US" b="1" i="1" dirty="0"/>
              <a:t>);</a:t>
            </a:r>
          </a:p>
          <a:p>
            <a:r>
              <a:rPr lang="en-US" dirty="0" err="1"/>
              <a:t>aie.printStackTrace</a:t>
            </a:r>
            <a:r>
              <a:rPr lang="en-US" dirty="0"/>
              <a:t>();</a:t>
            </a:r>
          </a:p>
          <a:p>
            <a:r>
              <a:rPr lang="en-US" dirty="0"/>
              <a:t>//</a:t>
            </a:r>
            <a:r>
              <a:rPr lang="en-US" dirty="0" err="1"/>
              <a:t>System.out.println</a:t>
            </a:r>
            <a:r>
              <a:rPr lang="en-US" dirty="0"/>
              <a:t>(" Please give the array index with in the range");</a:t>
            </a:r>
          </a:p>
          <a:p>
            <a:r>
              <a:rPr lang="en-US" dirty="0"/>
              <a:t>}</a:t>
            </a:r>
          </a:p>
          <a:p>
            <a:r>
              <a:rPr lang="en-US" b="1" dirty="0"/>
              <a:t>catch(</a:t>
            </a:r>
            <a:r>
              <a:rPr lang="en-US" b="1" dirty="0" err="1"/>
              <a:t>ArithmeticException</a:t>
            </a:r>
            <a:r>
              <a:rPr lang="en-US" b="1" dirty="0"/>
              <a:t> </a:t>
            </a:r>
            <a:r>
              <a:rPr lang="en-US" b="1" dirty="0" err="1"/>
              <a:t>ae</a:t>
            </a:r>
            <a:r>
              <a:rPr lang="en-US" b="1" dirty="0"/>
              <a:t>)</a:t>
            </a:r>
          </a:p>
          <a:p>
            <a:r>
              <a:rPr lang="en-US" dirty="0"/>
              <a:t>{</a:t>
            </a:r>
          </a:p>
          <a:p>
            <a:r>
              <a:rPr lang="en-US" dirty="0" err="1"/>
              <a:t>System.</a:t>
            </a:r>
            <a:r>
              <a:rPr lang="en-US" b="1" i="1" dirty="0" err="1"/>
              <a:t>out.println</a:t>
            </a:r>
            <a:r>
              <a:rPr lang="en-US" b="1" i="1" dirty="0"/>
              <a:t>(</a:t>
            </a:r>
            <a:r>
              <a:rPr lang="en-US" b="1" i="1" dirty="0" err="1"/>
              <a:t>ae</a:t>
            </a:r>
            <a:r>
              <a:rPr lang="en-US" b="1" i="1" dirty="0"/>
              <a:t>);</a:t>
            </a:r>
          </a:p>
          <a:p>
            <a:r>
              <a:rPr lang="en-US" dirty="0" err="1"/>
              <a:t>ae.printStackTrace</a:t>
            </a:r>
            <a:r>
              <a:rPr lang="en-US" dirty="0"/>
              <a:t>();</a:t>
            </a:r>
          </a:p>
          <a:p>
            <a:r>
              <a:rPr lang="en-US" dirty="0"/>
              <a:t>//</a:t>
            </a:r>
            <a:r>
              <a:rPr lang="en-US" dirty="0" err="1"/>
              <a:t>ae.getMessage</a:t>
            </a:r>
            <a:r>
              <a:rPr lang="en-US" dirty="0"/>
              <a:t>();</a:t>
            </a:r>
          </a:p>
          <a:p>
            <a:r>
              <a:rPr lang="en-US" dirty="0"/>
              <a:t>//</a:t>
            </a:r>
            <a:r>
              <a:rPr lang="en-US" dirty="0" err="1"/>
              <a:t>System.out.println</a:t>
            </a:r>
            <a:r>
              <a:rPr lang="en-US" dirty="0"/>
              <a:t>(" Please pass data while running this program");</a:t>
            </a:r>
          </a:p>
          <a:p>
            <a:r>
              <a:rPr lang="en-US" dirty="0"/>
              <a:t>}</a:t>
            </a:r>
          </a:p>
          <a:p>
            <a:r>
              <a:rPr lang="en-US" dirty="0"/>
              <a:t>//closing the file.</a:t>
            </a:r>
          </a:p>
          <a:p>
            <a:r>
              <a:rPr lang="en-US" b="1" dirty="0"/>
              <a:t>finally{</a:t>
            </a:r>
          </a:p>
          <a:p>
            <a:r>
              <a:rPr lang="en-US" dirty="0" err="1"/>
              <a:t>System.</a:t>
            </a:r>
            <a:r>
              <a:rPr lang="en-US" b="1" i="1" dirty="0" err="1"/>
              <a:t>out.println</a:t>
            </a:r>
            <a:r>
              <a:rPr lang="en-US" b="1" i="1" dirty="0"/>
              <a:t>("Closing the files");</a:t>
            </a:r>
          </a:p>
          <a:p>
            <a:r>
              <a:rPr lang="en-US" dirty="0"/>
              <a:t>}</a:t>
            </a:r>
          </a:p>
          <a:p>
            <a:r>
              <a:rPr lang="en-US" dirty="0"/>
              <a:t>}</a:t>
            </a:r>
          </a:p>
          <a:p>
            <a:r>
              <a:rPr lang="en-US" dirty="0"/>
              <a:t>}</a:t>
            </a:r>
          </a:p>
          <a:p>
            <a:endParaRPr lang="en-US" dirty="0"/>
          </a:p>
          <a:p>
            <a:endParaRPr lang="en-US" dirty="0"/>
          </a:p>
          <a:p>
            <a:endParaRPr lang="en-US" dirty="0"/>
          </a:p>
        </p:txBody>
      </p:sp>
    </p:spTree>
    <p:extLst>
      <p:ext uri="{BB962C8B-B14F-4D97-AF65-F5344CB8AC3E}">
        <p14:creationId xmlns="" xmlns:p14="http://schemas.microsoft.com/office/powerpoint/2010/main" val="2928622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When Exception super class catch is used and it wont allow other particular sub class exceptions </a:t>
            </a:r>
            <a:endParaRPr lang="en-US" sz="3200" dirty="0"/>
          </a:p>
        </p:txBody>
      </p:sp>
      <p:sp>
        <p:nvSpPr>
          <p:cNvPr id="3" name="Content Placeholder 2"/>
          <p:cNvSpPr>
            <a:spLocks noGrp="1"/>
          </p:cNvSpPr>
          <p:nvPr>
            <p:ph idx="1"/>
          </p:nvPr>
        </p:nvSpPr>
        <p:spPr/>
        <p:txBody>
          <a:bodyPr>
            <a:normAutofit fontScale="25000" lnSpcReduction="20000"/>
          </a:bodyPr>
          <a:lstStyle/>
          <a:p>
            <a:r>
              <a:rPr lang="en-US" b="1" dirty="0"/>
              <a:t>package exception;</a:t>
            </a:r>
          </a:p>
          <a:p>
            <a:endParaRPr lang="en-US" dirty="0"/>
          </a:p>
          <a:p>
            <a:r>
              <a:rPr lang="en-US" b="1" dirty="0"/>
              <a:t>public class Ex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opening the files</a:t>
            </a:r>
          </a:p>
          <a:p>
            <a:r>
              <a:rPr lang="en-US" b="1" dirty="0"/>
              <a:t>try{</a:t>
            </a:r>
          </a:p>
          <a:p>
            <a:r>
              <a:rPr lang="en-US" dirty="0" err="1"/>
              <a:t>System.</a:t>
            </a:r>
            <a:r>
              <a:rPr lang="en-US" b="1" i="1" dirty="0" err="1"/>
              <a:t>out.println</a:t>
            </a:r>
            <a:r>
              <a:rPr lang="en-US" b="1" i="1" dirty="0"/>
              <a:t>("Opening files");</a:t>
            </a:r>
          </a:p>
          <a:p>
            <a:r>
              <a:rPr lang="en-US" dirty="0"/>
              <a:t>// doing some process</a:t>
            </a:r>
          </a:p>
          <a:p>
            <a:r>
              <a:rPr lang="en-US" b="1" dirty="0" err="1"/>
              <a:t>int</a:t>
            </a:r>
            <a:r>
              <a:rPr lang="en-US" b="1" dirty="0"/>
              <a:t> n = </a:t>
            </a:r>
            <a:r>
              <a:rPr lang="en-US" b="1" dirty="0" err="1"/>
              <a:t>args.length</a:t>
            </a:r>
            <a:r>
              <a:rPr lang="en-US" b="1" dirty="0"/>
              <a:t>;</a:t>
            </a:r>
          </a:p>
          <a:p>
            <a:r>
              <a:rPr lang="en-US" dirty="0" err="1"/>
              <a:t>System.</a:t>
            </a:r>
            <a:r>
              <a:rPr lang="en-US" b="1" i="1" dirty="0" err="1"/>
              <a:t>out.println</a:t>
            </a:r>
            <a:r>
              <a:rPr lang="en-US" b="1" i="1" dirty="0"/>
              <a:t>("arguments n "+n);</a:t>
            </a:r>
          </a:p>
          <a:p>
            <a:r>
              <a:rPr lang="en-US" b="1" dirty="0" err="1"/>
              <a:t>int</a:t>
            </a:r>
            <a:r>
              <a:rPr lang="en-US" b="1" dirty="0"/>
              <a:t> a = 45/n;</a:t>
            </a:r>
          </a:p>
          <a:p>
            <a:r>
              <a:rPr lang="en-US" dirty="0" err="1"/>
              <a:t>System.</a:t>
            </a:r>
            <a:r>
              <a:rPr lang="en-US" b="1" i="1" dirty="0" err="1"/>
              <a:t>out.println</a:t>
            </a:r>
            <a:r>
              <a:rPr lang="en-US" b="1" i="1" dirty="0"/>
              <a:t>("</a:t>
            </a:r>
            <a:r>
              <a:rPr lang="en-US" b="1" i="1" dirty="0" err="1"/>
              <a:t>a"+a</a:t>
            </a:r>
            <a:r>
              <a:rPr lang="en-US" b="1" i="1" dirty="0"/>
              <a:t>);</a:t>
            </a:r>
          </a:p>
          <a:p>
            <a:r>
              <a:rPr lang="en-US" b="1" dirty="0" err="1"/>
              <a:t>int</a:t>
            </a:r>
            <a:r>
              <a:rPr lang="en-US" b="1" dirty="0"/>
              <a:t> b[]={10,20,30};</a:t>
            </a:r>
          </a:p>
          <a:p>
            <a:r>
              <a:rPr lang="en-US" dirty="0"/>
              <a:t>b[50]=100;</a:t>
            </a:r>
          </a:p>
          <a:p>
            <a:r>
              <a:rPr lang="en-US" dirty="0"/>
              <a:t>}</a:t>
            </a:r>
          </a:p>
          <a:p>
            <a:r>
              <a:rPr lang="en-US" dirty="0"/>
              <a:t>//catch(Exception  e){</a:t>
            </a:r>
          </a:p>
          <a:p>
            <a:r>
              <a:rPr lang="en-US" dirty="0"/>
              <a:t>//</a:t>
            </a:r>
            <a:r>
              <a:rPr lang="en-US" dirty="0" err="1"/>
              <a:t>e.printStackTrace</a:t>
            </a:r>
            <a:r>
              <a:rPr lang="en-US" dirty="0"/>
              <a:t>();</a:t>
            </a:r>
          </a:p>
          <a:p>
            <a:r>
              <a:rPr lang="en-US" dirty="0"/>
              <a:t>//}</a:t>
            </a:r>
          </a:p>
          <a:p>
            <a:r>
              <a:rPr lang="en-US" b="1" dirty="0"/>
              <a:t>catch(</a:t>
            </a:r>
            <a:r>
              <a:rPr lang="en-US" b="1" dirty="0" err="1"/>
              <a:t>ArrayIndexOutOfBoundsException</a:t>
            </a:r>
            <a:r>
              <a:rPr lang="en-US" b="1" dirty="0"/>
              <a:t>  </a:t>
            </a:r>
            <a:r>
              <a:rPr lang="en-US" b="1" dirty="0" err="1"/>
              <a:t>aie</a:t>
            </a:r>
            <a:r>
              <a:rPr lang="en-US" b="1" dirty="0"/>
              <a:t>)</a:t>
            </a:r>
          </a:p>
          <a:p>
            <a:r>
              <a:rPr lang="en-US" dirty="0"/>
              <a:t>{</a:t>
            </a:r>
          </a:p>
          <a:p>
            <a:r>
              <a:rPr lang="en-US" dirty="0"/>
              <a:t>//</a:t>
            </a:r>
          </a:p>
          <a:p>
            <a:r>
              <a:rPr lang="en-US" dirty="0" err="1"/>
              <a:t>System.</a:t>
            </a:r>
            <a:r>
              <a:rPr lang="en-US" b="1" i="1" dirty="0" err="1"/>
              <a:t>out.println</a:t>
            </a:r>
            <a:r>
              <a:rPr lang="en-US" b="1" i="1" dirty="0"/>
              <a:t>(</a:t>
            </a:r>
            <a:r>
              <a:rPr lang="en-US" b="1" i="1" dirty="0" err="1"/>
              <a:t>aie</a:t>
            </a:r>
            <a:r>
              <a:rPr lang="en-US" b="1" i="1" dirty="0"/>
              <a:t>);</a:t>
            </a:r>
          </a:p>
          <a:p>
            <a:r>
              <a:rPr lang="en-US" dirty="0"/>
              <a:t>//</a:t>
            </a:r>
            <a:r>
              <a:rPr lang="en-US" dirty="0" err="1"/>
              <a:t>aie.printStackTrace</a:t>
            </a:r>
            <a:r>
              <a:rPr lang="en-US" dirty="0"/>
              <a:t>();</a:t>
            </a:r>
          </a:p>
          <a:p>
            <a:r>
              <a:rPr lang="en-US" dirty="0"/>
              <a:t>//</a:t>
            </a:r>
            <a:r>
              <a:rPr lang="en-US" dirty="0" err="1"/>
              <a:t>System.out.println</a:t>
            </a:r>
            <a:r>
              <a:rPr lang="en-US" dirty="0"/>
              <a:t>(" Please give the array index with in the range");</a:t>
            </a:r>
          </a:p>
          <a:p>
            <a:r>
              <a:rPr lang="en-US" dirty="0"/>
              <a:t>}</a:t>
            </a:r>
          </a:p>
          <a:p>
            <a:r>
              <a:rPr lang="en-US" b="1" dirty="0"/>
              <a:t>catch(</a:t>
            </a:r>
            <a:r>
              <a:rPr lang="en-US" b="1" dirty="0" err="1"/>
              <a:t>ArithmeticException</a:t>
            </a:r>
            <a:r>
              <a:rPr lang="en-US" b="1" dirty="0"/>
              <a:t> </a:t>
            </a:r>
            <a:r>
              <a:rPr lang="en-US" b="1" dirty="0" err="1"/>
              <a:t>ae</a:t>
            </a:r>
            <a:r>
              <a:rPr lang="en-US" b="1" dirty="0"/>
              <a:t>)</a:t>
            </a:r>
          </a:p>
          <a:p>
            <a:r>
              <a:rPr lang="en-US" dirty="0"/>
              <a:t>{</a:t>
            </a:r>
          </a:p>
          <a:p>
            <a:r>
              <a:rPr lang="en-US" dirty="0" err="1"/>
              <a:t>System.</a:t>
            </a:r>
            <a:r>
              <a:rPr lang="en-US" b="1" i="1" dirty="0" err="1"/>
              <a:t>out.println</a:t>
            </a:r>
            <a:r>
              <a:rPr lang="en-US" b="1" i="1" dirty="0"/>
              <a:t>(</a:t>
            </a:r>
            <a:r>
              <a:rPr lang="en-US" b="1" i="1" dirty="0" err="1"/>
              <a:t>ae</a:t>
            </a:r>
            <a:r>
              <a:rPr lang="en-US" b="1" i="1" dirty="0"/>
              <a:t>);</a:t>
            </a:r>
          </a:p>
          <a:p>
            <a:r>
              <a:rPr lang="en-US" dirty="0" err="1"/>
              <a:t>ae.printStackTrace</a:t>
            </a:r>
            <a:r>
              <a:rPr lang="en-US" dirty="0"/>
              <a:t>();</a:t>
            </a:r>
          </a:p>
          <a:p>
            <a:r>
              <a:rPr lang="en-US" dirty="0"/>
              <a:t>//</a:t>
            </a:r>
            <a:r>
              <a:rPr lang="en-US" dirty="0" err="1"/>
              <a:t>ae.getMessage</a:t>
            </a:r>
            <a:r>
              <a:rPr lang="en-US" dirty="0"/>
              <a:t>();</a:t>
            </a:r>
          </a:p>
          <a:p>
            <a:r>
              <a:rPr lang="en-US" dirty="0"/>
              <a:t>//</a:t>
            </a:r>
            <a:r>
              <a:rPr lang="en-US" dirty="0" err="1"/>
              <a:t>System.out.println</a:t>
            </a:r>
            <a:r>
              <a:rPr lang="en-US" dirty="0"/>
              <a:t>(" Please pass data while running this program");</a:t>
            </a:r>
          </a:p>
          <a:p>
            <a:r>
              <a:rPr lang="en-US" dirty="0"/>
              <a:t>}</a:t>
            </a:r>
          </a:p>
          <a:p>
            <a:endParaRPr lang="en-US" dirty="0"/>
          </a:p>
          <a:p>
            <a:r>
              <a:rPr lang="en-US" dirty="0"/>
              <a:t>//</a:t>
            </a:r>
          </a:p>
          <a:p>
            <a:r>
              <a:rPr lang="en-US" dirty="0"/>
              <a:t>//closing the file.</a:t>
            </a:r>
          </a:p>
          <a:p>
            <a:r>
              <a:rPr lang="en-US" b="1" dirty="0"/>
              <a:t>finally{</a:t>
            </a:r>
          </a:p>
          <a:p>
            <a:r>
              <a:rPr lang="en-US" dirty="0" err="1"/>
              <a:t>System.</a:t>
            </a:r>
            <a:r>
              <a:rPr lang="en-US" b="1" i="1" dirty="0" err="1"/>
              <a:t>out.println</a:t>
            </a:r>
            <a:r>
              <a:rPr lang="en-US" b="1" i="1" dirty="0"/>
              <a:t>("Closing the files");</a:t>
            </a:r>
          </a:p>
          <a:p>
            <a:r>
              <a:rPr lang="en-US" dirty="0"/>
              <a:t>}</a:t>
            </a:r>
          </a:p>
          <a:p>
            <a:r>
              <a:rPr lang="en-US" dirty="0"/>
              <a:t>}</a:t>
            </a:r>
          </a:p>
          <a:p>
            <a:r>
              <a:rPr lang="en-US" dirty="0"/>
              <a:t>}</a:t>
            </a:r>
          </a:p>
          <a:p>
            <a:endParaRPr lang="en-US" dirty="0"/>
          </a:p>
          <a:p>
            <a:endParaRPr lang="en-US" dirty="0"/>
          </a:p>
          <a:p>
            <a:endParaRPr lang="en-US" dirty="0"/>
          </a:p>
        </p:txBody>
      </p:sp>
    </p:spTree>
    <p:extLst>
      <p:ext uri="{BB962C8B-B14F-4D97-AF65-F5344CB8AC3E}">
        <p14:creationId xmlns="" xmlns:p14="http://schemas.microsoft.com/office/powerpoint/2010/main" val="2863452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295400"/>
            <a:ext cx="8229600" cy="5562600"/>
          </a:xfrm>
        </p:spPr>
        <p:txBody>
          <a:bodyPr>
            <a:normAutofit fontScale="77500" lnSpcReduction="20000"/>
          </a:bodyPr>
          <a:lstStyle/>
          <a:p>
            <a:r>
              <a:rPr lang="en-US" dirty="0" smtClean="0"/>
              <a:t>An exception can be handled using </a:t>
            </a:r>
            <a:r>
              <a:rPr lang="en-US" b="1" i="1" dirty="0" smtClean="0"/>
              <a:t>try</a:t>
            </a:r>
            <a:r>
              <a:rPr lang="en-US" dirty="0" smtClean="0"/>
              <a:t>, </a:t>
            </a:r>
            <a:r>
              <a:rPr lang="en-US" b="1" i="1" dirty="0" smtClean="0"/>
              <a:t>catch</a:t>
            </a:r>
            <a:r>
              <a:rPr lang="en-US" dirty="0" smtClean="0"/>
              <a:t> and </a:t>
            </a:r>
            <a:r>
              <a:rPr lang="en-US" b="1" i="1" dirty="0" smtClean="0"/>
              <a:t>finally</a:t>
            </a:r>
            <a:r>
              <a:rPr lang="en-US" dirty="0" smtClean="0"/>
              <a:t> block.</a:t>
            </a:r>
          </a:p>
          <a:p>
            <a:r>
              <a:rPr lang="en-US" dirty="0" smtClean="0"/>
              <a:t>It is possible to handle multiple exceptions using multiple </a:t>
            </a:r>
            <a:r>
              <a:rPr lang="en-US" b="1" i="1" dirty="0" smtClean="0"/>
              <a:t>catch</a:t>
            </a:r>
            <a:r>
              <a:rPr lang="en-US" dirty="0" smtClean="0"/>
              <a:t> blocks.</a:t>
            </a:r>
          </a:p>
          <a:p>
            <a:r>
              <a:rPr lang="en-US" dirty="0" smtClean="0"/>
              <a:t>A single catch block also used to </a:t>
            </a:r>
            <a:r>
              <a:rPr lang="en-US" b="1" i="1" dirty="0" smtClean="0"/>
              <a:t>catch</a:t>
            </a:r>
            <a:r>
              <a:rPr lang="en-US" dirty="0" smtClean="0"/>
              <a:t> multiple exceptions using  | pipe symbol.</a:t>
            </a:r>
          </a:p>
          <a:p>
            <a:r>
              <a:rPr lang="en-US" dirty="0" smtClean="0"/>
              <a:t>Even though there is possibility for several exceptions in </a:t>
            </a:r>
            <a:r>
              <a:rPr lang="en-US" b="1" i="1" dirty="0" smtClean="0"/>
              <a:t>try</a:t>
            </a:r>
            <a:r>
              <a:rPr lang="en-US" dirty="0" smtClean="0"/>
              <a:t> block, at a time only one exception is raised.</a:t>
            </a:r>
          </a:p>
          <a:p>
            <a:r>
              <a:rPr lang="en-US" dirty="0" smtClean="0"/>
              <a:t>A single </a:t>
            </a:r>
            <a:r>
              <a:rPr lang="en-US" b="1" i="1" dirty="0" smtClean="0"/>
              <a:t>try</a:t>
            </a:r>
            <a:r>
              <a:rPr lang="en-US" dirty="0" smtClean="0"/>
              <a:t> block can followed by several </a:t>
            </a:r>
            <a:r>
              <a:rPr lang="en-US" b="1" i="1" dirty="0" smtClean="0"/>
              <a:t>catch</a:t>
            </a:r>
            <a:r>
              <a:rPr lang="en-US" dirty="0" smtClean="0"/>
              <a:t> blocks</a:t>
            </a:r>
          </a:p>
          <a:p>
            <a:r>
              <a:rPr lang="en-US" dirty="0" smtClean="0"/>
              <a:t>We cannot write a </a:t>
            </a:r>
            <a:r>
              <a:rPr lang="en-US" b="1" i="1" dirty="0" smtClean="0"/>
              <a:t>catch</a:t>
            </a:r>
            <a:r>
              <a:rPr lang="en-US" dirty="0" smtClean="0"/>
              <a:t> without </a:t>
            </a:r>
            <a:r>
              <a:rPr lang="en-US" b="1" i="1" dirty="0" smtClean="0"/>
              <a:t>try</a:t>
            </a:r>
            <a:r>
              <a:rPr lang="en-US" dirty="0" smtClean="0"/>
              <a:t> block, but we can write a </a:t>
            </a:r>
            <a:r>
              <a:rPr lang="en-US" b="1" i="1" dirty="0" smtClean="0"/>
              <a:t>try</a:t>
            </a:r>
            <a:r>
              <a:rPr lang="en-US" i="1" dirty="0" smtClean="0"/>
              <a:t> </a:t>
            </a:r>
            <a:r>
              <a:rPr lang="en-US" dirty="0" smtClean="0"/>
              <a:t>block with out any catch block.</a:t>
            </a:r>
          </a:p>
          <a:p>
            <a:r>
              <a:rPr lang="en-US" dirty="0" smtClean="0"/>
              <a:t>It is not possible to insert some statements between </a:t>
            </a:r>
            <a:r>
              <a:rPr lang="en-US" b="1" i="1" dirty="0" smtClean="0"/>
              <a:t>try</a:t>
            </a:r>
            <a:r>
              <a:rPr lang="en-US" i="1" dirty="0" smtClean="0"/>
              <a:t> </a:t>
            </a:r>
            <a:r>
              <a:rPr lang="en-US" dirty="0" smtClean="0"/>
              <a:t>and </a:t>
            </a:r>
            <a:r>
              <a:rPr lang="en-US" b="1" i="1" dirty="0" smtClean="0"/>
              <a:t>catch</a:t>
            </a:r>
            <a:r>
              <a:rPr lang="en-US" dirty="0" smtClean="0"/>
              <a:t>.</a:t>
            </a:r>
          </a:p>
          <a:p>
            <a:r>
              <a:rPr lang="en-US" dirty="0" smtClean="0"/>
              <a:t>It is possible to write a </a:t>
            </a:r>
            <a:r>
              <a:rPr lang="en-US" b="1" i="1" dirty="0" smtClean="0"/>
              <a:t>try</a:t>
            </a:r>
            <a:r>
              <a:rPr lang="en-US" dirty="0" smtClean="0"/>
              <a:t> block with in another </a:t>
            </a:r>
            <a:r>
              <a:rPr lang="en-US" b="1" i="1" dirty="0" smtClean="0"/>
              <a:t>try</a:t>
            </a:r>
            <a:r>
              <a:rPr lang="en-US" dirty="0" smtClean="0"/>
              <a:t>. They are called nested </a:t>
            </a:r>
            <a:r>
              <a:rPr lang="en-US" b="1" i="1" dirty="0" smtClean="0"/>
              <a:t>try</a:t>
            </a:r>
            <a:r>
              <a:rPr lang="en-US" dirty="0" smtClean="0"/>
              <a:t> blocks</a:t>
            </a:r>
            <a:endParaRPr lang="en-US" dirty="0"/>
          </a:p>
        </p:txBody>
      </p:sp>
    </p:spTree>
    <p:extLst>
      <p:ext uri="{BB962C8B-B14F-4D97-AF65-F5344CB8AC3E}">
        <p14:creationId xmlns="" xmlns:p14="http://schemas.microsoft.com/office/powerpoint/2010/main" val="3185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TRY statements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We can use try, catch and finally to handle exceptions.</a:t>
            </a:r>
          </a:p>
          <a:p>
            <a:r>
              <a:rPr lang="en-US" dirty="0" smtClean="0"/>
              <a:t>Resource opened in the beginning can be closed at the finally block</a:t>
            </a:r>
          </a:p>
          <a:p>
            <a:r>
              <a:rPr lang="en-US" dirty="0" err="1"/>
              <a:t>BufferedReader</a:t>
            </a:r>
            <a:r>
              <a:rPr lang="en-US" dirty="0"/>
              <a:t> </a:t>
            </a:r>
            <a:r>
              <a:rPr lang="en-US" dirty="0" err="1"/>
              <a:t>br</a:t>
            </a:r>
            <a:r>
              <a:rPr lang="en-US" dirty="0"/>
              <a:t> = new </a:t>
            </a:r>
            <a:r>
              <a:rPr lang="en-US" dirty="0" err="1"/>
              <a:t>BufferedReader</a:t>
            </a:r>
            <a:r>
              <a:rPr lang="en-US" dirty="0"/>
              <a:t>(new </a:t>
            </a:r>
            <a:r>
              <a:rPr lang="en-US" dirty="0" err="1"/>
              <a:t>FileReader</a:t>
            </a:r>
            <a:r>
              <a:rPr lang="en-US" dirty="0"/>
              <a:t>(path)); try { return </a:t>
            </a:r>
            <a:r>
              <a:rPr lang="en-US" dirty="0" err="1"/>
              <a:t>br.readLine</a:t>
            </a:r>
            <a:r>
              <a:rPr lang="en-US" dirty="0"/>
              <a:t>(); } finally { if (</a:t>
            </a:r>
            <a:r>
              <a:rPr lang="en-US" dirty="0" err="1"/>
              <a:t>br</a:t>
            </a:r>
            <a:r>
              <a:rPr lang="en-US" dirty="0"/>
              <a:t> != null) </a:t>
            </a:r>
            <a:r>
              <a:rPr lang="en-US" dirty="0" err="1"/>
              <a:t>br.close</a:t>
            </a:r>
            <a:r>
              <a:rPr lang="en-US" dirty="0"/>
              <a:t>(); } </a:t>
            </a:r>
            <a:r>
              <a:rPr lang="en-US" dirty="0" smtClean="0"/>
              <a:t>}</a:t>
            </a:r>
          </a:p>
          <a:p>
            <a:r>
              <a:rPr lang="en-US" dirty="0" smtClean="0"/>
              <a:t>But in newer versions of java.  Try is designed in a new way.</a:t>
            </a:r>
          </a:p>
          <a:p>
            <a:r>
              <a:rPr lang="en-US" b="1" dirty="0"/>
              <a:t>try (</a:t>
            </a:r>
            <a:r>
              <a:rPr lang="en-US" b="1" dirty="0" err="1"/>
              <a:t>BufferedReader</a:t>
            </a:r>
            <a:r>
              <a:rPr lang="en-US" b="1" dirty="0"/>
              <a:t> </a:t>
            </a:r>
            <a:r>
              <a:rPr lang="en-US" b="1" dirty="0" err="1"/>
              <a:t>br</a:t>
            </a:r>
            <a:r>
              <a:rPr lang="en-US" b="1" dirty="0"/>
              <a:t> = new </a:t>
            </a:r>
            <a:r>
              <a:rPr lang="en-US" b="1" dirty="0" err="1"/>
              <a:t>BufferedReader</a:t>
            </a:r>
            <a:r>
              <a:rPr lang="en-US" b="1" dirty="0"/>
              <a:t>(new </a:t>
            </a:r>
            <a:r>
              <a:rPr lang="en-US" b="1" dirty="0" err="1"/>
              <a:t>FileReader</a:t>
            </a:r>
            <a:r>
              <a:rPr lang="en-US" b="1" dirty="0"/>
              <a:t>(path)))</a:t>
            </a:r>
            <a:r>
              <a:rPr lang="en-US" dirty="0"/>
              <a:t> </a:t>
            </a:r>
            <a:r>
              <a:rPr lang="en-US" dirty="0" smtClean="0"/>
              <a:t>{}</a:t>
            </a:r>
          </a:p>
          <a:p>
            <a:r>
              <a:rPr lang="en-US" dirty="0"/>
              <a:t> </a:t>
            </a:r>
            <a:r>
              <a:rPr lang="en-US" dirty="0" smtClean="0"/>
              <a:t> </a:t>
            </a:r>
            <a:r>
              <a:rPr lang="en-US" b="1" u="sng" dirty="0" smtClean="0"/>
              <a:t>try-with-resource</a:t>
            </a:r>
            <a:r>
              <a:rPr lang="en-US" dirty="0" smtClean="0"/>
              <a:t> statement. Now finally is not needed to close the files.</a:t>
            </a:r>
          </a:p>
          <a:p>
            <a:endParaRPr lang="en-US" dirty="0"/>
          </a:p>
        </p:txBody>
      </p:sp>
    </p:spTree>
    <p:extLst>
      <p:ext uri="{BB962C8B-B14F-4D97-AF65-F5344CB8AC3E}">
        <p14:creationId xmlns="" xmlns:p14="http://schemas.microsoft.com/office/powerpoint/2010/main" val="2322816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Throws clause</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Even if a programmer is not handling runtime exceptions, the java compiler will not give any error.</a:t>
            </a:r>
          </a:p>
          <a:p>
            <a:r>
              <a:rPr lang="en-US" dirty="0" smtClean="0"/>
              <a:t>But the rule is for checked exception, in case the programmer does not want to handle, he should throw them out using the </a:t>
            </a:r>
            <a:r>
              <a:rPr lang="en-US" b="1" i="1" dirty="0" smtClean="0"/>
              <a:t>throws </a:t>
            </a:r>
            <a:r>
              <a:rPr lang="en-US" dirty="0" smtClean="0"/>
              <a:t>clause. Otherwise there will be an error flagged by java compiler.</a:t>
            </a:r>
            <a:endParaRPr lang="en-US" b="1" i="1" dirty="0"/>
          </a:p>
        </p:txBody>
      </p:sp>
    </p:spTree>
    <p:extLst>
      <p:ext uri="{BB962C8B-B14F-4D97-AF65-F5344CB8AC3E}">
        <p14:creationId xmlns="" xmlns:p14="http://schemas.microsoft.com/office/powerpoint/2010/main" val="456187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checked exceptions are not handled and not throws it will give error</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exception;</a:t>
            </a:r>
          </a:p>
          <a:p>
            <a:endParaRPr lang="en-US" dirty="0"/>
          </a:p>
          <a:p>
            <a:r>
              <a:rPr lang="en-US" b="1" dirty="0"/>
              <a:t>import </a:t>
            </a:r>
            <a:r>
              <a:rPr lang="en-US" b="1" dirty="0" err="1"/>
              <a:t>java.io.BufferedReader</a:t>
            </a:r>
            <a:r>
              <a:rPr lang="en-US" b="1" dirty="0"/>
              <a:t>;</a:t>
            </a:r>
          </a:p>
          <a:p>
            <a:r>
              <a:rPr lang="en-US" b="1" dirty="0"/>
              <a:t>import </a:t>
            </a:r>
            <a:r>
              <a:rPr lang="en-US" b="1" dirty="0" err="1"/>
              <a:t>java.io.IOException</a:t>
            </a:r>
            <a:r>
              <a:rPr lang="en-US" b="1" dirty="0"/>
              <a:t>;</a:t>
            </a:r>
          </a:p>
          <a:p>
            <a:r>
              <a:rPr lang="en-US" b="1" dirty="0"/>
              <a:t>import </a:t>
            </a:r>
            <a:r>
              <a:rPr lang="en-US" b="1" dirty="0" err="1"/>
              <a:t>java.io.InputStreamReader</a:t>
            </a:r>
            <a:r>
              <a:rPr lang="en-US" b="1" dirty="0"/>
              <a:t>;</a:t>
            </a:r>
          </a:p>
          <a:p>
            <a:endParaRPr lang="en-US" dirty="0"/>
          </a:p>
          <a:p>
            <a:r>
              <a:rPr lang="en-US" b="1" dirty="0"/>
              <a:t>class Student{</a:t>
            </a:r>
          </a:p>
          <a:p>
            <a:r>
              <a:rPr lang="en-US" b="1" dirty="0"/>
              <a:t>private String name;</a:t>
            </a:r>
          </a:p>
          <a:p>
            <a:endParaRPr lang="en-US" dirty="0"/>
          </a:p>
          <a:p>
            <a:r>
              <a:rPr lang="en-US" b="1" dirty="0"/>
              <a:t>void accept() throws </a:t>
            </a:r>
            <a:r>
              <a:rPr lang="en-US" b="1" dirty="0" err="1"/>
              <a:t>IOException</a:t>
            </a:r>
            <a:r>
              <a:rPr lang="en-US" b="1" dirty="0"/>
              <a:t> </a:t>
            </a:r>
          </a:p>
          <a:p>
            <a:r>
              <a:rPr lang="en-US" dirty="0"/>
              <a:t>{</a:t>
            </a:r>
          </a:p>
          <a:p>
            <a:r>
              <a:rPr lang="en-US" dirty="0" err="1"/>
              <a:t>BufferedReader</a:t>
            </a:r>
            <a:r>
              <a:rPr lang="en-US" dirty="0"/>
              <a:t> </a:t>
            </a:r>
            <a:r>
              <a:rPr lang="en-US" dirty="0" err="1"/>
              <a:t>br</a:t>
            </a:r>
            <a:r>
              <a:rPr lang="en-US" dirty="0"/>
              <a:t> = </a:t>
            </a:r>
            <a:r>
              <a:rPr lang="en-US" b="1" dirty="0"/>
              <a:t>new </a:t>
            </a:r>
            <a:r>
              <a:rPr lang="en-US" b="1" dirty="0" err="1"/>
              <a:t>BufferedReader</a:t>
            </a:r>
            <a:r>
              <a:rPr lang="en-US" b="1" dirty="0"/>
              <a:t>(new </a:t>
            </a:r>
            <a:r>
              <a:rPr lang="en-US" b="1" dirty="0" err="1"/>
              <a:t>InputStreamReader</a:t>
            </a:r>
            <a:r>
              <a:rPr lang="en-US" b="1" dirty="0"/>
              <a:t>(System.</a:t>
            </a:r>
            <a:r>
              <a:rPr lang="en-US" b="1" i="1" dirty="0"/>
              <a:t>in));</a:t>
            </a:r>
          </a:p>
          <a:p>
            <a:r>
              <a:rPr lang="en-US" dirty="0" err="1"/>
              <a:t>System.</a:t>
            </a:r>
            <a:r>
              <a:rPr lang="en-US" b="1" i="1" dirty="0" err="1"/>
              <a:t>out.println</a:t>
            </a:r>
            <a:r>
              <a:rPr lang="en-US" b="1" i="1" dirty="0"/>
              <a:t>("Enter the student name");</a:t>
            </a:r>
          </a:p>
          <a:p>
            <a:r>
              <a:rPr lang="en-US" dirty="0"/>
              <a:t>name = </a:t>
            </a:r>
            <a:r>
              <a:rPr lang="en-US" dirty="0" err="1"/>
              <a:t>br.readLine</a:t>
            </a:r>
            <a:r>
              <a:rPr lang="en-US" dirty="0"/>
              <a:t>();</a:t>
            </a:r>
          </a:p>
          <a:p>
            <a:r>
              <a:rPr lang="en-US" dirty="0"/>
              <a:t>}</a:t>
            </a:r>
          </a:p>
          <a:p>
            <a:r>
              <a:rPr lang="en-US" b="1" dirty="0"/>
              <a:t>void display()</a:t>
            </a:r>
          </a:p>
          <a:p>
            <a:r>
              <a:rPr lang="en-US" dirty="0"/>
              <a:t>{</a:t>
            </a:r>
          </a:p>
          <a:p>
            <a:r>
              <a:rPr lang="en-US" dirty="0" err="1"/>
              <a:t>System.</a:t>
            </a:r>
            <a:r>
              <a:rPr lang="en-US" b="1" i="1" dirty="0" err="1"/>
              <a:t>out.println</a:t>
            </a:r>
            <a:r>
              <a:rPr lang="en-US" b="1" i="1" dirty="0"/>
              <a:t>("Name = "+name);</a:t>
            </a:r>
          </a:p>
          <a:p>
            <a:r>
              <a:rPr lang="en-US" dirty="0"/>
              <a:t>}</a:t>
            </a:r>
          </a:p>
          <a:p>
            <a:r>
              <a:rPr lang="en-US" dirty="0"/>
              <a:t>}</a:t>
            </a:r>
          </a:p>
          <a:p>
            <a:r>
              <a:rPr lang="en-US" b="1" dirty="0"/>
              <a:t>public class Sample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Student </a:t>
            </a:r>
            <a:r>
              <a:rPr lang="en-US" dirty="0" err="1"/>
              <a:t>st</a:t>
            </a:r>
            <a:r>
              <a:rPr lang="en-US" dirty="0"/>
              <a:t> = </a:t>
            </a:r>
            <a:r>
              <a:rPr lang="en-US" b="1" dirty="0"/>
              <a:t>new Student();</a:t>
            </a:r>
          </a:p>
          <a:p>
            <a:r>
              <a:rPr lang="en-US" u="sng" dirty="0" err="1"/>
              <a:t>st.accept</a:t>
            </a:r>
            <a:r>
              <a:rPr lang="en-US" u="sng" dirty="0"/>
              <a:t>();</a:t>
            </a:r>
          </a:p>
          <a:p>
            <a:r>
              <a:rPr lang="en-US" dirty="0" err="1"/>
              <a:t>st.display</a:t>
            </a:r>
            <a:r>
              <a:rPr lang="en-US" dirty="0"/>
              <a:t>();</a:t>
            </a:r>
          </a:p>
          <a:p>
            <a:r>
              <a:rPr lang="en-US" dirty="0"/>
              <a:t>}</a:t>
            </a:r>
          </a:p>
          <a:p>
            <a:endParaRPr lang="en-US" dirty="0"/>
          </a:p>
          <a:p>
            <a:r>
              <a:rPr lang="en-US" dirty="0"/>
              <a:t>}</a:t>
            </a:r>
          </a:p>
          <a:p>
            <a:r>
              <a:rPr lang="en-US" dirty="0"/>
              <a:t>Exception in thread "main" </a:t>
            </a:r>
            <a:r>
              <a:rPr lang="en-US" dirty="0" err="1"/>
              <a:t>java.lang.Error</a:t>
            </a:r>
            <a:r>
              <a:rPr lang="en-US" dirty="0"/>
              <a:t>: Unresolved compilation problem: </a:t>
            </a:r>
          </a:p>
          <a:p>
            <a:r>
              <a:rPr lang="en-US" dirty="0"/>
              <a:t>Unhandled exception type </a:t>
            </a:r>
            <a:r>
              <a:rPr lang="en-US" u="sng" dirty="0" err="1"/>
              <a:t>IOException</a:t>
            </a:r>
            <a:endParaRPr lang="en-US" u="sng" dirty="0"/>
          </a:p>
          <a:p>
            <a:endParaRPr lang="en-US" dirty="0"/>
          </a:p>
          <a:p>
            <a:r>
              <a:rPr lang="en-US" dirty="0"/>
              <a:t>at </a:t>
            </a:r>
            <a:r>
              <a:rPr lang="en-US" dirty="0" err="1"/>
              <a:t>exception.Sample.main</a:t>
            </a:r>
            <a:r>
              <a:rPr lang="en-US" dirty="0"/>
              <a:t>(</a:t>
            </a:r>
            <a:r>
              <a:rPr lang="en-US" u="sng" dirty="0"/>
              <a:t>Sample.java:26)</a:t>
            </a:r>
          </a:p>
          <a:p>
            <a:endParaRPr lang="en-US" dirty="0"/>
          </a:p>
        </p:txBody>
      </p:sp>
    </p:spTree>
    <p:extLst>
      <p:ext uri="{BB962C8B-B14F-4D97-AF65-F5344CB8AC3E}">
        <p14:creationId xmlns="" xmlns:p14="http://schemas.microsoft.com/office/powerpoint/2010/main" val="1607653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Shows to use of the throws clause for throwing the </a:t>
            </a:r>
            <a:r>
              <a:rPr lang="en-US" dirty="0" err="1" smtClean="0"/>
              <a:t>IOException</a:t>
            </a:r>
            <a:r>
              <a:rPr lang="en-US" dirty="0" smtClean="0"/>
              <a:t>.</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exception;</a:t>
            </a:r>
          </a:p>
          <a:p>
            <a:endParaRPr lang="en-US" dirty="0"/>
          </a:p>
          <a:p>
            <a:r>
              <a:rPr lang="en-US" b="1" dirty="0"/>
              <a:t>import </a:t>
            </a:r>
            <a:r>
              <a:rPr lang="en-US" b="1" dirty="0" err="1"/>
              <a:t>java.io.BufferedReader</a:t>
            </a:r>
            <a:r>
              <a:rPr lang="en-US" b="1" dirty="0"/>
              <a:t>;</a:t>
            </a:r>
          </a:p>
          <a:p>
            <a:r>
              <a:rPr lang="en-US" b="1" dirty="0"/>
              <a:t>import </a:t>
            </a:r>
            <a:r>
              <a:rPr lang="en-US" b="1" dirty="0" err="1"/>
              <a:t>java.io.IOException</a:t>
            </a:r>
            <a:r>
              <a:rPr lang="en-US" b="1" dirty="0"/>
              <a:t>;</a:t>
            </a:r>
          </a:p>
          <a:p>
            <a:r>
              <a:rPr lang="en-US" b="1" dirty="0"/>
              <a:t>import </a:t>
            </a:r>
            <a:r>
              <a:rPr lang="en-US" b="1" dirty="0" err="1"/>
              <a:t>java.io.InputStreamReader</a:t>
            </a:r>
            <a:r>
              <a:rPr lang="en-US" b="1" dirty="0"/>
              <a:t>;</a:t>
            </a:r>
          </a:p>
          <a:p>
            <a:endParaRPr lang="en-US" dirty="0"/>
          </a:p>
          <a:p>
            <a:r>
              <a:rPr lang="en-US" b="1" dirty="0"/>
              <a:t>class Student{</a:t>
            </a:r>
          </a:p>
          <a:p>
            <a:r>
              <a:rPr lang="en-US" b="1" dirty="0"/>
              <a:t>private String name;</a:t>
            </a:r>
          </a:p>
          <a:p>
            <a:endParaRPr lang="en-US" dirty="0"/>
          </a:p>
          <a:p>
            <a:r>
              <a:rPr lang="en-US" b="1" dirty="0"/>
              <a:t>void accept() throws </a:t>
            </a:r>
            <a:r>
              <a:rPr lang="en-US" b="1" dirty="0" err="1"/>
              <a:t>IOException</a:t>
            </a:r>
            <a:r>
              <a:rPr lang="en-US" b="1" dirty="0"/>
              <a:t> </a:t>
            </a:r>
          </a:p>
          <a:p>
            <a:r>
              <a:rPr lang="en-US" dirty="0"/>
              <a:t>{</a:t>
            </a:r>
          </a:p>
          <a:p>
            <a:r>
              <a:rPr lang="en-US" dirty="0" err="1"/>
              <a:t>BufferedReader</a:t>
            </a:r>
            <a:r>
              <a:rPr lang="en-US" dirty="0"/>
              <a:t> </a:t>
            </a:r>
            <a:r>
              <a:rPr lang="en-US" dirty="0" err="1"/>
              <a:t>br</a:t>
            </a:r>
            <a:r>
              <a:rPr lang="en-US" dirty="0"/>
              <a:t> = </a:t>
            </a:r>
            <a:r>
              <a:rPr lang="en-US" b="1" dirty="0"/>
              <a:t>new </a:t>
            </a:r>
            <a:r>
              <a:rPr lang="en-US" b="1" dirty="0" err="1"/>
              <a:t>BufferedReader</a:t>
            </a:r>
            <a:r>
              <a:rPr lang="en-US" b="1" dirty="0"/>
              <a:t>(new </a:t>
            </a:r>
            <a:r>
              <a:rPr lang="en-US" b="1" dirty="0" err="1"/>
              <a:t>InputStreamReader</a:t>
            </a:r>
            <a:r>
              <a:rPr lang="en-US" b="1" dirty="0"/>
              <a:t>(System.</a:t>
            </a:r>
            <a:r>
              <a:rPr lang="en-US" b="1" i="1" dirty="0"/>
              <a:t>in));</a:t>
            </a:r>
          </a:p>
          <a:p>
            <a:r>
              <a:rPr lang="en-US" dirty="0" err="1"/>
              <a:t>System.</a:t>
            </a:r>
            <a:r>
              <a:rPr lang="en-US" b="1" i="1" dirty="0" err="1"/>
              <a:t>out.println</a:t>
            </a:r>
            <a:r>
              <a:rPr lang="en-US" b="1" i="1" dirty="0"/>
              <a:t>("Enter the student name");</a:t>
            </a:r>
          </a:p>
          <a:p>
            <a:r>
              <a:rPr lang="en-US" dirty="0"/>
              <a:t>name = </a:t>
            </a:r>
            <a:r>
              <a:rPr lang="en-US" dirty="0" err="1"/>
              <a:t>br.readLine</a:t>
            </a:r>
            <a:r>
              <a:rPr lang="en-US" dirty="0"/>
              <a:t>();</a:t>
            </a:r>
          </a:p>
          <a:p>
            <a:r>
              <a:rPr lang="en-US" dirty="0"/>
              <a:t>}</a:t>
            </a:r>
          </a:p>
          <a:p>
            <a:r>
              <a:rPr lang="en-US" b="1" dirty="0"/>
              <a:t>void display()</a:t>
            </a:r>
          </a:p>
          <a:p>
            <a:r>
              <a:rPr lang="en-US" dirty="0"/>
              <a:t>{</a:t>
            </a:r>
          </a:p>
          <a:p>
            <a:r>
              <a:rPr lang="en-US" dirty="0" err="1"/>
              <a:t>System.</a:t>
            </a:r>
            <a:r>
              <a:rPr lang="en-US" b="1" i="1" dirty="0" err="1"/>
              <a:t>out.println</a:t>
            </a:r>
            <a:r>
              <a:rPr lang="en-US" b="1" i="1" dirty="0"/>
              <a:t>("Name = "+name);</a:t>
            </a:r>
          </a:p>
          <a:p>
            <a:r>
              <a:rPr lang="en-US" dirty="0"/>
              <a:t>}</a:t>
            </a:r>
          </a:p>
          <a:p>
            <a:r>
              <a:rPr lang="en-US" dirty="0"/>
              <a:t>}</a:t>
            </a:r>
          </a:p>
          <a:p>
            <a:r>
              <a:rPr lang="en-US" b="1" dirty="0"/>
              <a:t>public class Sample {</a:t>
            </a:r>
          </a:p>
          <a:p>
            <a:endParaRPr lang="en-US" dirty="0"/>
          </a:p>
          <a:p>
            <a:r>
              <a:rPr lang="en-US" b="1" dirty="0"/>
              <a:t>public static void main(String[] </a:t>
            </a:r>
            <a:r>
              <a:rPr lang="en-US" b="1" dirty="0" err="1"/>
              <a:t>args</a:t>
            </a:r>
            <a:r>
              <a:rPr lang="en-US" b="1" dirty="0"/>
              <a:t>)throws </a:t>
            </a:r>
            <a:r>
              <a:rPr lang="en-US" b="1" dirty="0" err="1"/>
              <a:t>IOException</a:t>
            </a:r>
            <a:r>
              <a:rPr lang="en-US" b="1" dirty="0"/>
              <a:t> {</a:t>
            </a:r>
          </a:p>
          <a:p>
            <a:r>
              <a:rPr lang="en-US" dirty="0"/>
              <a:t>// </a:t>
            </a:r>
            <a:r>
              <a:rPr lang="en-US" b="1" dirty="0"/>
              <a:t>TODO Auto-generated method stub</a:t>
            </a:r>
          </a:p>
          <a:p>
            <a:r>
              <a:rPr lang="en-US" dirty="0"/>
              <a:t>Student </a:t>
            </a:r>
            <a:r>
              <a:rPr lang="en-US" dirty="0" err="1"/>
              <a:t>st</a:t>
            </a:r>
            <a:r>
              <a:rPr lang="en-US" dirty="0"/>
              <a:t> = </a:t>
            </a:r>
            <a:r>
              <a:rPr lang="en-US" b="1" dirty="0"/>
              <a:t>new Student();</a:t>
            </a:r>
          </a:p>
          <a:p>
            <a:r>
              <a:rPr lang="en-US" dirty="0" err="1"/>
              <a:t>st.accept</a:t>
            </a:r>
            <a:r>
              <a:rPr lang="en-US" dirty="0"/>
              <a:t>();</a:t>
            </a:r>
          </a:p>
          <a:p>
            <a:r>
              <a:rPr lang="en-US" dirty="0" err="1"/>
              <a:t>st.display</a:t>
            </a:r>
            <a:r>
              <a:rPr lang="en-US" dirty="0"/>
              <a:t>();</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1592441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Errors in java </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smtClean="0"/>
              <a:t>There are three types of errors:</a:t>
            </a:r>
          </a:p>
          <a:p>
            <a:r>
              <a:rPr lang="en-US" dirty="0" smtClean="0"/>
              <a:t>Compile time error</a:t>
            </a:r>
          </a:p>
          <a:p>
            <a:r>
              <a:rPr lang="en-US" dirty="0" smtClean="0"/>
              <a:t>Runtime error</a:t>
            </a:r>
          </a:p>
          <a:p>
            <a:r>
              <a:rPr lang="en-US" dirty="0" smtClean="0"/>
              <a:t>Logical error.</a:t>
            </a:r>
          </a:p>
          <a:p>
            <a:r>
              <a:rPr lang="en-US" dirty="0" smtClean="0"/>
              <a:t>Compile time error: These are syntactical errors found in the code, due to which a program fails to compile.</a:t>
            </a:r>
          </a:p>
          <a:p>
            <a:r>
              <a:rPr lang="en-US" dirty="0" smtClean="0"/>
              <a:t>Detecting and correcting the errors is easy as the compiler will list the errors with line number.</a:t>
            </a:r>
            <a:endParaRPr lang="en-US" dirty="0"/>
          </a:p>
        </p:txBody>
      </p:sp>
    </p:spTree>
    <p:extLst>
      <p:ext uri="{BB962C8B-B14F-4D97-AF65-F5344CB8AC3E}">
        <p14:creationId xmlns="" xmlns:p14="http://schemas.microsoft.com/office/powerpoint/2010/main" val="2714248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533400"/>
            <a:ext cx="8534399"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675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throw clause</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There is also a throw statement available to throw an exception explicitly and catch it.</a:t>
            </a:r>
          </a:p>
          <a:p>
            <a:r>
              <a:rPr lang="en-US" dirty="0" smtClean="0"/>
              <a:t>In the following program, we can creating an object of </a:t>
            </a:r>
            <a:r>
              <a:rPr lang="en-US" dirty="0" err="1" smtClean="0"/>
              <a:t>NullPointerException</a:t>
            </a:r>
            <a:r>
              <a:rPr lang="en-US" dirty="0" smtClean="0"/>
              <a:t> class and throwing it out of try block, as shown:</a:t>
            </a:r>
          </a:p>
          <a:p>
            <a:r>
              <a:rPr lang="en-US" dirty="0"/>
              <a:t> </a:t>
            </a:r>
            <a:r>
              <a:rPr lang="en-US" sz="2400" dirty="0" smtClean="0"/>
              <a:t>throw new </a:t>
            </a:r>
            <a:r>
              <a:rPr lang="en-US" sz="2400" dirty="0" err="1" smtClean="0"/>
              <a:t>NullPointerException</a:t>
            </a:r>
            <a:r>
              <a:rPr lang="en-US" sz="2400" dirty="0" smtClean="0"/>
              <a:t>(“Exception Data”);</a:t>
            </a:r>
          </a:p>
          <a:p>
            <a:r>
              <a:rPr lang="en-US" sz="2400" dirty="0" smtClean="0"/>
              <a:t>In the above statement </a:t>
            </a:r>
            <a:r>
              <a:rPr lang="en-US" sz="2400" dirty="0" err="1" smtClean="0"/>
              <a:t>NullPointerException</a:t>
            </a:r>
            <a:r>
              <a:rPr lang="en-US" sz="2400" dirty="0" smtClean="0"/>
              <a:t> class object is created and “Exception data” is stored into its object. Then it is thrown using </a:t>
            </a:r>
            <a:r>
              <a:rPr lang="en-US" sz="2400" b="1" i="1" dirty="0" smtClean="0"/>
              <a:t>throw </a:t>
            </a:r>
            <a:r>
              <a:rPr lang="en-US" sz="2400" dirty="0" smtClean="0"/>
              <a:t>statement. Now we can catch it using catch block .</a:t>
            </a:r>
          </a:p>
          <a:p>
            <a:endParaRPr lang="en-US" sz="2400" b="1" i="1" dirty="0"/>
          </a:p>
        </p:txBody>
      </p:sp>
    </p:spTree>
    <p:extLst>
      <p:ext uri="{BB962C8B-B14F-4D97-AF65-F5344CB8AC3E}">
        <p14:creationId xmlns="" xmlns:p14="http://schemas.microsoft.com/office/powerpoint/2010/main" val="2606179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clause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exception;</a:t>
            </a:r>
          </a:p>
          <a:p>
            <a:endParaRPr lang="en-US" dirty="0"/>
          </a:p>
          <a:p>
            <a:r>
              <a:rPr lang="en-US" b="1" dirty="0"/>
              <a:t>class Sample1</a:t>
            </a:r>
          </a:p>
          <a:p>
            <a:r>
              <a:rPr lang="en-US" dirty="0"/>
              <a:t>{</a:t>
            </a:r>
          </a:p>
          <a:p>
            <a:r>
              <a:rPr lang="en-US" b="1" dirty="0"/>
              <a:t>static void demo()</a:t>
            </a:r>
          </a:p>
          <a:p>
            <a:r>
              <a:rPr lang="en-US" dirty="0"/>
              <a:t>{</a:t>
            </a:r>
          </a:p>
          <a:p>
            <a:r>
              <a:rPr lang="en-US" b="1" dirty="0"/>
              <a:t>try</a:t>
            </a:r>
          </a:p>
          <a:p>
            <a:r>
              <a:rPr lang="en-US" dirty="0"/>
              <a:t>{</a:t>
            </a:r>
          </a:p>
          <a:p>
            <a:r>
              <a:rPr lang="en-US" dirty="0" err="1"/>
              <a:t>System.</a:t>
            </a:r>
            <a:r>
              <a:rPr lang="en-US" b="1" i="1" dirty="0" err="1"/>
              <a:t>out.println</a:t>
            </a:r>
            <a:r>
              <a:rPr lang="en-US" b="1" i="1" dirty="0"/>
              <a:t>("Inside Demo");</a:t>
            </a:r>
          </a:p>
          <a:p>
            <a:r>
              <a:rPr lang="en-US" b="1" dirty="0"/>
              <a:t>throw new </a:t>
            </a:r>
            <a:r>
              <a:rPr lang="en-US" b="1" dirty="0" err="1"/>
              <a:t>NullPointerException</a:t>
            </a:r>
            <a:r>
              <a:rPr lang="en-US" b="1" dirty="0"/>
              <a:t>("Exception data");</a:t>
            </a:r>
          </a:p>
          <a:p>
            <a:r>
              <a:rPr lang="en-US" dirty="0"/>
              <a:t>} </a:t>
            </a:r>
          </a:p>
          <a:p>
            <a:r>
              <a:rPr lang="en-US" b="1" dirty="0"/>
              <a:t>catch(</a:t>
            </a:r>
            <a:r>
              <a:rPr lang="en-US" b="1" dirty="0" err="1"/>
              <a:t>NullPointerException</a:t>
            </a:r>
            <a:r>
              <a:rPr lang="en-US" b="1" dirty="0"/>
              <a:t> ne)</a:t>
            </a:r>
          </a:p>
          <a:p>
            <a:r>
              <a:rPr lang="en-US" dirty="0"/>
              <a:t>{</a:t>
            </a:r>
          </a:p>
          <a:p>
            <a:r>
              <a:rPr lang="en-US" dirty="0" err="1"/>
              <a:t>System.</a:t>
            </a:r>
            <a:r>
              <a:rPr lang="en-US" b="1" i="1" dirty="0" err="1"/>
              <a:t>out.println</a:t>
            </a:r>
            <a:r>
              <a:rPr lang="en-US" b="1" i="1" dirty="0"/>
              <a:t>(ne);</a:t>
            </a:r>
          </a:p>
          <a:p>
            <a:r>
              <a:rPr lang="en-US" dirty="0"/>
              <a:t>}</a:t>
            </a:r>
          </a:p>
          <a:p>
            <a:r>
              <a:rPr lang="en-US" dirty="0"/>
              <a:t>}</a:t>
            </a:r>
          </a:p>
          <a:p>
            <a:r>
              <a:rPr lang="en-US" dirty="0"/>
              <a:t>}</a:t>
            </a:r>
          </a:p>
          <a:p>
            <a:endParaRPr lang="en-US" dirty="0"/>
          </a:p>
          <a:p>
            <a:r>
              <a:rPr lang="en-US" b="1" dirty="0"/>
              <a:t>public class </a:t>
            </a:r>
            <a:r>
              <a:rPr lang="en-US" b="1" dirty="0" err="1"/>
              <a:t>ThrowDemo</a:t>
            </a:r>
            <a:r>
              <a:rPr lang="en-US" b="1" dirty="0"/>
              <a:t> {</a:t>
            </a:r>
          </a:p>
          <a:p>
            <a:endParaRPr lang="en-US" dirty="0"/>
          </a:p>
          <a:p>
            <a:endParaRPr lang="en-US" dirty="0"/>
          </a:p>
          <a:p>
            <a:r>
              <a:rPr lang="en-US" b="1" dirty="0"/>
              <a:t>public static void main(String </a:t>
            </a:r>
            <a:r>
              <a:rPr lang="en-US" b="1" dirty="0" err="1"/>
              <a:t>args</a:t>
            </a:r>
            <a:r>
              <a:rPr lang="en-US" b="1" dirty="0"/>
              <a:t>[])</a:t>
            </a:r>
          </a:p>
          <a:p>
            <a:r>
              <a:rPr lang="en-US" dirty="0"/>
              <a:t>{</a:t>
            </a:r>
          </a:p>
          <a:p>
            <a:r>
              <a:rPr lang="en-US" dirty="0"/>
              <a:t>Sample1.</a:t>
            </a:r>
            <a:r>
              <a:rPr lang="en-US" i="1" dirty="0"/>
              <a:t>demo();</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1881834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457200"/>
            <a:ext cx="8229599" cy="586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68172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 </a:t>
            </a:r>
            <a:r>
              <a:rPr lang="en-US" b="1" i="1" dirty="0" smtClean="0"/>
              <a:t>throw</a:t>
            </a:r>
            <a:r>
              <a:rPr lang="en-US" dirty="0" smtClean="0"/>
              <a:t> clause can be used to throw our own exceptions also. Just like exceptions available in java. </a:t>
            </a:r>
          </a:p>
          <a:p>
            <a:r>
              <a:rPr lang="en-US" dirty="0" smtClean="0"/>
              <a:t>We can create our own exceptions in java called user defined exceptions and we need </a:t>
            </a:r>
            <a:r>
              <a:rPr lang="en-US" b="1" i="1" dirty="0" smtClean="0"/>
              <a:t>throw</a:t>
            </a:r>
            <a:r>
              <a:rPr lang="en-US" dirty="0" smtClean="0"/>
              <a:t> clause to throw these exceptions</a:t>
            </a:r>
          </a:p>
          <a:p>
            <a:r>
              <a:rPr lang="en-US" dirty="0" smtClean="0"/>
              <a:t>Types of exceptions:</a:t>
            </a:r>
          </a:p>
          <a:p>
            <a:r>
              <a:rPr lang="en-US" dirty="0" smtClean="0"/>
              <a:t>Built in exceptions</a:t>
            </a:r>
          </a:p>
          <a:p>
            <a:r>
              <a:rPr lang="en-US" dirty="0" smtClean="0"/>
              <a:t>User defined exceptions.</a:t>
            </a:r>
          </a:p>
          <a:p>
            <a:endParaRPr lang="en-US" dirty="0"/>
          </a:p>
          <a:p>
            <a:r>
              <a:rPr lang="en-US" dirty="0">
                <a:hlinkClick r:id="rId2"/>
              </a:rPr>
              <a:t>https://</a:t>
            </a:r>
            <a:r>
              <a:rPr lang="en-US" dirty="0" smtClean="0">
                <a:hlinkClick r:id="rId2"/>
              </a:rPr>
              <a:t>docs.oracle.com/javase/7/docs/api/java/lang/RuntimeException.html</a:t>
            </a:r>
            <a:endParaRPr lang="en-US" dirty="0" smtClean="0"/>
          </a:p>
          <a:p>
            <a:r>
              <a:rPr lang="en-US">
                <a:hlinkClick r:id="rId3"/>
              </a:rPr>
              <a:t>https://www.geeksforgeeks.org/types-of-exception-in-java-with-examples/</a:t>
            </a:r>
            <a:endParaRPr lang="en-US" dirty="0"/>
          </a:p>
        </p:txBody>
      </p:sp>
    </p:spTree>
    <p:extLst>
      <p:ext uri="{BB962C8B-B14F-4D97-AF65-F5344CB8AC3E}">
        <p14:creationId xmlns="" xmlns:p14="http://schemas.microsoft.com/office/powerpoint/2010/main" val="3714780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381000"/>
            <a:ext cx="82296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96115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457200"/>
            <a:ext cx="8077199"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21073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52400"/>
            <a:ext cx="8610599" cy="670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14433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User </a:t>
            </a:r>
            <a:r>
              <a:rPr lang="en-US" smtClean="0"/>
              <a:t>defined Exception</a:t>
            </a:r>
            <a:endParaRPr lang="en-US" dirty="0"/>
          </a:p>
        </p:txBody>
      </p:sp>
      <p:sp>
        <p:nvSpPr>
          <p:cNvPr id="3" name="Content Placeholder 2"/>
          <p:cNvSpPr>
            <a:spLocks noGrp="1"/>
          </p:cNvSpPr>
          <p:nvPr>
            <p:ph idx="1"/>
          </p:nvPr>
        </p:nvSpPr>
        <p:spPr>
          <a:xfrm>
            <a:off x="533400" y="990600"/>
            <a:ext cx="8229600" cy="5334000"/>
          </a:xfrm>
        </p:spPr>
        <p:txBody>
          <a:bodyPr>
            <a:normAutofit fontScale="32500" lnSpcReduction="20000"/>
          </a:bodyPr>
          <a:lstStyle/>
          <a:p>
            <a:pPr lvl="0"/>
            <a:r>
              <a:rPr lang="en-US" dirty="0" smtClean="0"/>
              <a:t>class </a:t>
            </a:r>
            <a:r>
              <a:rPr lang="en-US" dirty="0" err="1" smtClean="0"/>
              <a:t>InvalidPinException</a:t>
            </a:r>
            <a:r>
              <a:rPr lang="en-US" dirty="0" smtClean="0"/>
              <a:t> extends Exception</a:t>
            </a:r>
          </a:p>
          <a:p>
            <a:pPr lvl="0"/>
            <a:r>
              <a:rPr lang="en-US" dirty="0" smtClean="0"/>
              <a:t>{</a:t>
            </a:r>
          </a:p>
          <a:p>
            <a:pPr lvl="0"/>
            <a:r>
              <a:rPr lang="en-US" dirty="0" smtClean="0"/>
              <a:t>public </a:t>
            </a:r>
            <a:r>
              <a:rPr lang="en-US" dirty="0" err="1" smtClean="0"/>
              <a:t>InvalidPinException</a:t>
            </a:r>
            <a:r>
              <a:rPr lang="en-US" dirty="0" smtClean="0"/>
              <a:t>(String s)</a:t>
            </a:r>
          </a:p>
          <a:p>
            <a:pPr lvl="0"/>
            <a:r>
              <a:rPr lang="en-US" dirty="0" smtClean="0"/>
              <a:t>{</a:t>
            </a:r>
          </a:p>
          <a:p>
            <a:pPr lvl="0"/>
            <a:r>
              <a:rPr lang="en-US" dirty="0" smtClean="0"/>
              <a:t>// Call constructor of parent Exception</a:t>
            </a:r>
          </a:p>
          <a:p>
            <a:pPr lvl="0"/>
            <a:r>
              <a:rPr lang="en-US" dirty="0" smtClean="0"/>
              <a:t>super(s);</a:t>
            </a:r>
          </a:p>
          <a:p>
            <a:pPr lvl="0"/>
            <a:r>
              <a:rPr lang="en-US" dirty="0" smtClean="0"/>
              <a:t>}</a:t>
            </a:r>
          </a:p>
          <a:p>
            <a:pPr lvl="0"/>
            <a:r>
              <a:rPr lang="en-US" dirty="0" smtClean="0"/>
              <a:t>}</a:t>
            </a:r>
          </a:p>
          <a:p>
            <a:r>
              <a:rPr lang="en-US" dirty="0" smtClean="0"/>
              <a:t> </a:t>
            </a:r>
          </a:p>
          <a:p>
            <a:pPr lvl="0"/>
            <a:r>
              <a:rPr lang="en-US" dirty="0" smtClean="0"/>
              <a:t>public class Main</a:t>
            </a:r>
          </a:p>
          <a:p>
            <a:pPr lvl="0"/>
            <a:r>
              <a:rPr lang="en-US" dirty="0" smtClean="0"/>
              <a:t>{</a:t>
            </a:r>
          </a:p>
          <a:p>
            <a:pPr lvl="0"/>
            <a:r>
              <a:rPr lang="en-US" dirty="0" smtClean="0"/>
              <a:t>void </a:t>
            </a:r>
            <a:r>
              <a:rPr lang="en-US" dirty="0" err="1" smtClean="0"/>
              <a:t>atmPinCheck</a:t>
            </a:r>
            <a:r>
              <a:rPr lang="en-US" dirty="0" smtClean="0"/>
              <a:t>(</a:t>
            </a:r>
            <a:r>
              <a:rPr lang="en-US" dirty="0" err="1" smtClean="0"/>
              <a:t>int</a:t>
            </a:r>
            <a:r>
              <a:rPr lang="en-US" dirty="0" smtClean="0"/>
              <a:t> pin) throws </a:t>
            </a:r>
            <a:r>
              <a:rPr lang="en-US" dirty="0" err="1" smtClean="0"/>
              <a:t>InvalidPinException</a:t>
            </a:r>
            <a:r>
              <a:rPr lang="en-US" dirty="0" smtClean="0"/>
              <a:t>{</a:t>
            </a:r>
          </a:p>
          <a:p>
            <a:pPr lvl="1"/>
            <a:r>
              <a:rPr lang="en-US" dirty="0" smtClean="0"/>
              <a:t>if(pin!=1234){</a:t>
            </a:r>
          </a:p>
          <a:p>
            <a:pPr lvl="2"/>
            <a:r>
              <a:rPr lang="en-US" dirty="0" smtClean="0"/>
              <a:t>throw new </a:t>
            </a:r>
            <a:r>
              <a:rPr lang="en-US" dirty="0" err="1" smtClean="0"/>
              <a:t>InvalidPinException</a:t>
            </a:r>
            <a:r>
              <a:rPr lang="en-US" dirty="0" smtClean="0"/>
              <a:t>("Invalid PIN");</a:t>
            </a:r>
          </a:p>
          <a:p>
            <a:pPr lvl="1"/>
            <a:r>
              <a:rPr lang="en-US" dirty="0" smtClean="0"/>
              <a:t>}</a:t>
            </a:r>
          </a:p>
          <a:p>
            <a:pPr lvl="0"/>
            <a:r>
              <a:rPr lang="en-US" dirty="0" smtClean="0"/>
              <a:t>}</a:t>
            </a:r>
          </a:p>
          <a:p>
            <a:r>
              <a:rPr lang="en-US" dirty="0" smtClean="0"/>
              <a:t> </a:t>
            </a:r>
          </a:p>
          <a:p>
            <a:pPr lvl="0"/>
            <a:r>
              <a:rPr lang="en-US" dirty="0" smtClean="0"/>
              <a:t>public static void main(String </a:t>
            </a:r>
            <a:r>
              <a:rPr lang="en-US" dirty="0" err="1" smtClean="0"/>
              <a:t>args</a:t>
            </a:r>
            <a:r>
              <a:rPr lang="en-US" dirty="0" smtClean="0"/>
              <a:t>[])</a:t>
            </a:r>
          </a:p>
          <a:p>
            <a:pPr lvl="0"/>
            <a:r>
              <a:rPr lang="en-US" dirty="0" smtClean="0"/>
              <a:t>{</a:t>
            </a:r>
          </a:p>
          <a:p>
            <a:pPr lvl="1"/>
            <a:r>
              <a:rPr lang="en-US" dirty="0" smtClean="0"/>
              <a:t>Main </a:t>
            </a:r>
            <a:r>
              <a:rPr lang="en-US" dirty="0" err="1" smtClean="0"/>
              <a:t>obj</a:t>
            </a:r>
            <a:r>
              <a:rPr lang="en-US" dirty="0" smtClean="0"/>
              <a:t> = new Main();</a:t>
            </a:r>
          </a:p>
          <a:p>
            <a:pPr lvl="0"/>
            <a:r>
              <a:rPr lang="en-US" dirty="0" smtClean="0"/>
              <a:t>try</a:t>
            </a:r>
          </a:p>
          <a:p>
            <a:pPr lvl="0"/>
            <a:r>
              <a:rPr lang="en-US" dirty="0" smtClean="0"/>
              <a:t>{</a:t>
            </a:r>
          </a:p>
          <a:p>
            <a:pPr lvl="0"/>
            <a:r>
              <a:rPr lang="en-US" dirty="0" err="1" smtClean="0"/>
              <a:t>obj.atmPinCheck</a:t>
            </a:r>
            <a:r>
              <a:rPr lang="en-US" dirty="0" smtClean="0"/>
              <a:t>(2345);</a:t>
            </a:r>
          </a:p>
          <a:p>
            <a:pPr lvl="0"/>
            <a:r>
              <a:rPr lang="en-US" dirty="0" smtClean="0"/>
              <a:t>}</a:t>
            </a:r>
          </a:p>
          <a:p>
            <a:pPr lvl="0"/>
            <a:r>
              <a:rPr lang="en-US" dirty="0" smtClean="0"/>
              <a:t>catch (</a:t>
            </a:r>
            <a:r>
              <a:rPr lang="en-US" dirty="0" err="1" smtClean="0"/>
              <a:t>InvalidPinException</a:t>
            </a:r>
            <a:r>
              <a:rPr lang="en-US" dirty="0" smtClean="0"/>
              <a:t> ex)</a:t>
            </a:r>
          </a:p>
          <a:p>
            <a:pPr lvl="0"/>
            <a:r>
              <a:rPr lang="en-US" dirty="0" smtClean="0"/>
              <a:t>{</a:t>
            </a:r>
          </a:p>
          <a:p>
            <a:pPr lvl="0"/>
            <a:r>
              <a:rPr lang="en-US" dirty="0" err="1" smtClean="0"/>
              <a:t>System.out.println</a:t>
            </a:r>
            <a:r>
              <a:rPr lang="en-US" dirty="0" smtClean="0"/>
              <a:t>("Caught the exception");</a:t>
            </a:r>
          </a:p>
          <a:p>
            <a:pPr lvl="0"/>
            <a:r>
              <a:rPr lang="en-US" dirty="0" err="1" smtClean="0"/>
              <a:t>System.out.println</a:t>
            </a:r>
            <a:r>
              <a:rPr lang="en-US" dirty="0" smtClean="0"/>
              <a:t>(</a:t>
            </a:r>
            <a:r>
              <a:rPr lang="en-US" dirty="0" err="1" smtClean="0"/>
              <a:t>ex.getMessage</a:t>
            </a:r>
            <a:r>
              <a:rPr lang="en-US" dirty="0" smtClean="0"/>
              <a:t>());</a:t>
            </a:r>
          </a:p>
          <a:p>
            <a:pPr lvl="0"/>
            <a:r>
              <a:rPr lang="en-US" dirty="0" smtClean="0"/>
              <a:t>}</a:t>
            </a:r>
          </a:p>
          <a:p>
            <a:pPr lvl="0"/>
            <a:r>
              <a:rPr lang="en-US" dirty="0" smtClean="0"/>
              <a:t>}</a:t>
            </a:r>
          </a:p>
          <a:p>
            <a:pPr lvl="0"/>
            <a:r>
              <a:rPr lang="en-US" dirty="0" smtClean="0"/>
              <a: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0"/>
            <a:ext cx="8229600" cy="6126163"/>
          </a:xfrm>
        </p:spPr>
        <p:txBody>
          <a:bodyPr>
            <a:normAutofit fontScale="25000" lnSpcReduction="20000"/>
          </a:bodyPr>
          <a:lstStyle/>
          <a:p>
            <a:r>
              <a:rPr lang="en-US" b="1" dirty="0"/>
              <a:t>package exception;</a:t>
            </a:r>
          </a:p>
          <a:p>
            <a:endParaRPr lang="en-US" dirty="0"/>
          </a:p>
          <a:p>
            <a:endParaRPr lang="en-US" dirty="0"/>
          </a:p>
          <a:p>
            <a:r>
              <a:rPr lang="en-US" b="1" dirty="0"/>
              <a:t>class </a:t>
            </a:r>
            <a:r>
              <a:rPr lang="en-US" b="1" u="sng" dirty="0" err="1"/>
              <a:t>InsufficientFundException</a:t>
            </a:r>
            <a:r>
              <a:rPr lang="en-US" b="1" u="sng" dirty="0"/>
              <a:t> extends Exception</a:t>
            </a:r>
          </a:p>
          <a:p>
            <a:r>
              <a:rPr lang="en-US" dirty="0"/>
              <a:t>{</a:t>
            </a:r>
          </a:p>
          <a:p>
            <a:r>
              <a:rPr lang="en-US" b="1" dirty="0"/>
              <a:t>private double amount;</a:t>
            </a:r>
          </a:p>
          <a:p>
            <a:r>
              <a:rPr lang="en-US" b="1" dirty="0"/>
              <a:t>public </a:t>
            </a:r>
            <a:r>
              <a:rPr lang="en-US" b="1" dirty="0" err="1"/>
              <a:t>InsufficientFundException</a:t>
            </a:r>
            <a:r>
              <a:rPr lang="en-US" b="1" dirty="0"/>
              <a:t>(double amount)</a:t>
            </a:r>
          </a:p>
          <a:p>
            <a:r>
              <a:rPr lang="en-US" dirty="0"/>
              <a:t>{</a:t>
            </a:r>
          </a:p>
          <a:p>
            <a:r>
              <a:rPr lang="en-US" b="1" dirty="0" err="1"/>
              <a:t>this.amount</a:t>
            </a:r>
            <a:r>
              <a:rPr lang="en-US" b="1" dirty="0"/>
              <a:t>=amount;</a:t>
            </a:r>
          </a:p>
          <a:p>
            <a:r>
              <a:rPr lang="en-US" dirty="0"/>
              <a:t>}</a:t>
            </a:r>
          </a:p>
          <a:p>
            <a:r>
              <a:rPr lang="en-US" b="1" dirty="0"/>
              <a:t>public double  </a:t>
            </a:r>
            <a:r>
              <a:rPr lang="en-US" b="1" dirty="0" err="1"/>
              <a:t>getAmount</a:t>
            </a:r>
            <a:r>
              <a:rPr lang="en-US" b="1" dirty="0"/>
              <a:t>()</a:t>
            </a:r>
          </a:p>
          <a:p>
            <a:r>
              <a:rPr lang="en-US" dirty="0"/>
              <a:t>{</a:t>
            </a:r>
          </a:p>
          <a:p>
            <a:r>
              <a:rPr lang="en-US" b="1" dirty="0"/>
              <a:t>return amount;</a:t>
            </a:r>
          </a:p>
          <a:p>
            <a:r>
              <a:rPr lang="en-US" dirty="0"/>
              <a:t>}</a:t>
            </a:r>
          </a:p>
          <a:p>
            <a:r>
              <a:rPr lang="en-US" dirty="0"/>
              <a:t>}</a:t>
            </a:r>
          </a:p>
          <a:p>
            <a:r>
              <a:rPr lang="en-US" b="1" dirty="0"/>
              <a:t>class </a:t>
            </a:r>
            <a:r>
              <a:rPr lang="en-US" b="1" dirty="0" err="1"/>
              <a:t>CheckingAccount</a:t>
            </a:r>
            <a:endParaRPr lang="en-US" b="1" dirty="0"/>
          </a:p>
          <a:p>
            <a:r>
              <a:rPr lang="en-US" dirty="0"/>
              <a:t>{</a:t>
            </a:r>
          </a:p>
          <a:p>
            <a:r>
              <a:rPr lang="en-US" b="1" dirty="0"/>
              <a:t>private double balance;</a:t>
            </a:r>
          </a:p>
          <a:p>
            <a:r>
              <a:rPr lang="en-US" b="1" dirty="0"/>
              <a:t>public double </a:t>
            </a:r>
            <a:r>
              <a:rPr lang="en-US" b="1" dirty="0" err="1"/>
              <a:t>getBalance</a:t>
            </a:r>
            <a:r>
              <a:rPr lang="en-US" b="1" dirty="0"/>
              <a:t>() {</a:t>
            </a:r>
          </a:p>
          <a:p>
            <a:r>
              <a:rPr lang="en-US" b="1" dirty="0"/>
              <a:t>return balance;</a:t>
            </a:r>
          </a:p>
          <a:p>
            <a:r>
              <a:rPr lang="en-US" dirty="0"/>
              <a:t>}</a:t>
            </a:r>
          </a:p>
          <a:p>
            <a:r>
              <a:rPr lang="en-US" b="1" dirty="0"/>
              <a:t>public </a:t>
            </a:r>
            <a:r>
              <a:rPr lang="en-US" b="1" dirty="0" err="1"/>
              <a:t>int</a:t>
            </a:r>
            <a:r>
              <a:rPr lang="en-US" b="1" dirty="0"/>
              <a:t> </a:t>
            </a:r>
            <a:r>
              <a:rPr lang="en-US" b="1" dirty="0" err="1"/>
              <a:t>getNumber</a:t>
            </a:r>
            <a:r>
              <a:rPr lang="en-US" b="1" dirty="0"/>
              <a:t>() {</a:t>
            </a:r>
          </a:p>
          <a:p>
            <a:r>
              <a:rPr lang="en-US" b="1" dirty="0"/>
              <a:t>return number;</a:t>
            </a:r>
          </a:p>
          <a:p>
            <a:r>
              <a:rPr lang="en-US" dirty="0"/>
              <a:t>}</a:t>
            </a:r>
          </a:p>
          <a:p>
            <a:r>
              <a:rPr lang="en-US" b="1" dirty="0"/>
              <a:t>private </a:t>
            </a:r>
            <a:r>
              <a:rPr lang="en-US" b="1" dirty="0" err="1"/>
              <a:t>int</a:t>
            </a:r>
            <a:r>
              <a:rPr lang="en-US" b="1" dirty="0"/>
              <a:t> number;</a:t>
            </a:r>
          </a:p>
          <a:p>
            <a:r>
              <a:rPr lang="en-US" b="1" dirty="0"/>
              <a:t>public  </a:t>
            </a:r>
            <a:r>
              <a:rPr lang="en-US" b="1" dirty="0" err="1"/>
              <a:t>CheckingAccount</a:t>
            </a:r>
            <a:r>
              <a:rPr lang="en-US" b="1" dirty="0"/>
              <a:t>(</a:t>
            </a:r>
            <a:r>
              <a:rPr lang="en-US" b="1" dirty="0" err="1"/>
              <a:t>int</a:t>
            </a:r>
            <a:r>
              <a:rPr lang="en-US" b="1" dirty="0"/>
              <a:t> number)</a:t>
            </a:r>
          </a:p>
          <a:p>
            <a:r>
              <a:rPr lang="en-US" dirty="0"/>
              <a:t>{</a:t>
            </a:r>
          </a:p>
          <a:p>
            <a:r>
              <a:rPr lang="en-US" b="1" dirty="0" err="1"/>
              <a:t>this.number</a:t>
            </a:r>
            <a:r>
              <a:rPr lang="en-US" b="1" dirty="0"/>
              <a:t>=number;</a:t>
            </a:r>
          </a:p>
          <a:p>
            <a:r>
              <a:rPr lang="en-US" dirty="0"/>
              <a:t>}</a:t>
            </a:r>
          </a:p>
          <a:p>
            <a:r>
              <a:rPr lang="en-US" b="1" dirty="0"/>
              <a:t>public void deposit(double amount)</a:t>
            </a:r>
          </a:p>
          <a:p>
            <a:r>
              <a:rPr lang="en-US" dirty="0"/>
              <a:t>{</a:t>
            </a:r>
          </a:p>
          <a:p>
            <a:r>
              <a:rPr lang="en-US" dirty="0"/>
              <a:t>balance+=amount;</a:t>
            </a:r>
          </a:p>
          <a:p>
            <a:r>
              <a:rPr lang="en-US" dirty="0"/>
              <a:t>}</a:t>
            </a:r>
          </a:p>
          <a:p>
            <a:r>
              <a:rPr lang="en-US" b="1" dirty="0"/>
              <a:t>public void withdraw(double amount) throws </a:t>
            </a:r>
            <a:r>
              <a:rPr lang="en-US" b="1" dirty="0" err="1"/>
              <a:t>InsufficientFundException</a:t>
            </a:r>
            <a:endParaRPr lang="en-US" b="1" dirty="0"/>
          </a:p>
          <a:p>
            <a:r>
              <a:rPr lang="en-US" dirty="0"/>
              <a:t>{</a:t>
            </a:r>
          </a:p>
          <a:p>
            <a:r>
              <a:rPr lang="en-US" b="1" dirty="0"/>
              <a:t>if(amount&lt;=balance)</a:t>
            </a:r>
          </a:p>
          <a:p>
            <a:r>
              <a:rPr lang="en-US" dirty="0"/>
              <a:t>{</a:t>
            </a:r>
          </a:p>
          <a:p>
            <a:r>
              <a:rPr lang="en-US" dirty="0"/>
              <a:t>balance-=amount;</a:t>
            </a:r>
          </a:p>
          <a:p>
            <a:r>
              <a:rPr lang="en-US" dirty="0"/>
              <a:t>}</a:t>
            </a:r>
          </a:p>
          <a:p>
            <a:r>
              <a:rPr lang="en-US" b="1" dirty="0"/>
              <a:t>else {</a:t>
            </a:r>
          </a:p>
          <a:p>
            <a:r>
              <a:rPr lang="en-US" b="1" dirty="0"/>
              <a:t>double needs= amount- balance;</a:t>
            </a:r>
          </a:p>
          <a:p>
            <a:r>
              <a:rPr lang="en-US" b="1" dirty="0"/>
              <a:t>throw new </a:t>
            </a:r>
            <a:r>
              <a:rPr lang="en-US" b="1" dirty="0" err="1"/>
              <a:t>InsufficientFundException</a:t>
            </a:r>
            <a:r>
              <a:rPr lang="en-US" b="1" dirty="0"/>
              <a:t>(needs);</a:t>
            </a:r>
          </a:p>
          <a:p>
            <a:r>
              <a:rPr lang="en-US" dirty="0"/>
              <a:t>}</a:t>
            </a:r>
          </a:p>
          <a:p>
            <a:endParaRPr lang="en-US" dirty="0"/>
          </a:p>
          <a:p>
            <a:endParaRPr lang="en-US" dirty="0"/>
          </a:p>
        </p:txBody>
      </p:sp>
    </p:spTree>
    <p:extLst>
      <p:ext uri="{BB962C8B-B14F-4D97-AF65-F5344CB8AC3E}">
        <p14:creationId xmlns="" xmlns:p14="http://schemas.microsoft.com/office/powerpoint/2010/main" val="4040507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Runtime error: These errors represents the inefficiency of the system to execute a particular statement.</a:t>
            </a:r>
          </a:p>
          <a:p>
            <a:r>
              <a:rPr lang="en-US" dirty="0" smtClean="0"/>
              <a:t>Ex: insufficient memory, power shut down etc.</a:t>
            </a:r>
          </a:p>
          <a:p>
            <a:r>
              <a:rPr lang="en-US" dirty="0" smtClean="0"/>
              <a:t>Runtime errors are detected by the JVM and compiler cannot detect it.</a:t>
            </a:r>
            <a:endParaRPr lang="en-US" dirty="0"/>
          </a:p>
          <a:p>
            <a:r>
              <a:rPr lang="en-US" dirty="0" smtClean="0"/>
              <a:t>Logical error: These errors depict the flaws in the logic of program. Wrong formula or design of the program, these errors cannot be detected by compiler or JVM.</a:t>
            </a:r>
          </a:p>
          <a:p>
            <a:r>
              <a:rPr lang="en-US" dirty="0" smtClean="0"/>
              <a:t>The programmer is sole responsible</a:t>
            </a:r>
          </a:p>
          <a:p>
            <a:endParaRPr lang="en-US" dirty="0" smtClean="0"/>
          </a:p>
          <a:p>
            <a:endParaRPr lang="en-US" dirty="0"/>
          </a:p>
        </p:txBody>
      </p:sp>
    </p:spTree>
    <p:extLst>
      <p:ext uri="{BB962C8B-B14F-4D97-AF65-F5344CB8AC3E}">
        <p14:creationId xmlns="" xmlns:p14="http://schemas.microsoft.com/office/powerpoint/2010/main" val="2239726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demo</a:t>
            </a:r>
            <a:endParaRPr lang="en-US" dirty="0"/>
          </a:p>
        </p:txBody>
      </p:sp>
      <p:sp>
        <p:nvSpPr>
          <p:cNvPr id="3" name="Content Placeholder 2"/>
          <p:cNvSpPr>
            <a:spLocks noGrp="1"/>
          </p:cNvSpPr>
          <p:nvPr>
            <p:ph idx="1"/>
          </p:nvPr>
        </p:nvSpPr>
        <p:spPr/>
        <p:txBody>
          <a:bodyPr>
            <a:normAutofit fontScale="32500" lnSpcReduction="20000"/>
          </a:bodyPr>
          <a:lstStyle/>
          <a:p>
            <a:r>
              <a:rPr lang="en-US" dirty="0"/>
              <a:t>}</a:t>
            </a:r>
          </a:p>
          <a:p>
            <a:r>
              <a:rPr lang="en-US" dirty="0"/>
              <a:t>}</a:t>
            </a:r>
          </a:p>
          <a:p>
            <a:r>
              <a:rPr lang="en-US" b="1" dirty="0"/>
              <a:t>public class </a:t>
            </a:r>
            <a:r>
              <a:rPr lang="en-US" b="1" dirty="0" err="1"/>
              <a:t>BankDemo</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CheckingAccount</a:t>
            </a:r>
            <a:r>
              <a:rPr lang="en-US" dirty="0"/>
              <a:t> </a:t>
            </a:r>
            <a:r>
              <a:rPr lang="en-US" dirty="0" err="1"/>
              <a:t>ch</a:t>
            </a:r>
            <a:r>
              <a:rPr lang="en-US" dirty="0"/>
              <a:t> = </a:t>
            </a:r>
            <a:r>
              <a:rPr lang="en-US" b="1" dirty="0"/>
              <a:t>new </a:t>
            </a:r>
            <a:r>
              <a:rPr lang="en-US" b="1" dirty="0" err="1"/>
              <a:t>CheckingAccount</a:t>
            </a:r>
            <a:r>
              <a:rPr lang="en-US" b="1" dirty="0"/>
              <a:t>(101);</a:t>
            </a:r>
          </a:p>
          <a:p>
            <a:r>
              <a:rPr lang="en-US" dirty="0" err="1"/>
              <a:t>System.</a:t>
            </a:r>
            <a:r>
              <a:rPr lang="en-US" b="1" i="1" dirty="0" err="1"/>
              <a:t>out.println</a:t>
            </a:r>
            <a:r>
              <a:rPr lang="en-US" b="1" i="1" dirty="0"/>
              <a:t>("Depositing 1000 </a:t>
            </a:r>
            <a:r>
              <a:rPr lang="en-US" b="1" i="1" dirty="0" err="1"/>
              <a:t>rs</a:t>
            </a:r>
            <a:r>
              <a:rPr lang="en-US" b="1" i="1" dirty="0"/>
              <a:t>");</a:t>
            </a:r>
          </a:p>
          <a:p>
            <a:r>
              <a:rPr lang="en-US" dirty="0" err="1"/>
              <a:t>ch.deposit</a:t>
            </a:r>
            <a:r>
              <a:rPr lang="en-US" dirty="0"/>
              <a:t>(1000.00);</a:t>
            </a:r>
          </a:p>
          <a:p>
            <a:endParaRPr lang="en-US" dirty="0"/>
          </a:p>
          <a:p>
            <a:r>
              <a:rPr lang="en-US" b="1" dirty="0"/>
              <a:t>try</a:t>
            </a:r>
          </a:p>
          <a:p>
            <a:r>
              <a:rPr lang="en-US" dirty="0"/>
              <a:t>{</a:t>
            </a:r>
          </a:p>
          <a:p>
            <a:r>
              <a:rPr lang="en-US" dirty="0" err="1"/>
              <a:t>System.</a:t>
            </a:r>
            <a:r>
              <a:rPr lang="en-US" b="1" i="1" dirty="0" err="1"/>
              <a:t>out.println</a:t>
            </a:r>
            <a:r>
              <a:rPr lang="en-US" b="1" i="1" dirty="0"/>
              <a:t>("\n with draw 100 </a:t>
            </a:r>
            <a:r>
              <a:rPr lang="en-US" b="1" i="1" dirty="0" err="1"/>
              <a:t>rs</a:t>
            </a:r>
            <a:r>
              <a:rPr lang="en-US" b="1" i="1" dirty="0"/>
              <a:t>");</a:t>
            </a:r>
          </a:p>
          <a:p>
            <a:r>
              <a:rPr lang="en-US" dirty="0" err="1"/>
              <a:t>ch.withdraw</a:t>
            </a:r>
            <a:r>
              <a:rPr lang="en-US" dirty="0"/>
              <a:t>(100.00);</a:t>
            </a:r>
          </a:p>
          <a:p>
            <a:r>
              <a:rPr lang="en-US" dirty="0" err="1"/>
              <a:t>System.</a:t>
            </a:r>
            <a:r>
              <a:rPr lang="en-US" b="1" i="1" dirty="0" err="1"/>
              <a:t>out.println</a:t>
            </a:r>
            <a:r>
              <a:rPr lang="en-US" b="1" i="1" dirty="0"/>
              <a:t>("Balance= "+</a:t>
            </a:r>
            <a:r>
              <a:rPr lang="en-US" b="1" i="1" dirty="0" err="1"/>
              <a:t>ch.getBalance</a:t>
            </a:r>
            <a:r>
              <a:rPr lang="en-US" b="1" i="1" dirty="0"/>
              <a:t>());</a:t>
            </a:r>
          </a:p>
          <a:p>
            <a:r>
              <a:rPr lang="en-US" dirty="0" err="1"/>
              <a:t>System.</a:t>
            </a:r>
            <a:r>
              <a:rPr lang="en-US" b="1" i="1" dirty="0" err="1"/>
              <a:t>out.println</a:t>
            </a:r>
            <a:r>
              <a:rPr lang="en-US" b="1" i="1" dirty="0"/>
              <a:t>("\n with draw 1100 </a:t>
            </a:r>
            <a:r>
              <a:rPr lang="en-US" b="1" i="1" dirty="0" err="1"/>
              <a:t>rs</a:t>
            </a:r>
            <a:r>
              <a:rPr lang="en-US" b="1" i="1" dirty="0"/>
              <a:t>");</a:t>
            </a:r>
          </a:p>
          <a:p>
            <a:r>
              <a:rPr lang="en-US" dirty="0" err="1"/>
              <a:t>ch.withdraw</a:t>
            </a:r>
            <a:r>
              <a:rPr lang="en-US" dirty="0"/>
              <a:t>(1100.00);</a:t>
            </a:r>
          </a:p>
          <a:p>
            <a:r>
              <a:rPr lang="en-US" dirty="0"/>
              <a:t>}</a:t>
            </a:r>
          </a:p>
          <a:p>
            <a:r>
              <a:rPr lang="en-US" b="1" dirty="0"/>
              <a:t>catch(</a:t>
            </a:r>
            <a:r>
              <a:rPr lang="en-US" b="1" dirty="0" err="1"/>
              <a:t>InsufficientFundException</a:t>
            </a:r>
            <a:r>
              <a:rPr lang="en-US" b="1" dirty="0"/>
              <a:t> e)</a:t>
            </a:r>
          </a:p>
          <a:p>
            <a:r>
              <a:rPr lang="en-US" dirty="0"/>
              <a:t>{</a:t>
            </a:r>
          </a:p>
          <a:p>
            <a:endParaRPr lang="en-US" dirty="0"/>
          </a:p>
          <a:p>
            <a:r>
              <a:rPr lang="en-US" dirty="0" err="1"/>
              <a:t>System.</a:t>
            </a:r>
            <a:r>
              <a:rPr lang="en-US" b="1" i="1" dirty="0" err="1"/>
              <a:t>out.println</a:t>
            </a:r>
            <a:r>
              <a:rPr lang="en-US" b="1" i="1" dirty="0"/>
              <a:t>("Sorry, you are short </a:t>
            </a:r>
            <a:r>
              <a:rPr lang="en-US" b="1" i="1" dirty="0" err="1"/>
              <a:t>rs</a:t>
            </a:r>
            <a:r>
              <a:rPr lang="en-US" b="1" i="1" dirty="0"/>
              <a:t>="+</a:t>
            </a:r>
            <a:r>
              <a:rPr lang="en-US" b="1" i="1" dirty="0" err="1"/>
              <a:t>e.getAmount</a:t>
            </a:r>
            <a:r>
              <a:rPr lang="en-US" b="1" i="1" dirty="0"/>
              <a:t>());</a:t>
            </a:r>
          </a:p>
          <a:p>
            <a:r>
              <a:rPr lang="en-US" dirty="0" err="1"/>
              <a:t>e.getStackTrace</a:t>
            </a:r>
            <a:r>
              <a:rPr lang="en-US" dirty="0"/>
              <a:t>();</a:t>
            </a:r>
          </a:p>
          <a:p>
            <a:r>
              <a:rPr lang="en-US" dirty="0"/>
              <a:t>}</a:t>
            </a:r>
          </a:p>
          <a:p>
            <a:endParaRPr lang="en-US" dirty="0"/>
          </a:p>
          <a:p>
            <a:r>
              <a:rPr lang="en-US" dirty="0"/>
              <a:t>}</a:t>
            </a:r>
          </a:p>
          <a:p>
            <a:endParaRPr lang="en-US" dirty="0"/>
          </a:p>
          <a:p>
            <a:r>
              <a:rPr lang="en-US" dirty="0"/>
              <a:t>}</a:t>
            </a:r>
          </a:p>
          <a:p>
            <a:endParaRPr lang="en-US" dirty="0"/>
          </a:p>
          <a:p>
            <a:endParaRPr lang="en-US" dirty="0"/>
          </a:p>
        </p:txBody>
      </p:sp>
    </p:spTree>
    <p:extLst>
      <p:ext uri="{BB962C8B-B14F-4D97-AF65-F5344CB8AC3E}">
        <p14:creationId xmlns="" xmlns:p14="http://schemas.microsoft.com/office/powerpoint/2010/main" val="848933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Interview Questions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What is the difference between throws and throw?</a:t>
            </a:r>
          </a:p>
          <a:p>
            <a:r>
              <a:rPr lang="en-US" dirty="0" smtClean="0"/>
              <a:t>Throws clause is used when the programmer does not want to handle the exception and throw it out of the method. Throw clause is used when the programmer wants to throw an exception explicitly and wants to handle it using catch block. Hence, throws and throw are contradictory.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re-throw the exception into another class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exception;</a:t>
            </a:r>
          </a:p>
          <a:p>
            <a:endParaRPr lang="en-US" dirty="0"/>
          </a:p>
          <a:p>
            <a:r>
              <a:rPr lang="en-US" b="1" dirty="0"/>
              <a:t>class A</a:t>
            </a:r>
          </a:p>
          <a:p>
            <a:r>
              <a:rPr lang="en-US" dirty="0"/>
              <a:t>{</a:t>
            </a:r>
          </a:p>
          <a:p>
            <a:r>
              <a:rPr lang="en-US" b="1" dirty="0"/>
              <a:t>void method1()</a:t>
            </a:r>
          </a:p>
          <a:p>
            <a:r>
              <a:rPr lang="en-US" dirty="0"/>
              <a:t>{</a:t>
            </a:r>
          </a:p>
          <a:p>
            <a:r>
              <a:rPr lang="en-US" b="1" dirty="0"/>
              <a:t>try</a:t>
            </a:r>
          </a:p>
          <a:p>
            <a:r>
              <a:rPr lang="en-US" dirty="0"/>
              <a:t>{// taking a string from index 0 to 4;</a:t>
            </a:r>
          </a:p>
          <a:p>
            <a:r>
              <a:rPr lang="en-US" dirty="0"/>
              <a:t>String </a:t>
            </a:r>
            <a:r>
              <a:rPr lang="en-US" dirty="0" err="1"/>
              <a:t>str</a:t>
            </a:r>
            <a:r>
              <a:rPr lang="en-US" dirty="0"/>
              <a:t>="Hello";</a:t>
            </a:r>
          </a:p>
          <a:p>
            <a:r>
              <a:rPr lang="en-US" dirty="0"/>
              <a:t>// access a char at index 5 which is not there and exception will thrown</a:t>
            </a:r>
          </a:p>
          <a:p>
            <a:r>
              <a:rPr lang="en-US" b="1" dirty="0"/>
              <a:t>char </a:t>
            </a:r>
            <a:r>
              <a:rPr lang="en-US" b="1" u="sng" dirty="0" err="1"/>
              <a:t>ch</a:t>
            </a:r>
            <a:r>
              <a:rPr lang="en-US" b="1" u="sng" dirty="0"/>
              <a:t> = </a:t>
            </a:r>
            <a:r>
              <a:rPr lang="en-US" b="1" u="sng" dirty="0" err="1"/>
              <a:t>str.charAt</a:t>
            </a:r>
            <a:r>
              <a:rPr lang="en-US" b="1" u="sng" dirty="0"/>
              <a:t>(5);</a:t>
            </a:r>
          </a:p>
          <a:p>
            <a:r>
              <a:rPr lang="en-US" dirty="0"/>
              <a:t>}</a:t>
            </a:r>
            <a:r>
              <a:rPr lang="en-US" b="1" dirty="0"/>
              <a:t>catch(</a:t>
            </a:r>
            <a:r>
              <a:rPr lang="en-US" b="1" dirty="0" err="1"/>
              <a:t>StringIndexOutOfBoundsException</a:t>
            </a:r>
            <a:r>
              <a:rPr lang="en-US" b="1" dirty="0"/>
              <a:t> </a:t>
            </a:r>
            <a:r>
              <a:rPr lang="en-US" b="1" dirty="0" err="1"/>
              <a:t>sie</a:t>
            </a:r>
            <a:r>
              <a:rPr lang="en-US" b="1" dirty="0"/>
              <a:t>)</a:t>
            </a:r>
          </a:p>
          <a:p>
            <a:r>
              <a:rPr lang="en-US" dirty="0"/>
              <a:t>{</a:t>
            </a:r>
          </a:p>
          <a:p>
            <a:r>
              <a:rPr lang="en-US" dirty="0" err="1"/>
              <a:t>System.</a:t>
            </a:r>
            <a:r>
              <a:rPr lang="en-US" b="1" i="1" dirty="0" err="1"/>
              <a:t>out.println</a:t>
            </a:r>
            <a:r>
              <a:rPr lang="en-US" b="1" i="1" dirty="0"/>
              <a:t>("Pleas see the index with in the range");</a:t>
            </a:r>
          </a:p>
          <a:p>
            <a:r>
              <a:rPr lang="en-US" b="1" dirty="0"/>
              <a:t>throw </a:t>
            </a:r>
            <a:r>
              <a:rPr lang="en-US" b="1" dirty="0" err="1"/>
              <a:t>sie</a:t>
            </a:r>
            <a:r>
              <a:rPr lang="en-US" b="1" dirty="0"/>
              <a:t>; // re- throw exception</a:t>
            </a:r>
          </a:p>
          <a:p>
            <a:r>
              <a:rPr lang="en-US" dirty="0"/>
              <a:t>}</a:t>
            </a:r>
          </a:p>
          <a:p>
            <a:r>
              <a:rPr lang="en-US" dirty="0"/>
              <a:t>}</a:t>
            </a:r>
          </a:p>
          <a:p>
            <a:r>
              <a:rPr lang="en-US" dirty="0"/>
              <a:t>}</a:t>
            </a:r>
          </a:p>
          <a:p>
            <a:r>
              <a:rPr lang="en-US" b="1" dirty="0"/>
              <a:t>public class B {</a:t>
            </a:r>
          </a:p>
          <a:p>
            <a:endParaRPr lang="en-US" dirty="0"/>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A </a:t>
            </a:r>
            <a:r>
              <a:rPr lang="en-US" dirty="0" err="1"/>
              <a:t>a</a:t>
            </a:r>
            <a:r>
              <a:rPr lang="en-US" dirty="0"/>
              <a:t> = </a:t>
            </a:r>
            <a:r>
              <a:rPr lang="en-US" b="1" dirty="0"/>
              <a:t>new A();</a:t>
            </a:r>
          </a:p>
          <a:p>
            <a:r>
              <a:rPr lang="en-US" b="1" dirty="0"/>
              <a:t>try{</a:t>
            </a:r>
          </a:p>
          <a:p>
            <a:r>
              <a:rPr lang="en-US" dirty="0"/>
              <a:t>a.method1();</a:t>
            </a:r>
          </a:p>
          <a:p>
            <a:r>
              <a:rPr lang="en-US" dirty="0"/>
              <a:t>}</a:t>
            </a:r>
          </a:p>
          <a:p>
            <a:r>
              <a:rPr lang="en-US" b="1" dirty="0"/>
              <a:t>catch(</a:t>
            </a:r>
            <a:r>
              <a:rPr lang="en-US" b="1" dirty="0" err="1"/>
              <a:t>StringIndexOutOfBoundsException</a:t>
            </a:r>
            <a:r>
              <a:rPr lang="en-US" b="1" dirty="0"/>
              <a:t> </a:t>
            </a:r>
            <a:r>
              <a:rPr lang="en-US" b="1" dirty="0" err="1"/>
              <a:t>sie</a:t>
            </a:r>
            <a:r>
              <a:rPr lang="en-US" b="1" dirty="0"/>
              <a:t>)</a:t>
            </a:r>
          </a:p>
          <a:p>
            <a:r>
              <a:rPr lang="en-US" dirty="0"/>
              <a:t>{</a:t>
            </a:r>
          </a:p>
          <a:p>
            <a:r>
              <a:rPr lang="en-US" dirty="0" err="1"/>
              <a:t>System.</a:t>
            </a:r>
            <a:r>
              <a:rPr lang="en-US" b="1" i="1" dirty="0" err="1"/>
              <a:t>out.println</a:t>
            </a:r>
            <a:r>
              <a:rPr lang="en-US" b="1" i="1" dirty="0"/>
              <a:t>(" I caught the </a:t>
            </a:r>
            <a:r>
              <a:rPr lang="en-US" b="1" i="1" dirty="0" err="1"/>
              <a:t>rethrown</a:t>
            </a:r>
            <a:r>
              <a:rPr lang="en-US" b="1" i="1" dirty="0"/>
              <a:t> exception");</a:t>
            </a:r>
          </a:p>
          <a:p>
            <a:r>
              <a:rPr lang="en-US"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723774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package exception;</a:t>
            </a:r>
          </a:p>
          <a:p>
            <a:endParaRPr lang="en-US" dirty="0"/>
          </a:p>
          <a:p>
            <a:r>
              <a:rPr lang="en-US" b="1" dirty="0"/>
              <a:t>public class Error {</a:t>
            </a:r>
          </a:p>
          <a:p>
            <a:endParaRPr lang="en-US" dirty="0"/>
          </a:p>
          <a:p>
            <a:r>
              <a:rPr lang="en-US" b="1" dirty="0"/>
              <a:t>public static void main() {</a:t>
            </a:r>
          </a:p>
          <a:p>
            <a:r>
              <a:rPr lang="en-US" dirty="0"/>
              <a:t>// </a:t>
            </a:r>
            <a:r>
              <a:rPr lang="en-US" b="1" dirty="0"/>
              <a:t>TODO Auto-generated method stub</a:t>
            </a:r>
          </a:p>
          <a:p>
            <a:endParaRPr lang="en-US" dirty="0"/>
          </a:p>
          <a:p>
            <a:r>
              <a:rPr lang="en-US" b="1" dirty="0"/>
              <a:t>double </a:t>
            </a:r>
            <a:r>
              <a:rPr lang="en-US" b="1" dirty="0" err="1"/>
              <a:t>sal</a:t>
            </a:r>
            <a:r>
              <a:rPr lang="en-US" b="1" dirty="0"/>
              <a:t> = 5000.00;</a:t>
            </a:r>
          </a:p>
          <a:p>
            <a:r>
              <a:rPr lang="en-US" dirty="0" err="1"/>
              <a:t>sal</a:t>
            </a:r>
            <a:r>
              <a:rPr lang="en-US" dirty="0"/>
              <a:t> = </a:t>
            </a:r>
            <a:r>
              <a:rPr lang="en-US" dirty="0" err="1"/>
              <a:t>sal</a:t>
            </a:r>
            <a:r>
              <a:rPr lang="en-US" dirty="0"/>
              <a:t>*15/100;// </a:t>
            </a:r>
            <a:r>
              <a:rPr lang="en-US" u="sng" dirty="0" err="1"/>
              <a:t>sal</a:t>
            </a:r>
            <a:r>
              <a:rPr lang="en-US" u="sng" dirty="0"/>
              <a:t> = </a:t>
            </a:r>
            <a:r>
              <a:rPr lang="en-US" u="sng" dirty="0" err="1"/>
              <a:t>sal+sal</a:t>
            </a:r>
            <a:r>
              <a:rPr lang="en-US" u="sng" dirty="0"/>
              <a:t>*15/100;</a:t>
            </a:r>
          </a:p>
          <a:p>
            <a:r>
              <a:rPr lang="en-US" dirty="0" err="1"/>
              <a:t>System.</a:t>
            </a:r>
            <a:r>
              <a:rPr lang="en-US" b="1" i="1" dirty="0" err="1"/>
              <a:t>out.println</a:t>
            </a:r>
            <a:r>
              <a:rPr lang="en-US" b="1" i="1" dirty="0"/>
              <a:t>(</a:t>
            </a:r>
            <a:r>
              <a:rPr lang="en-US" b="1" i="1" dirty="0" err="1"/>
              <a:t>sal</a:t>
            </a:r>
            <a:r>
              <a:rPr lang="en-US" b="1" i="1" dirty="0"/>
              <a:t>);</a:t>
            </a:r>
          </a:p>
          <a:p>
            <a:endParaRPr lang="en-US" dirty="0"/>
          </a:p>
          <a:p>
            <a:endParaRPr lang="en-US" dirty="0"/>
          </a:p>
          <a:p>
            <a:r>
              <a:rPr lang="en-US" dirty="0"/>
              <a:t>}</a:t>
            </a:r>
          </a:p>
          <a:p>
            <a:endParaRPr lang="en-US" dirty="0"/>
          </a:p>
          <a:p>
            <a:r>
              <a:rPr lang="en-US" dirty="0"/>
              <a:t>}</a:t>
            </a:r>
          </a:p>
          <a:p>
            <a:r>
              <a:rPr lang="en-US" dirty="0" smtClean="0"/>
              <a:t>o/p</a:t>
            </a:r>
          </a:p>
          <a:p>
            <a:r>
              <a:rPr lang="en-US" dirty="0"/>
              <a:t>Error: Main method not found in class </a:t>
            </a:r>
            <a:r>
              <a:rPr lang="en-US" dirty="0" err="1"/>
              <a:t>exception.Error</a:t>
            </a:r>
            <a:r>
              <a:rPr lang="en-US" dirty="0"/>
              <a:t>, please define the main method as:</a:t>
            </a:r>
          </a:p>
          <a:p>
            <a:r>
              <a:rPr lang="en-US" dirty="0"/>
              <a:t>   public static void main(String[] </a:t>
            </a:r>
            <a:r>
              <a:rPr lang="en-US" dirty="0" err="1"/>
              <a:t>args</a:t>
            </a:r>
            <a:r>
              <a:rPr lang="en-US" dirty="0"/>
              <a:t>)</a:t>
            </a:r>
          </a:p>
          <a:p>
            <a:r>
              <a:rPr lang="en-US" dirty="0"/>
              <a:t>or a </a:t>
            </a:r>
            <a:r>
              <a:rPr lang="en-US" dirty="0" err="1"/>
              <a:t>JavaFX</a:t>
            </a:r>
            <a:r>
              <a:rPr lang="en-US" dirty="0"/>
              <a:t> application class must extend </a:t>
            </a:r>
            <a:r>
              <a:rPr lang="en-US" dirty="0" err="1"/>
              <a:t>javafx.application.Application</a:t>
            </a:r>
            <a:endParaRPr lang="en-US" dirty="0"/>
          </a:p>
          <a:p>
            <a:endParaRPr lang="en-US" dirty="0"/>
          </a:p>
        </p:txBody>
      </p:sp>
    </p:spTree>
    <p:extLst>
      <p:ext uri="{BB962C8B-B14F-4D97-AF65-F5344CB8AC3E}">
        <p14:creationId xmlns="" xmlns:p14="http://schemas.microsoft.com/office/powerpoint/2010/main" val="331287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package exception;</a:t>
            </a:r>
          </a:p>
          <a:p>
            <a:endParaRPr lang="en-US" dirty="0"/>
          </a:p>
          <a:p>
            <a:r>
              <a:rPr lang="en-US" b="1" dirty="0"/>
              <a:t>public class Error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b="1" dirty="0"/>
              <a:t>double </a:t>
            </a:r>
            <a:r>
              <a:rPr lang="en-US" b="1" dirty="0" err="1"/>
              <a:t>sal</a:t>
            </a:r>
            <a:r>
              <a:rPr lang="en-US" b="1" dirty="0"/>
              <a:t> = 5000.00;</a:t>
            </a:r>
          </a:p>
          <a:p>
            <a:r>
              <a:rPr lang="en-US" dirty="0" err="1"/>
              <a:t>sal</a:t>
            </a:r>
            <a:r>
              <a:rPr lang="en-US" dirty="0"/>
              <a:t> = </a:t>
            </a:r>
            <a:r>
              <a:rPr lang="en-US" dirty="0" err="1"/>
              <a:t>sal</a:t>
            </a:r>
            <a:r>
              <a:rPr lang="en-US" dirty="0"/>
              <a:t>*15/100;// </a:t>
            </a:r>
            <a:r>
              <a:rPr lang="en-US" u="sng" dirty="0" err="1"/>
              <a:t>sal</a:t>
            </a:r>
            <a:r>
              <a:rPr lang="en-US" u="sng" dirty="0"/>
              <a:t> = </a:t>
            </a:r>
            <a:r>
              <a:rPr lang="en-US" u="sng" dirty="0" err="1"/>
              <a:t>sal+sal</a:t>
            </a:r>
            <a:r>
              <a:rPr lang="en-US" u="sng" dirty="0"/>
              <a:t>*15/100;</a:t>
            </a:r>
          </a:p>
          <a:p>
            <a:r>
              <a:rPr lang="en-US" dirty="0" err="1"/>
              <a:t>System.</a:t>
            </a:r>
            <a:r>
              <a:rPr lang="en-US" b="1" i="1" dirty="0" err="1"/>
              <a:t>out.println</a:t>
            </a:r>
            <a:r>
              <a:rPr lang="en-US" b="1" i="1" dirty="0"/>
              <a:t>(</a:t>
            </a:r>
            <a:r>
              <a:rPr lang="en-US" b="1" i="1" dirty="0" err="1"/>
              <a:t>sal</a:t>
            </a:r>
            <a:r>
              <a:rPr lang="en-US" b="1" i="1" dirty="0"/>
              <a:t>);</a:t>
            </a:r>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2148298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Basically an exception is a run time error.</a:t>
            </a:r>
          </a:p>
          <a:p>
            <a:r>
              <a:rPr lang="en-US" dirty="0" smtClean="0"/>
              <a:t>Then there is a doubt: </a:t>
            </a:r>
          </a:p>
          <a:p>
            <a:r>
              <a:rPr lang="en-US" dirty="0" smtClean="0"/>
              <a:t>Can’t I call a compile time error an exception?</a:t>
            </a:r>
          </a:p>
          <a:p>
            <a:r>
              <a:rPr lang="en-US" dirty="0" smtClean="0"/>
              <a:t>The answer is “No you cannot call compile time errors also exceptions.</a:t>
            </a:r>
          </a:p>
          <a:p>
            <a:r>
              <a:rPr lang="en-US" dirty="0" smtClean="0"/>
              <a:t>They come under errors.</a:t>
            </a:r>
          </a:p>
          <a:p>
            <a:r>
              <a:rPr lang="en-US" dirty="0" smtClean="0"/>
              <a:t>All exceptions occur only at run time but some exceptions are detected at compile time and some others at runtime.</a:t>
            </a:r>
          </a:p>
          <a:p>
            <a:r>
              <a:rPr lang="en-US" dirty="0" smtClean="0"/>
              <a:t>Compile time exceptions- checked exceptions- Java compiler</a:t>
            </a:r>
          </a:p>
          <a:p>
            <a:r>
              <a:rPr lang="en-US" dirty="0" smtClean="0"/>
              <a:t>Runtime exceptions- unchecked exceptions- By JVM</a:t>
            </a:r>
            <a:endParaRPr lang="en-US" dirty="0"/>
          </a:p>
        </p:txBody>
      </p:sp>
    </p:spTree>
    <p:extLst>
      <p:ext uri="{BB962C8B-B14F-4D97-AF65-F5344CB8AC3E}">
        <p14:creationId xmlns="" xmlns:p14="http://schemas.microsoft.com/office/powerpoint/2010/main" val="401466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lnSpcReduction="10000"/>
          </a:bodyPr>
          <a:lstStyle/>
          <a:p>
            <a:r>
              <a:rPr lang="en-US" dirty="0" smtClean="0"/>
              <a:t>Unchecked exceptions and errors are considered as unrecoverable and the programmer cannot do anything when they occur.</a:t>
            </a:r>
          </a:p>
          <a:p>
            <a:r>
              <a:rPr lang="en-US" dirty="0" smtClean="0"/>
              <a:t>The programmer can write a java program with unchecked exceptions and errors and can compile the program.</a:t>
            </a:r>
          </a:p>
          <a:p>
            <a:r>
              <a:rPr lang="en-US" dirty="0" smtClean="0"/>
              <a:t>He can see their effect only when he runs the program.</a:t>
            </a:r>
          </a:p>
          <a:p>
            <a:r>
              <a:rPr lang="en-US" dirty="0" smtClean="0"/>
              <a:t>So java compiler allows him to write a java program with out handling the unchecked exceptions and errors.</a:t>
            </a:r>
            <a:endParaRPr lang="en-US" dirty="0"/>
          </a:p>
        </p:txBody>
      </p:sp>
    </p:spTree>
    <p:extLst>
      <p:ext uri="{BB962C8B-B14F-4D97-AF65-F5344CB8AC3E}">
        <p14:creationId xmlns="" xmlns:p14="http://schemas.microsoft.com/office/powerpoint/2010/main" val="136580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US" dirty="0" smtClean="0"/>
              <a:t>In case of other exceptions(checked), the programmer should either handle them or throw them with out handling. </a:t>
            </a:r>
            <a:endParaRPr lang="en-US" dirty="0"/>
          </a:p>
          <a:p>
            <a:r>
              <a:rPr lang="en-US" dirty="0" smtClean="0"/>
              <a:t>So he cannot simply ignore them, as java compiler will remind him of them.</a:t>
            </a:r>
          </a:p>
          <a:p>
            <a:r>
              <a:rPr lang="en-US" dirty="0"/>
              <a:t> </a:t>
            </a:r>
            <a:r>
              <a:rPr lang="en-US" sz="2400" dirty="0" smtClean="0"/>
              <a:t>public static void main(String[] </a:t>
            </a:r>
            <a:r>
              <a:rPr lang="en-US" sz="2400" dirty="0" err="1" smtClean="0"/>
              <a:t>args</a:t>
            </a:r>
            <a:r>
              <a:rPr lang="en-US" sz="2400" dirty="0" smtClean="0"/>
              <a:t>) throws </a:t>
            </a:r>
            <a:r>
              <a:rPr lang="en-US" sz="2400" dirty="0" err="1" smtClean="0"/>
              <a:t>IOException</a:t>
            </a:r>
            <a:endParaRPr lang="en-US" sz="2400" dirty="0" smtClean="0"/>
          </a:p>
          <a:p>
            <a:r>
              <a:rPr lang="en-US" sz="2400" dirty="0" smtClean="0"/>
              <a:t>So, we threw it of main() method with out handling, this can done by throws clause written after main() method in the above statement.</a:t>
            </a:r>
          </a:p>
          <a:p>
            <a:r>
              <a:rPr lang="en-US" sz="2400" dirty="0" smtClean="0"/>
              <a:t>Suppose if we are not handling  or not even throwing it, then the java compiler will give an error.</a:t>
            </a:r>
          </a:p>
          <a:p>
            <a:r>
              <a:rPr lang="en-US" sz="2400" dirty="0" smtClean="0"/>
              <a:t>The point is that exception occurs at run time but in case of checked exceptions, whether you are handling it or not, it is detected at compile time. So let us define exception as a run time error that can be handled by programmer.</a:t>
            </a:r>
            <a:endParaRPr lang="en-US" sz="2400" dirty="0"/>
          </a:p>
        </p:txBody>
      </p:sp>
    </p:spTree>
    <p:extLst>
      <p:ext uri="{BB962C8B-B14F-4D97-AF65-F5344CB8AC3E}">
        <p14:creationId xmlns="" xmlns:p14="http://schemas.microsoft.com/office/powerpoint/2010/main" val="927270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TotalTime>
  <Words>2843</Words>
  <Application>Microsoft Office PowerPoint</Application>
  <PresentationFormat>On-screen Show (4:3)</PresentationFormat>
  <Paragraphs>532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Exception Handling</vt:lpstr>
      <vt:lpstr>Exceptions</vt:lpstr>
      <vt:lpstr>Errors in java </vt:lpstr>
      <vt:lpstr> </vt:lpstr>
      <vt:lpstr>Runtime error.</vt:lpstr>
      <vt:lpstr>Logical error</vt:lpstr>
      <vt:lpstr>Exceptions</vt:lpstr>
      <vt:lpstr> </vt:lpstr>
      <vt:lpstr> </vt:lpstr>
      <vt:lpstr> </vt:lpstr>
      <vt:lpstr> </vt:lpstr>
      <vt:lpstr>Slide 12</vt:lpstr>
      <vt:lpstr>Slide 13</vt:lpstr>
      <vt:lpstr>Program to open the files in the beginning. Then the number of command line arguments is accepted into n. then divide a number 45 and the result is stored into a. Finally the files are closed.</vt:lpstr>
      <vt:lpstr> </vt:lpstr>
      <vt:lpstr>Exception Handling</vt:lpstr>
      <vt:lpstr> </vt:lpstr>
      <vt:lpstr> </vt:lpstr>
      <vt:lpstr> </vt:lpstr>
      <vt:lpstr>Slide 20</vt:lpstr>
      <vt:lpstr>Slide 21</vt:lpstr>
      <vt:lpstr>After adding try, catch and finally.</vt:lpstr>
      <vt:lpstr>Multiple catch</vt:lpstr>
      <vt:lpstr>When Exception super class catch is used and it wont allow other particular sub class exceptions </vt:lpstr>
      <vt:lpstr>Conclusions</vt:lpstr>
      <vt:lpstr>A different TRY statements</vt:lpstr>
      <vt:lpstr>Throws clause</vt:lpstr>
      <vt:lpstr>If checked exceptions are not handled and not throws it will give error</vt:lpstr>
      <vt:lpstr>Shows to use of the throws clause for throwing the IOException.</vt:lpstr>
      <vt:lpstr>Slide 30</vt:lpstr>
      <vt:lpstr>throw clause</vt:lpstr>
      <vt:lpstr>Throw clause</vt:lpstr>
      <vt:lpstr>Slide 33</vt:lpstr>
      <vt:lpstr> </vt:lpstr>
      <vt:lpstr>Slide 35</vt:lpstr>
      <vt:lpstr>Slide 36</vt:lpstr>
      <vt:lpstr>Slide 37</vt:lpstr>
      <vt:lpstr>User defined Exception</vt:lpstr>
      <vt:lpstr> </vt:lpstr>
      <vt:lpstr>Bank demo</vt:lpstr>
      <vt:lpstr>Interview Questions </vt:lpstr>
      <vt:lpstr>We can re-throw the exception into another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Welcome</dc:creator>
  <cp:lastModifiedBy>Welcome</cp:lastModifiedBy>
  <cp:revision>76</cp:revision>
  <dcterms:created xsi:type="dcterms:W3CDTF">2020-06-08T05:21:05Z</dcterms:created>
  <dcterms:modified xsi:type="dcterms:W3CDTF">2022-09-20T10:45:57Z</dcterms:modified>
</cp:coreProperties>
</file>