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5"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2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275949-E786-44F0-92D8-08504CDF0C4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53495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75949-E786-44F0-92D8-08504CDF0C4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20457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75949-E786-44F0-92D8-08504CDF0C4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311739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75949-E786-44F0-92D8-08504CDF0C4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171403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75949-E786-44F0-92D8-08504CDF0C4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267388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275949-E786-44F0-92D8-08504CDF0C44}"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86334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275949-E786-44F0-92D8-08504CDF0C44}"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29064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275949-E786-44F0-92D8-08504CDF0C44}"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107590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75949-E786-44F0-92D8-08504CDF0C44}"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325257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75949-E786-44F0-92D8-08504CDF0C44}"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42593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75949-E786-44F0-92D8-08504CDF0C44}"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7ACD4-C891-4553-B129-C78A86C4654D}" type="slidenum">
              <a:rPr lang="en-US" smtClean="0"/>
              <a:t>‹#›</a:t>
            </a:fld>
            <a:endParaRPr lang="en-US"/>
          </a:p>
        </p:txBody>
      </p:sp>
    </p:spTree>
    <p:extLst>
      <p:ext uri="{BB962C8B-B14F-4D97-AF65-F5344CB8AC3E}">
        <p14:creationId xmlns:p14="http://schemas.microsoft.com/office/powerpoint/2010/main" val="10004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75949-E786-44F0-92D8-08504CDF0C44}" type="datetimeFigureOut">
              <a:rPr lang="en-US" smtClean="0"/>
              <a:t>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7ACD4-C891-4553-B129-C78A86C4654D}" type="slidenum">
              <a:rPr lang="en-US" smtClean="0"/>
              <a:t>‹#›</a:t>
            </a:fld>
            <a:endParaRPr lang="en-US"/>
          </a:p>
        </p:txBody>
      </p:sp>
    </p:spTree>
    <p:extLst>
      <p:ext uri="{BB962C8B-B14F-4D97-AF65-F5344CB8AC3E}">
        <p14:creationId xmlns:p14="http://schemas.microsoft.com/office/powerpoint/2010/main" val="130922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Step towards Java programming</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89081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
            </a:r>
            <a:r>
              <a:rPr lang="en-US" dirty="0" smtClean="0"/>
              <a:t>ublic static void main(String </a:t>
            </a:r>
            <a:r>
              <a:rPr lang="en-US" dirty="0" err="1" smtClean="0"/>
              <a:t>args</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java we cannot write a java program with out a class. </a:t>
            </a:r>
            <a:r>
              <a:rPr lang="en-US" dirty="0" err="1" smtClean="0"/>
              <a:t>Atleast</a:t>
            </a:r>
            <a:r>
              <a:rPr lang="en-US" dirty="0" smtClean="0"/>
              <a:t> one class is required.</a:t>
            </a:r>
          </a:p>
          <a:p>
            <a:r>
              <a:rPr lang="en-US" dirty="0" smtClean="0"/>
              <a:t>Execution starts from the main method.</a:t>
            </a:r>
          </a:p>
          <a:p>
            <a:r>
              <a:rPr lang="en-US" dirty="0" smtClean="0"/>
              <a:t>JVM will call the main method.</a:t>
            </a:r>
          </a:p>
          <a:p>
            <a:r>
              <a:rPr lang="en-US" dirty="0" smtClean="0"/>
              <a:t>A method is executed only when we called. But how to call. We are having 2 steps in java.</a:t>
            </a:r>
          </a:p>
          <a:p>
            <a:pPr marL="514350" indent="-514350">
              <a:buAutoNum type="arabicParenR"/>
            </a:pPr>
            <a:r>
              <a:rPr lang="en-US" dirty="0" smtClean="0"/>
              <a:t>Create a object to the class which the methods. </a:t>
            </a:r>
            <a:endParaRPr lang="en-US" dirty="0"/>
          </a:p>
          <a:p>
            <a:pPr marL="0" indent="0">
              <a:buNone/>
            </a:pPr>
            <a:r>
              <a:rPr lang="en-US" dirty="0" err="1" smtClean="0"/>
              <a:t>Classname</a:t>
            </a:r>
            <a:r>
              <a:rPr lang="en-US" dirty="0" smtClean="0"/>
              <a:t> </a:t>
            </a:r>
            <a:r>
              <a:rPr lang="en-US" dirty="0" err="1" smtClean="0"/>
              <a:t>objectname</a:t>
            </a:r>
            <a:r>
              <a:rPr lang="en-US" dirty="0" smtClean="0"/>
              <a:t>= new </a:t>
            </a:r>
            <a:r>
              <a:rPr lang="en-US" dirty="0" err="1" smtClean="0"/>
              <a:t>classname</a:t>
            </a:r>
            <a:r>
              <a:rPr lang="en-US" dirty="0" smtClean="0"/>
              <a:t>();</a:t>
            </a:r>
          </a:p>
          <a:p>
            <a:pPr marL="0" indent="0">
              <a:buNone/>
            </a:pPr>
            <a:r>
              <a:rPr lang="en-US" dirty="0" smtClean="0"/>
              <a:t>2)The method should be called using the </a:t>
            </a:r>
            <a:r>
              <a:rPr lang="en-US" dirty="0" err="1" smtClean="0"/>
              <a:t>objectname.methodname</a:t>
            </a:r>
            <a:r>
              <a:rPr lang="en-US" dirty="0" smtClean="0"/>
              <a:t>();</a:t>
            </a:r>
          </a:p>
          <a:p>
            <a:pPr marL="0" indent="0">
              <a:buNone/>
            </a:pPr>
            <a:endParaRPr lang="en-US" dirty="0"/>
          </a:p>
        </p:txBody>
      </p:sp>
    </p:spTree>
    <p:extLst>
      <p:ext uri="{BB962C8B-B14F-4D97-AF65-F5344CB8AC3E}">
        <p14:creationId xmlns:p14="http://schemas.microsoft.com/office/powerpoint/2010/main" val="379764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dirty="0" smtClean="0"/>
              <a:t>We can understand that an object should be created only after calling the main() method.</a:t>
            </a:r>
          </a:p>
          <a:p>
            <a:r>
              <a:rPr lang="en-US" dirty="0" smtClean="0"/>
              <a:t>For calling main method we need an object. But it is not possible to create object before calling main().</a:t>
            </a:r>
          </a:p>
          <a:p>
            <a:r>
              <a:rPr lang="en-US" dirty="0" smtClean="0"/>
              <a:t>Then how should call the main() method with out creating a object?</a:t>
            </a:r>
          </a:p>
          <a:p>
            <a:r>
              <a:rPr lang="en-US" dirty="0" smtClean="0"/>
              <a:t>Such methods are called </a:t>
            </a:r>
            <a:r>
              <a:rPr lang="en-US" b="1" dirty="0" smtClean="0"/>
              <a:t>static methods.</a:t>
            </a:r>
          </a:p>
          <a:p>
            <a:r>
              <a:rPr lang="en-US" b="1" dirty="0" smtClean="0"/>
              <a:t>Static methods </a:t>
            </a:r>
            <a:r>
              <a:rPr lang="en-US" dirty="0" smtClean="0"/>
              <a:t>are called without creating a object.</a:t>
            </a:r>
          </a:p>
          <a:p>
            <a:r>
              <a:rPr lang="en-US" dirty="0" smtClean="0"/>
              <a:t>So that’s why we are kept main method as static.</a:t>
            </a:r>
          </a:p>
          <a:p>
            <a:r>
              <a:rPr lang="en-US" dirty="0" smtClean="0"/>
              <a:t>Static main method called by </a:t>
            </a:r>
            <a:r>
              <a:rPr lang="en-US" dirty="0" err="1" smtClean="0"/>
              <a:t>classname.methodname</a:t>
            </a:r>
            <a:r>
              <a:rPr lang="en-US" dirty="0" smtClean="0"/>
              <a:t>();</a:t>
            </a:r>
          </a:p>
          <a:p>
            <a:r>
              <a:rPr lang="en-US" dirty="0" err="1" smtClean="0"/>
              <a:t>First_Program.main</a:t>
            </a:r>
            <a:r>
              <a:rPr lang="en-US" dirty="0" smtClean="0"/>
              <a:t>();</a:t>
            </a:r>
            <a:endParaRPr lang="en-US" dirty="0"/>
          </a:p>
        </p:txBody>
      </p:sp>
    </p:spTree>
    <p:extLst>
      <p:ext uri="{BB962C8B-B14F-4D97-AF65-F5344CB8AC3E}">
        <p14:creationId xmlns:p14="http://schemas.microsoft.com/office/powerpoint/2010/main" val="165012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happens if String </a:t>
            </a:r>
            <a:r>
              <a:rPr lang="en-US" dirty="0" err="1" smtClean="0"/>
              <a:t>args</a:t>
            </a:r>
            <a:r>
              <a:rPr lang="en-US" dirty="0" smtClean="0"/>
              <a:t>[] is not written in main method?</a:t>
            </a:r>
          </a:p>
          <a:p>
            <a:r>
              <a:rPr lang="en-US" dirty="0" smtClean="0"/>
              <a:t>A)when main() method is written with out String </a:t>
            </a:r>
            <a:r>
              <a:rPr lang="en-US" dirty="0" err="1" smtClean="0"/>
              <a:t>args</a:t>
            </a:r>
            <a:r>
              <a:rPr lang="en-US" dirty="0" smtClean="0"/>
              <a:t>[] as: </a:t>
            </a:r>
          </a:p>
          <a:p>
            <a:r>
              <a:rPr lang="en-US" dirty="0"/>
              <a:t>p</a:t>
            </a:r>
            <a:r>
              <a:rPr lang="en-US" dirty="0" smtClean="0"/>
              <a:t>ublic static void main()</a:t>
            </a:r>
          </a:p>
          <a:p>
            <a:r>
              <a:rPr lang="en-US" dirty="0" smtClean="0"/>
              <a:t>The code will compile but JVM cannot run code because it cannot recognize the main method as where execution starts. Remember always JVM looks for the main method with string type array as parameter. </a:t>
            </a:r>
          </a:p>
        </p:txBody>
      </p:sp>
    </p:spTree>
    <p:extLst>
      <p:ext uri="{BB962C8B-B14F-4D97-AF65-F5344CB8AC3E}">
        <p14:creationId xmlns:p14="http://schemas.microsoft.com/office/powerpoint/2010/main" val="231737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the output</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public class </a:t>
            </a:r>
            <a:r>
              <a:rPr lang="en-US" b="1" dirty="0" err="1"/>
              <a:t>FirstProgram</a:t>
            </a:r>
            <a:r>
              <a:rPr lang="en-US" b="1" dirty="0"/>
              <a:t> {</a:t>
            </a:r>
          </a:p>
          <a:p>
            <a:endParaRPr lang="en-US" dirty="0"/>
          </a:p>
          <a:p>
            <a:r>
              <a:rPr lang="en-US" dirty="0"/>
              <a:t>/**</a:t>
            </a:r>
          </a:p>
          <a:p>
            <a:r>
              <a:rPr lang="en-US" dirty="0"/>
              <a:t> * </a:t>
            </a:r>
            <a:r>
              <a:rPr lang="en-US" b="1" dirty="0"/>
              <a:t>@</a:t>
            </a:r>
            <a:r>
              <a:rPr lang="en-US" b="1" dirty="0" err="1"/>
              <a:t>param</a:t>
            </a:r>
            <a:r>
              <a:rPr lang="en-US" b="1" dirty="0"/>
              <a:t> </a:t>
            </a:r>
            <a:r>
              <a:rPr lang="en-US" b="1" dirty="0" err="1"/>
              <a:t>args</a:t>
            </a:r>
            <a:endParaRPr lang="en-US" b="1" dirty="0"/>
          </a:p>
          <a:p>
            <a:r>
              <a:rPr lang="en-US" dirty="0"/>
              <a:t> */</a:t>
            </a:r>
          </a:p>
          <a:p>
            <a:r>
              <a:rPr lang="en-US" b="1" dirty="0"/>
              <a:t>public static void main(String[] </a:t>
            </a:r>
            <a:r>
              <a:rPr lang="en-US" b="1" dirty="0" err="1"/>
              <a:t>args</a:t>
            </a:r>
            <a:r>
              <a:rPr lang="en-US" b="1" dirty="0"/>
              <a:t>) {</a:t>
            </a:r>
          </a:p>
          <a:p>
            <a:endParaRPr lang="en-US" dirty="0"/>
          </a:p>
          <a:p>
            <a:r>
              <a:rPr lang="en-US" b="1" dirty="0" err="1"/>
              <a:t>int</a:t>
            </a:r>
            <a:r>
              <a:rPr lang="en-US" b="1" dirty="0"/>
              <a:t> x=10;</a:t>
            </a:r>
          </a:p>
          <a:p>
            <a:r>
              <a:rPr lang="en-US" b="1" dirty="0" err="1"/>
              <a:t>int</a:t>
            </a:r>
            <a:r>
              <a:rPr lang="en-US" b="1" dirty="0"/>
              <a:t> y=20;</a:t>
            </a:r>
          </a:p>
          <a:p>
            <a:r>
              <a:rPr lang="en-US" b="1" dirty="0" err="1"/>
              <a:t>int</a:t>
            </a:r>
            <a:r>
              <a:rPr lang="en-US" b="1" dirty="0"/>
              <a:t> z;</a:t>
            </a:r>
          </a:p>
          <a:p>
            <a:r>
              <a:rPr lang="en-US" dirty="0"/>
              <a:t>z=</a:t>
            </a:r>
            <a:r>
              <a:rPr lang="en-US" dirty="0" err="1"/>
              <a:t>x+y</a:t>
            </a:r>
            <a:r>
              <a:rPr lang="en-US" dirty="0"/>
              <a:t>;</a:t>
            </a:r>
          </a:p>
          <a:p>
            <a:r>
              <a:rPr lang="en-US" dirty="0" err="1"/>
              <a:t>System.</a:t>
            </a:r>
            <a:r>
              <a:rPr lang="en-US" b="1" i="1" dirty="0" err="1"/>
              <a:t>out.print</a:t>
            </a:r>
            <a:r>
              <a:rPr lang="en-US" b="1" i="1" dirty="0"/>
              <a:t>(</a:t>
            </a:r>
            <a:r>
              <a:rPr lang="en-US" b="1" i="1" dirty="0" err="1"/>
              <a:t>x+y</a:t>
            </a:r>
            <a:r>
              <a:rPr lang="en-US" b="1" i="1" dirty="0"/>
              <a:t>+"Sum of two numbers :");</a:t>
            </a:r>
          </a:p>
          <a:p>
            <a:r>
              <a:rPr lang="en-US" dirty="0" err="1"/>
              <a:t>System.</a:t>
            </a:r>
            <a:r>
              <a:rPr lang="en-US" b="1" i="1" dirty="0" err="1"/>
              <a:t>out.println</a:t>
            </a:r>
            <a:r>
              <a:rPr lang="en-US" b="1" i="1" dirty="0"/>
              <a:t>(z);</a:t>
            </a:r>
          </a:p>
          <a:p>
            <a:r>
              <a:rPr lang="en-US" dirty="0"/>
              <a:t>//</a:t>
            </a:r>
            <a:r>
              <a:rPr lang="en-US" dirty="0" err="1"/>
              <a:t>System.out.print</a:t>
            </a:r>
            <a:r>
              <a:rPr lang="en-US" dirty="0"/>
              <a:t>(z);</a:t>
            </a:r>
          </a:p>
          <a:p>
            <a:endParaRPr lang="en-US" dirty="0"/>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257582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Print method cannot display more than one value.</a:t>
            </a:r>
          </a:p>
          <a:p>
            <a:r>
              <a:rPr lang="en-US" dirty="0" smtClean="0"/>
              <a:t>If two values, like  a string and a numeric value need to be displayed using a single print() method, we should use + operator to combine.</a:t>
            </a:r>
          </a:p>
          <a:p>
            <a:r>
              <a:rPr lang="en-US" dirty="0" err="1"/>
              <a:t>System.</a:t>
            </a:r>
            <a:r>
              <a:rPr lang="en-US" b="1" i="1" dirty="0" err="1"/>
              <a:t>out.println</a:t>
            </a:r>
            <a:r>
              <a:rPr lang="en-US" b="1" i="1" dirty="0"/>
              <a:t>("Sum of two numbers :"+</a:t>
            </a:r>
            <a:r>
              <a:rPr lang="en-US" b="1" i="1" dirty="0" err="1"/>
              <a:t>x+y</a:t>
            </a:r>
            <a:r>
              <a:rPr lang="en-US" b="1" i="1" dirty="0" smtClean="0"/>
              <a:t>);</a:t>
            </a:r>
          </a:p>
          <a:p>
            <a:r>
              <a:rPr lang="en-US" b="1" i="1" dirty="0" smtClean="0"/>
              <a:t>The output will be 1020. because the first left </a:t>
            </a:r>
            <a:r>
              <a:rPr lang="en-US" b="1" i="1" dirty="0" err="1" smtClean="0"/>
              <a:t>datatype</a:t>
            </a:r>
            <a:r>
              <a:rPr lang="en-US" b="1" i="1" dirty="0" smtClean="0"/>
              <a:t> in print() method is string so rest other variables also it converts into strings. </a:t>
            </a:r>
            <a:endParaRPr lang="en-US" dirty="0" smtClean="0"/>
          </a:p>
          <a:p>
            <a:endParaRPr lang="en-US" dirty="0"/>
          </a:p>
        </p:txBody>
      </p:sp>
    </p:spTree>
    <p:extLst>
      <p:ext uri="{BB962C8B-B14F-4D97-AF65-F5344CB8AC3E}">
        <p14:creationId xmlns:p14="http://schemas.microsoft.com/office/powerpoint/2010/main" val="364419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err="1"/>
              <a:t>System.</a:t>
            </a:r>
            <a:r>
              <a:rPr lang="en-US" b="1" i="1" dirty="0" err="1"/>
              <a:t>out.println</a:t>
            </a:r>
            <a:r>
              <a:rPr lang="en-US" b="1" i="1" dirty="0"/>
              <a:t>("Sum of two numbers </a:t>
            </a:r>
            <a:r>
              <a:rPr lang="en-US" b="1" i="1" dirty="0" smtClean="0"/>
              <a:t>:"+(</a:t>
            </a:r>
            <a:r>
              <a:rPr lang="en-US" b="1" i="1" dirty="0" err="1" smtClean="0"/>
              <a:t>x+y</a:t>
            </a:r>
            <a:r>
              <a:rPr lang="en-US" b="1" i="1" dirty="0" smtClean="0"/>
              <a:t>));</a:t>
            </a:r>
          </a:p>
          <a:p>
            <a:r>
              <a:rPr lang="en-US" i="1" dirty="0" smtClean="0"/>
              <a:t>This will give required output as execution starts from the inner braces.</a:t>
            </a:r>
          </a:p>
          <a:p>
            <a:r>
              <a:rPr lang="en-US" dirty="0" err="1" smtClean="0"/>
              <a:t>System.</a:t>
            </a:r>
            <a:r>
              <a:rPr lang="en-US" b="1" i="1" dirty="0" err="1" smtClean="0"/>
              <a:t>out.println</a:t>
            </a:r>
            <a:r>
              <a:rPr lang="en-US" b="1" i="1" dirty="0" smtClean="0"/>
              <a:t>(</a:t>
            </a:r>
            <a:r>
              <a:rPr lang="en-US" b="1" i="1" dirty="0" err="1" smtClean="0"/>
              <a:t>x+y</a:t>
            </a:r>
            <a:r>
              <a:rPr lang="en-US" b="1" i="1" dirty="0" smtClean="0"/>
              <a:t>+"Sum </a:t>
            </a:r>
            <a:r>
              <a:rPr lang="en-US" b="1" i="1" dirty="0"/>
              <a:t>of two numbers </a:t>
            </a:r>
            <a:r>
              <a:rPr lang="en-US" b="1" i="1" dirty="0" smtClean="0"/>
              <a:t>:");</a:t>
            </a:r>
          </a:p>
          <a:p>
            <a:r>
              <a:rPr lang="en-US" b="1" i="1" dirty="0" smtClean="0"/>
              <a:t>This also executes fine.</a:t>
            </a:r>
          </a:p>
          <a:p>
            <a:endParaRPr lang="en-US" dirty="0"/>
          </a:p>
        </p:txBody>
      </p:sp>
    </p:spTree>
    <p:extLst>
      <p:ext uri="{BB962C8B-B14F-4D97-AF65-F5344CB8AC3E}">
        <p14:creationId xmlns:p14="http://schemas.microsoft.com/office/powerpoint/2010/main" val="296422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print() and </a:t>
            </a:r>
            <a:r>
              <a:rPr lang="en-US" dirty="0" err="1" smtClean="0"/>
              <a:t>println</a:t>
            </a:r>
            <a:r>
              <a:rPr lang="en-US" dirty="0" smtClean="0"/>
              <a:t>()</a:t>
            </a:r>
            <a:endParaRPr lang="en-US" dirty="0"/>
          </a:p>
        </p:txBody>
      </p:sp>
      <p:sp>
        <p:nvSpPr>
          <p:cNvPr id="3" name="Content Placeholder 2"/>
          <p:cNvSpPr>
            <a:spLocks noGrp="1"/>
          </p:cNvSpPr>
          <p:nvPr>
            <p:ph idx="1"/>
          </p:nvPr>
        </p:nvSpPr>
        <p:spPr/>
        <p:txBody>
          <a:bodyPr/>
          <a:lstStyle/>
          <a:p>
            <a:r>
              <a:rPr lang="en-US" dirty="0" smtClean="0"/>
              <a:t>Both methods are used to display the results on the monitor, print() method displays the results and then retains the cursor in the same line, next to the end of the result. </a:t>
            </a:r>
            <a:r>
              <a:rPr lang="en-US" dirty="0" err="1"/>
              <a:t>p</a:t>
            </a:r>
            <a:r>
              <a:rPr lang="en-US" dirty="0" err="1" smtClean="0"/>
              <a:t>rintln</a:t>
            </a:r>
            <a:r>
              <a:rPr lang="en-US" dirty="0" smtClean="0"/>
              <a:t>() method displays the result and then throws the cursor to the next line. </a:t>
            </a:r>
            <a:endParaRPr lang="en-US" dirty="0"/>
          </a:p>
        </p:txBody>
      </p:sp>
    </p:spTree>
    <p:extLst>
      <p:ext uri="{BB962C8B-B14F-4D97-AF65-F5344CB8AC3E}">
        <p14:creationId xmlns:p14="http://schemas.microsoft.com/office/powerpoint/2010/main" val="309343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slash code or escape sequence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6665690"/>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Back slash code</a:t>
                      </a:r>
                      <a:endParaRPr lang="en-US" dirty="0"/>
                    </a:p>
                  </a:txBody>
                  <a:tcPr/>
                </a:tc>
                <a:tc>
                  <a:txBody>
                    <a:bodyPr/>
                    <a:lstStyle/>
                    <a:p>
                      <a:r>
                        <a:rPr lang="en-US" dirty="0" smtClean="0"/>
                        <a:t>Meaning</a:t>
                      </a:r>
                      <a:endParaRPr lang="en-US" dirty="0"/>
                    </a:p>
                  </a:txBody>
                  <a:tcPr/>
                </a:tc>
              </a:tr>
              <a:tr h="370840">
                <a:tc>
                  <a:txBody>
                    <a:bodyPr/>
                    <a:lstStyle/>
                    <a:p>
                      <a:r>
                        <a:rPr lang="en-US" dirty="0" smtClean="0"/>
                        <a:t>\n</a:t>
                      </a:r>
                      <a:endParaRPr lang="en-US" dirty="0"/>
                    </a:p>
                  </a:txBody>
                  <a:tcPr/>
                </a:tc>
                <a:tc>
                  <a:txBody>
                    <a:bodyPr/>
                    <a:lstStyle/>
                    <a:p>
                      <a:r>
                        <a:rPr lang="en-US" dirty="0" smtClean="0"/>
                        <a:t>Next Line</a:t>
                      </a:r>
                      <a:endParaRPr lang="en-US" dirty="0"/>
                    </a:p>
                  </a:txBody>
                  <a:tcPr/>
                </a:tc>
              </a:tr>
              <a:tr h="370840">
                <a:tc>
                  <a:txBody>
                    <a:bodyPr/>
                    <a:lstStyle/>
                    <a:p>
                      <a:r>
                        <a:rPr lang="en-US" dirty="0" smtClean="0"/>
                        <a:t>\t</a:t>
                      </a:r>
                      <a:endParaRPr lang="en-US" dirty="0"/>
                    </a:p>
                  </a:txBody>
                  <a:tcPr/>
                </a:tc>
                <a:tc>
                  <a:txBody>
                    <a:bodyPr/>
                    <a:lstStyle/>
                    <a:p>
                      <a:r>
                        <a:rPr lang="en-US" dirty="0" smtClean="0"/>
                        <a:t>Horizontal tab space</a:t>
                      </a:r>
                      <a:endParaRPr lang="en-US" dirty="0"/>
                    </a:p>
                  </a:txBody>
                  <a:tcPr/>
                </a:tc>
              </a:tr>
              <a:tr h="370840">
                <a:tc>
                  <a:txBody>
                    <a:bodyPr/>
                    <a:lstStyle/>
                    <a:p>
                      <a:r>
                        <a:rPr lang="en-US" dirty="0" smtClean="0"/>
                        <a:t>\r</a:t>
                      </a:r>
                      <a:endParaRPr lang="en-US" dirty="0"/>
                    </a:p>
                  </a:txBody>
                  <a:tcPr/>
                </a:tc>
                <a:tc>
                  <a:txBody>
                    <a:bodyPr/>
                    <a:lstStyle/>
                    <a:p>
                      <a:r>
                        <a:rPr lang="en-US" dirty="0" smtClean="0"/>
                        <a:t>Enter Key</a:t>
                      </a:r>
                      <a:endParaRPr lang="en-US" dirty="0"/>
                    </a:p>
                  </a:txBody>
                  <a:tcPr/>
                </a:tc>
              </a:tr>
              <a:tr h="370840">
                <a:tc>
                  <a:txBody>
                    <a:bodyPr/>
                    <a:lstStyle/>
                    <a:p>
                      <a:r>
                        <a:rPr lang="en-US" dirty="0" smtClean="0"/>
                        <a:t>\b</a:t>
                      </a:r>
                      <a:endParaRPr lang="en-US" dirty="0"/>
                    </a:p>
                  </a:txBody>
                  <a:tcPr/>
                </a:tc>
                <a:tc>
                  <a:txBody>
                    <a:bodyPr/>
                    <a:lstStyle/>
                    <a:p>
                      <a:r>
                        <a:rPr lang="en-US" dirty="0" smtClean="0"/>
                        <a:t>Back space</a:t>
                      </a:r>
                      <a:endParaRPr lang="en-US" dirty="0"/>
                    </a:p>
                  </a:txBody>
                  <a:tcPr/>
                </a:tc>
              </a:tr>
              <a:tr h="370840">
                <a:tc>
                  <a:txBody>
                    <a:bodyPr/>
                    <a:lstStyle/>
                    <a:p>
                      <a:r>
                        <a:rPr lang="en-US" dirty="0" smtClean="0"/>
                        <a:t>\f </a:t>
                      </a:r>
                      <a:endParaRPr lang="en-US" dirty="0"/>
                    </a:p>
                  </a:txBody>
                  <a:tcPr/>
                </a:tc>
                <a:tc>
                  <a:txBody>
                    <a:bodyPr/>
                    <a:lstStyle/>
                    <a:p>
                      <a:r>
                        <a:rPr lang="en-US" dirty="0" smtClean="0"/>
                        <a:t>Form feed</a:t>
                      </a:r>
                      <a:endParaRPr lang="en-US" dirty="0"/>
                    </a:p>
                  </a:txBody>
                  <a:tcPr/>
                </a:tc>
              </a:tr>
              <a:tr h="370840">
                <a:tc>
                  <a:txBody>
                    <a:bodyPr/>
                    <a:lstStyle/>
                    <a:p>
                      <a:r>
                        <a:rPr lang="en-US" dirty="0" smtClean="0"/>
                        <a:t>\\</a:t>
                      </a:r>
                      <a:endParaRPr lang="en-US" dirty="0"/>
                    </a:p>
                  </a:txBody>
                  <a:tcPr/>
                </a:tc>
                <a:tc>
                  <a:txBody>
                    <a:bodyPr/>
                    <a:lstStyle/>
                    <a:p>
                      <a:r>
                        <a:rPr lang="en-US" dirty="0" smtClean="0"/>
                        <a:t>Displays</a:t>
                      </a:r>
                      <a:r>
                        <a:rPr lang="en-US" baseline="0" dirty="0" smtClean="0"/>
                        <a:t> \</a:t>
                      </a:r>
                    </a:p>
                  </a:txBody>
                  <a:tcPr/>
                </a:tc>
              </a:tr>
              <a:tr h="370840">
                <a:tc>
                  <a:txBody>
                    <a:bodyPr/>
                    <a:lstStyle/>
                    <a:p>
                      <a:r>
                        <a:rPr lang="en-US" dirty="0" smtClean="0"/>
                        <a:t>\”</a:t>
                      </a:r>
                      <a:endParaRPr lang="en-US" dirty="0"/>
                    </a:p>
                  </a:txBody>
                  <a:tcPr/>
                </a:tc>
                <a:tc>
                  <a:txBody>
                    <a:bodyPr/>
                    <a:lstStyle/>
                    <a:p>
                      <a:r>
                        <a:rPr lang="en-US" baseline="0" dirty="0" smtClean="0"/>
                        <a:t>Displays *</a:t>
                      </a:r>
                    </a:p>
                  </a:txBody>
                  <a:tcPr/>
                </a:tc>
              </a:tr>
              <a:tr h="370840">
                <a:tc>
                  <a:txBody>
                    <a:bodyPr/>
                    <a:lstStyle/>
                    <a:p>
                      <a:r>
                        <a:rPr lang="en-US" dirty="0" smtClean="0"/>
                        <a:t>\ ‘</a:t>
                      </a:r>
                      <a:endParaRPr lang="en-US" dirty="0"/>
                    </a:p>
                  </a:txBody>
                  <a:tcPr/>
                </a:tc>
                <a:tc>
                  <a:txBody>
                    <a:bodyPr/>
                    <a:lstStyle/>
                    <a:p>
                      <a:r>
                        <a:rPr lang="en-US" baseline="0" dirty="0" smtClean="0"/>
                        <a:t>Displays ‘</a:t>
                      </a:r>
                    </a:p>
                  </a:txBody>
                  <a:tcPr/>
                </a:tc>
              </a:tr>
              <a:tr h="370840">
                <a:tc>
                  <a:txBody>
                    <a:bodyPr/>
                    <a:lstStyle/>
                    <a:p>
                      <a:endParaRPr lang="en-US" dirty="0"/>
                    </a:p>
                  </a:txBody>
                  <a:tcPr/>
                </a:tc>
                <a:tc>
                  <a:txBody>
                    <a:bodyPr/>
                    <a:lstStyle/>
                    <a:p>
                      <a:endParaRPr lang="en-US" baseline="0" dirty="0" smtClean="0"/>
                    </a:p>
                  </a:txBody>
                  <a:tcPr/>
                </a:tc>
              </a:tr>
            </a:tbl>
          </a:graphicData>
        </a:graphic>
      </p:graphicFrame>
    </p:spTree>
    <p:extLst>
      <p:ext uri="{BB962C8B-B14F-4D97-AF65-F5344CB8AC3E}">
        <p14:creationId xmlns:p14="http://schemas.microsoft.com/office/powerpoint/2010/main" val="322931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understand the effect of print() and </a:t>
            </a:r>
            <a:r>
              <a:rPr lang="en-US" dirty="0" err="1" smtClean="0"/>
              <a:t>println</a:t>
            </a:r>
            <a:r>
              <a:rPr lang="en-US" dirty="0" smtClean="0"/>
              <a:t>() methods.</a:t>
            </a:r>
            <a:endParaRPr lang="en-US" dirty="0"/>
          </a:p>
        </p:txBody>
      </p:sp>
      <p:sp>
        <p:nvSpPr>
          <p:cNvPr id="3" name="Content Placeholder 2"/>
          <p:cNvSpPr>
            <a:spLocks noGrp="1"/>
          </p:cNvSpPr>
          <p:nvPr>
            <p:ph idx="1"/>
          </p:nvPr>
        </p:nvSpPr>
        <p:spPr>
          <a:xfrm>
            <a:off x="457200" y="1371600"/>
            <a:ext cx="8915400" cy="5486400"/>
          </a:xfrm>
        </p:spPr>
        <p:txBody>
          <a:bodyPr>
            <a:noAutofit/>
          </a:bodyPr>
          <a:lstStyle/>
          <a:p>
            <a:endParaRPr lang="en-US" sz="1400" dirty="0"/>
          </a:p>
          <a:p>
            <a:pPr marL="0" indent="0">
              <a:buNone/>
            </a:pPr>
            <a:r>
              <a:rPr lang="en-US" sz="1400" dirty="0" smtClean="0"/>
              <a:t>public </a:t>
            </a:r>
            <a:r>
              <a:rPr lang="en-US" sz="1400" dirty="0"/>
              <a:t>class </a:t>
            </a:r>
            <a:r>
              <a:rPr lang="en-US" sz="1400" dirty="0" err="1"/>
              <a:t>SecondProram</a:t>
            </a:r>
            <a:r>
              <a:rPr lang="en-US" sz="1400" dirty="0"/>
              <a:t> {</a:t>
            </a:r>
          </a:p>
          <a:p>
            <a:pPr marL="0" indent="0">
              <a:buNone/>
            </a:pPr>
            <a:endParaRPr lang="en-US" sz="1400" dirty="0"/>
          </a:p>
          <a:p>
            <a:pPr marL="0" indent="0">
              <a:buNone/>
            </a:pPr>
            <a:r>
              <a:rPr lang="en-US" sz="1400" dirty="0"/>
              <a:t>	/**</a:t>
            </a:r>
          </a:p>
          <a:p>
            <a:pPr marL="0" indent="0">
              <a:buNone/>
            </a:pPr>
            <a:r>
              <a:rPr lang="en-US" sz="1400" dirty="0"/>
              <a:t>	 * @</a:t>
            </a:r>
            <a:r>
              <a:rPr lang="en-US" sz="1400" dirty="0" err="1"/>
              <a:t>param</a:t>
            </a:r>
            <a:r>
              <a:rPr lang="en-US" sz="1400" dirty="0"/>
              <a:t> </a:t>
            </a:r>
            <a:r>
              <a:rPr lang="en-US" sz="1400" dirty="0" err="1"/>
              <a:t>args</a:t>
            </a:r>
            <a:endParaRPr lang="en-US" sz="1400" dirty="0"/>
          </a:p>
          <a:p>
            <a:pPr marL="0" indent="0">
              <a:buNone/>
            </a:pPr>
            <a:r>
              <a:rPr lang="en-US" sz="1400" dirty="0"/>
              <a:t>	 */</a:t>
            </a:r>
          </a:p>
          <a:p>
            <a:pPr marL="0" indent="0">
              <a:buNone/>
            </a:pPr>
            <a:r>
              <a:rPr lang="en-US" sz="1400" dirty="0"/>
              <a:t>	public static void main(String[] </a:t>
            </a:r>
            <a:r>
              <a:rPr lang="en-US" sz="1400" dirty="0" err="1"/>
              <a:t>args</a:t>
            </a:r>
            <a:r>
              <a:rPr lang="en-US" sz="1400" dirty="0"/>
              <a:t>) {</a:t>
            </a:r>
          </a:p>
          <a:p>
            <a:pPr marL="0" indent="0">
              <a:buNone/>
            </a:pPr>
            <a:r>
              <a:rPr lang="en-US" sz="1400" dirty="0"/>
              <a:t>		// TODO Auto-generated method stub</a:t>
            </a:r>
          </a:p>
          <a:p>
            <a:pPr marL="0" indent="0">
              <a:buNone/>
            </a:pPr>
            <a:r>
              <a:rPr lang="en-US" sz="1400" dirty="0"/>
              <a:t>		</a:t>
            </a:r>
          </a:p>
          <a:p>
            <a:pPr marL="0" indent="0">
              <a:buNone/>
            </a:pPr>
            <a:r>
              <a:rPr lang="en-US" sz="1400" dirty="0"/>
              <a:t>		</a:t>
            </a:r>
            <a:r>
              <a:rPr lang="en-US" sz="1400" dirty="0" err="1"/>
              <a:t>int</a:t>
            </a:r>
            <a:r>
              <a:rPr lang="en-US" sz="1400" dirty="0"/>
              <a:t> a =1,b=2,c=3, d=4;</a:t>
            </a:r>
          </a:p>
          <a:p>
            <a:pPr marL="0" indent="0">
              <a:buNone/>
            </a:pPr>
            <a:r>
              <a:rPr lang="en-US" sz="1400" dirty="0"/>
              <a:t>		</a:t>
            </a:r>
            <a:r>
              <a:rPr lang="en-US" sz="1400" dirty="0" err="1"/>
              <a:t>System.out.print</a:t>
            </a:r>
            <a:r>
              <a:rPr lang="en-US" sz="1400" dirty="0"/>
              <a:t>(a+"\</a:t>
            </a:r>
            <a:r>
              <a:rPr lang="en-US" sz="1400" dirty="0" err="1"/>
              <a:t>t"+b</a:t>
            </a:r>
            <a:r>
              <a:rPr lang="en-US" sz="1400" dirty="0"/>
              <a:t>);</a:t>
            </a:r>
          </a:p>
          <a:p>
            <a:pPr marL="0" indent="0">
              <a:buNone/>
            </a:pPr>
            <a:r>
              <a:rPr lang="en-US" sz="1400" dirty="0"/>
              <a:t>		</a:t>
            </a:r>
            <a:r>
              <a:rPr lang="en-US" sz="1400" dirty="0" err="1"/>
              <a:t>System.out.print</a:t>
            </a:r>
            <a:r>
              <a:rPr lang="en-US" sz="1400" dirty="0"/>
              <a:t>(b+"\</a:t>
            </a:r>
            <a:r>
              <a:rPr lang="en-US" sz="1400" dirty="0" err="1"/>
              <a:t>n"+b</a:t>
            </a:r>
            <a:r>
              <a:rPr lang="en-US" sz="1400" dirty="0"/>
              <a:t>);</a:t>
            </a:r>
          </a:p>
          <a:p>
            <a:pPr marL="0" indent="0">
              <a:buNone/>
            </a:pPr>
            <a:r>
              <a:rPr lang="en-US" sz="1400" dirty="0"/>
              <a:t>		</a:t>
            </a:r>
            <a:r>
              <a:rPr lang="en-US" sz="1400" dirty="0" err="1"/>
              <a:t>System.out.print</a:t>
            </a:r>
            <a:r>
              <a:rPr lang="en-US" sz="1400" dirty="0"/>
              <a:t>(":"+c);</a:t>
            </a:r>
          </a:p>
          <a:p>
            <a:pPr marL="0" indent="0">
              <a:buNone/>
            </a:pPr>
            <a:r>
              <a:rPr lang="en-US" sz="1400" dirty="0"/>
              <a:t>		</a:t>
            </a:r>
          </a:p>
          <a:p>
            <a:pPr marL="0" indent="0">
              <a:buNone/>
            </a:pPr>
            <a:r>
              <a:rPr lang="en-US" sz="1400" dirty="0"/>
              <a:t>		</a:t>
            </a:r>
            <a:r>
              <a:rPr lang="en-US" sz="1400" dirty="0" err="1"/>
              <a:t>System.out.println</a:t>
            </a:r>
            <a:r>
              <a:rPr lang="en-US" sz="1400" dirty="0"/>
              <a:t>();// cursor throws in next line</a:t>
            </a:r>
          </a:p>
          <a:p>
            <a:pPr marL="0" indent="0">
              <a:buNone/>
            </a:pPr>
            <a:r>
              <a:rPr lang="en-US" sz="1400" dirty="0"/>
              <a:t>		</a:t>
            </a:r>
            <a:r>
              <a:rPr lang="en-US" sz="1400" dirty="0" err="1"/>
              <a:t>System.out.println</a:t>
            </a:r>
            <a:r>
              <a:rPr lang="en-US" sz="1400" dirty="0"/>
              <a:t>("Hello\\Hi\""+d);</a:t>
            </a:r>
          </a:p>
          <a:p>
            <a:pPr marL="0" indent="0">
              <a:buNone/>
            </a:pPr>
            <a:endParaRPr lang="en-US" sz="1400" dirty="0"/>
          </a:p>
          <a:p>
            <a:pPr marL="0" indent="0">
              <a:buNone/>
            </a:pPr>
            <a:r>
              <a:rPr lang="en-US" sz="1400" dirty="0"/>
              <a:t>	}</a:t>
            </a:r>
          </a:p>
          <a:p>
            <a:pPr marL="0" indent="0">
              <a:buNone/>
            </a:pPr>
            <a:endParaRPr lang="en-US" sz="1400" dirty="0"/>
          </a:p>
          <a:p>
            <a:pPr marL="0" indent="0">
              <a:buNone/>
            </a:pPr>
            <a:r>
              <a:rPr lang="en-US" sz="1400" dirty="0"/>
              <a:t>}</a:t>
            </a:r>
          </a:p>
          <a:p>
            <a:endParaRPr lang="en-US" sz="1400" dirty="0"/>
          </a:p>
        </p:txBody>
      </p:sp>
    </p:spTree>
    <p:extLst>
      <p:ext uri="{BB962C8B-B14F-4D97-AF65-F5344CB8AC3E}">
        <p14:creationId xmlns:p14="http://schemas.microsoft.com/office/powerpoint/2010/main" val="361225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program</a:t>
            </a:r>
          </a:p>
        </p:txBody>
      </p:sp>
      <p:sp>
        <p:nvSpPr>
          <p:cNvPr id="3" name="Content Placeholder 2"/>
          <p:cNvSpPr>
            <a:spLocks noGrp="1"/>
          </p:cNvSpPr>
          <p:nvPr>
            <p:ph idx="1"/>
          </p:nvPr>
        </p:nvSpPr>
        <p:spPr/>
        <p:txBody>
          <a:bodyPr>
            <a:normAutofit fontScale="92500" lnSpcReduction="10000"/>
          </a:bodyPr>
          <a:lstStyle/>
          <a:p>
            <a:r>
              <a:rPr lang="en-US" dirty="0" smtClean="0"/>
              <a:t>Always program starts with comments.</a:t>
            </a:r>
          </a:p>
          <a:p>
            <a:r>
              <a:rPr lang="en-US" dirty="0" smtClean="0"/>
              <a:t>Comments are the description about the features of a program.</a:t>
            </a:r>
          </a:p>
          <a:p>
            <a:r>
              <a:rPr lang="en-US" dirty="0" smtClean="0"/>
              <a:t>Why we need to write comments.</a:t>
            </a:r>
          </a:p>
          <a:p>
            <a:r>
              <a:rPr lang="en-US" dirty="0" smtClean="0"/>
              <a:t>We can understand what program is doing as well as it helps others to easily follow our code.</a:t>
            </a:r>
          </a:p>
          <a:p>
            <a:r>
              <a:rPr lang="en-US" dirty="0" smtClean="0"/>
              <a:t>This means readability and understandability of a program.</a:t>
            </a:r>
          </a:p>
          <a:p>
            <a:r>
              <a:rPr lang="en-US" dirty="0" smtClean="0"/>
              <a:t>It is a good programming habit.</a:t>
            </a:r>
            <a:endParaRPr lang="en-US" dirty="0"/>
          </a:p>
        </p:txBody>
      </p:sp>
    </p:spTree>
    <p:extLst>
      <p:ext uri="{BB962C8B-B14F-4D97-AF65-F5344CB8AC3E}">
        <p14:creationId xmlns:p14="http://schemas.microsoft.com/office/powerpoint/2010/main" val="395086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comments</a:t>
            </a:r>
            <a:endParaRPr lang="en-US" dirty="0"/>
          </a:p>
        </p:txBody>
      </p:sp>
      <p:sp>
        <p:nvSpPr>
          <p:cNvPr id="3" name="Content Placeholder 2"/>
          <p:cNvSpPr>
            <a:spLocks noGrp="1"/>
          </p:cNvSpPr>
          <p:nvPr>
            <p:ph idx="1"/>
          </p:nvPr>
        </p:nvSpPr>
        <p:spPr/>
        <p:txBody>
          <a:bodyPr/>
          <a:lstStyle/>
          <a:p>
            <a:r>
              <a:rPr lang="en-US" dirty="0" smtClean="0"/>
              <a:t>Single Line comments : //</a:t>
            </a:r>
          </a:p>
          <a:p>
            <a:r>
              <a:rPr lang="en-US" dirty="0" err="1" smtClean="0"/>
              <a:t>Mutli</a:t>
            </a:r>
            <a:r>
              <a:rPr lang="en-US" dirty="0" smtClean="0"/>
              <a:t> line comments: /*  */</a:t>
            </a:r>
          </a:p>
          <a:p>
            <a:r>
              <a:rPr lang="en-US" dirty="0" smtClean="0"/>
              <a:t>Java documentation : These comments starts with /** and ends with */.</a:t>
            </a:r>
          </a:p>
          <a:p>
            <a:r>
              <a:rPr lang="en-US" dirty="0" smtClean="0"/>
              <a:t>These comments are used to provide description for every features in java program.</a:t>
            </a:r>
          </a:p>
          <a:p>
            <a:r>
              <a:rPr lang="en-US" dirty="0" smtClean="0"/>
              <a:t>This description proves helpful in creation of a .html file called API</a:t>
            </a:r>
            <a:endParaRPr lang="en-US" dirty="0"/>
          </a:p>
        </p:txBody>
      </p:sp>
    </p:spTree>
    <p:extLst>
      <p:ext uri="{BB962C8B-B14F-4D97-AF65-F5344CB8AC3E}">
        <p14:creationId xmlns:p14="http://schemas.microsoft.com/office/powerpoint/2010/main" val="345432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API(Application Programming Interface)</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API document is generated from .java program is similar to a help file where all the features are available with their description.</a:t>
            </a:r>
          </a:p>
          <a:p>
            <a:r>
              <a:rPr lang="en-US" dirty="0" smtClean="0"/>
              <a:t>User can see the API and get some knowledge regarding how to use in the program.</a:t>
            </a:r>
          </a:p>
          <a:p>
            <a:r>
              <a:rPr lang="en-US" dirty="0" smtClean="0"/>
              <a:t>To create API we can use a special compiler called </a:t>
            </a:r>
            <a:r>
              <a:rPr lang="en-US" b="1" dirty="0" err="1" smtClean="0"/>
              <a:t>javadoc</a:t>
            </a:r>
            <a:r>
              <a:rPr lang="en-US" dirty="0" smtClean="0"/>
              <a:t> compiler</a:t>
            </a:r>
            <a:endParaRPr lang="en-US" dirty="0"/>
          </a:p>
        </p:txBody>
      </p:sp>
    </p:spTree>
    <p:extLst>
      <p:ext uri="{BB962C8B-B14F-4D97-AF65-F5344CB8AC3E}">
        <p14:creationId xmlns:p14="http://schemas.microsoft.com/office/powerpoint/2010/main" val="303203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07720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596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of a Program</a:t>
            </a:r>
            <a:endParaRPr lang="en-US" dirty="0"/>
          </a:p>
        </p:txBody>
      </p:sp>
      <p:sp>
        <p:nvSpPr>
          <p:cNvPr id="3" name="Content Placeholder 2"/>
          <p:cNvSpPr>
            <a:spLocks noGrp="1"/>
          </p:cNvSpPr>
          <p:nvPr>
            <p:ph idx="1"/>
          </p:nvPr>
        </p:nvSpPr>
        <p:spPr>
          <a:xfrm>
            <a:off x="457200" y="1295400"/>
            <a:ext cx="8229600" cy="5410200"/>
          </a:xfrm>
        </p:spPr>
        <p:txBody>
          <a:bodyPr>
            <a:noAutofit/>
          </a:bodyPr>
          <a:lstStyle/>
          <a:p>
            <a:pPr marL="0" indent="0">
              <a:buNone/>
            </a:pPr>
            <a:r>
              <a:rPr lang="en-US" sz="1600" dirty="0"/>
              <a:t>/* This is my first java program</a:t>
            </a:r>
          </a:p>
          <a:p>
            <a:pPr marL="0" indent="0">
              <a:buNone/>
            </a:pPr>
            <a:r>
              <a:rPr lang="en-US" sz="1600" dirty="0"/>
              <a:t> * To display a message</a:t>
            </a:r>
          </a:p>
          <a:p>
            <a:pPr marL="0" indent="0">
              <a:buNone/>
            </a:pPr>
            <a:r>
              <a:rPr lang="en-US" sz="1600" dirty="0"/>
              <a:t> * Author: Core Java Team</a:t>
            </a:r>
          </a:p>
          <a:p>
            <a:pPr marL="0" indent="0">
              <a:buNone/>
            </a:pPr>
            <a:r>
              <a:rPr lang="en-US" sz="1600" dirty="0"/>
              <a:t> * Version v1.0</a:t>
            </a:r>
          </a:p>
          <a:p>
            <a:pPr marL="0" indent="0">
              <a:buNone/>
            </a:pPr>
            <a:r>
              <a:rPr lang="en-US" sz="1600" dirty="0"/>
              <a:t> * Project Title: Programmers challenge</a:t>
            </a:r>
          </a:p>
          <a:p>
            <a:pPr marL="0" indent="0">
              <a:buNone/>
            </a:pPr>
            <a:r>
              <a:rPr lang="en-US" sz="1600" dirty="0"/>
              <a:t> * Project code : 12345 */</a:t>
            </a:r>
          </a:p>
          <a:p>
            <a:pPr marL="0" indent="0">
              <a:buNone/>
            </a:pPr>
            <a:r>
              <a:rPr lang="en-US" sz="1600" b="1" dirty="0" smtClean="0"/>
              <a:t>package </a:t>
            </a:r>
            <a:r>
              <a:rPr lang="en-US" sz="1600" b="1" dirty="0"/>
              <a:t>com.ravi.in</a:t>
            </a:r>
            <a:r>
              <a:rPr lang="en-US" sz="1600" b="1" dirty="0" smtClean="0"/>
              <a:t>;</a:t>
            </a:r>
          </a:p>
          <a:p>
            <a:pPr marL="0" indent="0">
              <a:buNone/>
            </a:pPr>
            <a:r>
              <a:rPr lang="en-US" sz="1600" b="1" dirty="0" smtClean="0"/>
              <a:t>import  </a:t>
            </a:r>
            <a:r>
              <a:rPr lang="en-US" sz="1600" b="1" dirty="0" err="1" smtClean="0"/>
              <a:t>java.lang.String</a:t>
            </a:r>
            <a:r>
              <a:rPr lang="en-US" sz="1600" b="1" dirty="0" smtClean="0"/>
              <a:t>;</a:t>
            </a:r>
          </a:p>
          <a:p>
            <a:pPr marL="0" indent="0">
              <a:buNone/>
            </a:pPr>
            <a:r>
              <a:rPr lang="en-US" sz="1600" b="1" dirty="0"/>
              <a:t>i</a:t>
            </a:r>
            <a:r>
              <a:rPr lang="en-US" sz="1600" b="1" dirty="0" smtClean="0"/>
              <a:t>mport  </a:t>
            </a:r>
            <a:r>
              <a:rPr lang="en-US" sz="1600" b="1" dirty="0" err="1" smtClean="0"/>
              <a:t>java.lang.System</a:t>
            </a:r>
            <a:r>
              <a:rPr lang="en-US" sz="1600" b="1" dirty="0" smtClean="0"/>
              <a:t>;</a:t>
            </a:r>
            <a:endParaRPr lang="en-US" sz="1600" b="1" dirty="0"/>
          </a:p>
          <a:p>
            <a:pPr marL="0" indent="0">
              <a:buNone/>
            </a:pPr>
            <a:r>
              <a:rPr lang="en-US" sz="1600" b="1" dirty="0" smtClean="0"/>
              <a:t>//import </a:t>
            </a:r>
            <a:r>
              <a:rPr lang="en-US" sz="1600" b="1" dirty="0" err="1"/>
              <a:t>java.lang</a:t>
            </a:r>
            <a:r>
              <a:rPr lang="en-US" sz="1600" b="1" dirty="0"/>
              <a:t>.*;</a:t>
            </a:r>
          </a:p>
          <a:p>
            <a:pPr marL="0" indent="0">
              <a:buNone/>
            </a:pPr>
            <a:r>
              <a:rPr lang="en-US" sz="1600" b="1" dirty="0" smtClean="0"/>
              <a:t>public </a:t>
            </a:r>
            <a:r>
              <a:rPr lang="en-US" sz="1600" b="1" dirty="0"/>
              <a:t>class </a:t>
            </a:r>
            <a:r>
              <a:rPr lang="en-US" sz="1600" b="1" dirty="0" err="1"/>
              <a:t>First_Program</a:t>
            </a:r>
            <a:r>
              <a:rPr lang="en-US" sz="1600" b="1" dirty="0"/>
              <a:t> {</a:t>
            </a:r>
          </a:p>
          <a:p>
            <a:pPr marL="0" indent="0">
              <a:buNone/>
            </a:pPr>
            <a:endParaRPr lang="en-US" sz="1600" b="1" dirty="0" smtClean="0"/>
          </a:p>
          <a:p>
            <a:pPr marL="0" indent="0">
              <a:buNone/>
            </a:pPr>
            <a:r>
              <a:rPr lang="en-US" sz="1600" b="1" dirty="0" smtClean="0"/>
              <a:t>public </a:t>
            </a:r>
            <a:r>
              <a:rPr lang="en-US" sz="1600" b="1" dirty="0"/>
              <a:t>static void main(String[] </a:t>
            </a:r>
            <a:r>
              <a:rPr lang="en-US" sz="1600" b="1" dirty="0" err="1"/>
              <a:t>args</a:t>
            </a:r>
            <a:r>
              <a:rPr lang="en-US" sz="1600" b="1" dirty="0"/>
              <a:t>) {</a:t>
            </a:r>
          </a:p>
          <a:p>
            <a:pPr marL="0" indent="0">
              <a:buNone/>
            </a:pPr>
            <a:r>
              <a:rPr lang="en-US" sz="1600" dirty="0" err="1"/>
              <a:t>System.</a:t>
            </a:r>
            <a:r>
              <a:rPr lang="en-US" sz="1600" b="1" i="1" dirty="0" err="1"/>
              <a:t>out.println</a:t>
            </a:r>
            <a:r>
              <a:rPr lang="en-US" sz="1600" b="1" i="1" dirty="0"/>
              <a:t>("Welcome to Java");</a:t>
            </a:r>
          </a:p>
          <a:p>
            <a:pPr marL="0" indent="0">
              <a:buNone/>
            </a:pPr>
            <a:endParaRPr lang="en-US" sz="1600" dirty="0"/>
          </a:p>
          <a:p>
            <a:pPr marL="0" indent="0">
              <a:buNone/>
            </a:pPr>
            <a:r>
              <a:rPr lang="en-US" sz="1600" dirty="0" smtClean="0"/>
              <a:t>}</a:t>
            </a:r>
            <a:endParaRPr lang="en-US" sz="1600" dirty="0"/>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367369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classes</a:t>
            </a:r>
            <a:endParaRPr lang="en-US" dirty="0"/>
          </a:p>
        </p:txBody>
      </p:sp>
      <p:sp>
        <p:nvSpPr>
          <p:cNvPr id="3" name="Content Placeholder 2"/>
          <p:cNvSpPr>
            <a:spLocks noGrp="1"/>
          </p:cNvSpPr>
          <p:nvPr>
            <p:ph idx="1"/>
          </p:nvPr>
        </p:nvSpPr>
        <p:spPr/>
        <p:txBody>
          <a:bodyPr/>
          <a:lstStyle/>
          <a:p>
            <a:r>
              <a:rPr lang="en-US" dirty="0" smtClean="0"/>
              <a:t>Suppose in C/C++ program, the first line will be #</a:t>
            </a:r>
            <a:r>
              <a:rPr lang="en-US" dirty="0" err="1" smtClean="0"/>
              <a:t>inculde</a:t>
            </a:r>
            <a:r>
              <a:rPr lang="en-US" dirty="0" smtClean="0"/>
              <a:t>&lt;</a:t>
            </a:r>
            <a:r>
              <a:rPr lang="en-US" dirty="0" err="1" smtClean="0"/>
              <a:t>stdio.h</a:t>
            </a:r>
            <a:r>
              <a:rPr lang="en-US" dirty="0" smtClean="0"/>
              <a:t>&gt;----</a:t>
            </a:r>
            <a:r>
              <a:rPr lang="en-US" dirty="0" smtClean="0">
                <a:sym typeface="Wingdings" pitchFamily="2" charset="2"/>
              </a:rPr>
              <a:t> Header file.</a:t>
            </a:r>
          </a:p>
          <a:p>
            <a:r>
              <a:rPr lang="en-US" dirty="0" smtClean="0">
                <a:sym typeface="Wingdings" pitchFamily="2" charset="2"/>
              </a:rPr>
              <a:t>Like in java------importing classes first.</a:t>
            </a:r>
          </a:p>
          <a:p>
            <a:pPr marL="0" indent="0">
              <a:buNone/>
            </a:pPr>
            <a:r>
              <a:rPr lang="en-US" dirty="0" smtClean="0">
                <a:sym typeface="Wingdings" pitchFamily="2" charset="2"/>
              </a:rPr>
              <a:t>Programmers interested in two things:</a:t>
            </a:r>
          </a:p>
          <a:p>
            <a:pPr marL="0" indent="0">
              <a:buNone/>
            </a:pPr>
            <a:r>
              <a:rPr lang="en-US" dirty="0" smtClean="0">
                <a:sym typeface="Wingdings" pitchFamily="2" charset="2"/>
              </a:rPr>
              <a:t>1)Using the classes by creating objects in them</a:t>
            </a:r>
          </a:p>
          <a:p>
            <a:pPr marL="0" indent="0">
              <a:buNone/>
            </a:pPr>
            <a:r>
              <a:rPr lang="en-US" dirty="0" smtClean="0">
                <a:sym typeface="Wingdings" pitchFamily="2" charset="2"/>
              </a:rPr>
              <a:t>2)Using the methods of the class.</a:t>
            </a:r>
          </a:p>
          <a:p>
            <a:pPr marL="0" indent="0">
              <a:buNone/>
            </a:pPr>
            <a:r>
              <a:rPr lang="en-US" dirty="0" smtClean="0">
                <a:sym typeface="Wingdings" pitchFamily="2" charset="2"/>
              </a:rPr>
              <a:t>Methods are available in classes and interface.</a:t>
            </a:r>
            <a:endParaRPr lang="en-US" dirty="0">
              <a:sym typeface="Wingdings" pitchFamily="2" charset="2"/>
            </a:endParaRPr>
          </a:p>
        </p:txBody>
      </p:sp>
    </p:spTree>
    <p:extLst>
      <p:ext uri="{BB962C8B-B14F-4D97-AF65-F5344CB8AC3E}">
        <p14:creationId xmlns:p14="http://schemas.microsoft.com/office/powerpoint/2010/main" val="2707703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a:t>
            </a:r>
          </a:p>
          <a:p>
            <a:r>
              <a:rPr lang="en-US" dirty="0" smtClean="0"/>
              <a:t>If programmer want to use a </a:t>
            </a:r>
          </a:p>
          <a:p>
            <a:pPr marL="0" indent="0">
              <a:buNone/>
            </a:pPr>
            <a:r>
              <a:rPr lang="en-US" dirty="0" smtClean="0"/>
              <a:t>Class, then that class should be</a:t>
            </a:r>
          </a:p>
          <a:p>
            <a:pPr marL="0" indent="0">
              <a:buNone/>
            </a:pPr>
            <a:r>
              <a:rPr lang="en-US" dirty="0" smtClean="0"/>
              <a:t>Imported into his program. </a:t>
            </a:r>
          </a:p>
          <a:p>
            <a:r>
              <a:rPr lang="en-US" dirty="0" smtClean="0"/>
              <a:t>Same as case with methods.</a:t>
            </a:r>
          </a:p>
          <a:p>
            <a:r>
              <a:rPr lang="en-US" dirty="0" smtClean="0"/>
              <a:t>Import </a:t>
            </a:r>
            <a:r>
              <a:rPr lang="en-US" dirty="0" err="1" smtClean="0"/>
              <a:t>java.lang.System</a:t>
            </a:r>
            <a:endParaRPr lang="en-US" dirty="0" smtClean="0"/>
          </a:p>
          <a:p>
            <a:r>
              <a:rPr lang="en-US" dirty="0" smtClean="0"/>
              <a:t>Import </a:t>
            </a:r>
            <a:r>
              <a:rPr lang="en-US" dirty="0" err="1" smtClean="0"/>
              <a:t>java.lang.String</a:t>
            </a:r>
            <a:endParaRPr lang="en-US" dirty="0" smtClean="0"/>
          </a:p>
          <a:p>
            <a:r>
              <a:rPr lang="en-US" dirty="0" smtClean="0"/>
              <a:t>Or import </a:t>
            </a:r>
            <a:r>
              <a:rPr lang="en-US" dirty="0" err="1" smtClean="0"/>
              <a:t>java.lang</a:t>
            </a:r>
            <a:r>
              <a:rPr lang="en-US" dirty="0" smtClean="0"/>
              <a:t>.*------ imports all classes &amp; interfaces of that package.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23999"/>
            <a:ext cx="22669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791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is the difference between #include and import statement?</a:t>
            </a:r>
          </a:p>
          <a:p>
            <a:pPr marL="0" indent="0">
              <a:buNone/>
            </a:pPr>
            <a:r>
              <a:rPr lang="en-US" dirty="0" smtClean="0"/>
              <a:t>a</a:t>
            </a:r>
            <a:r>
              <a:rPr lang="en-US" b="1" u="sng" dirty="0" smtClean="0"/>
              <a:t>)#include </a:t>
            </a:r>
            <a:r>
              <a:rPr lang="en-US" dirty="0" smtClean="0"/>
              <a:t>directive makes the compiler go to the C/C++ standard library and copy the code from the header file into the program. As a result, the program size increases, thus wasting the memory and processor’s time.</a:t>
            </a:r>
          </a:p>
          <a:p>
            <a:pPr marL="0" indent="0">
              <a:buNone/>
            </a:pPr>
            <a:r>
              <a:rPr lang="en-US" dirty="0" smtClean="0"/>
              <a:t>b)</a:t>
            </a:r>
            <a:r>
              <a:rPr lang="en-US" b="1" u="sng" dirty="0" smtClean="0"/>
              <a:t>import</a:t>
            </a:r>
            <a:r>
              <a:rPr lang="en-US" dirty="0" smtClean="0"/>
              <a:t> statement makes the JVM go to the Java standard library, execute the code there, and substitute the result into the program. Hence no code is copied and hence no waste of memory or processor’s time. So, import is an efficient mechanism then #include.</a:t>
            </a:r>
            <a:endParaRPr lang="en-US" dirty="0"/>
          </a:p>
        </p:txBody>
      </p:sp>
    </p:spTree>
    <p:extLst>
      <p:ext uri="{BB962C8B-B14F-4D97-AF65-F5344CB8AC3E}">
        <p14:creationId xmlns:p14="http://schemas.microsoft.com/office/powerpoint/2010/main" val="46511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988</Words>
  <Application>Microsoft Office PowerPoint</Application>
  <PresentationFormat>On-screen Show (4:3)</PresentationFormat>
  <Paragraphs>152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First Step towards Java programming</vt:lpstr>
      <vt:lpstr>Writing a program</vt:lpstr>
      <vt:lpstr>3 types of comments</vt:lpstr>
      <vt:lpstr>API(Application Programming Interface)</vt:lpstr>
      <vt:lpstr>API Document</vt:lpstr>
      <vt:lpstr>Starting of a Program</vt:lpstr>
      <vt:lpstr>Importing classes</vt:lpstr>
      <vt:lpstr>Importing classes</vt:lpstr>
      <vt:lpstr>Interview questions</vt:lpstr>
      <vt:lpstr>public static void main(String args[])</vt:lpstr>
      <vt:lpstr> </vt:lpstr>
      <vt:lpstr>Interview questions</vt:lpstr>
      <vt:lpstr>Formatting the output</vt:lpstr>
      <vt:lpstr>Important point</vt:lpstr>
      <vt:lpstr> </vt:lpstr>
      <vt:lpstr>What is the difference between print() and println()</vt:lpstr>
      <vt:lpstr>Back slash code or escape sequence</vt:lpstr>
      <vt:lpstr>To understand the effect of print() and println()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Step towards Java programming</dc:title>
  <dc:creator>Welcome</dc:creator>
  <cp:lastModifiedBy>Welcome</cp:lastModifiedBy>
  <cp:revision>36</cp:revision>
  <dcterms:created xsi:type="dcterms:W3CDTF">2020-05-07T09:38:19Z</dcterms:created>
  <dcterms:modified xsi:type="dcterms:W3CDTF">2022-02-17T10:17:34Z</dcterms:modified>
</cp:coreProperties>
</file>