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8" r:id="rId14"/>
    <p:sldId id="269" r:id="rId15"/>
    <p:sldId id="267" r:id="rId16"/>
    <p:sldId id="271" r:id="rId17"/>
    <p:sldId id="272" r:id="rId18"/>
    <p:sldId id="273" r:id="rId19"/>
    <p:sldId id="277"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229" y="-8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0BEBC0-EB28-4276-A357-439DBA286245}"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4363D-95E3-4ADC-962E-E580A514B689}" type="slidenum">
              <a:rPr lang="en-US" smtClean="0"/>
              <a:pPr/>
              <a:t>‹#›</a:t>
            </a:fld>
            <a:endParaRPr lang="en-US"/>
          </a:p>
        </p:txBody>
      </p:sp>
    </p:spTree>
    <p:extLst>
      <p:ext uri="{BB962C8B-B14F-4D97-AF65-F5344CB8AC3E}">
        <p14:creationId xmlns:p14="http://schemas.microsoft.com/office/powerpoint/2010/main" xmlns="" val="1964365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0BEBC0-EB28-4276-A357-439DBA286245}"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4363D-95E3-4ADC-962E-E580A514B689}" type="slidenum">
              <a:rPr lang="en-US" smtClean="0"/>
              <a:pPr/>
              <a:t>‹#›</a:t>
            </a:fld>
            <a:endParaRPr lang="en-US"/>
          </a:p>
        </p:txBody>
      </p:sp>
    </p:spTree>
    <p:extLst>
      <p:ext uri="{BB962C8B-B14F-4D97-AF65-F5344CB8AC3E}">
        <p14:creationId xmlns:p14="http://schemas.microsoft.com/office/powerpoint/2010/main" xmlns="" val="343437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0BEBC0-EB28-4276-A357-439DBA286245}"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4363D-95E3-4ADC-962E-E580A514B689}" type="slidenum">
              <a:rPr lang="en-US" smtClean="0"/>
              <a:pPr/>
              <a:t>‹#›</a:t>
            </a:fld>
            <a:endParaRPr lang="en-US"/>
          </a:p>
        </p:txBody>
      </p:sp>
    </p:spTree>
    <p:extLst>
      <p:ext uri="{BB962C8B-B14F-4D97-AF65-F5344CB8AC3E}">
        <p14:creationId xmlns:p14="http://schemas.microsoft.com/office/powerpoint/2010/main" xmlns="" val="3501958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0BEBC0-EB28-4276-A357-439DBA286245}"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4363D-95E3-4ADC-962E-E580A514B689}" type="slidenum">
              <a:rPr lang="en-US" smtClean="0"/>
              <a:pPr/>
              <a:t>‹#›</a:t>
            </a:fld>
            <a:endParaRPr lang="en-US"/>
          </a:p>
        </p:txBody>
      </p:sp>
    </p:spTree>
    <p:extLst>
      <p:ext uri="{BB962C8B-B14F-4D97-AF65-F5344CB8AC3E}">
        <p14:creationId xmlns:p14="http://schemas.microsoft.com/office/powerpoint/2010/main" xmlns="" val="196644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0BEBC0-EB28-4276-A357-439DBA286245}"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4363D-95E3-4ADC-962E-E580A514B689}" type="slidenum">
              <a:rPr lang="en-US" smtClean="0"/>
              <a:pPr/>
              <a:t>‹#›</a:t>
            </a:fld>
            <a:endParaRPr lang="en-US"/>
          </a:p>
        </p:txBody>
      </p:sp>
    </p:spTree>
    <p:extLst>
      <p:ext uri="{BB962C8B-B14F-4D97-AF65-F5344CB8AC3E}">
        <p14:creationId xmlns:p14="http://schemas.microsoft.com/office/powerpoint/2010/main" xmlns="" val="1667076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0BEBC0-EB28-4276-A357-439DBA286245}"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4363D-95E3-4ADC-962E-E580A514B689}" type="slidenum">
              <a:rPr lang="en-US" smtClean="0"/>
              <a:pPr/>
              <a:t>‹#›</a:t>
            </a:fld>
            <a:endParaRPr lang="en-US"/>
          </a:p>
        </p:txBody>
      </p:sp>
    </p:spTree>
    <p:extLst>
      <p:ext uri="{BB962C8B-B14F-4D97-AF65-F5344CB8AC3E}">
        <p14:creationId xmlns:p14="http://schemas.microsoft.com/office/powerpoint/2010/main" xmlns="" val="119159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0BEBC0-EB28-4276-A357-439DBA286245}" type="datetimeFigureOut">
              <a:rPr lang="en-US" smtClean="0"/>
              <a:pPr/>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14363D-95E3-4ADC-962E-E580A514B689}" type="slidenum">
              <a:rPr lang="en-US" smtClean="0"/>
              <a:pPr/>
              <a:t>‹#›</a:t>
            </a:fld>
            <a:endParaRPr lang="en-US"/>
          </a:p>
        </p:txBody>
      </p:sp>
    </p:spTree>
    <p:extLst>
      <p:ext uri="{BB962C8B-B14F-4D97-AF65-F5344CB8AC3E}">
        <p14:creationId xmlns:p14="http://schemas.microsoft.com/office/powerpoint/2010/main" xmlns="" val="346576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0BEBC0-EB28-4276-A357-439DBA286245}" type="datetimeFigureOut">
              <a:rPr lang="en-US" smtClean="0"/>
              <a:pPr/>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4363D-95E3-4ADC-962E-E580A514B689}" type="slidenum">
              <a:rPr lang="en-US" smtClean="0"/>
              <a:pPr/>
              <a:t>‹#›</a:t>
            </a:fld>
            <a:endParaRPr lang="en-US"/>
          </a:p>
        </p:txBody>
      </p:sp>
    </p:spTree>
    <p:extLst>
      <p:ext uri="{BB962C8B-B14F-4D97-AF65-F5344CB8AC3E}">
        <p14:creationId xmlns:p14="http://schemas.microsoft.com/office/powerpoint/2010/main" xmlns="" val="79290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0BEBC0-EB28-4276-A357-439DBA286245}" type="datetimeFigureOut">
              <a:rPr lang="en-US" smtClean="0"/>
              <a:pPr/>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14363D-95E3-4ADC-962E-E580A514B689}" type="slidenum">
              <a:rPr lang="en-US" smtClean="0"/>
              <a:pPr/>
              <a:t>‹#›</a:t>
            </a:fld>
            <a:endParaRPr lang="en-US"/>
          </a:p>
        </p:txBody>
      </p:sp>
    </p:spTree>
    <p:extLst>
      <p:ext uri="{BB962C8B-B14F-4D97-AF65-F5344CB8AC3E}">
        <p14:creationId xmlns:p14="http://schemas.microsoft.com/office/powerpoint/2010/main" xmlns="" val="85969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0BEBC0-EB28-4276-A357-439DBA286245}"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4363D-95E3-4ADC-962E-E580A514B689}" type="slidenum">
              <a:rPr lang="en-US" smtClean="0"/>
              <a:pPr/>
              <a:t>‹#›</a:t>
            </a:fld>
            <a:endParaRPr lang="en-US"/>
          </a:p>
        </p:txBody>
      </p:sp>
    </p:spTree>
    <p:extLst>
      <p:ext uri="{BB962C8B-B14F-4D97-AF65-F5344CB8AC3E}">
        <p14:creationId xmlns:p14="http://schemas.microsoft.com/office/powerpoint/2010/main" xmlns="" val="1850139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0BEBC0-EB28-4276-A357-439DBA286245}"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4363D-95E3-4ADC-962E-E580A514B689}" type="slidenum">
              <a:rPr lang="en-US" smtClean="0"/>
              <a:pPr/>
              <a:t>‹#›</a:t>
            </a:fld>
            <a:endParaRPr lang="en-US"/>
          </a:p>
        </p:txBody>
      </p:sp>
    </p:spTree>
    <p:extLst>
      <p:ext uri="{BB962C8B-B14F-4D97-AF65-F5344CB8AC3E}">
        <p14:creationId xmlns:p14="http://schemas.microsoft.com/office/powerpoint/2010/main" xmlns="" val="266065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BEBC0-EB28-4276-A357-439DBA286245}" type="datetimeFigureOut">
              <a:rPr lang="en-US" smtClean="0"/>
              <a:pPr/>
              <a:t>9/6/2022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4363D-95E3-4ADC-962E-E580A514B689}" type="slidenum">
              <a:rPr lang="en-US" smtClean="0"/>
              <a:pPr/>
              <a:t>‹#›</a:t>
            </a:fld>
            <a:endParaRPr lang="en-US"/>
          </a:p>
        </p:txBody>
      </p:sp>
    </p:spTree>
    <p:extLst>
      <p:ext uri="{BB962C8B-B14F-4D97-AF65-F5344CB8AC3E}">
        <p14:creationId xmlns:p14="http://schemas.microsoft.com/office/powerpoint/2010/main" xmlns="" val="3361803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Interfaces</a:t>
            </a:r>
            <a:endParaRPr lang="en-US" dirty="0"/>
          </a:p>
        </p:txBody>
      </p:sp>
      <p:sp>
        <p:nvSpPr>
          <p:cNvPr id="3" name="Subtitle 2"/>
          <p:cNvSpPr>
            <a:spLocks noGrp="1"/>
          </p:cNvSpPr>
          <p:nvPr>
            <p:ph type="subTitle" idx="1"/>
          </p:nvPr>
        </p:nvSpPr>
        <p:spPr/>
        <p:txBody>
          <a:bodyPr/>
          <a:lstStyle/>
          <a:p>
            <a:r>
              <a:rPr lang="en-US" dirty="0" smtClean="0"/>
              <a:t>In Java</a:t>
            </a:r>
            <a:endParaRPr lang="en-US" dirty="0"/>
          </a:p>
        </p:txBody>
      </p:sp>
    </p:spTree>
    <p:extLst>
      <p:ext uri="{BB962C8B-B14F-4D97-AF65-F5344CB8AC3E}">
        <p14:creationId xmlns:p14="http://schemas.microsoft.com/office/powerpoint/2010/main" xmlns="" val="3573510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interface extends multiple interfaces</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com.interfaceex.in;</a:t>
            </a:r>
          </a:p>
          <a:p>
            <a:endParaRPr lang="en-US" dirty="0"/>
          </a:p>
          <a:p>
            <a:r>
              <a:rPr lang="en-US" b="1" dirty="0"/>
              <a:t>interface </a:t>
            </a:r>
            <a:r>
              <a:rPr lang="en-US" b="1" dirty="0" err="1"/>
              <a:t>RollNoDetails</a:t>
            </a:r>
            <a:r>
              <a:rPr lang="en-US" b="1" dirty="0"/>
              <a:t> </a:t>
            </a:r>
          </a:p>
          <a:p>
            <a:r>
              <a:rPr lang="en-US" dirty="0"/>
              <a:t>{</a:t>
            </a:r>
          </a:p>
          <a:p>
            <a:endParaRPr lang="en-US" dirty="0"/>
          </a:p>
          <a:p>
            <a:r>
              <a:rPr lang="en-US" dirty="0"/>
              <a:t>    </a:t>
            </a:r>
            <a:r>
              <a:rPr lang="en-US" b="1" dirty="0"/>
              <a:t>void </a:t>
            </a:r>
            <a:r>
              <a:rPr lang="en-US" b="1" dirty="0" err="1"/>
              <a:t>rollNo</a:t>
            </a:r>
            <a:r>
              <a:rPr lang="en-US" b="1" dirty="0"/>
              <a:t>();</a:t>
            </a:r>
          </a:p>
          <a:p>
            <a:endParaRPr lang="en-US" dirty="0"/>
          </a:p>
          <a:p>
            <a:r>
              <a:rPr lang="en-US" dirty="0"/>
              <a:t>}</a:t>
            </a:r>
          </a:p>
          <a:p>
            <a:r>
              <a:rPr lang="en-US" b="1" dirty="0"/>
              <a:t>interface Address </a:t>
            </a:r>
          </a:p>
          <a:p>
            <a:r>
              <a:rPr lang="en-US" dirty="0"/>
              <a:t>{</a:t>
            </a:r>
          </a:p>
          <a:p>
            <a:endParaRPr lang="en-US" dirty="0"/>
          </a:p>
          <a:p>
            <a:r>
              <a:rPr lang="en-US" dirty="0"/>
              <a:t>    </a:t>
            </a:r>
            <a:r>
              <a:rPr lang="en-US" b="1" dirty="0"/>
              <a:t>void address();</a:t>
            </a:r>
          </a:p>
          <a:p>
            <a:endParaRPr lang="en-US" dirty="0"/>
          </a:p>
          <a:p>
            <a:r>
              <a:rPr lang="en-US" dirty="0"/>
              <a:t>}</a:t>
            </a:r>
          </a:p>
          <a:p>
            <a:r>
              <a:rPr lang="en-US" b="1" dirty="0"/>
              <a:t>interface </a:t>
            </a:r>
            <a:r>
              <a:rPr lang="en-US" b="1" dirty="0" err="1"/>
              <a:t>PersonDetails</a:t>
            </a:r>
            <a:r>
              <a:rPr lang="en-US" b="1" dirty="0"/>
              <a:t> extends </a:t>
            </a:r>
            <a:r>
              <a:rPr lang="en-US" b="1" dirty="0" err="1"/>
              <a:t>RollNoDetails</a:t>
            </a:r>
            <a:r>
              <a:rPr lang="en-US" b="1" dirty="0"/>
              <a:t>, Address{</a:t>
            </a:r>
          </a:p>
          <a:p>
            <a:r>
              <a:rPr lang="en-US" dirty="0"/>
              <a:t>    </a:t>
            </a:r>
          </a:p>
          <a:p>
            <a:r>
              <a:rPr lang="en-US" dirty="0"/>
              <a:t>    </a:t>
            </a:r>
            <a:r>
              <a:rPr lang="en-US" b="1" dirty="0"/>
              <a:t>void name();</a:t>
            </a:r>
          </a:p>
          <a:p>
            <a:endParaRPr lang="en-US" dirty="0"/>
          </a:p>
          <a:p>
            <a:r>
              <a:rPr lang="en-US" dirty="0"/>
              <a:t>}</a:t>
            </a:r>
          </a:p>
          <a:p>
            <a:r>
              <a:rPr lang="en-US" b="1" dirty="0"/>
              <a:t>public class Student implements </a:t>
            </a:r>
            <a:r>
              <a:rPr lang="en-US" b="1" dirty="0" err="1"/>
              <a:t>PersonDetails</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err="1"/>
              <a:t>RollNoDetails</a:t>
            </a:r>
            <a:r>
              <a:rPr lang="en-US" dirty="0"/>
              <a:t> </a:t>
            </a:r>
            <a:r>
              <a:rPr lang="en-US" u="sng" dirty="0"/>
              <a:t>ref;</a:t>
            </a:r>
          </a:p>
          <a:p>
            <a:endParaRPr lang="en-US" dirty="0"/>
          </a:p>
          <a:p>
            <a:r>
              <a:rPr lang="en-US" dirty="0"/>
              <a:t>Student s = </a:t>
            </a:r>
            <a:r>
              <a:rPr lang="en-US" b="1" dirty="0"/>
              <a:t>new Student();</a:t>
            </a:r>
          </a:p>
          <a:p>
            <a:r>
              <a:rPr lang="en-US" dirty="0"/>
              <a:t>ref=s;</a:t>
            </a:r>
          </a:p>
          <a:p>
            <a:r>
              <a:rPr lang="en-US" dirty="0"/>
              <a:t>    </a:t>
            </a:r>
            <a:r>
              <a:rPr lang="en-US" dirty="0" err="1"/>
              <a:t>System.</a:t>
            </a:r>
            <a:r>
              <a:rPr lang="en-US" b="1" i="1" dirty="0" err="1"/>
              <a:t>out.print</a:t>
            </a:r>
            <a:r>
              <a:rPr lang="en-US" b="1" i="1" dirty="0"/>
              <a:t>("Name: ");</a:t>
            </a:r>
          </a:p>
          <a:p>
            <a:r>
              <a:rPr lang="en-US" dirty="0"/>
              <a:t>    s.name();</a:t>
            </a:r>
          </a:p>
          <a:p>
            <a:r>
              <a:rPr lang="en-US" dirty="0"/>
              <a:t>    </a:t>
            </a:r>
            <a:r>
              <a:rPr lang="en-US" dirty="0" err="1"/>
              <a:t>System.</a:t>
            </a:r>
            <a:r>
              <a:rPr lang="en-US" b="1" i="1" dirty="0" err="1"/>
              <a:t>out.print</a:t>
            </a:r>
            <a:r>
              <a:rPr lang="en-US" b="1" i="1" dirty="0"/>
              <a:t>("Roll No: ");</a:t>
            </a:r>
          </a:p>
          <a:p>
            <a:r>
              <a:rPr lang="en-US" dirty="0"/>
              <a:t>    </a:t>
            </a:r>
            <a:r>
              <a:rPr lang="en-US" dirty="0" err="1"/>
              <a:t>s.rollNo</a:t>
            </a:r>
            <a:r>
              <a:rPr lang="en-US" dirty="0"/>
              <a:t>();</a:t>
            </a:r>
          </a:p>
          <a:p>
            <a:r>
              <a:rPr lang="en-US" dirty="0"/>
              <a:t>    </a:t>
            </a:r>
            <a:r>
              <a:rPr lang="en-US" dirty="0" err="1"/>
              <a:t>System.</a:t>
            </a:r>
            <a:r>
              <a:rPr lang="en-US" b="1" i="1" dirty="0" err="1"/>
              <a:t>out.print</a:t>
            </a:r>
            <a:r>
              <a:rPr lang="en-US" b="1" i="1" dirty="0"/>
              <a:t>("</a:t>
            </a:r>
            <a:r>
              <a:rPr lang="en-US" b="1" i="1" dirty="0" err="1"/>
              <a:t>Adress</a:t>
            </a:r>
            <a:r>
              <a:rPr lang="en-US" b="1" i="1" dirty="0"/>
              <a:t>: ");</a:t>
            </a:r>
          </a:p>
          <a:p>
            <a:r>
              <a:rPr lang="en-US" dirty="0"/>
              <a:t>    </a:t>
            </a:r>
            <a:r>
              <a:rPr lang="en-US" dirty="0" err="1"/>
              <a:t>s.address</a:t>
            </a:r>
            <a:r>
              <a:rPr lang="en-US" dirty="0"/>
              <a:t>();</a:t>
            </a:r>
          </a:p>
          <a:p>
            <a:r>
              <a:rPr lang="en-US" dirty="0"/>
              <a:t>}</a:t>
            </a:r>
          </a:p>
          <a:p>
            <a:endParaRPr lang="en-US" dirty="0"/>
          </a:p>
          <a:p>
            <a:r>
              <a:rPr lang="en-US" dirty="0"/>
              <a:t>@Override</a:t>
            </a:r>
          </a:p>
          <a:p>
            <a:r>
              <a:rPr lang="en-US" b="1" dirty="0"/>
              <a:t>public void </a:t>
            </a:r>
            <a:r>
              <a:rPr lang="en-US" b="1" dirty="0" err="1"/>
              <a:t>rollNo</a:t>
            </a:r>
            <a:r>
              <a:rPr lang="en-US" b="1" dirty="0"/>
              <a:t>() {</a:t>
            </a:r>
          </a:p>
          <a:p>
            <a:r>
              <a:rPr lang="en-US" dirty="0"/>
              <a:t>// </a:t>
            </a:r>
            <a:r>
              <a:rPr lang="en-US" b="1" dirty="0"/>
              <a:t>TODO Auto-generated method stub</a:t>
            </a:r>
          </a:p>
          <a:p>
            <a:r>
              <a:rPr lang="en-US" dirty="0" err="1"/>
              <a:t>System.</a:t>
            </a:r>
            <a:r>
              <a:rPr lang="en-US" b="1" i="1" dirty="0" err="1"/>
              <a:t>out.println</a:t>
            </a:r>
            <a:r>
              <a:rPr lang="en-US" b="1" i="1" dirty="0"/>
              <a:t>(123456);</a:t>
            </a:r>
          </a:p>
          <a:p>
            <a:r>
              <a:rPr lang="en-US" dirty="0"/>
              <a:t>}</a:t>
            </a:r>
          </a:p>
          <a:p>
            <a:endParaRPr lang="en-US" dirty="0"/>
          </a:p>
          <a:p>
            <a:r>
              <a:rPr lang="en-US" dirty="0"/>
              <a:t>@Override</a:t>
            </a:r>
          </a:p>
          <a:p>
            <a:r>
              <a:rPr lang="en-US" b="1" dirty="0"/>
              <a:t>public void name() {</a:t>
            </a:r>
          </a:p>
          <a:p>
            <a:r>
              <a:rPr lang="en-US" dirty="0"/>
              <a:t>// </a:t>
            </a:r>
            <a:r>
              <a:rPr lang="en-US" b="1" dirty="0"/>
              <a:t>TODO Auto-generated method stub</a:t>
            </a:r>
          </a:p>
          <a:p>
            <a:r>
              <a:rPr lang="en-US" dirty="0" err="1"/>
              <a:t>System.</a:t>
            </a:r>
            <a:r>
              <a:rPr lang="en-US" b="1" i="1" dirty="0" err="1"/>
              <a:t>out.println</a:t>
            </a:r>
            <a:r>
              <a:rPr lang="en-US" b="1" i="1" dirty="0"/>
              <a:t>("</a:t>
            </a:r>
            <a:r>
              <a:rPr lang="en-US" b="1" i="1" dirty="0" err="1"/>
              <a:t>Ravichandra</a:t>
            </a:r>
            <a:r>
              <a:rPr lang="en-US" b="1" i="1" dirty="0"/>
              <a:t>");</a:t>
            </a:r>
          </a:p>
          <a:p>
            <a:r>
              <a:rPr lang="en-US" dirty="0"/>
              <a:t>}</a:t>
            </a:r>
          </a:p>
          <a:p>
            <a:endParaRPr lang="en-US" dirty="0"/>
          </a:p>
          <a:p>
            <a:r>
              <a:rPr lang="en-US" dirty="0"/>
              <a:t>@Override</a:t>
            </a:r>
          </a:p>
          <a:p>
            <a:r>
              <a:rPr lang="en-US" b="1" dirty="0"/>
              <a:t>public void address() {</a:t>
            </a:r>
          </a:p>
          <a:p>
            <a:r>
              <a:rPr lang="en-US" dirty="0"/>
              <a:t>// </a:t>
            </a:r>
            <a:r>
              <a:rPr lang="en-US" b="1" dirty="0"/>
              <a:t>TODO Auto-generated method stub</a:t>
            </a:r>
          </a:p>
          <a:p>
            <a:r>
              <a:rPr lang="en-US" dirty="0" err="1"/>
              <a:t>System.</a:t>
            </a:r>
            <a:r>
              <a:rPr lang="en-US" b="1" i="1" dirty="0" err="1"/>
              <a:t>out.println</a:t>
            </a:r>
            <a:r>
              <a:rPr lang="en-US" b="1" i="1" dirty="0"/>
              <a:t>("</a:t>
            </a:r>
            <a:r>
              <a:rPr lang="en-US" b="1" i="1" dirty="0" err="1"/>
              <a:t>Jalluru</a:t>
            </a:r>
            <a:r>
              <a:rPr lang="en-US" b="1" i="1" dirty="0"/>
              <a:t>");</a:t>
            </a:r>
          </a:p>
          <a:p>
            <a:r>
              <a:rPr lang="en-US" dirty="0"/>
              <a:t>}</a:t>
            </a:r>
          </a:p>
          <a:p>
            <a:endParaRPr lang="en-US" dirty="0"/>
          </a:p>
          <a:p>
            <a:endParaRPr lang="en-US" dirty="0"/>
          </a:p>
          <a:p>
            <a:endParaRPr lang="en-US" dirty="0"/>
          </a:p>
          <a:p>
            <a:r>
              <a:rPr lang="en-US" dirty="0"/>
              <a:t>}</a:t>
            </a:r>
          </a:p>
          <a:p>
            <a:endParaRPr lang="en-US" dirty="0"/>
          </a:p>
        </p:txBody>
      </p:sp>
    </p:spTree>
    <p:extLst>
      <p:ext uri="{BB962C8B-B14F-4D97-AF65-F5344CB8AC3E}">
        <p14:creationId xmlns:p14="http://schemas.microsoft.com/office/powerpoint/2010/main" xmlns="" val="1345579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com.interfaceex.in;</a:t>
            </a:r>
          </a:p>
          <a:p>
            <a:endParaRPr lang="en-US" dirty="0"/>
          </a:p>
          <a:p>
            <a:r>
              <a:rPr lang="en-US" b="1" dirty="0"/>
              <a:t>interface Father</a:t>
            </a:r>
          </a:p>
          <a:p>
            <a:r>
              <a:rPr lang="en-US" dirty="0"/>
              <a:t>{</a:t>
            </a:r>
          </a:p>
          <a:p>
            <a:r>
              <a:rPr lang="en-US" b="1" dirty="0"/>
              <a:t>float </a:t>
            </a:r>
            <a:r>
              <a:rPr lang="en-US" b="1" i="1" dirty="0"/>
              <a:t>HT=6.2f;// public static final</a:t>
            </a:r>
          </a:p>
          <a:p>
            <a:r>
              <a:rPr lang="en-US" b="1" dirty="0"/>
              <a:t>void height();// public abstract</a:t>
            </a:r>
          </a:p>
          <a:p>
            <a:r>
              <a:rPr lang="en-US" dirty="0"/>
              <a:t>}</a:t>
            </a:r>
          </a:p>
          <a:p>
            <a:r>
              <a:rPr lang="en-US" b="1" dirty="0"/>
              <a:t>interface Mother</a:t>
            </a:r>
          </a:p>
          <a:p>
            <a:r>
              <a:rPr lang="en-US" dirty="0"/>
              <a:t>{</a:t>
            </a:r>
          </a:p>
          <a:p>
            <a:r>
              <a:rPr lang="en-US" b="1" dirty="0"/>
              <a:t>float </a:t>
            </a:r>
            <a:r>
              <a:rPr lang="en-US" b="1" i="1" dirty="0"/>
              <a:t>HT=5.8f;// public static final</a:t>
            </a:r>
          </a:p>
          <a:p>
            <a:r>
              <a:rPr lang="en-US" b="1" dirty="0"/>
              <a:t>void height();// public abstract</a:t>
            </a:r>
          </a:p>
          <a:p>
            <a:r>
              <a:rPr lang="en-US" dirty="0"/>
              <a:t>}</a:t>
            </a:r>
          </a:p>
          <a:p>
            <a:r>
              <a:rPr lang="en-US" dirty="0"/>
              <a:t>// child</a:t>
            </a:r>
          </a:p>
          <a:p>
            <a:r>
              <a:rPr lang="en-US" b="1" dirty="0"/>
              <a:t>public class </a:t>
            </a:r>
            <a:r>
              <a:rPr lang="en-US" b="1" dirty="0" err="1"/>
              <a:t>MultiInterface</a:t>
            </a:r>
            <a:r>
              <a:rPr lang="en-US" b="1" dirty="0"/>
              <a:t> implements Father, Mother{</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err="1"/>
              <a:t>MultiInterface</a:t>
            </a:r>
            <a:r>
              <a:rPr lang="en-US" dirty="0"/>
              <a:t> m = </a:t>
            </a:r>
            <a:r>
              <a:rPr lang="en-US" b="1" dirty="0"/>
              <a:t>new </a:t>
            </a:r>
            <a:r>
              <a:rPr lang="en-US" b="1" dirty="0" err="1"/>
              <a:t>MultiInterface</a:t>
            </a:r>
            <a:r>
              <a:rPr lang="en-US" b="1" dirty="0"/>
              <a:t>();</a:t>
            </a:r>
          </a:p>
          <a:p>
            <a:r>
              <a:rPr lang="en-US" dirty="0" err="1"/>
              <a:t>m.height</a:t>
            </a:r>
            <a:r>
              <a:rPr lang="en-US" dirty="0"/>
              <a:t>();</a:t>
            </a:r>
          </a:p>
          <a:p>
            <a:r>
              <a:rPr lang="en-US" dirty="0"/>
              <a:t>}</a:t>
            </a:r>
          </a:p>
          <a:p>
            <a:endParaRPr lang="en-US" dirty="0"/>
          </a:p>
          <a:p>
            <a:r>
              <a:rPr lang="en-US" dirty="0"/>
              <a:t>@Override</a:t>
            </a:r>
          </a:p>
          <a:p>
            <a:r>
              <a:rPr lang="en-US" b="1" dirty="0"/>
              <a:t>public void height() {</a:t>
            </a:r>
          </a:p>
          <a:p>
            <a:r>
              <a:rPr lang="en-US" dirty="0"/>
              <a:t>// </a:t>
            </a:r>
            <a:r>
              <a:rPr lang="en-US" b="1" dirty="0"/>
              <a:t>TODO Auto-generated method stub</a:t>
            </a:r>
          </a:p>
          <a:p>
            <a:r>
              <a:rPr lang="en-US" b="1" dirty="0"/>
              <a:t>float </a:t>
            </a:r>
            <a:r>
              <a:rPr lang="en-US" b="1" dirty="0" err="1"/>
              <a:t>ht</a:t>
            </a:r>
            <a:r>
              <a:rPr lang="en-US" b="1" dirty="0"/>
              <a:t>=(Father.</a:t>
            </a:r>
            <a:r>
              <a:rPr lang="en-US" b="1" i="1" dirty="0"/>
              <a:t>HT+Mother.HT)/2;</a:t>
            </a:r>
          </a:p>
          <a:p>
            <a:r>
              <a:rPr lang="en-US" dirty="0" err="1"/>
              <a:t>System.</a:t>
            </a:r>
            <a:r>
              <a:rPr lang="en-US" b="1" i="1" dirty="0" err="1"/>
              <a:t>out.println</a:t>
            </a:r>
            <a:r>
              <a:rPr lang="en-US" b="1" i="1" dirty="0"/>
              <a:t>("child height :" + </a:t>
            </a:r>
            <a:r>
              <a:rPr lang="en-US" b="1" i="1" dirty="0" err="1"/>
              <a:t>ht</a:t>
            </a:r>
            <a:r>
              <a:rPr lang="en-US" b="1" i="1" dirty="0"/>
              <a:t>);</a:t>
            </a:r>
          </a:p>
          <a:p>
            <a:endParaRPr lang="en-US" dirty="0"/>
          </a:p>
          <a:p>
            <a:r>
              <a:rPr lang="en-US" dirty="0"/>
              <a:t>}</a:t>
            </a:r>
          </a:p>
          <a:p>
            <a:endParaRPr lang="en-US" dirty="0"/>
          </a:p>
          <a:p>
            <a:r>
              <a:rPr lang="en-US" dirty="0"/>
              <a:t>}</a:t>
            </a:r>
          </a:p>
          <a:p>
            <a:r>
              <a:rPr lang="en-US" dirty="0" smtClean="0"/>
              <a:t> </a:t>
            </a:r>
            <a:endParaRPr lang="en-US" dirty="0"/>
          </a:p>
        </p:txBody>
      </p:sp>
    </p:spTree>
    <p:extLst>
      <p:ext uri="{BB962C8B-B14F-4D97-AF65-F5344CB8AC3E}">
        <p14:creationId xmlns:p14="http://schemas.microsoft.com/office/powerpoint/2010/main" xmlns="" val="384597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interface</a:t>
            </a: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sz="2400" dirty="0" smtClean="0"/>
              <a:t>Let us see how the interface </a:t>
            </a:r>
            <a:r>
              <a:rPr lang="en-US" sz="2400" dirty="0"/>
              <a:t>i</a:t>
            </a:r>
            <a:r>
              <a:rPr lang="en-US" sz="2400" dirty="0" smtClean="0"/>
              <a:t>s advantageous in software development.</a:t>
            </a:r>
          </a:p>
          <a:p>
            <a:r>
              <a:rPr lang="en-US" sz="2400" dirty="0" smtClean="0"/>
              <a:t>A programmer asked to write a java program to connect to database and retrieve a data from database, process the data and display the results.</a:t>
            </a:r>
          </a:p>
          <a:p>
            <a:r>
              <a:rPr lang="en-US" sz="2400" b="1" dirty="0" smtClean="0"/>
              <a:t>Class </a:t>
            </a:r>
            <a:r>
              <a:rPr lang="en-US" sz="2400" b="1" dirty="0" err="1" smtClean="0"/>
              <a:t>Myclass</a:t>
            </a:r>
            <a:endParaRPr lang="en-US" sz="2400" b="1" dirty="0"/>
          </a:p>
          <a:p>
            <a:r>
              <a:rPr lang="en-US" sz="2400" dirty="0" smtClean="0"/>
              <a:t>{</a:t>
            </a:r>
            <a:r>
              <a:rPr lang="en-US" sz="2400" b="1" dirty="0" smtClean="0"/>
              <a:t>void </a:t>
            </a:r>
            <a:r>
              <a:rPr lang="en-US" sz="2400" b="1" dirty="0"/>
              <a:t>connect</a:t>
            </a:r>
            <a:r>
              <a:rPr lang="en-US" sz="2400" b="1" dirty="0" smtClean="0"/>
              <a:t>();--- code connect to oracle DB</a:t>
            </a:r>
            <a:endParaRPr lang="en-US" sz="2400" b="1" dirty="0"/>
          </a:p>
          <a:p>
            <a:r>
              <a:rPr lang="en-US" sz="2400" b="1" dirty="0"/>
              <a:t>void disconnect</a:t>
            </a:r>
            <a:r>
              <a:rPr lang="en-US" sz="2400" b="1" dirty="0" smtClean="0"/>
              <a:t>(); </a:t>
            </a:r>
            <a:r>
              <a:rPr lang="en-US" sz="2400" dirty="0" smtClean="0"/>
              <a:t>}</a:t>
            </a:r>
          </a:p>
          <a:p>
            <a:r>
              <a:rPr lang="en-US" sz="2400" dirty="0" smtClean="0"/>
              <a:t>This has the limitation. It can connect only Oracle data base.</a:t>
            </a:r>
          </a:p>
          <a:p>
            <a:r>
              <a:rPr lang="en-US" sz="2400" dirty="0" smtClean="0"/>
              <a:t>Suppose if client is using any other database and this code doesn’t work. Then how to design a code in such a way that is used to connect any database in the world.</a:t>
            </a:r>
          </a:p>
          <a:p>
            <a:endParaRPr lang="en-US" sz="2400" dirty="0"/>
          </a:p>
        </p:txBody>
      </p:sp>
    </p:spTree>
    <p:extLst>
      <p:ext uri="{BB962C8B-B14F-4D97-AF65-F5344CB8AC3E}">
        <p14:creationId xmlns:p14="http://schemas.microsoft.com/office/powerpoint/2010/main" xmlns="" val="1448937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a:bodyPr>
          <a:lstStyle/>
          <a:p>
            <a:r>
              <a:rPr lang="en-US" sz="2000" dirty="0"/>
              <a:t>One way to write several classes., each to connect to a particular data base.</a:t>
            </a:r>
          </a:p>
          <a:p>
            <a:r>
              <a:rPr lang="en-US" sz="2000" dirty="0" smtClean="0"/>
              <a:t>This takes a lot of time and effort.</a:t>
            </a:r>
          </a:p>
          <a:p>
            <a:r>
              <a:rPr lang="en-US" sz="2000" dirty="0" smtClean="0"/>
              <a:t>Once we release our software into market if the version of data base is changes and again we need to rewrite our code.</a:t>
            </a:r>
          </a:p>
          <a:p>
            <a:r>
              <a:rPr lang="en-US" sz="2000" dirty="0" smtClean="0"/>
              <a:t>Interface helps in solve this problem.</a:t>
            </a:r>
          </a:p>
          <a:p>
            <a:r>
              <a:rPr lang="en-US" sz="2000" b="1" dirty="0"/>
              <a:t>interface </a:t>
            </a:r>
            <a:r>
              <a:rPr lang="en-US" sz="2000" b="1" dirty="0" err="1"/>
              <a:t>MyInter</a:t>
            </a:r>
            <a:endParaRPr lang="en-US" sz="2000" b="1" dirty="0"/>
          </a:p>
          <a:p>
            <a:r>
              <a:rPr lang="en-US" sz="2000" dirty="0" smtClean="0"/>
              <a:t>{</a:t>
            </a:r>
            <a:r>
              <a:rPr lang="en-US" sz="2000" b="1" dirty="0" smtClean="0"/>
              <a:t>void </a:t>
            </a:r>
            <a:r>
              <a:rPr lang="en-US" sz="2000" b="1" dirty="0"/>
              <a:t>connect();</a:t>
            </a:r>
          </a:p>
          <a:p>
            <a:r>
              <a:rPr lang="en-US" sz="2000" b="1" dirty="0"/>
              <a:t>void disconnect</a:t>
            </a:r>
            <a:r>
              <a:rPr lang="en-US" sz="2000" b="1" dirty="0" smtClean="0"/>
              <a:t>();</a:t>
            </a:r>
            <a:r>
              <a:rPr lang="en-US" sz="2000" dirty="0" smtClean="0"/>
              <a:t>}</a:t>
            </a:r>
          </a:p>
          <a:p>
            <a:pPr marL="0" indent="0">
              <a:buNone/>
            </a:pPr>
            <a:r>
              <a:rPr lang="en-US" sz="2400" b="1" dirty="0" smtClean="0"/>
              <a:t>Important Interview Questions</a:t>
            </a:r>
          </a:p>
          <a:p>
            <a:r>
              <a:rPr lang="en-US" sz="2000" dirty="0" smtClean="0"/>
              <a:t>Interface methods are public  since they should be available to third party vendors to provide implementation. They are abstract because the implementation is left for third party vendors.</a:t>
            </a:r>
          </a:p>
          <a:p>
            <a:endParaRPr lang="en-US" sz="2000" dirty="0"/>
          </a:p>
          <a:p>
            <a:r>
              <a:rPr lang="en-US" sz="2000" dirty="0" smtClean="0"/>
              <a:t>Oracle company will  implementation that is Driver class.</a:t>
            </a:r>
          </a:p>
        </p:txBody>
      </p:sp>
    </p:spTree>
    <p:extLst>
      <p:ext uri="{BB962C8B-B14F-4D97-AF65-F5344CB8AC3E}">
        <p14:creationId xmlns:p14="http://schemas.microsoft.com/office/powerpoint/2010/main" xmlns="" val="1919127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76200"/>
            <a:ext cx="8229600" cy="6049963"/>
          </a:xfrm>
        </p:spPr>
        <p:txBody>
          <a:bodyPr/>
          <a:lstStyle/>
          <a:p>
            <a:r>
              <a:rPr lang="en-US" dirty="0"/>
              <a:t>There are two more concerns :</a:t>
            </a:r>
          </a:p>
          <a:p>
            <a:r>
              <a:rPr lang="en-US" dirty="0" smtClean="0"/>
              <a:t>Why third party vendors implementation </a:t>
            </a:r>
          </a:p>
          <a:p>
            <a:r>
              <a:rPr lang="en-US" dirty="0" smtClean="0"/>
              <a:t>Profitable and purchases every one.</a:t>
            </a:r>
          </a:p>
          <a:p>
            <a:r>
              <a:rPr lang="en-US" dirty="0" smtClean="0"/>
              <a:t>Second concern:</a:t>
            </a:r>
          </a:p>
          <a:p>
            <a:r>
              <a:rPr lang="en-US" dirty="0" smtClean="0"/>
              <a:t>How the third party vendor knows which method to implement?</a:t>
            </a:r>
          </a:p>
          <a:p>
            <a:r>
              <a:rPr lang="en-US" dirty="0" smtClean="0"/>
              <a:t>The third party vendor know from the API document(Application Programmable Interface).</a:t>
            </a:r>
            <a:endParaRPr lang="en-US" dirty="0"/>
          </a:p>
        </p:txBody>
      </p:sp>
    </p:spTree>
    <p:extLst>
      <p:ext uri="{BB962C8B-B14F-4D97-AF65-F5344CB8AC3E}">
        <p14:creationId xmlns:p14="http://schemas.microsoft.com/office/powerpoint/2010/main" xmlns="" val="1249679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through command line</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com.interfaceex.in;</a:t>
            </a:r>
          </a:p>
          <a:p>
            <a:endParaRPr lang="en-US" dirty="0"/>
          </a:p>
          <a:p>
            <a:r>
              <a:rPr lang="en-US" b="1" dirty="0"/>
              <a:t>interface </a:t>
            </a:r>
            <a:r>
              <a:rPr lang="en-US" b="1" dirty="0" err="1"/>
              <a:t>MyInter</a:t>
            </a:r>
            <a:endParaRPr lang="en-US" b="1" dirty="0"/>
          </a:p>
          <a:p>
            <a:r>
              <a:rPr lang="en-US" dirty="0"/>
              <a:t>{</a:t>
            </a:r>
          </a:p>
          <a:p>
            <a:r>
              <a:rPr lang="en-US" b="1" dirty="0"/>
              <a:t>void connect();</a:t>
            </a:r>
          </a:p>
          <a:p>
            <a:r>
              <a:rPr lang="en-US" b="1" dirty="0"/>
              <a:t>void disconnect();</a:t>
            </a:r>
          </a:p>
          <a:p>
            <a:r>
              <a:rPr lang="en-US" dirty="0"/>
              <a:t>}</a:t>
            </a:r>
          </a:p>
          <a:p>
            <a:r>
              <a:rPr lang="en-US" b="1" dirty="0"/>
              <a:t>class </a:t>
            </a:r>
            <a:r>
              <a:rPr lang="en-US" b="1" dirty="0" err="1"/>
              <a:t>OracleDB</a:t>
            </a:r>
            <a:r>
              <a:rPr lang="en-US" b="1" dirty="0"/>
              <a:t> implements </a:t>
            </a:r>
            <a:r>
              <a:rPr lang="en-US" b="1" dirty="0" err="1"/>
              <a:t>MyInter</a:t>
            </a:r>
            <a:endParaRPr lang="en-US" b="1" dirty="0"/>
          </a:p>
          <a:p>
            <a:r>
              <a:rPr lang="en-US" dirty="0"/>
              <a:t>{</a:t>
            </a:r>
          </a:p>
          <a:p>
            <a:r>
              <a:rPr lang="en-US" b="1" dirty="0"/>
              <a:t>public void connect()</a:t>
            </a:r>
          </a:p>
          <a:p>
            <a:r>
              <a:rPr lang="en-US" dirty="0"/>
              <a:t>{</a:t>
            </a:r>
          </a:p>
          <a:p>
            <a:r>
              <a:rPr lang="en-US" dirty="0" err="1"/>
              <a:t>System.</a:t>
            </a:r>
            <a:r>
              <a:rPr lang="en-US" b="1" i="1" dirty="0" err="1"/>
              <a:t>out.println</a:t>
            </a:r>
            <a:r>
              <a:rPr lang="en-US" b="1" i="1" dirty="0"/>
              <a:t>("Connecting to Oracle database");</a:t>
            </a:r>
          </a:p>
          <a:p>
            <a:r>
              <a:rPr lang="en-US" dirty="0"/>
              <a:t>}</a:t>
            </a:r>
          </a:p>
          <a:p>
            <a:r>
              <a:rPr lang="en-US" b="1" dirty="0"/>
              <a:t>public void disconnect()</a:t>
            </a:r>
          </a:p>
          <a:p>
            <a:r>
              <a:rPr lang="en-US" dirty="0"/>
              <a:t>{</a:t>
            </a:r>
          </a:p>
          <a:p>
            <a:r>
              <a:rPr lang="en-US" dirty="0" err="1"/>
              <a:t>System.</a:t>
            </a:r>
            <a:r>
              <a:rPr lang="en-US" b="1" i="1" dirty="0" err="1"/>
              <a:t>out.println</a:t>
            </a:r>
            <a:r>
              <a:rPr lang="en-US" b="1" i="1" dirty="0"/>
              <a:t>("Disconnecting from Oracle database");</a:t>
            </a:r>
          </a:p>
          <a:p>
            <a:r>
              <a:rPr lang="en-US" dirty="0"/>
              <a:t>}</a:t>
            </a:r>
          </a:p>
          <a:p>
            <a:r>
              <a:rPr lang="en-US" dirty="0"/>
              <a:t>}</a:t>
            </a:r>
          </a:p>
          <a:p>
            <a:r>
              <a:rPr lang="en-US" b="1" dirty="0"/>
              <a:t>class </a:t>
            </a:r>
            <a:r>
              <a:rPr lang="en-US" b="1" dirty="0" err="1"/>
              <a:t>SybaseDB</a:t>
            </a:r>
            <a:r>
              <a:rPr lang="en-US" b="1" dirty="0"/>
              <a:t> implements </a:t>
            </a:r>
            <a:r>
              <a:rPr lang="en-US" b="1" dirty="0" err="1"/>
              <a:t>MyInter</a:t>
            </a:r>
            <a:endParaRPr lang="en-US" b="1" dirty="0"/>
          </a:p>
          <a:p>
            <a:r>
              <a:rPr lang="en-US" dirty="0"/>
              <a:t>{</a:t>
            </a:r>
          </a:p>
          <a:p>
            <a:r>
              <a:rPr lang="en-US" b="1" dirty="0"/>
              <a:t>public void connect()</a:t>
            </a:r>
          </a:p>
          <a:p>
            <a:r>
              <a:rPr lang="en-US" dirty="0"/>
              <a:t>{</a:t>
            </a:r>
          </a:p>
          <a:p>
            <a:r>
              <a:rPr lang="en-US" dirty="0" err="1"/>
              <a:t>System.</a:t>
            </a:r>
            <a:r>
              <a:rPr lang="en-US" b="1" i="1" dirty="0" err="1"/>
              <a:t>out.println</a:t>
            </a:r>
            <a:r>
              <a:rPr lang="en-US" b="1" i="1" dirty="0"/>
              <a:t>("Connecting to Sybase database");</a:t>
            </a:r>
          </a:p>
          <a:p>
            <a:r>
              <a:rPr lang="en-US" dirty="0"/>
              <a:t>}</a:t>
            </a:r>
          </a:p>
          <a:p>
            <a:r>
              <a:rPr lang="en-US" b="1" dirty="0"/>
              <a:t>public void disconnect()</a:t>
            </a:r>
          </a:p>
          <a:p>
            <a:r>
              <a:rPr lang="en-US" dirty="0"/>
              <a:t>{</a:t>
            </a:r>
          </a:p>
          <a:p>
            <a:r>
              <a:rPr lang="en-US" dirty="0" err="1"/>
              <a:t>System.</a:t>
            </a:r>
            <a:r>
              <a:rPr lang="en-US" b="1" i="1" dirty="0" err="1"/>
              <a:t>out.println</a:t>
            </a:r>
            <a:r>
              <a:rPr lang="en-US" b="1" i="1" dirty="0"/>
              <a:t>("Disconnecting from Sybase database");</a:t>
            </a:r>
          </a:p>
          <a:p>
            <a:r>
              <a:rPr lang="en-US" dirty="0"/>
              <a:t>}</a:t>
            </a:r>
          </a:p>
          <a:p>
            <a:r>
              <a:rPr lang="en-US" dirty="0"/>
              <a:t>}</a:t>
            </a:r>
          </a:p>
          <a:p>
            <a:r>
              <a:rPr lang="en-US" b="1" dirty="0"/>
              <a:t>public class </a:t>
            </a:r>
            <a:r>
              <a:rPr lang="en-US" b="1" dirty="0" err="1"/>
              <a:t>InterfaceDemo</a:t>
            </a:r>
            <a:r>
              <a:rPr lang="en-US" b="1" dirty="0"/>
              <a:t> {</a:t>
            </a:r>
          </a:p>
          <a:p>
            <a:endParaRPr lang="en-US" dirty="0"/>
          </a:p>
          <a:p>
            <a:r>
              <a:rPr lang="en-US" b="1" dirty="0"/>
              <a:t>public static void main(String </a:t>
            </a:r>
            <a:r>
              <a:rPr lang="en-US" b="1" dirty="0" err="1"/>
              <a:t>args</a:t>
            </a:r>
            <a:r>
              <a:rPr lang="en-US" b="1" dirty="0"/>
              <a:t>[]) throws Exception {</a:t>
            </a:r>
          </a:p>
          <a:p>
            <a:r>
              <a:rPr lang="en-US" dirty="0"/>
              <a:t>// Accept the implementation </a:t>
            </a:r>
            <a:r>
              <a:rPr lang="en-US" u="sng" dirty="0" err="1"/>
              <a:t>classname</a:t>
            </a:r>
            <a:r>
              <a:rPr lang="en-US" u="sng" dirty="0"/>
              <a:t> from command line arguments</a:t>
            </a:r>
          </a:p>
          <a:p>
            <a:r>
              <a:rPr lang="en-US" dirty="0"/>
              <a:t>// and store in object c.</a:t>
            </a:r>
          </a:p>
          <a:p>
            <a:r>
              <a:rPr lang="en-US" u="sng" dirty="0"/>
              <a:t>Class c= </a:t>
            </a:r>
            <a:r>
              <a:rPr lang="en-US" u="sng" dirty="0" err="1"/>
              <a:t>Class.</a:t>
            </a:r>
            <a:r>
              <a:rPr lang="en-US" i="1" u="sng" dirty="0" err="1"/>
              <a:t>forName</a:t>
            </a:r>
            <a:r>
              <a:rPr lang="en-US" i="1" u="sng" dirty="0"/>
              <a:t>(</a:t>
            </a:r>
            <a:r>
              <a:rPr lang="en-US" i="1" u="sng" dirty="0" err="1"/>
              <a:t>args</a:t>
            </a:r>
            <a:r>
              <a:rPr lang="en-US" i="1" u="sng" dirty="0"/>
              <a:t>[0]);</a:t>
            </a:r>
          </a:p>
          <a:p>
            <a:endParaRPr lang="en-US" dirty="0"/>
          </a:p>
          <a:p>
            <a:r>
              <a:rPr lang="en-US" dirty="0"/>
              <a:t>// create an object to the class whose name is in c.</a:t>
            </a:r>
          </a:p>
          <a:p>
            <a:r>
              <a:rPr lang="en-US" dirty="0"/>
              <a:t>// let the reference variable of interface point to it.</a:t>
            </a:r>
          </a:p>
          <a:p>
            <a:r>
              <a:rPr lang="en-US" dirty="0" err="1"/>
              <a:t>MyInter</a:t>
            </a:r>
            <a:r>
              <a:rPr lang="en-US" dirty="0"/>
              <a:t> mi = (</a:t>
            </a:r>
            <a:r>
              <a:rPr lang="en-US" dirty="0" err="1"/>
              <a:t>MyInter</a:t>
            </a:r>
            <a:r>
              <a:rPr lang="en-US" dirty="0"/>
              <a:t>)</a:t>
            </a:r>
            <a:r>
              <a:rPr lang="en-US" dirty="0" err="1"/>
              <a:t>c.newInstance</a:t>
            </a:r>
            <a:r>
              <a:rPr lang="en-US" dirty="0"/>
              <a:t>();</a:t>
            </a:r>
          </a:p>
          <a:p>
            <a:r>
              <a:rPr lang="en-US" dirty="0"/>
              <a:t>// call methods of the object using </a:t>
            </a:r>
            <a:r>
              <a:rPr lang="en-US" u="sng" dirty="0"/>
              <a:t>mi.</a:t>
            </a:r>
          </a:p>
          <a:p>
            <a:r>
              <a:rPr lang="en-US" dirty="0" err="1"/>
              <a:t>mi.connect</a:t>
            </a:r>
            <a:r>
              <a:rPr lang="en-US" dirty="0"/>
              <a:t>();</a:t>
            </a:r>
          </a:p>
          <a:p>
            <a:r>
              <a:rPr lang="en-US" dirty="0" err="1"/>
              <a:t>mi.disconnect</a:t>
            </a:r>
            <a:r>
              <a:rPr lang="en-US" dirty="0"/>
              <a:t>();</a:t>
            </a:r>
          </a:p>
          <a:p>
            <a:endParaRPr lang="en-US" dirty="0"/>
          </a:p>
          <a:p>
            <a:endParaRPr lang="en-US" dirty="0"/>
          </a:p>
          <a:p>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xmlns="" val="2668450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How to use command line arguments</a:t>
            </a:r>
            <a:endParaRPr lang="en-US" dirty="0"/>
          </a:p>
        </p:txBody>
      </p:sp>
      <p:sp>
        <p:nvSpPr>
          <p:cNvPr id="3" name="Content Placeholder 2"/>
          <p:cNvSpPr>
            <a:spLocks noGrp="1"/>
          </p:cNvSpPr>
          <p:nvPr>
            <p:ph idx="1"/>
          </p:nvPr>
        </p:nvSpPr>
        <p:spPr>
          <a:xfrm>
            <a:off x="457200" y="228600"/>
            <a:ext cx="8229600" cy="5897563"/>
          </a:xfrm>
        </p:spPr>
        <p:txBody>
          <a:bodyPr/>
          <a:lstStyle/>
          <a:p>
            <a:r>
              <a:rPr lang="en-US" dirty="0" smtClean="0"/>
              <a:t>  </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9563" y="966788"/>
            <a:ext cx="8524875" cy="5357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04355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457200"/>
            <a:ext cx="8534399" cy="571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33878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457200"/>
            <a:ext cx="8763000" cy="5336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43890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Summarize points on interface</a:t>
            </a:r>
            <a:endParaRPr lang="en-US" dirty="0"/>
          </a:p>
        </p:txBody>
      </p:sp>
      <p:sp>
        <p:nvSpPr>
          <p:cNvPr id="3" name="Content Placeholder 2"/>
          <p:cNvSpPr>
            <a:spLocks noGrp="1"/>
          </p:cNvSpPr>
          <p:nvPr>
            <p:ph idx="1"/>
          </p:nvPr>
        </p:nvSpPr>
        <p:spPr>
          <a:xfrm>
            <a:off x="457200" y="762000"/>
            <a:ext cx="8229600" cy="5364163"/>
          </a:xfrm>
        </p:spPr>
        <p:txBody>
          <a:bodyPr>
            <a:normAutofit fontScale="55000" lnSpcReduction="20000"/>
          </a:bodyPr>
          <a:lstStyle/>
          <a:p>
            <a:r>
              <a:rPr lang="en-US" dirty="0" smtClean="0"/>
              <a:t>An interface is a specification of method prototypes. This means only method names are written in the interface with out bodies,</a:t>
            </a:r>
          </a:p>
          <a:p>
            <a:r>
              <a:rPr lang="en-US" dirty="0" smtClean="0"/>
              <a:t>An interface will have 0 or more abstract methods which are public and abstract by default.</a:t>
            </a:r>
          </a:p>
          <a:p>
            <a:r>
              <a:rPr lang="en-US" dirty="0" smtClean="0"/>
              <a:t>An interface can have variables which are public static and final by default. This means all variables are constants.</a:t>
            </a:r>
          </a:p>
          <a:p>
            <a:r>
              <a:rPr lang="en-US" dirty="0" smtClean="0"/>
              <a:t>None of the methods in interface can be private, protected or static.</a:t>
            </a:r>
          </a:p>
          <a:p>
            <a:r>
              <a:rPr lang="en-US" dirty="0" smtClean="0"/>
              <a:t>We cannot create an object to interface, but we can create a reference of  interface type. </a:t>
            </a:r>
          </a:p>
          <a:p>
            <a:r>
              <a:rPr lang="en-US" dirty="0" smtClean="0"/>
              <a:t>All the methods of an interface should be implemented in its implementation classes. If any method is not implemented, then that implementation class should be declared as ‘abstract’.</a:t>
            </a:r>
          </a:p>
          <a:p>
            <a:r>
              <a:rPr lang="en-US" dirty="0" smtClean="0"/>
              <a:t>Interface can refer to the objects of implementation classes.</a:t>
            </a:r>
          </a:p>
          <a:p>
            <a:r>
              <a:rPr lang="en-US" dirty="0" smtClean="0"/>
              <a:t>When an interface is written, any third party vendor can provide implementation classes to it.</a:t>
            </a:r>
          </a:p>
          <a:p>
            <a:r>
              <a:rPr lang="en-US" dirty="0" smtClean="0"/>
              <a:t>An interface can extend another interface.</a:t>
            </a:r>
          </a:p>
          <a:p>
            <a:r>
              <a:rPr lang="en-US" dirty="0" smtClean="0"/>
              <a:t>An interface cannot implement another interface.</a:t>
            </a:r>
          </a:p>
          <a:p>
            <a:r>
              <a:rPr lang="en-US" dirty="0" smtClean="0"/>
              <a:t>It is possible to write a class with in a interface.</a:t>
            </a:r>
          </a:p>
          <a:p>
            <a:r>
              <a:rPr lang="en-US" dirty="0" smtClean="0"/>
              <a:t>Interface forces the implementation classes to implements all of its methods compulsory. Java compiler checks whether all the methods are implemented in </a:t>
            </a:r>
            <a:r>
              <a:rPr lang="en-US" smtClean="0"/>
              <a:t>implementation classes  or not.</a:t>
            </a:r>
            <a:endParaRPr lang="en-US" dirty="0"/>
          </a:p>
        </p:txBody>
      </p:sp>
    </p:spTree>
    <p:extLst>
      <p:ext uri="{BB962C8B-B14F-4D97-AF65-F5344CB8AC3E}">
        <p14:creationId xmlns:p14="http://schemas.microsoft.com/office/powerpoint/2010/main" xmlns="" val="222695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524000"/>
            <a:ext cx="8610599"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96501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lstStyle/>
          <a:p>
            <a:r>
              <a:rPr lang="en-US" dirty="0" smtClean="0"/>
              <a:t>There is a responsibility for the programmer to provide the sub classes whenever  he writes an abstract class.</a:t>
            </a:r>
          </a:p>
          <a:p>
            <a:r>
              <a:rPr lang="en-US" dirty="0" smtClean="0"/>
              <a:t>This means same development team should provide the sub classes for abstract class.</a:t>
            </a:r>
          </a:p>
          <a:p>
            <a:r>
              <a:rPr lang="en-US" dirty="0" smtClean="0"/>
              <a:t>But if interface is written, any third party vendor will take the responsibility of providing the implementation class.</a:t>
            </a:r>
          </a:p>
          <a:p>
            <a:r>
              <a:rPr lang="en-US" dirty="0" smtClean="0"/>
              <a:t>This means, the programmer prefers to write an interface when he wants to leave the implementation part to the third party vendor.</a:t>
            </a:r>
            <a:endParaRPr lang="en-US" dirty="0"/>
          </a:p>
        </p:txBody>
      </p:sp>
    </p:spTree>
    <p:extLst>
      <p:ext uri="{BB962C8B-B14F-4D97-AF65-F5344CB8AC3E}">
        <p14:creationId xmlns:p14="http://schemas.microsoft.com/office/powerpoint/2010/main" xmlns="" val="54249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lnSpcReduction="10000"/>
          </a:bodyPr>
          <a:lstStyle/>
          <a:p>
            <a:r>
              <a:rPr lang="en-US" dirty="0" smtClean="0"/>
              <a:t>In case of interface, every time a method is called, JVM should search for the method in the implementation classes which are elsewhere in the system and then execute the method. This take more time.</a:t>
            </a:r>
          </a:p>
          <a:p>
            <a:r>
              <a:rPr lang="en-US" dirty="0" smtClean="0"/>
              <a:t>But when an abstract class is written, since common methods are defined within the abstract class and the sub classes are generally in the same place along with the software, JVM will not have that much overhead  to execute a method. Hence interfaces are slow compared to abstract class.</a:t>
            </a:r>
            <a:endParaRPr lang="en-US" dirty="0"/>
          </a:p>
        </p:txBody>
      </p:sp>
    </p:spTree>
    <p:extLst>
      <p:ext uri="{BB962C8B-B14F-4D97-AF65-F5344CB8AC3E}">
        <p14:creationId xmlns:p14="http://schemas.microsoft.com/office/powerpoint/2010/main" xmlns="" val="693631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dirty="0" smtClean="0"/>
              <a:t>Difference between interface and abstract class</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615216840"/>
              </p:ext>
            </p:extLst>
          </p:nvPr>
        </p:nvGraphicFramePr>
        <p:xfrm>
          <a:off x="457200" y="990600"/>
          <a:ext cx="8229600" cy="55829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Abstract class</a:t>
                      </a:r>
                      <a:endParaRPr lang="en-US" dirty="0"/>
                    </a:p>
                  </a:txBody>
                  <a:tcPr/>
                </a:tc>
                <a:tc>
                  <a:txBody>
                    <a:bodyPr/>
                    <a:lstStyle/>
                    <a:p>
                      <a:r>
                        <a:rPr lang="en-US" dirty="0" smtClean="0"/>
                        <a:t>Interface</a:t>
                      </a:r>
                      <a:endParaRPr lang="en-US" dirty="0"/>
                    </a:p>
                  </a:txBody>
                  <a:tcPr/>
                </a:tc>
              </a:tr>
              <a:tr h="370840">
                <a:tc>
                  <a:txBody>
                    <a:bodyPr/>
                    <a:lstStyle/>
                    <a:p>
                      <a:r>
                        <a:rPr lang="en-US" dirty="0" smtClean="0"/>
                        <a:t>An</a:t>
                      </a:r>
                      <a:r>
                        <a:rPr lang="en-US" baseline="0" dirty="0" smtClean="0"/>
                        <a:t> abstract class is written when there are some common features shared by all the objects</a:t>
                      </a:r>
                      <a:endParaRPr lang="en-US" dirty="0"/>
                    </a:p>
                  </a:txBody>
                  <a:tcPr/>
                </a:tc>
                <a:tc>
                  <a:txBody>
                    <a:bodyPr/>
                    <a:lstStyle/>
                    <a:p>
                      <a:r>
                        <a:rPr lang="en-US" dirty="0" smtClean="0"/>
                        <a:t>An interface is written when all the features</a:t>
                      </a:r>
                      <a:r>
                        <a:rPr lang="en-US" baseline="0" dirty="0" smtClean="0"/>
                        <a:t> are implemented differently in different objects</a:t>
                      </a:r>
                      <a:endParaRPr lang="en-US" dirty="0"/>
                    </a:p>
                  </a:txBody>
                  <a:tcPr/>
                </a:tc>
              </a:tr>
              <a:tr h="370840">
                <a:tc>
                  <a:txBody>
                    <a:bodyPr/>
                    <a:lstStyle/>
                    <a:p>
                      <a:r>
                        <a:rPr lang="en-US" dirty="0" smtClean="0"/>
                        <a:t>When an</a:t>
                      </a:r>
                      <a:r>
                        <a:rPr lang="en-US" baseline="0" dirty="0" smtClean="0"/>
                        <a:t> abstract class is written, it is the duty of the programmer to provide sub classes to it.</a:t>
                      </a:r>
                      <a:endParaRPr lang="en-US" dirty="0"/>
                    </a:p>
                  </a:txBody>
                  <a:tcPr/>
                </a:tc>
                <a:tc>
                  <a:txBody>
                    <a:bodyPr/>
                    <a:lstStyle/>
                    <a:p>
                      <a:r>
                        <a:rPr lang="en-US" dirty="0" smtClean="0"/>
                        <a:t>An interface</a:t>
                      </a:r>
                      <a:r>
                        <a:rPr lang="en-US" baseline="0" dirty="0" smtClean="0"/>
                        <a:t> is written when the programmer want to leave the implementation to the third party vendors</a:t>
                      </a:r>
                      <a:endParaRPr lang="en-US" dirty="0"/>
                    </a:p>
                  </a:txBody>
                  <a:tcPr/>
                </a:tc>
              </a:tr>
              <a:tr h="370840">
                <a:tc>
                  <a:txBody>
                    <a:bodyPr/>
                    <a:lstStyle/>
                    <a:p>
                      <a:r>
                        <a:rPr lang="en-US" dirty="0" smtClean="0"/>
                        <a:t>An abstract class contains</a:t>
                      </a:r>
                      <a:r>
                        <a:rPr lang="en-US" baseline="0" dirty="0" smtClean="0"/>
                        <a:t> some abstract methods and concrete methods.</a:t>
                      </a:r>
                      <a:endParaRPr lang="en-US" dirty="0"/>
                    </a:p>
                  </a:txBody>
                  <a:tcPr/>
                </a:tc>
                <a:tc>
                  <a:txBody>
                    <a:bodyPr/>
                    <a:lstStyle/>
                    <a:p>
                      <a:r>
                        <a:rPr lang="en-US" dirty="0" smtClean="0"/>
                        <a:t>An interface contains</a:t>
                      </a:r>
                      <a:r>
                        <a:rPr lang="en-US" baseline="0" dirty="0" smtClean="0"/>
                        <a:t> only abstract methods</a:t>
                      </a:r>
                      <a:endParaRPr lang="en-US" dirty="0"/>
                    </a:p>
                  </a:txBody>
                  <a:tcPr/>
                </a:tc>
              </a:tr>
              <a:tr h="370840">
                <a:tc>
                  <a:txBody>
                    <a:bodyPr/>
                    <a:lstStyle/>
                    <a:p>
                      <a:r>
                        <a:rPr lang="en-US" dirty="0" smtClean="0"/>
                        <a:t>An abstract class contains instance</a:t>
                      </a:r>
                      <a:r>
                        <a:rPr lang="en-US" baseline="0" dirty="0" smtClean="0"/>
                        <a:t> variables</a:t>
                      </a:r>
                      <a:endParaRPr lang="en-US" dirty="0"/>
                    </a:p>
                  </a:txBody>
                  <a:tcPr/>
                </a:tc>
                <a:tc>
                  <a:txBody>
                    <a:bodyPr/>
                    <a:lstStyle/>
                    <a:p>
                      <a:r>
                        <a:rPr lang="en-US" dirty="0" smtClean="0"/>
                        <a:t>An</a:t>
                      </a:r>
                      <a:r>
                        <a:rPr lang="en-US" baseline="0" dirty="0" smtClean="0"/>
                        <a:t> interface cannot contains instance variables it contains only constants.</a:t>
                      </a:r>
                      <a:endParaRPr lang="en-US" dirty="0"/>
                    </a:p>
                  </a:txBody>
                  <a:tcPr/>
                </a:tc>
              </a:tr>
              <a:tr h="370840">
                <a:tc>
                  <a:txBody>
                    <a:bodyPr/>
                    <a:lstStyle/>
                    <a:p>
                      <a:r>
                        <a:rPr lang="en-US" dirty="0" smtClean="0"/>
                        <a:t>All</a:t>
                      </a:r>
                      <a:r>
                        <a:rPr lang="en-US" baseline="0" dirty="0" smtClean="0"/>
                        <a:t> the abstract methods of the abstract class should be implemented in its sub classes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a:t>
                      </a:r>
                      <a:r>
                        <a:rPr lang="en-US" baseline="0" dirty="0" smtClean="0"/>
                        <a:t> the abstract methods of the interface should be implemented in its implementation classes</a:t>
                      </a:r>
                      <a:endParaRPr lang="en-US" dirty="0" smtClean="0"/>
                    </a:p>
                    <a:p>
                      <a:endParaRPr lang="en-US" dirty="0"/>
                    </a:p>
                  </a:txBody>
                  <a:tcPr/>
                </a:tc>
              </a:tr>
              <a:tr h="370840">
                <a:tc>
                  <a:txBody>
                    <a:bodyPr/>
                    <a:lstStyle/>
                    <a:p>
                      <a:r>
                        <a:rPr lang="en-US" dirty="0" smtClean="0"/>
                        <a:t>Used to declared by using </a:t>
                      </a:r>
                      <a:r>
                        <a:rPr lang="en-US" smtClean="0"/>
                        <a:t>the ‘abstract’ </a:t>
                      </a:r>
                      <a:r>
                        <a:rPr lang="en-US" dirty="0" smtClean="0"/>
                        <a:t>keyword.</a:t>
                      </a:r>
                      <a:endParaRPr lang="en-US" dirty="0"/>
                    </a:p>
                  </a:txBody>
                  <a:tcPr/>
                </a:tc>
                <a:tc>
                  <a:txBody>
                    <a:bodyPr/>
                    <a:lstStyle/>
                    <a:p>
                      <a:r>
                        <a:rPr lang="en-US" dirty="0" smtClean="0"/>
                        <a:t>Used to declared by using the ‘interface</a:t>
                      </a:r>
                      <a:r>
                        <a:rPr lang="en-US" baseline="0" dirty="0" smtClean="0"/>
                        <a:t>’ </a:t>
                      </a:r>
                      <a:r>
                        <a:rPr lang="en-US" dirty="0" smtClean="0"/>
                        <a:t>keyword.</a:t>
                      </a:r>
                      <a:endParaRPr lang="en-US" dirty="0"/>
                    </a:p>
                  </a:txBody>
                  <a:tcPr/>
                </a:tc>
              </a:tr>
            </a:tbl>
          </a:graphicData>
        </a:graphic>
      </p:graphicFrame>
    </p:spTree>
    <p:extLst>
      <p:ext uri="{BB962C8B-B14F-4D97-AF65-F5344CB8AC3E}">
        <p14:creationId xmlns:p14="http://schemas.microsoft.com/office/powerpoint/2010/main" xmlns="" val="1159137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r>
              <a:rPr lang="en-US" sz="2400" dirty="0" smtClean="0"/>
              <a:t>Methods declared in an interface are always public and abstract, then the java compiler will not complain if you omit both the keywords.</a:t>
            </a:r>
          </a:p>
          <a:p>
            <a:r>
              <a:rPr lang="en-US" sz="2400" dirty="0" smtClean="0"/>
              <a:t>Static methods cannot be declared in the interfaces,-these methods never abstract and do not express behavior on objects</a:t>
            </a:r>
          </a:p>
          <a:p>
            <a:endParaRPr lang="en-US" dirty="0"/>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381000"/>
            <a:ext cx="8458200" cy="327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34078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 of inheritance</a:t>
            </a:r>
            <a:endParaRPr lang="en-US" dirty="0"/>
          </a:p>
        </p:txBody>
      </p:sp>
      <p:sp>
        <p:nvSpPr>
          <p:cNvPr id="3" name="Content Placeholder 2"/>
          <p:cNvSpPr>
            <a:spLocks noGrp="1"/>
          </p:cNvSpPr>
          <p:nvPr>
            <p:ph idx="1"/>
          </p:nvPr>
        </p:nvSpPr>
        <p:spPr/>
        <p:txBody>
          <a:bodyPr/>
          <a:lstStyle/>
          <a:p>
            <a:r>
              <a:rPr lang="en-US" dirty="0" smtClean="0"/>
              <a:t>Using keyword ‘interface’.</a:t>
            </a:r>
          </a:p>
          <a:p>
            <a:r>
              <a:rPr lang="en-US" dirty="0" smtClean="0"/>
              <a:t>Interface syntactically similar to classes, but they lack instance variables and their methods are defined with out body. </a:t>
            </a:r>
          </a:p>
          <a:p>
            <a:r>
              <a:rPr lang="en-US" dirty="0" smtClean="0"/>
              <a:t>Ex: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5000" y="3886200"/>
            <a:ext cx="5657850" cy="1152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68716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04800"/>
            <a:ext cx="8686800" cy="586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47859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304800"/>
            <a:ext cx="9067800" cy="609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65826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152400"/>
            <a:ext cx="8991600" cy="647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97190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381000"/>
            <a:ext cx="8534400" cy="5562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8809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examples program</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com.interfaceex.in;</a:t>
            </a:r>
          </a:p>
          <a:p>
            <a:endParaRPr lang="en-US" dirty="0"/>
          </a:p>
          <a:p>
            <a:r>
              <a:rPr lang="en-US" b="1" dirty="0"/>
              <a:t>interface </a:t>
            </a:r>
            <a:r>
              <a:rPr lang="en-US" b="1" dirty="0" err="1"/>
              <a:t>RollNoDetails</a:t>
            </a:r>
            <a:r>
              <a:rPr lang="en-US" b="1" dirty="0"/>
              <a:t> </a:t>
            </a:r>
          </a:p>
          <a:p>
            <a:r>
              <a:rPr lang="en-US" dirty="0"/>
              <a:t>{</a:t>
            </a:r>
          </a:p>
          <a:p>
            <a:endParaRPr lang="en-US" dirty="0"/>
          </a:p>
          <a:p>
            <a:r>
              <a:rPr lang="en-US" dirty="0"/>
              <a:t>    </a:t>
            </a:r>
            <a:r>
              <a:rPr lang="en-US" b="1" dirty="0"/>
              <a:t>void </a:t>
            </a:r>
            <a:r>
              <a:rPr lang="en-US" b="1" dirty="0" err="1"/>
              <a:t>rollNo</a:t>
            </a:r>
            <a:r>
              <a:rPr lang="en-US" b="1" dirty="0"/>
              <a:t>();</a:t>
            </a:r>
          </a:p>
          <a:p>
            <a:endParaRPr lang="en-US" dirty="0"/>
          </a:p>
          <a:p>
            <a:r>
              <a:rPr lang="en-US" dirty="0"/>
              <a:t>}</a:t>
            </a:r>
          </a:p>
          <a:p>
            <a:r>
              <a:rPr lang="en-US" b="1" dirty="0"/>
              <a:t>interface </a:t>
            </a:r>
            <a:r>
              <a:rPr lang="en-US" b="1" dirty="0" err="1"/>
              <a:t>PersonDetails</a:t>
            </a:r>
            <a:r>
              <a:rPr lang="en-US" b="1" dirty="0"/>
              <a:t> extends </a:t>
            </a:r>
            <a:r>
              <a:rPr lang="en-US" b="1" dirty="0" err="1"/>
              <a:t>RollNoDetails</a:t>
            </a:r>
            <a:r>
              <a:rPr lang="en-US" b="1" dirty="0"/>
              <a:t> {</a:t>
            </a:r>
          </a:p>
          <a:p>
            <a:r>
              <a:rPr lang="en-US" dirty="0"/>
              <a:t>    </a:t>
            </a:r>
          </a:p>
          <a:p>
            <a:r>
              <a:rPr lang="en-US" dirty="0"/>
              <a:t>    </a:t>
            </a:r>
            <a:r>
              <a:rPr lang="en-US" b="1" dirty="0"/>
              <a:t>void name();</a:t>
            </a:r>
          </a:p>
          <a:p>
            <a:endParaRPr lang="en-US" dirty="0"/>
          </a:p>
          <a:p>
            <a:r>
              <a:rPr lang="en-US" dirty="0"/>
              <a:t>}</a:t>
            </a:r>
          </a:p>
          <a:p>
            <a:r>
              <a:rPr lang="en-US" b="1" dirty="0"/>
              <a:t>public class Student implements </a:t>
            </a:r>
            <a:r>
              <a:rPr lang="en-US" b="1" dirty="0" err="1"/>
              <a:t>PersonDetails</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err="1"/>
              <a:t>RollNoDetails</a:t>
            </a:r>
            <a:r>
              <a:rPr lang="en-US" dirty="0"/>
              <a:t> </a:t>
            </a:r>
            <a:r>
              <a:rPr lang="en-US" u="sng" dirty="0"/>
              <a:t>ref;</a:t>
            </a:r>
          </a:p>
          <a:p>
            <a:endParaRPr lang="en-US" dirty="0"/>
          </a:p>
          <a:p>
            <a:r>
              <a:rPr lang="en-US" dirty="0"/>
              <a:t>Student s = </a:t>
            </a:r>
            <a:r>
              <a:rPr lang="en-US" b="1" dirty="0"/>
              <a:t>new Student();</a:t>
            </a:r>
          </a:p>
          <a:p>
            <a:r>
              <a:rPr lang="en-US" dirty="0"/>
              <a:t>ref=s;</a:t>
            </a:r>
          </a:p>
          <a:p>
            <a:r>
              <a:rPr lang="en-US" dirty="0"/>
              <a:t>    </a:t>
            </a:r>
            <a:r>
              <a:rPr lang="en-US" dirty="0" err="1"/>
              <a:t>System.</a:t>
            </a:r>
            <a:r>
              <a:rPr lang="en-US" b="1" i="1" dirty="0" err="1"/>
              <a:t>out.print</a:t>
            </a:r>
            <a:r>
              <a:rPr lang="en-US" b="1" i="1" dirty="0"/>
              <a:t>("Name: ");</a:t>
            </a:r>
          </a:p>
          <a:p>
            <a:r>
              <a:rPr lang="en-US" dirty="0"/>
              <a:t>    s.name();</a:t>
            </a:r>
          </a:p>
          <a:p>
            <a:r>
              <a:rPr lang="en-US" dirty="0"/>
              <a:t>    </a:t>
            </a:r>
            <a:r>
              <a:rPr lang="en-US" dirty="0" err="1"/>
              <a:t>System.</a:t>
            </a:r>
            <a:r>
              <a:rPr lang="en-US" b="1" i="1" dirty="0" err="1"/>
              <a:t>out.print</a:t>
            </a:r>
            <a:r>
              <a:rPr lang="en-US" b="1" i="1" dirty="0"/>
              <a:t>("Roll No: ");</a:t>
            </a:r>
          </a:p>
          <a:p>
            <a:r>
              <a:rPr lang="en-US" dirty="0"/>
              <a:t>    </a:t>
            </a:r>
            <a:r>
              <a:rPr lang="en-US" dirty="0" err="1"/>
              <a:t>s.rollNo</a:t>
            </a:r>
            <a:r>
              <a:rPr lang="en-US" dirty="0"/>
              <a:t>();</a:t>
            </a:r>
          </a:p>
          <a:p>
            <a:r>
              <a:rPr lang="en-US" dirty="0"/>
              <a:t>}</a:t>
            </a:r>
          </a:p>
          <a:p>
            <a:endParaRPr lang="en-US" dirty="0"/>
          </a:p>
          <a:p>
            <a:r>
              <a:rPr lang="en-US" dirty="0"/>
              <a:t>@Override</a:t>
            </a:r>
          </a:p>
          <a:p>
            <a:r>
              <a:rPr lang="en-US" b="1" dirty="0"/>
              <a:t>public void </a:t>
            </a:r>
            <a:r>
              <a:rPr lang="en-US" b="1" dirty="0" err="1"/>
              <a:t>rollNo</a:t>
            </a:r>
            <a:r>
              <a:rPr lang="en-US" b="1" dirty="0"/>
              <a:t>() {</a:t>
            </a:r>
          </a:p>
          <a:p>
            <a:r>
              <a:rPr lang="en-US" dirty="0"/>
              <a:t>// </a:t>
            </a:r>
            <a:r>
              <a:rPr lang="en-US" b="1" dirty="0"/>
              <a:t>TODO Auto-generated method stub</a:t>
            </a:r>
          </a:p>
          <a:p>
            <a:r>
              <a:rPr lang="en-US" dirty="0" err="1"/>
              <a:t>System.</a:t>
            </a:r>
            <a:r>
              <a:rPr lang="en-US" b="1" i="1" dirty="0" err="1"/>
              <a:t>out.println</a:t>
            </a:r>
            <a:r>
              <a:rPr lang="en-US" b="1" i="1" dirty="0"/>
              <a:t>(153456);</a:t>
            </a:r>
          </a:p>
          <a:p>
            <a:r>
              <a:rPr lang="en-US" dirty="0"/>
              <a:t>}</a:t>
            </a:r>
          </a:p>
          <a:p>
            <a:endParaRPr lang="en-US" dirty="0"/>
          </a:p>
          <a:p>
            <a:r>
              <a:rPr lang="en-US" dirty="0"/>
              <a:t>@Override</a:t>
            </a:r>
          </a:p>
          <a:p>
            <a:r>
              <a:rPr lang="en-US" b="1" dirty="0"/>
              <a:t>public void name() {</a:t>
            </a:r>
          </a:p>
          <a:p>
            <a:r>
              <a:rPr lang="en-US" dirty="0"/>
              <a:t>// </a:t>
            </a:r>
            <a:r>
              <a:rPr lang="en-US" b="1" dirty="0"/>
              <a:t>TODO Auto-generated method stub</a:t>
            </a:r>
          </a:p>
          <a:p>
            <a:r>
              <a:rPr lang="en-US" dirty="0" err="1"/>
              <a:t>System.</a:t>
            </a:r>
            <a:r>
              <a:rPr lang="en-US" b="1" i="1" dirty="0" err="1"/>
              <a:t>out.println</a:t>
            </a:r>
            <a:r>
              <a:rPr lang="en-US" b="1" i="1" dirty="0"/>
              <a:t>("</a:t>
            </a:r>
            <a:r>
              <a:rPr lang="en-US" b="1" i="1" dirty="0" err="1"/>
              <a:t>Ravichandra</a:t>
            </a:r>
            <a:r>
              <a:rPr lang="en-US" b="1" i="1" dirty="0"/>
              <a:t>");</a:t>
            </a:r>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xmlns="" val="2753240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19_Interfac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19_Interfaces</Template>
  <TotalTime>1</TotalTime>
  <Words>1402</Words>
  <Application>Microsoft Office PowerPoint</Application>
  <PresentationFormat>On-screen Show (4:3)</PresentationFormat>
  <Paragraphs>263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19_Interfaces</vt:lpstr>
      <vt:lpstr>Interfaces</vt:lpstr>
      <vt:lpstr>Interface</vt:lpstr>
      <vt:lpstr> </vt:lpstr>
      <vt:lpstr>Basic concept of inheritance</vt:lpstr>
      <vt:lpstr> </vt:lpstr>
      <vt:lpstr>Slide 6</vt:lpstr>
      <vt:lpstr>Slide 7</vt:lpstr>
      <vt:lpstr>Slide 8</vt:lpstr>
      <vt:lpstr>Interface examples program</vt:lpstr>
      <vt:lpstr>Another interface extends multiple interfaces</vt:lpstr>
      <vt:lpstr>Multiple Inheritance</vt:lpstr>
      <vt:lpstr>Advantage of interface</vt:lpstr>
      <vt:lpstr> </vt:lpstr>
      <vt:lpstr> </vt:lpstr>
      <vt:lpstr>Program through command line</vt:lpstr>
      <vt:lpstr>How to use command line arguments</vt:lpstr>
      <vt:lpstr> </vt:lpstr>
      <vt:lpstr> </vt:lpstr>
      <vt:lpstr>Summarize points on interface</vt:lpstr>
      <vt:lpstr> </vt:lpstr>
      <vt:lpstr> </vt:lpstr>
      <vt:lpstr>Difference between interface and abstract class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dc:title>
  <dc:creator>Welcome</dc:creator>
  <cp:lastModifiedBy>Welcome</cp:lastModifiedBy>
  <cp:revision>1</cp:revision>
  <dcterms:created xsi:type="dcterms:W3CDTF">2022-09-06T06:40:04Z</dcterms:created>
  <dcterms:modified xsi:type="dcterms:W3CDTF">2022-09-06T06:41:07Z</dcterms:modified>
</cp:coreProperties>
</file>