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70" r:id="rId18"/>
    <p:sldId id="271" r:id="rId19"/>
    <p:sldId id="272" r:id="rId20"/>
    <p:sldId id="273" r:id="rId21"/>
    <p:sldId id="274" r:id="rId22"/>
    <p:sldId id="275" r:id="rId23"/>
    <p:sldId id="276" r:id="rId24"/>
    <p:sldId id="277"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84C2B8-1365-4E20-950C-B7E09A7AAD44}"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20971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4C2B8-1365-4E20-950C-B7E09A7AAD44}"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241410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4C2B8-1365-4E20-950C-B7E09A7AAD44}"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95359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4C2B8-1365-4E20-950C-B7E09A7AAD44}"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0404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4C2B8-1365-4E20-950C-B7E09A7AAD44}" type="datetimeFigureOut">
              <a:rPr lang="en-US" smtClean="0"/>
              <a:pPr/>
              <a:t>8/30/2022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415263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84C2B8-1365-4E20-950C-B7E09A7AAD44}"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62993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84C2B8-1365-4E20-950C-B7E09A7AAD44}" type="datetimeFigureOut">
              <a:rPr lang="en-US" smtClean="0"/>
              <a:pPr/>
              <a:t>8/30/2022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261063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84C2B8-1365-4E20-950C-B7E09A7AAD44}" type="datetimeFigureOut">
              <a:rPr lang="en-US" smtClean="0"/>
              <a:pPr/>
              <a:t>8/30/2022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89301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4C2B8-1365-4E20-950C-B7E09A7AAD44}" type="datetimeFigureOut">
              <a:rPr lang="en-US" smtClean="0"/>
              <a:pPr/>
              <a:t>8/30/2022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1841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4C2B8-1365-4E20-950C-B7E09A7AAD44}"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6655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4C2B8-1365-4E20-950C-B7E09A7AAD44}" type="datetimeFigureOut">
              <a:rPr lang="en-US" smtClean="0"/>
              <a:pPr/>
              <a:t>8/30/2022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370073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4C2B8-1365-4E20-950C-B7E09A7AAD44}" type="datetimeFigureOut">
              <a:rPr lang="en-US" smtClean="0"/>
              <a:pPr/>
              <a:t>8/30/2022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9E57B-670E-4395-B4C1-CD5A7F52E6E8}" type="slidenum">
              <a:rPr lang="en-US" smtClean="0"/>
              <a:pPr/>
              <a:t>‹#›</a:t>
            </a:fld>
            <a:endParaRPr lang="en-US"/>
          </a:p>
        </p:txBody>
      </p:sp>
    </p:spTree>
    <p:extLst>
      <p:ext uri="{BB962C8B-B14F-4D97-AF65-F5344CB8AC3E}">
        <p14:creationId xmlns:p14="http://schemas.microsoft.com/office/powerpoint/2010/main" xmlns="" val="108485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com/en/download/" TargetMode="External"/><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a:t>
            </a:r>
            <a:endParaRPr lang="en-US" dirty="0"/>
          </a:p>
        </p:txBody>
      </p:sp>
      <p:sp>
        <p:nvSpPr>
          <p:cNvPr id="3" name="Subtitle 2"/>
          <p:cNvSpPr>
            <a:spLocks noGrp="1"/>
          </p:cNvSpPr>
          <p:nvPr>
            <p:ph type="subTitle" idx="1"/>
          </p:nvPr>
        </p:nvSpPr>
        <p:spPr/>
        <p:txBody>
          <a:bodyPr/>
          <a:lstStyle/>
          <a:p>
            <a:r>
              <a:rPr lang="en-US" dirty="0" smtClean="0"/>
              <a:t>2</a:t>
            </a:r>
            <a:endParaRPr lang="en-US" dirty="0"/>
          </a:p>
        </p:txBody>
      </p:sp>
    </p:spTree>
    <p:extLst>
      <p:ext uri="{BB962C8B-B14F-4D97-AF65-F5344CB8AC3E}">
        <p14:creationId xmlns:p14="http://schemas.microsoft.com/office/powerpoint/2010/main" xmlns="" val="3687323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Content Placeholder 2"/>
          <p:cNvSpPr>
            <a:spLocks noGrp="1"/>
          </p:cNvSpPr>
          <p:nvPr>
            <p:ph idx="1"/>
          </p:nvPr>
        </p:nvSpPr>
        <p:spPr/>
        <p:txBody>
          <a:bodyPr>
            <a:normAutofit fontScale="92500"/>
          </a:bodyPr>
          <a:lstStyle/>
          <a:p>
            <a:r>
              <a:rPr lang="en-US" b="1" u="sng" dirty="0" smtClean="0"/>
              <a:t>Distributed</a:t>
            </a:r>
            <a:r>
              <a:rPr lang="en-US" dirty="0" smtClean="0"/>
              <a:t>: Information is distributed on various computers on network. Using java, we can write programs, which can capture information and distribute it to clients. </a:t>
            </a:r>
          </a:p>
          <a:p>
            <a:r>
              <a:rPr lang="en-US" b="1" u="sng" dirty="0" smtClean="0"/>
              <a:t>Robust</a:t>
            </a:r>
            <a:r>
              <a:rPr lang="en-US" dirty="0" smtClean="0"/>
              <a:t>: means strong. Java programs are strong and they don’t crash easily like c and C++.</a:t>
            </a:r>
          </a:p>
          <a:p>
            <a:r>
              <a:rPr lang="en-US" dirty="0" smtClean="0"/>
              <a:t>There are two reasons.</a:t>
            </a:r>
          </a:p>
          <a:p>
            <a:pPr marL="0" indent="0">
              <a:buNone/>
            </a:pPr>
            <a:r>
              <a:rPr lang="en-US" dirty="0" smtClean="0"/>
              <a:t>1) Java  has got excellent inbuilt exception handling features.</a:t>
            </a:r>
            <a:endParaRPr lang="en-US" dirty="0"/>
          </a:p>
        </p:txBody>
      </p:sp>
    </p:spTree>
    <p:extLst>
      <p:ext uri="{BB962C8B-B14F-4D97-AF65-F5344CB8AC3E}">
        <p14:creationId xmlns:p14="http://schemas.microsoft.com/office/powerpoint/2010/main" xmlns="" val="227913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An exception is an error that occurs at runtime. If exception occurs program terminates abruptly and giving rise to problem lose of data. To over come the problem we are having exception handling.</a:t>
            </a:r>
          </a:p>
          <a:p>
            <a:r>
              <a:rPr lang="en-US" dirty="0" smtClean="0">
                <a:sym typeface="Wingdings" pitchFamily="2" charset="2"/>
              </a:rPr>
              <a:t> </a:t>
            </a:r>
            <a:r>
              <a:rPr lang="en-US" dirty="0" smtClean="0"/>
              <a:t>Another reason is Memory Management.</a:t>
            </a:r>
          </a:p>
          <a:p>
            <a:r>
              <a:rPr lang="en-US" dirty="0" smtClean="0"/>
              <a:t>In c and C++ if no sufficient memory or memory is not freed in  a program then program crashes in the middle. But in Java allocation and DE allocate automatically.</a:t>
            </a:r>
          </a:p>
          <a:p>
            <a:r>
              <a:rPr lang="en-US" dirty="0" smtClean="0"/>
              <a:t>JVM is also capable of </a:t>
            </a:r>
            <a:r>
              <a:rPr lang="en-US" dirty="0" err="1" smtClean="0"/>
              <a:t>deallocating</a:t>
            </a:r>
            <a:r>
              <a:rPr lang="en-US" dirty="0" smtClean="0"/>
              <a:t> the memory when it is not used.</a:t>
            </a:r>
          </a:p>
          <a:p>
            <a:r>
              <a:rPr lang="en-US" b="1" u="sng" dirty="0" smtClean="0"/>
              <a:t>Garbage collector </a:t>
            </a:r>
            <a:r>
              <a:rPr lang="en-US" dirty="0" smtClean="0"/>
              <a:t>is a form of memory management that checks the memory from time to time and frees the memory which are not in used.</a:t>
            </a:r>
            <a:endParaRPr lang="en-US" dirty="0"/>
          </a:p>
        </p:txBody>
      </p:sp>
    </p:spTree>
    <p:extLst>
      <p:ext uri="{BB962C8B-B14F-4D97-AF65-F5344CB8AC3E}">
        <p14:creationId xmlns:p14="http://schemas.microsoft.com/office/powerpoint/2010/main" xmlns="" val="112168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b="1" u="sng" dirty="0" smtClean="0"/>
              <a:t>Secure</a:t>
            </a:r>
            <a:r>
              <a:rPr lang="en-US" dirty="0" smtClean="0"/>
              <a:t>: security problems like eavesdropping ,tampering ,impersonation and virus threats can be eliminated or minimized. </a:t>
            </a:r>
          </a:p>
          <a:p>
            <a:r>
              <a:rPr lang="en-US" b="1" u="sng" dirty="0" smtClean="0"/>
              <a:t>System Independence</a:t>
            </a:r>
            <a:r>
              <a:rPr lang="en-US" dirty="0" smtClean="0"/>
              <a:t>: It can be run on any machine.</a:t>
            </a:r>
          </a:p>
          <a:p>
            <a:r>
              <a:rPr lang="en-US" b="1" u="sng" dirty="0" smtClean="0"/>
              <a:t>Portability</a:t>
            </a:r>
            <a:r>
              <a:rPr lang="en-US" b="1" dirty="0" smtClean="0"/>
              <a:t> </a:t>
            </a:r>
            <a:r>
              <a:rPr lang="en-US" dirty="0" smtClean="0"/>
              <a:t>: if program yields same results on every machine, then that program is called portable.</a:t>
            </a:r>
          </a:p>
          <a:p>
            <a:r>
              <a:rPr lang="en-US" b="1" u="sng" dirty="0" smtClean="0"/>
              <a:t>Interpreted</a:t>
            </a:r>
            <a:r>
              <a:rPr lang="en-US" dirty="0" smtClean="0"/>
              <a:t> : Java programs are compiled to generate the byte code. This byte code can be downloaded and interpreted by the interpreter in JVM.</a:t>
            </a:r>
          </a:p>
          <a:p>
            <a:r>
              <a:rPr lang="en-US" dirty="0" smtClean="0"/>
              <a:t>Both Compiler and Interpreter will be used in JVM.</a:t>
            </a:r>
          </a:p>
          <a:p>
            <a:r>
              <a:rPr lang="en-US" b="1" u="sng" dirty="0" smtClean="0"/>
              <a:t>High Performance</a:t>
            </a:r>
            <a:r>
              <a:rPr lang="en-US" dirty="0" smtClean="0"/>
              <a:t>: problem with interpreter inside the JVM is that is slow. To over come this problem </a:t>
            </a:r>
            <a:r>
              <a:rPr lang="en-US" dirty="0" err="1" smtClean="0"/>
              <a:t>javasoft</a:t>
            </a:r>
            <a:r>
              <a:rPr lang="en-US" dirty="0" smtClean="0"/>
              <a:t> people have introduced JIT(Just in Time) Compiler to increase the speed if execution.</a:t>
            </a:r>
            <a:endParaRPr lang="en-US" dirty="0"/>
          </a:p>
        </p:txBody>
      </p:sp>
    </p:spTree>
    <p:extLst>
      <p:ext uri="{BB962C8B-B14F-4D97-AF65-F5344CB8AC3E}">
        <p14:creationId xmlns:p14="http://schemas.microsoft.com/office/powerpoint/2010/main" xmlns="" val="4140232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b="1" u="sng" dirty="0" err="1" smtClean="0"/>
              <a:t>MultiThreaded</a:t>
            </a:r>
            <a:r>
              <a:rPr lang="en-US" dirty="0" smtClean="0"/>
              <a:t>: A thread represents an individual process to execute a group of statements. JVM uses several thread to execute different blocks of code. </a:t>
            </a:r>
          </a:p>
          <a:p>
            <a:r>
              <a:rPr lang="en-US" dirty="0" smtClean="0"/>
              <a:t>Creating multiple thread are called Multithreading.</a:t>
            </a:r>
          </a:p>
          <a:p>
            <a:r>
              <a:rPr lang="en-US" b="1" u="sng" dirty="0" smtClean="0"/>
              <a:t>Scalability </a:t>
            </a:r>
            <a:r>
              <a:rPr lang="en-US" dirty="0" smtClean="0"/>
              <a:t>: Java can be implemented on a  wide range of computers.</a:t>
            </a:r>
          </a:p>
          <a:p>
            <a:r>
              <a:rPr lang="en-US" b="1" u="sng" dirty="0" smtClean="0"/>
              <a:t>Dynamic :</a:t>
            </a:r>
            <a:r>
              <a:rPr lang="en-US" dirty="0" smtClean="0"/>
              <a:t> Before the development of java, only static text used to displayed in browser. But in java applets are used for dynamically interacting program.</a:t>
            </a:r>
            <a:endParaRPr lang="en-US" b="1" u="sng" dirty="0"/>
          </a:p>
        </p:txBody>
      </p:sp>
    </p:spTree>
    <p:extLst>
      <p:ext uri="{BB962C8B-B14F-4D97-AF65-F5344CB8AC3E}">
        <p14:creationId xmlns:p14="http://schemas.microsoft.com/office/powerpoint/2010/main" xmlns="" val="2505196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Java Virtual Machine(JVM)</a:t>
            </a:r>
            <a:endParaRPr lang="en-US" dirty="0"/>
          </a:p>
        </p:txBody>
      </p:sp>
      <p:sp>
        <p:nvSpPr>
          <p:cNvPr id="3" name="Content Placeholder 2"/>
          <p:cNvSpPr>
            <a:spLocks noGrp="1"/>
          </p:cNvSpPr>
          <p:nvPr>
            <p:ph idx="1"/>
          </p:nvPr>
        </p:nvSpPr>
        <p:spPr>
          <a:xfrm>
            <a:off x="457200" y="1143000"/>
            <a:ext cx="8229600" cy="5257800"/>
          </a:xfrm>
        </p:spPr>
        <p:txBody>
          <a:bodyPr/>
          <a:lstStyle/>
          <a:p>
            <a:pPr marL="0" indent="0" algn="ctr">
              <a:buNone/>
            </a:pPr>
            <a:r>
              <a:rPr lang="en-US" b="1" u="sng" dirty="0" smtClean="0"/>
              <a:t>Components in JVM Architecture.</a:t>
            </a:r>
            <a:endParaRPr lang="en-US"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1981200"/>
            <a:ext cx="6677025" cy="410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23808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JVM works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a:t>JVM(Java Virtual Machine) acts as a run-time engine to run Java applications. JVM is the one that actually calls the </a:t>
            </a:r>
            <a:r>
              <a:rPr lang="en-US" b="1" dirty="0"/>
              <a:t>main</a:t>
            </a:r>
            <a:r>
              <a:rPr lang="en-US" dirty="0"/>
              <a:t> method present in a java code. JVM is a part of JRE(Java Runtime Environment</a:t>
            </a:r>
            <a:r>
              <a:rPr lang="en-US" dirty="0" smtClean="0"/>
              <a:t>).</a:t>
            </a:r>
          </a:p>
          <a:p>
            <a:r>
              <a:rPr lang="en-US" dirty="0"/>
              <a:t>Java applications are called WORA (Write Once Run Anywhere</a:t>
            </a:r>
            <a:r>
              <a:rPr lang="en-US" dirty="0" smtClean="0"/>
              <a:t>)</a:t>
            </a:r>
          </a:p>
          <a:p>
            <a:pPr fontAlgn="base"/>
            <a:r>
              <a:rPr lang="en-US" b="1" dirty="0"/>
              <a:t>Class Loader Subsystem</a:t>
            </a:r>
            <a:r>
              <a:rPr lang="en-US" dirty="0"/>
              <a:t/>
            </a:r>
            <a:br>
              <a:rPr lang="en-US" dirty="0"/>
            </a:br>
            <a:r>
              <a:rPr lang="en-US" dirty="0"/>
              <a:t>It is mainly responsible for three activities.</a:t>
            </a:r>
          </a:p>
          <a:p>
            <a:pPr fontAlgn="base"/>
            <a:r>
              <a:rPr lang="en-US" dirty="0"/>
              <a:t>Loading</a:t>
            </a:r>
          </a:p>
          <a:p>
            <a:pPr fontAlgn="base"/>
            <a:r>
              <a:rPr lang="en-US" dirty="0"/>
              <a:t>Linking</a:t>
            </a:r>
          </a:p>
          <a:p>
            <a:pPr fontAlgn="base"/>
            <a:r>
              <a:rPr lang="en-US" dirty="0"/>
              <a:t>Initialization</a:t>
            </a:r>
          </a:p>
          <a:p>
            <a:endParaRPr lang="en-US" dirty="0"/>
          </a:p>
        </p:txBody>
      </p:sp>
    </p:spTree>
    <p:extLst>
      <p:ext uri="{BB962C8B-B14F-4D97-AF65-F5344CB8AC3E}">
        <p14:creationId xmlns:p14="http://schemas.microsoft.com/office/powerpoint/2010/main" xmlns="" val="243373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JVM</a:t>
            </a:r>
            <a:endParaRPr lang="en-US" dirty="0"/>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b="1" u="sng" dirty="0" smtClean="0"/>
              <a:t>Loading-</a:t>
            </a:r>
            <a:r>
              <a:rPr lang="en-US" dirty="0" smtClean="0"/>
              <a:t>--The </a:t>
            </a:r>
            <a:r>
              <a:rPr lang="en-US" dirty="0"/>
              <a:t>Class loader reads the </a:t>
            </a:r>
            <a:r>
              <a:rPr lang="en-US" i="1" dirty="0"/>
              <a:t>.class</a:t>
            </a:r>
            <a:r>
              <a:rPr lang="en-US" dirty="0"/>
              <a:t> file, generate the corresponding </a:t>
            </a:r>
            <a:r>
              <a:rPr lang="en-US" dirty="0" smtClean="0"/>
              <a:t> </a:t>
            </a:r>
            <a:r>
              <a:rPr lang="en-US" dirty="0" smtClean="0"/>
              <a:t>byte code </a:t>
            </a:r>
            <a:r>
              <a:rPr lang="en-US" dirty="0" smtClean="0"/>
              <a:t>and </a:t>
            </a:r>
            <a:r>
              <a:rPr lang="en-US" dirty="0"/>
              <a:t>save it in method </a:t>
            </a:r>
            <a:r>
              <a:rPr lang="en-US" dirty="0" smtClean="0"/>
              <a:t>area</a:t>
            </a:r>
          </a:p>
          <a:p>
            <a:pPr fontAlgn="base"/>
            <a:r>
              <a:rPr lang="en-US" b="1" u="sng" dirty="0"/>
              <a:t>Linking</a:t>
            </a:r>
            <a:r>
              <a:rPr lang="en-US" b="1" dirty="0"/>
              <a:t> :</a:t>
            </a:r>
            <a:r>
              <a:rPr lang="en-US" dirty="0"/>
              <a:t> Performs verification, preparation, and (optionally) resolution.</a:t>
            </a:r>
          </a:p>
          <a:p>
            <a:pPr fontAlgn="base"/>
            <a:r>
              <a:rPr lang="en-US" i="1" dirty="0"/>
              <a:t>Verification</a:t>
            </a:r>
            <a:r>
              <a:rPr lang="en-US" dirty="0"/>
              <a:t> : It ensures the correctness of </a:t>
            </a:r>
            <a:r>
              <a:rPr lang="en-US" i="1" dirty="0"/>
              <a:t>.class</a:t>
            </a:r>
            <a:r>
              <a:rPr lang="en-US" dirty="0"/>
              <a:t> file i.e. it check whether this file is properly formatted and generated by valid compiler or not. If verification fails, we get run-time exception </a:t>
            </a:r>
            <a:r>
              <a:rPr lang="en-US" i="1" dirty="0" err="1"/>
              <a:t>java.lang.VerifyError</a:t>
            </a:r>
            <a:r>
              <a:rPr lang="en-US" dirty="0"/>
              <a:t>.</a:t>
            </a:r>
          </a:p>
          <a:p>
            <a:pPr fontAlgn="base"/>
            <a:r>
              <a:rPr lang="en-US" i="1" dirty="0"/>
              <a:t>Preparation</a:t>
            </a:r>
            <a:r>
              <a:rPr lang="en-US" dirty="0"/>
              <a:t> : JVM allocates memory for class variables and initializing the memory to default values</a:t>
            </a:r>
            <a:r>
              <a:rPr lang="en-US" dirty="0" smtClean="0"/>
              <a:t>.</a:t>
            </a:r>
          </a:p>
          <a:p>
            <a:pPr fontAlgn="base"/>
            <a:r>
              <a:rPr lang="en-US" i="1" dirty="0"/>
              <a:t>Resolution</a:t>
            </a:r>
            <a:r>
              <a:rPr lang="en-US" dirty="0"/>
              <a:t> : It is the process of replacing symbolic references from the type with direct references. It is done by searching into method area to locate the referenced entity.</a:t>
            </a:r>
            <a:endParaRPr lang="en-US" dirty="0" smtClean="0"/>
          </a:p>
          <a:p>
            <a:pPr fontAlgn="base"/>
            <a:r>
              <a:rPr lang="en-US" b="1" u="sng" dirty="0"/>
              <a:t>Initialization</a:t>
            </a:r>
            <a:r>
              <a:rPr lang="en-US" b="1" dirty="0"/>
              <a:t> :</a:t>
            </a:r>
            <a:r>
              <a:rPr lang="en-US" dirty="0"/>
              <a:t> In this phase, all static variables are assigned with their values defined in the code and static block(if any). </a:t>
            </a:r>
          </a:p>
          <a:p>
            <a:endParaRPr lang="en-US" dirty="0"/>
          </a:p>
        </p:txBody>
      </p:sp>
    </p:spTree>
    <p:extLst>
      <p:ext uri="{BB962C8B-B14F-4D97-AF65-F5344CB8AC3E}">
        <p14:creationId xmlns:p14="http://schemas.microsoft.com/office/powerpoint/2010/main" xmlns="" val="173769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smtClean="0"/>
              <a:t>JVM is the heart of entire java program execution process.</a:t>
            </a:r>
          </a:p>
          <a:p>
            <a:r>
              <a:rPr lang="en-US" dirty="0" smtClean="0"/>
              <a:t>JVM takes .class file and converts in each byte code instruction into machine language. </a:t>
            </a:r>
          </a:p>
          <a:p>
            <a:pPr marL="0" indent="0">
              <a:buNone/>
            </a:pPr>
            <a:endParaRPr lang="en-US" dirty="0"/>
          </a:p>
          <a:p>
            <a:pPr marL="0" indent="0">
              <a:buNone/>
            </a:pPr>
            <a:r>
              <a:rPr lang="en-US" dirty="0" smtClean="0"/>
              <a:t>In JVM , there is a module(or program) called class loader sub system, which performs the following functions:</a:t>
            </a:r>
          </a:p>
          <a:p>
            <a:pPr marL="0" indent="0">
              <a:buNone/>
            </a:pPr>
            <a:r>
              <a:rPr lang="en-US" dirty="0" smtClean="0"/>
              <a:t>-</a:t>
            </a:r>
            <a:r>
              <a:rPr lang="en-US" dirty="0" smtClean="0">
                <a:sym typeface="Wingdings" pitchFamily="2" charset="2"/>
              </a:rPr>
              <a:t> First of all, it loads the .class file into memory</a:t>
            </a:r>
          </a:p>
          <a:p>
            <a:pPr marL="0" indent="0">
              <a:buNone/>
            </a:pPr>
            <a:r>
              <a:rPr lang="en-US" dirty="0" smtClean="0">
                <a:sym typeface="Wingdings" pitchFamily="2" charset="2"/>
              </a:rPr>
              <a:t>it verifies whether all the byte code instructions are proper or not. If it finds any instruction suspicious, then execution is rejected immediately.</a:t>
            </a:r>
            <a:endParaRPr lang="en-US" dirty="0"/>
          </a:p>
        </p:txBody>
      </p:sp>
    </p:spTree>
    <p:extLst>
      <p:ext uri="{BB962C8B-B14F-4D97-AF65-F5344CB8AC3E}">
        <p14:creationId xmlns:p14="http://schemas.microsoft.com/office/powerpoint/2010/main" xmlns="" val="498402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6705600"/>
          </a:xfrm>
        </p:spPr>
        <p:txBody>
          <a:bodyPr>
            <a:normAutofit fontScale="77500" lnSpcReduction="20000"/>
          </a:bodyPr>
          <a:lstStyle/>
          <a:p>
            <a:r>
              <a:rPr lang="en-US" dirty="0" smtClean="0"/>
              <a:t> The memory is divided into 5 parts, which contains data and results while running the program.</a:t>
            </a:r>
          </a:p>
          <a:p>
            <a:pPr marL="0" indent="0">
              <a:buNone/>
            </a:pPr>
            <a:r>
              <a:rPr lang="en-US" dirty="0" smtClean="0"/>
              <a:t>1)</a:t>
            </a:r>
            <a:r>
              <a:rPr lang="en-US" b="1" u="sng" dirty="0" smtClean="0"/>
              <a:t>Method area</a:t>
            </a:r>
            <a:r>
              <a:rPr lang="en-US" dirty="0" smtClean="0"/>
              <a:t> : Method area is memory block, which stores the class code, code of the variables, methods of java program.</a:t>
            </a:r>
          </a:p>
          <a:p>
            <a:pPr marL="0" indent="0">
              <a:buNone/>
            </a:pPr>
            <a:r>
              <a:rPr lang="en-US" dirty="0" smtClean="0"/>
              <a:t>2)</a:t>
            </a:r>
            <a:r>
              <a:rPr lang="en-US" b="1" u="sng" dirty="0" smtClean="0"/>
              <a:t>Heap : </a:t>
            </a:r>
            <a:r>
              <a:rPr lang="en-US" dirty="0" smtClean="0"/>
              <a:t>This is the area where objects are created. When ever JVM loads a class, a method area and heap will be created immediately.</a:t>
            </a:r>
          </a:p>
          <a:p>
            <a:pPr marL="0" indent="0">
              <a:buNone/>
            </a:pPr>
            <a:r>
              <a:rPr lang="en-US" dirty="0" smtClean="0"/>
              <a:t>3)</a:t>
            </a:r>
            <a:r>
              <a:rPr lang="en-US" b="1" u="sng" dirty="0" smtClean="0"/>
              <a:t>Java Stacks: </a:t>
            </a:r>
            <a:r>
              <a:rPr lang="en-US" dirty="0" smtClean="0"/>
              <a:t> Method are is stored on method area. But while running a method, it need some more memory to store the data and results.</a:t>
            </a:r>
          </a:p>
          <a:p>
            <a:pPr marL="0" indent="0">
              <a:buNone/>
            </a:pPr>
            <a:r>
              <a:rPr lang="en-US" dirty="0" smtClean="0"/>
              <a:t>While executing a method, a separate frame will be created in java stack, where the method </a:t>
            </a:r>
            <a:r>
              <a:rPr lang="en-US" dirty="0"/>
              <a:t>i</a:t>
            </a:r>
            <a:r>
              <a:rPr lang="en-US" dirty="0" smtClean="0"/>
              <a:t>s executed. JVM uses a separate thread to execute each method.</a:t>
            </a:r>
          </a:p>
          <a:p>
            <a:pPr marL="0" indent="0">
              <a:buNone/>
            </a:pPr>
            <a:r>
              <a:rPr lang="en-US" b="1" u="sng" dirty="0" smtClean="0"/>
              <a:t>4)PC(Program Counter) registers</a:t>
            </a:r>
            <a:r>
              <a:rPr lang="en-US" dirty="0" smtClean="0"/>
              <a:t>: These are the registers(memory areas), which contains memory address of the instructions of the methods. If 3 methods are there then, 3 PC registers will be used to track the instruction of methods</a:t>
            </a:r>
          </a:p>
          <a:p>
            <a:pPr marL="0" indent="0">
              <a:buNone/>
            </a:pPr>
            <a:r>
              <a:rPr lang="en-US" dirty="0" smtClean="0"/>
              <a:t>5)</a:t>
            </a:r>
            <a:r>
              <a:rPr lang="en-US" b="1" u="sng" dirty="0" smtClean="0"/>
              <a:t>Native Methods Stacks: </a:t>
            </a:r>
            <a:r>
              <a:rPr lang="en-US" dirty="0" smtClean="0"/>
              <a:t> Java methods are executed on Java stacks. Similarly native methods(C,C++) execute on here.</a:t>
            </a:r>
            <a:endParaRPr lang="en-US" b="1" u="sng" dirty="0" smtClean="0"/>
          </a:p>
          <a:p>
            <a:pPr marL="0" indent="0">
              <a:buNone/>
            </a:pPr>
            <a:endParaRPr lang="en-US" dirty="0" smtClean="0"/>
          </a:p>
        </p:txBody>
      </p:sp>
    </p:spTree>
    <p:extLst>
      <p:ext uri="{BB962C8B-B14F-4D97-AF65-F5344CB8AC3E}">
        <p14:creationId xmlns:p14="http://schemas.microsoft.com/office/powerpoint/2010/main" xmlns="" val="761400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Execution Engine</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Execution engine contains interpreter and JIT(Just In Time) compiler which are responsible to convert the byte code into machine code.</a:t>
            </a:r>
          </a:p>
          <a:p>
            <a:r>
              <a:rPr lang="en-US" dirty="0" smtClean="0"/>
              <a:t>So processor executes the machine code.</a:t>
            </a:r>
          </a:p>
          <a:p>
            <a:r>
              <a:rPr lang="en-US" dirty="0" smtClean="0"/>
              <a:t>JVM uses interpreter and JIT compiler simultaneously known as </a:t>
            </a:r>
            <a:r>
              <a:rPr lang="en-US" b="1" u="sng" dirty="0"/>
              <a:t>A</a:t>
            </a:r>
            <a:r>
              <a:rPr lang="en-US" b="1" u="sng" dirty="0" smtClean="0"/>
              <a:t>daptive optimizer.</a:t>
            </a:r>
          </a:p>
          <a:p>
            <a:r>
              <a:rPr lang="en-US" dirty="0" smtClean="0"/>
              <a:t>Why we need both interpreter and JIT compiler to work simultaneously?</a:t>
            </a:r>
          </a:p>
          <a:p>
            <a:r>
              <a:rPr lang="en-US" dirty="0" smtClean="0"/>
              <a:t>After loading the .class code into memory. JVM first identifies which code is to be left to interpreter and which one to JIT. So it improves the performance.</a:t>
            </a:r>
            <a:endParaRPr lang="en-US" dirty="0"/>
          </a:p>
        </p:txBody>
      </p:sp>
    </p:spTree>
    <p:extLst>
      <p:ext uri="{BB962C8B-B14F-4D97-AF65-F5344CB8AC3E}">
        <p14:creationId xmlns:p14="http://schemas.microsoft.com/office/powerpoint/2010/main" xmlns="" val="3578722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Java</a:t>
            </a:r>
            <a:endParaRPr lang="en-US" dirty="0"/>
          </a:p>
        </p:txBody>
      </p:sp>
      <p:sp>
        <p:nvSpPr>
          <p:cNvPr id="3" name="Content Placeholder 2"/>
          <p:cNvSpPr>
            <a:spLocks noGrp="1"/>
          </p:cNvSpPr>
          <p:nvPr>
            <p:ph idx="1"/>
          </p:nvPr>
        </p:nvSpPr>
        <p:spPr/>
        <p:txBody>
          <a:bodyPr>
            <a:normAutofit lnSpcReduction="10000"/>
          </a:bodyPr>
          <a:lstStyle/>
          <a:p>
            <a:r>
              <a:rPr lang="en-US" dirty="0" smtClean="0"/>
              <a:t>How java language is originated.</a:t>
            </a:r>
          </a:p>
          <a:p>
            <a:r>
              <a:rPr lang="en-US" dirty="0" smtClean="0"/>
              <a:t>In 1990 Sun microsystems </a:t>
            </a:r>
            <a:r>
              <a:rPr lang="en-US" dirty="0" err="1" smtClean="0"/>
              <a:t>inc.</a:t>
            </a:r>
            <a:r>
              <a:rPr lang="en-US" dirty="0" smtClean="0"/>
              <a:t> (US) has started a project to develop software for consumer electronic devices that could controlled by a remote.--- Stealth project later renamed Green Project.</a:t>
            </a:r>
          </a:p>
          <a:p>
            <a:r>
              <a:rPr lang="en-US" dirty="0" smtClean="0"/>
              <a:t>In 1991 , Bill Joy, James Gosling, Mike </a:t>
            </a:r>
            <a:r>
              <a:rPr lang="en-US" dirty="0" err="1" smtClean="0"/>
              <a:t>sheradin</a:t>
            </a:r>
            <a:r>
              <a:rPr lang="en-US" dirty="0" smtClean="0"/>
              <a:t>, Patrick </a:t>
            </a:r>
            <a:r>
              <a:rPr lang="en-US" dirty="0" err="1" smtClean="0"/>
              <a:t>Naughton</a:t>
            </a:r>
            <a:r>
              <a:rPr lang="en-US" dirty="0" smtClean="0"/>
              <a:t> and other discussed about project.</a:t>
            </a:r>
            <a:endParaRPr lang="en-US" dirty="0"/>
          </a:p>
        </p:txBody>
      </p:sp>
    </p:spTree>
    <p:extLst>
      <p:ext uri="{BB962C8B-B14F-4D97-AF65-F5344CB8AC3E}">
        <p14:creationId xmlns:p14="http://schemas.microsoft.com/office/powerpoint/2010/main" xmlns="" val="3845158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Java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Oracle (Sun microsystems </a:t>
            </a:r>
            <a:r>
              <a:rPr lang="en-US" dirty="0" err="1" smtClean="0"/>
              <a:t>Inc</a:t>
            </a:r>
            <a:r>
              <a:rPr lang="en-US" dirty="0" smtClean="0"/>
              <a:t> ) has divided Java into 3 parts</a:t>
            </a:r>
          </a:p>
          <a:p>
            <a:r>
              <a:rPr lang="en-US" b="1" dirty="0" smtClean="0"/>
              <a:t>Java SE(</a:t>
            </a:r>
            <a:r>
              <a:rPr lang="en-US" dirty="0"/>
              <a:t>Java SE 14.0.1</a:t>
            </a:r>
            <a:r>
              <a:rPr lang="en-US" b="1" dirty="0" smtClean="0"/>
              <a:t>)- </a:t>
            </a:r>
            <a:r>
              <a:rPr lang="en-US" dirty="0" smtClean="0"/>
              <a:t>Java </a:t>
            </a:r>
            <a:r>
              <a:rPr lang="en-US" dirty="0"/>
              <a:t>S</a:t>
            </a:r>
            <a:r>
              <a:rPr lang="en-US" dirty="0" smtClean="0"/>
              <a:t>tandard Edition contains basic core java classes. This edition is used to develop standard applets and applications</a:t>
            </a:r>
          </a:p>
          <a:p>
            <a:r>
              <a:rPr lang="en-US" b="1" dirty="0" smtClean="0"/>
              <a:t>Java EE: </a:t>
            </a:r>
            <a:r>
              <a:rPr lang="en-US" dirty="0" smtClean="0"/>
              <a:t>Java Enterprise Edition and it contains class that are beyond java SE and concentrates on providing business solution on network.</a:t>
            </a:r>
          </a:p>
          <a:p>
            <a:r>
              <a:rPr lang="en-US" b="1" dirty="0" smtClean="0"/>
              <a:t>Java ME</a:t>
            </a:r>
            <a:r>
              <a:rPr lang="en-US" dirty="0" smtClean="0"/>
              <a:t>: Java Micro Edition and for develop code for Portable device,2 Tabs, mobile phones etc. Code on these device need to be small in size and should take less memory.</a:t>
            </a:r>
          </a:p>
          <a:p>
            <a:endParaRPr lang="en-US" dirty="0"/>
          </a:p>
          <a:p>
            <a:r>
              <a:rPr lang="en-US" dirty="0" smtClean="0"/>
              <a:t>Reference:</a:t>
            </a:r>
          </a:p>
          <a:p>
            <a:r>
              <a:rPr lang="en-US" dirty="0"/>
              <a:t> </a:t>
            </a:r>
            <a:r>
              <a:rPr lang="en-US" dirty="0">
                <a:hlinkClick r:id="rId2"/>
              </a:rPr>
              <a:t>https://</a:t>
            </a:r>
            <a:r>
              <a:rPr lang="en-US" dirty="0" smtClean="0">
                <a:hlinkClick r:id="rId2"/>
              </a:rPr>
              <a:t>www.oracle.com/java/technologies/javase-downloads.html</a:t>
            </a:r>
            <a:endParaRPr lang="en-US" dirty="0" smtClean="0"/>
          </a:p>
          <a:p>
            <a:r>
              <a:rPr lang="en-US" dirty="0" smtClean="0"/>
              <a:t>Or </a:t>
            </a:r>
          </a:p>
          <a:p>
            <a:r>
              <a:rPr lang="en-US" dirty="0">
                <a:hlinkClick r:id="rId3"/>
              </a:rPr>
              <a:t>https://www.java.com/en/download/</a:t>
            </a:r>
            <a:endParaRPr lang="en-US" dirty="0"/>
          </a:p>
        </p:txBody>
      </p:sp>
    </p:spTree>
    <p:extLst>
      <p:ext uri="{BB962C8B-B14F-4D97-AF65-F5344CB8AC3E}">
        <p14:creationId xmlns:p14="http://schemas.microsoft.com/office/powerpoint/2010/main" xmlns="" val="397844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Interview questions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Why pointers are eliminated from Java?</a:t>
            </a:r>
          </a:p>
          <a:p>
            <a:pPr marL="514350" indent="-514350">
              <a:buAutoNum type="arabicPeriod"/>
            </a:pPr>
            <a:r>
              <a:rPr lang="en-US" dirty="0" smtClean="0"/>
              <a:t>Pointers leads to confusion of programmer.</a:t>
            </a:r>
          </a:p>
          <a:p>
            <a:pPr marL="514350" indent="-514350">
              <a:buAutoNum type="arabicPeriod"/>
            </a:pPr>
            <a:r>
              <a:rPr lang="en-US" dirty="0" smtClean="0"/>
              <a:t>Pointers may crash a program easily. When you add two pointers the program crashes immediately.</a:t>
            </a:r>
          </a:p>
          <a:p>
            <a:pPr marL="514350" indent="-514350">
              <a:buAutoNum type="arabicPeriod"/>
            </a:pPr>
            <a:r>
              <a:rPr lang="en-US" dirty="0" smtClean="0"/>
              <a:t>Pointers break security and harmful program like virus and other hacking programs can be developed</a:t>
            </a:r>
          </a:p>
          <a:p>
            <a:pPr marL="0" indent="0">
              <a:buNone/>
            </a:pPr>
            <a:r>
              <a:rPr lang="en-US" dirty="0" smtClean="0"/>
              <a:t>Because of above reasons pointer have been eliminated from java. </a:t>
            </a:r>
            <a:endParaRPr lang="en-US" dirty="0"/>
          </a:p>
        </p:txBody>
      </p:sp>
    </p:spTree>
    <p:extLst>
      <p:ext uri="{BB962C8B-B14F-4D97-AF65-F5344CB8AC3E}">
        <p14:creationId xmlns:p14="http://schemas.microsoft.com/office/powerpoint/2010/main" xmlns="" val="1977018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the difference between a function and a method?</a:t>
            </a:r>
          </a:p>
          <a:p>
            <a:r>
              <a:rPr lang="en-US" dirty="0" smtClean="0"/>
              <a:t>A method is a function that is written in a class. We don’t have functions in java. Method should be written inside the class only.</a:t>
            </a:r>
          </a:p>
          <a:p>
            <a:r>
              <a:rPr lang="en-US" dirty="0" smtClean="0"/>
              <a:t>In C++ we can write method inside or outside the class.</a:t>
            </a:r>
          </a:p>
          <a:p>
            <a:r>
              <a:rPr lang="en-US" dirty="0" smtClean="0"/>
              <a:t>What is JIT compiler?</a:t>
            </a:r>
          </a:p>
          <a:p>
            <a:r>
              <a:rPr lang="en-US" dirty="0" smtClean="0"/>
              <a:t>JIT compiler is the part of JVM which increases the speed of execution of a java program.</a:t>
            </a:r>
          </a:p>
          <a:p>
            <a:pPr marL="0" indent="0">
              <a:buNone/>
            </a:pPr>
            <a:endParaRPr lang="en-US" dirty="0"/>
          </a:p>
        </p:txBody>
      </p:sp>
    </p:spTree>
    <p:extLst>
      <p:ext uri="{BB962C8B-B14F-4D97-AF65-F5344CB8AC3E}">
        <p14:creationId xmlns:p14="http://schemas.microsoft.com/office/powerpoint/2010/main" xmlns="" val="2165752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dirty="0" smtClean="0">
                <a:sym typeface="Wingdings" pitchFamily="2" charset="2"/>
              </a:rPr>
              <a:t></a:t>
            </a:r>
            <a:r>
              <a:rPr lang="en-US" dirty="0" smtClean="0"/>
              <a:t>Which part of JVM will allocate the memory of java program?</a:t>
            </a:r>
          </a:p>
          <a:p>
            <a:pPr marL="0" indent="0">
              <a:buNone/>
            </a:pPr>
            <a:r>
              <a:rPr lang="en-US" dirty="0" smtClean="0"/>
              <a:t>A)Class loader subsystem of JVM will allocates the necessary memory needed by the java program.</a:t>
            </a:r>
          </a:p>
          <a:p>
            <a:pPr marL="0" indent="0">
              <a:buNone/>
            </a:pPr>
            <a:endParaRPr lang="en-US" dirty="0" smtClean="0"/>
          </a:p>
          <a:p>
            <a:pPr marL="0" indent="0">
              <a:buNone/>
            </a:pPr>
            <a:r>
              <a:rPr lang="en-US" dirty="0" smtClean="0">
                <a:sym typeface="Wingdings" pitchFamily="2" charset="2"/>
              </a:rPr>
              <a:t></a:t>
            </a:r>
            <a:r>
              <a:rPr lang="en-US" dirty="0" smtClean="0"/>
              <a:t>Which algorithm is used by garbage collector to remove the unused variables or objects from memory.</a:t>
            </a:r>
          </a:p>
          <a:p>
            <a:pPr marL="0" indent="0">
              <a:buNone/>
            </a:pPr>
            <a:r>
              <a:rPr lang="en-US" dirty="0" smtClean="0"/>
              <a:t>A)Garbage collector uses many algorithms but most commonly used algorithm is </a:t>
            </a:r>
            <a:r>
              <a:rPr lang="en-US" b="1" dirty="0" smtClean="0"/>
              <a:t>Mark and sweep.</a:t>
            </a:r>
          </a:p>
          <a:p>
            <a:pPr marL="0" indent="0">
              <a:buNone/>
            </a:pPr>
            <a:endParaRPr lang="en-US" b="1" dirty="0" smtClean="0"/>
          </a:p>
          <a:p>
            <a:pPr marL="0" indent="0">
              <a:buNone/>
            </a:pPr>
            <a:r>
              <a:rPr lang="en-US" b="1" dirty="0" smtClean="0">
                <a:sym typeface="Wingdings" pitchFamily="2" charset="2"/>
              </a:rPr>
              <a:t></a:t>
            </a:r>
            <a:r>
              <a:rPr lang="en-US" dirty="0" smtClean="0">
                <a:sym typeface="Wingdings" pitchFamily="2" charset="2"/>
              </a:rPr>
              <a:t>How can you call the garbage collector?</a:t>
            </a:r>
          </a:p>
          <a:p>
            <a:pPr marL="0" indent="0">
              <a:buNone/>
            </a:pPr>
            <a:r>
              <a:rPr lang="en-US" dirty="0" smtClean="0">
                <a:sym typeface="Wingdings" pitchFamily="2" charset="2"/>
              </a:rPr>
              <a:t>A)Garbage collector is automatically invoked when the program is being run. It can also called by calling </a:t>
            </a:r>
            <a:r>
              <a:rPr lang="en-US" dirty="0" err="1" smtClean="0">
                <a:sym typeface="Wingdings" pitchFamily="2" charset="2"/>
              </a:rPr>
              <a:t>gc</a:t>
            </a:r>
            <a:r>
              <a:rPr lang="en-US" dirty="0" smtClean="0">
                <a:sym typeface="Wingdings" pitchFamily="2" charset="2"/>
              </a:rPr>
              <a:t>() method of Runtime class or System class in Java.</a:t>
            </a:r>
            <a:endParaRPr lang="en-US" dirty="0"/>
          </a:p>
        </p:txBody>
      </p:sp>
    </p:spTree>
    <p:extLst>
      <p:ext uri="{BB962C8B-B14F-4D97-AF65-F5344CB8AC3E}">
        <p14:creationId xmlns:p14="http://schemas.microsoft.com/office/powerpoint/2010/main" xmlns="" val="4229495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Differences between C++ and JAVA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413279073"/>
              </p:ext>
            </p:extLst>
          </p:nvPr>
        </p:nvGraphicFramePr>
        <p:xfrm>
          <a:off x="457200" y="838200"/>
          <a:ext cx="8229600" cy="6421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C++</a:t>
                      </a:r>
                      <a:endParaRPr lang="en-US" dirty="0"/>
                    </a:p>
                  </a:txBody>
                  <a:tcPr/>
                </a:tc>
                <a:tc>
                  <a:txBody>
                    <a:bodyPr/>
                    <a:lstStyle/>
                    <a:p>
                      <a:r>
                        <a:rPr lang="en-US" dirty="0" smtClean="0"/>
                        <a:t>JAVA</a:t>
                      </a:r>
                      <a:endParaRPr lang="en-US" dirty="0"/>
                    </a:p>
                  </a:txBody>
                  <a:tcPr/>
                </a:tc>
              </a:tr>
              <a:tr h="370840">
                <a:tc>
                  <a:txBody>
                    <a:bodyPr/>
                    <a:lstStyle/>
                    <a:p>
                      <a:r>
                        <a:rPr lang="en-US" dirty="0" smtClean="0"/>
                        <a:t>C++ is not a purely</a:t>
                      </a:r>
                      <a:r>
                        <a:rPr lang="en-US" baseline="0" dirty="0" smtClean="0"/>
                        <a:t> Object-oriented programming language, since it is possible to write </a:t>
                      </a:r>
                      <a:r>
                        <a:rPr lang="en-US" baseline="0" dirty="0" err="1" smtClean="0"/>
                        <a:t>c++</a:t>
                      </a:r>
                      <a:r>
                        <a:rPr lang="en-US" baseline="0" dirty="0" smtClean="0"/>
                        <a:t> programs with out using the class or an object</a:t>
                      </a:r>
                      <a:endParaRPr lang="en-US" dirty="0"/>
                    </a:p>
                  </a:txBody>
                  <a:tcPr/>
                </a:tc>
                <a:tc>
                  <a:txBody>
                    <a:bodyPr/>
                    <a:lstStyle/>
                    <a:p>
                      <a:r>
                        <a:rPr lang="en-US" dirty="0" smtClean="0"/>
                        <a:t>Java</a:t>
                      </a:r>
                      <a:r>
                        <a:rPr lang="en-US" baseline="0" dirty="0" smtClean="0"/>
                        <a:t> is </a:t>
                      </a:r>
                      <a:r>
                        <a:rPr lang="en-US" dirty="0" smtClean="0"/>
                        <a:t>purely</a:t>
                      </a:r>
                      <a:r>
                        <a:rPr lang="en-US" baseline="0" dirty="0" smtClean="0"/>
                        <a:t> Object-oriented programming language, since it is not possible to java  programs with out using the class or an object</a:t>
                      </a:r>
                      <a:endParaRPr lang="en-US" dirty="0"/>
                    </a:p>
                  </a:txBody>
                  <a:tcPr/>
                </a:tc>
              </a:tr>
              <a:tr h="370840">
                <a:tc>
                  <a:txBody>
                    <a:bodyPr/>
                    <a:lstStyle/>
                    <a:p>
                      <a:r>
                        <a:rPr lang="en-US" dirty="0" smtClean="0"/>
                        <a:t>Pointers are available</a:t>
                      </a:r>
                      <a:r>
                        <a:rPr lang="en-US" baseline="0" dirty="0" smtClean="0"/>
                        <a:t> in C++</a:t>
                      </a:r>
                      <a:endParaRPr lang="en-US" dirty="0"/>
                    </a:p>
                  </a:txBody>
                  <a:tcPr/>
                </a:tc>
                <a:tc>
                  <a:txBody>
                    <a:bodyPr/>
                    <a:lstStyle/>
                    <a:p>
                      <a:r>
                        <a:rPr lang="en-US" dirty="0" smtClean="0"/>
                        <a:t>We</a:t>
                      </a:r>
                      <a:r>
                        <a:rPr lang="en-US" baseline="0" dirty="0" smtClean="0"/>
                        <a:t> cannot create and use of pointers.</a:t>
                      </a:r>
                      <a:endParaRPr lang="en-US" dirty="0"/>
                    </a:p>
                  </a:txBody>
                  <a:tcPr/>
                </a:tc>
              </a:tr>
              <a:tr h="370840">
                <a:tc>
                  <a:txBody>
                    <a:bodyPr/>
                    <a:lstStyle/>
                    <a:p>
                      <a:r>
                        <a:rPr lang="en-US" dirty="0" smtClean="0"/>
                        <a:t>Allocating and </a:t>
                      </a:r>
                      <a:r>
                        <a:rPr lang="en-US" dirty="0" err="1" smtClean="0"/>
                        <a:t>deallocating</a:t>
                      </a:r>
                      <a:r>
                        <a:rPr lang="en-US" baseline="0" dirty="0" smtClean="0"/>
                        <a:t> </a:t>
                      </a:r>
                      <a:r>
                        <a:rPr lang="en-US" dirty="0" smtClean="0"/>
                        <a:t>memory is the responsibility</a:t>
                      </a:r>
                      <a:r>
                        <a:rPr lang="en-US" baseline="0" dirty="0" smtClean="0"/>
                        <a:t> of the programmer.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Allocating and </a:t>
                      </a:r>
                      <a:r>
                        <a:rPr lang="en-US" dirty="0" err="1" smtClean="0"/>
                        <a:t>deallocating</a:t>
                      </a:r>
                      <a:r>
                        <a:rPr lang="en-US" baseline="0" dirty="0" smtClean="0"/>
                        <a:t> </a:t>
                      </a:r>
                      <a:r>
                        <a:rPr lang="en-US" dirty="0" smtClean="0"/>
                        <a:t>memory is the responsibility</a:t>
                      </a:r>
                      <a:r>
                        <a:rPr lang="en-US" baseline="0" dirty="0" smtClean="0"/>
                        <a:t> taken by JVM</a:t>
                      </a:r>
                      <a:endParaRPr lang="en-US" dirty="0" smtClean="0"/>
                    </a:p>
                    <a:p>
                      <a:endParaRPr lang="en-US" dirty="0"/>
                    </a:p>
                  </a:txBody>
                  <a:tcPr/>
                </a:tc>
              </a:tr>
              <a:tr h="370840">
                <a:tc>
                  <a:txBody>
                    <a:bodyPr/>
                    <a:lstStyle/>
                    <a:p>
                      <a:r>
                        <a:rPr lang="en-US" dirty="0" smtClean="0"/>
                        <a:t>C++ has </a:t>
                      </a:r>
                      <a:r>
                        <a:rPr lang="en-US" dirty="0" err="1" smtClean="0"/>
                        <a:t>goto</a:t>
                      </a:r>
                      <a:r>
                        <a:rPr lang="en-US" dirty="0" smtClean="0"/>
                        <a:t> statements</a:t>
                      </a:r>
                      <a:endParaRPr lang="en-US" dirty="0"/>
                    </a:p>
                  </a:txBody>
                  <a:tcPr/>
                </a:tc>
                <a:tc>
                  <a:txBody>
                    <a:bodyPr/>
                    <a:lstStyle/>
                    <a:p>
                      <a:r>
                        <a:rPr lang="en-US" dirty="0" smtClean="0"/>
                        <a:t>Java does</a:t>
                      </a:r>
                      <a:r>
                        <a:rPr lang="en-US" baseline="0" dirty="0" smtClean="0"/>
                        <a:t> not have </a:t>
                      </a:r>
                      <a:r>
                        <a:rPr lang="en-US" baseline="0" dirty="0" err="1" smtClean="0"/>
                        <a:t>goto</a:t>
                      </a:r>
                      <a:r>
                        <a:rPr lang="en-US" baseline="0" dirty="0" smtClean="0"/>
                        <a:t> statement</a:t>
                      </a:r>
                      <a:endParaRPr lang="en-US" dirty="0"/>
                    </a:p>
                  </a:txBody>
                  <a:tcPr/>
                </a:tc>
              </a:tr>
              <a:tr h="370840">
                <a:tc>
                  <a:txBody>
                    <a:bodyPr/>
                    <a:lstStyle/>
                    <a:p>
                      <a:r>
                        <a:rPr lang="en-US" dirty="0" smtClean="0"/>
                        <a:t>Automatic</a:t>
                      </a:r>
                      <a:r>
                        <a:rPr lang="en-US" baseline="0" dirty="0" smtClean="0"/>
                        <a:t> casting is available in C++</a:t>
                      </a:r>
                      <a:endParaRPr lang="en-US" dirty="0"/>
                    </a:p>
                  </a:txBody>
                  <a:tcPr/>
                </a:tc>
                <a:tc>
                  <a:txBody>
                    <a:bodyPr/>
                    <a:lstStyle/>
                    <a:p>
                      <a:r>
                        <a:rPr lang="en-US" dirty="0" smtClean="0"/>
                        <a:t>In some cases, implicit casting</a:t>
                      </a:r>
                      <a:r>
                        <a:rPr lang="en-US" baseline="0" dirty="0" smtClean="0"/>
                        <a:t> available. But it is advisable that the programmer should use casting whenever required. </a:t>
                      </a:r>
                      <a:endParaRPr lang="en-US" dirty="0"/>
                    </a:p>
                  </a:txBody>
                  <a:tcPr/>
                </a:tc>
              </a:tr>
              <a:tr h="370840">
                <a:tc>
                  <a:txBody>
                    <a:bodyPr/>
                    <a:lstStyle/>
                    <a:p>
                      <a:r>
                        <a:rPr lang="en-US" dirty="0" smtClean="0"/>
                        <a:t>Multiple Inheritance feature is available </a:t>
                      </a:r>
                      <a:endParaRPr lang="en-US" dirty="0"/>
                    </a:p>
                  </a:txBody>
                  <a:tcPr/>
                </a:tc>
                <a:tc>
                  <a:txBody>
                    <a:bodyPr/>
                    <a:lstStyle/>
                    <a:p>
                      <a:r>
                        <a:rPr lang="en-US" dirty="0" smtClean="0"/>
                        <a:t>No</a:t>
                      </a:r>
                      <a:r>
                        <a:rPr lang="en-US" baseline="0" dirty="0" smtClean="0"/>
                        <a:t> Multiple inheritance in java but there are means to achieve it.</a:t>
                      </a:r>
                      <a:endParaRPr lang="en-US" dirty="0"/>
                    </a:p>
                  </a:txBody>
                  <a:tcPr/>
                </a:tc>
              </a:tr>
              <a:tr h="370840">
                <a:tc>
                  <a:txBody>
                    <a:bodyPr/>
                    <a:lstStyle/>
                    <a:p>
                      <a:r>
                        <a:rPr lang="en-US" dirty="0" smtClean="0"/>
                        <a:t>Operator</a:t>
                      </a:r>
                      <a:r>
                        <a:rPr lang="en-US" baseline="0" dirty="0" smtClean="0"/>
                        <a:t> overloading is available </a:t>
                      </a:r>
                      <a:endParaRPr lang="en-US" dirty="0"/>
                    </a:p>
                  </a:txBody>
                  <a:tcPr/>
                </a:tc>
                <a:tc>
                  <a:txBody>
                    <a:bodyPr/>
                    <a:lstStyle/>
                    <a:p>
                      <a:r>
                        <a:rPr lang="en-US" dirty="0" smtClean="0"/>
                        <a:t>It is not available</a:t>
                      </a:r>
                      <a:endParaRPr lang="en-US" dirty="0"/>
                    </a:p>
                  </a:txBody>
                  <a:tcPr/>
                </a:tc>
              </a:tr>
              <a:tr h="370840">
                <a:tc>
                  <a:txBody>
                    <a:bodyPr/>
                    <a:lstStyle/>
                    <a:p>
                      <a:r>
                        <a:rPr lang="en-US" dirty="0" smtClean="0"/>
                        <a:t>There are 3 access </a:t>
                      </a:r>
                      <a:r>
                        <a:rPr lang="en-US" dirty="0" err="1" smtClean="0"/>
                        <a:t>specifiers</a:t>
                      </a:r>
                      <a:r>
                        <a:rPr lang="en-US" dirty="0" smtClean="0"/>
                        <a:t>, private, public and protected</a:t>
                      </a:r>
                      <a:endParaRPr lang="en-US" dirty="0"/>
                    </a:p>
                  </a:txBody>
                  <a:tcPr/>
                </a:tc>
                <a:tc>
                  <a:txBody>
                    <a:bodyPr/>
                    <a:lstStyle/>
                    <a:p>
                      <a:r>
                        <a:rPr lang="en-US" dirty="0" smtClean="0"/>
                        <a:t>4 access </a:t>
                      </a:r>
                      <a:r>
                        <a:rPr lang="en-US" dirty="0" err="1" smtClean="0"/>
                        <a:t>specifiers</a:t>
                      </a:r>
                      <a:r>
                        <a:rPr lang="en-US" dirty="0" smtClean="0"/>
                        <a:t> </a:t>
                      </a:r>
                      <a:r>
                        <a:rPr lang="en-US" baseline="0" dirty="0" smtClean="0"/>
                        <a:t> private, public, protected and default.</a:t>
                      </a:r>
                      <a:endParaRPr lang="en-US" dirty="0"/>
                    </a:p>
                  </a:txBody>
                  <a:tcPr/>
                </a:tc>
              </a:tr>
              <a:tr h="370840">
                <a:tc>
                  <a:txBody>
                    <a:bodyPr/>
                    <a:lstStyle/>
                    <a:p>
                      <a:r>
                        <a:rPr lang="en-US" dirty="0" smtClean="0"/>
                        <a:t>There are constructors</a:t>
                      </a:r>
                      <a:r>
                        <a:rPr lang="en-US" baseline="0" dirty="0" smtClean="0"/>
                        <a:t> and destructors</a:t>
                      </a:r>
                      <a:endParaRPr lang="en-US" dirty="0"/>
                    </a:p>
                  </a:txBody>
                  <a:tcPr/>
                </a:tc>
                <a:tc>
                  <a:txBody>
                    <a:bodyPr/>
                    <a:lstStyle/>
                    <a:p>
                      <a:r>
                        <a:rPr lang="en-US" dirty="0" smtClean="0"/>
                        <a:t>Only constructors and no destructors </a:t>
                      </a:r>
                      <a:r>
                        <a:rPr lang="en-US" dirty="0" err="1" smtClean="0"/>
                        <a:t>availiable</a:t>
                      </a:r>
                      <a:r>
                        <a:rPr lang="en-US" dirty="0" smtClean="0"/>
                        <a:t> in java.</a:t>
                      </a:r>
                      <a:endParaRPr lang="en-US" dirty="0"/>
                    </a:p>
                  </a:txBody>
                  <a:tcPr/>
                </a:tc>
              </a:tr>
            </a:tbl>
          </a:graphicData>
        </a:graphic>
      </p:graphicFrame>
    </p:spTree>
    <p:extLst>
      <p:ext uri="{BB962C8B-B14F-4D97-AF65-F5344CB8AC3E}">
        <p14:creationId xmlns:p14="http://schemas.microsoft.com/office/powerpoint/2010/main" xmlns="" val="731107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11500" dirty="0" smtClean="0"/>
              <a:t>Thank you</a:t>
            </a:r>
            <a:endParaRPr lang="en-US" sz="11500" dirty="0"/>
          </a:p>
        </p:txBody>
      </p:sp>
    </p:spTree>
    <p:extLst>
      <p:ext uri="{BB962C8B-B14F-4D97-AF65-F5344CB8AC3E}">
        <p14:creationId xmlns:p14="http://schemas.microsoft.com/office/powerpoint/2010/main" xmlns="" val="3900520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r>
              <a:rPr lang="en-US" dirty="0" smtClean="0"/>
              <a:t>Initially it is OAK but later it was changed to JAVA.</a:t>
            </a:r>
          </a:p>
          <a:p>
            <a:r>
              <a:rPr lang="en-US" dirty="0" smtClean="0"/>
              <a:t>Why Java?</a:t>
            </a:r>
          </a:p>
          <a:p>
            <a:r>
              <a:rPr lang="en-US" dirty="0" smtClean="0"/>
              <a:t>James gosling and his team members were consuming a lot of coffee while developing the language.</a:t>
            </a:r>
          </a:p>
          <a:p>
            <a:r>
              <a:rPr lang="en-US" dirty="0" smtClean="0"/>
              <a:t>Java is a island where best coffee is available and export to all other countries.</a:t>
            </a:r>
            <a:endParaRPr lang="en-US" dirty="0"/>
          </a:p>
        </p:txBody>
      </p:sp>
    </p:spTree>
    <p:extLst>
      <p:ext uri="{BB962C8B-B14F-4D97-AF65-F5344CB8AC3E}">
        <p14:creationId xmlns:p14="http://schemas.microsoft.com/office/powerpoint/2010/main" xmlns="" val="303767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Content Placeholder 2"/>
          <p:cNvSpPr>
            <a:spLocks noGrp="1"/>
          </p:cNvSpPr>
          <p:nvPr>
            <p:ph idx="1"/>
          </p:nvPr>
        </p:nvSpPr>
        <p:spPr/>
        <p:txBody>
          <a:bodyPr/>
          <a:lstStyle/>
          <a:p>
            <a:r>
              <a:rPr lang="en-US" b="1" u="sng" dirty="0" smtClean="0"/>
              <a:t>Simple-</a:t>
            </a:r>
            <a:r>
              <a:rPr lang="en-US" dirty="0" smtClean="0"/>
              <a:t> Design aim of Java. Eliminated the difficult concepts of C and C++. Like pointers.</a:t>
            </a:r>
          </a:p>
          <a:p>
            <a:r>
              <a:rPr lang="en-US" dirty="0" smtClean="0"/>
              <a:t>Maintained almost the same syntax of C or C++.</a:t>
            </a:r>
          </a:p>
          <a:p>
            <a:r>
              <a:rPr lang="en-US" b="1" u="sng" dirty="0" smtClean="0"/>
              <a:t>Object-oriented</a:t>
            </a:r>
            <a:r>
              <a:rPr lang="en-US" dirty="0" smtClean="0"/>
              <a:t>--- Java is completely Object oriented language.</a:t>
            </a:r>
          </a:p>
          <a:p>
            <a:r>
              <a:rPr lang="en-US" dirty="0" smtClean="0"/>
              <a:t>Means Java uses classes and Objects.</a:t>
            </a:r>
            <a:endParaRPr lang="en-US" dirty="0"/>
          </a:p>
        </p:txBody>
      </p:sp>
    </p:spTree>
    <p:extLst>
      <p:ext uri="{BB962C8B-B14F-4D97-AF65-F5344CB8AC3E}">
        <p14:creationId xmlns:p14="http://schemas.microsoft.com/office/powerpoint/2010/main" xmlns="" val="2409879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endParaRPr lang="en-US" dirty="0"/>
          </a:p>
        </p:txBody>
      </p:sp>
      <p:sp>
        <p:nvSpPr>
          <p:cNvPr id="3" name="Content Placeholder 2"/>
          <p:cNvSpPr>
            <a:spLocks noGrp="1"/>
          </p:cNvSpPr>
          <p:nvPr>
            <p:ph idx="1"/>
          </p:nvPr>
        </p:nvSpPr>
        <p:spPr/>
        <p:txBody>
          <a:bodyPr/>
          <a:lstStyle/>
          <a:p>
            <a:r>
              <a:rPr lang="en-US" dirty="0" smtClean="0"/>
              <a:t>What is an object?</a:t>
            </a:r>
          </a:p>
          <a:p>
            <a:r>
              <a:rPr lang="en-US" dirty="0" smtClean="0"/>
              <a:t>An object is anything that really exits in the world and can distinguished from others. </a:t>
            </a:r>
          </a:p>
          <a:p>
            <a:r>
              <a:rPr lang="en-US" dirty="0" smtClean="0"/>
              <a:t>Everything that we see physically will come into this definition,</a:t>
            </a:r>
          </a:p>
          <a:p>
            <a:r>
              <a:rPr lang="en-US" dirty="0" smtClean="0"/>
              <a:t>For example: human being, tree, a book and so on.</a:t>
            </a:r>
            <a:endParaRPr lang="en-US" dirty="0"/>
          </a:p>
        </p:txBody>
      </p:sp>
    </p:spTree>
    <p:extLst>
      <p:ext uri="{BB962C8B-B14F-4D97-AF65-F5344CB8AC3E}">
        <p14:creationId xmlns:p14="http://schemas.microsoft.com/office/powerpoint/2010/main" xmlns="" val="1029658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Properties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Every object has properties and exhibits certain behavior. </a:t>
            </a:r>
          </a:p>
          <a:p>
            <a:r>
              <a:rPr lang="en-US" dirty="0" smtClean="0"/>
              <a:t>Will learn with example:</a:t>
            </a:r>
          </a:p>
          <a:p>
            <a:r>
              <a:rPr lang="en-US" dirty="0" smtClean="0"/>
              <a:t>Lets us take an dog example.</a:t>
            </a:r>
          </a:p>
          <a:p>
            <a:r>
              <a:rPr lang="en-US" dirty="0" smtClean="0"/>
              <a:t>It got properties like name, height, color, age, etc. and these properties we can represent using </a:t>
            </a:r>
            <a:r>
              <a:rPr lang="en-US" b="1" dirty="0" smtClean="0"/>
              <a:t>variables</a:t>
            </a:r>
            <a:r>
              <a:rPr lang="en-US" dirty="0" smtClean="0"/>
              <a:t>.</a:t>
            </a:r>
          </a:p>
          <a:p>
            <a:r>
              <a:rPr lang="en-US" dirty="0" smtClean="0"/>
              <a:t>Now dog object will have some actions like running, barking, eating etc.</a:t>
            </a:r>
          </a:p>
          <a:p>
            <a:r>
              <a:rPr lang="en-US" dirty="0" smtClean="0"/>
              <a:t>These actions we can represented by various methods in our programming.</a:t>
            </a:r>
          </a:p>
          <a:p>
            <a:endParaRPr lang="en-US" dirty="0"/>
          </a:p>
        </p:txBody>
      </p:sp>
    </p:spTree>
    <p:extLst>
      <p:ext uri="{BB962C8B-B14F-4D97-AF65-F5344CB8AC3E}">
        <p14:creationId xmlns:p14="http://schemas.microsoft.com/office/powerpoint/2010/main" xmlns="" val="239268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normAutofit lnSpcReduction="10000"/>
          </a:bodyPr>
          <a:lstStyle/>
          <a:p>
            <a:r>
              <a:rPr lang="en-US" dirty="0" smtClean="0"/>
              <a:t>So we can conclude that object contains variables(properties) and methods(actions).</a:t>
            </a:r>
          </a:p>
          <a:p>
            <a:r>
              <a:rPr lang="en-US" dirty="0" smtClean="0"/>
              <a:t>A group of objects which exhibits same behavior(properties and actions) will comes under same group is called class.</a:t>
            </a:r>
          </a:p>
          <a:p>
            <a:r>
              <a:rPr lang="en-US" dirty="0" smtClean="0"/>
              <a:t>Pinky, </a:t>
            </a:r>
            <a:r>
              <a:rPr lang="en-US" dirty="0" err="1" smtClean="0"/>
              <a:t>Nancy,Tom</a:t>
            </a:r>
            <a:r>
              <a:rPr lang="en-US" dirty="0" smtClean="0"/>
              <a:t> and </a:t>
            </a:r>
            <a:r>
              <a:rPr lang="en-US" dirty="0" err="1" smtClean="0"/>
              <a:t>Subbu</a:t>
            </a:r>
            <a:r>
              <a:rPr lang="en-US" dirty="0" smtClean="0"/>
              <a:t> all these four dogs exhibits same behavior and hence belongs to same group called dog.</a:t>
            </a:r>
          </a:p>
          <a:p>
            <a:r>
              <a:rPr lang="en-US" dirty="0" smtClean="0"/>
              <a:t>So dog is a </a:t>
            </a:r>
            <a:r>
              <a:rPr lang="en-US" dirty="0" err="1" smtClean="0"/>
              <a:t>classname</a:t>
            </a:r>
            <a:r>
              <a:rPr lang="en-US" dirty="0" smtClean="0"/>
              <a:t>,</a:t>
            </a:r>
            <a:endParaRPr lang="en-US" dirty="0"/>
          </a:p>
        </p:txBody>
      </p:sp>
    </p:spTree>
    <p:extLst>
      <p:ext uri="{BB962C8B-B14F-4D97-AF65-F5344CB8AC3E}">
        <p14:creationId xmlns:p14="http://schemas.microsoft.com/office/powerpoint/2010/main" xmlns="" val="415226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1" y="1524000"/>
            <a:ext cx="8229600" cy="478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7796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a:t>
            </a:r>
            <a:endParaRPr lang="en-US" dirty="0"/>
          </a:p>
        </p:txBody>
      </p:sp>
      <p:sp>
        <p:nvSpPr>
          <p:cNvPr id="3" name="Content Placeholder 2"/>
          <p:cNvSpPr>
            <a:spLocks noGrp="1"/>
          </p:cNvSpPr>
          <p:nvPr>
            <p:ph idx="1"/>
          </p:nvPr>
        </p:nvSpPr>
        <p:spPr/>
        <p:txBody>
          <a:bodyPr/>
          <a:lstStyle/>
          <a:p>
            <a:r>
              <a:rPr lang="en-US" dirty="0" smtClean="0"/>
              <a:t>Class is used as a model for creating objects.</a:t>
            </a:r>
          </a:p>
          <a:p>
            <a:r>
              <a:rPr lang="en-US" dirty="0" smtClean="0"/>
              <a:t>A class and its objects are same with the difference that a class doesn’t exist physically, while an object does.</a:t>
            </a:r>
            <a:endParaRPr lang="en-US" dirty="0"/>
          </a:p>
        </p:txBody>
      </p:sp>
    </p:spTree>
    <p:extLst>
      <p:ext uri="{BB962C8B-B14F-4D97-AF65-F5344CB8AC3E}">
        <p14:creationId xmlns:p14="http://schemas.microsoft.com/office/powerpoint/2010/main" xmlns="" val="1425118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1718</Words>
  <Application>Microsoft Office PowerPoint</Application>
  <PresentationFormat>On-screen Show (4:3)</PresentationFormat>
  <Paragraphs>151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Introduction to Java</vt:lpstr>
      <vt:lpstr>Before Java</vt:lpstr>
      <vt:lpstr>Java</vt:lpstr>
      <vt:lpstr>Features of Java</vt:lpstr>
      <vt:lpstr>Object.  </vt:lpstr>
      <vt:lpstr>Object Properties</vt:lpstr>
      <vt:lpstr>class</vt:lpstr>
      <vt:lpstr>Class and Object</vt:lpstr>
      <vt:lpstr>Class and object</vt:lpstr>
      <vt:lpstr>Features of Java</vt:lpstr>
      <vt:lpstr> </vt:lpstr>
      <vt:lpstr> </vt:lpstr>
      <vt:lpstr> </vt:lpstr>
      <vt:lpstr>Java Virtual Machine(JVM)</vt:lpstr>
      <vt:lpstr>How JVM works</vt:lpstr>
      <vt:lpstr>JVM</vt:lpstr>
      <vt:lpstr> </vt:lpstr>
      <vt:lpstr> </vt:lpstr>
      <vt:lpstr>Execution Engine</vt:lpstr>
      <vt:lpstr>Parts of Java</vt:lpstr>
      <vt:lpstr>Interview questions</vt:lpstr>
      <vt:lpstr>Interview questions</vt:lpstr>
      <vt:lpstr> </vt:lpstr>
      <vt:lpstr>Differences between C++ and JAVA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Welcome</dc:creator>
  <cp:lastModifiedBy>Welcome</cp:lastModifiedBy>
  <cp:revision>45</cp:revision>
  <dcterms:created xsi:type="dcterms:W3CDTF">2020-05-05T14:55:35Z</dcterms:created>
  <dcterms:modified xsi:type="dcterms:W3CDTF">2022-08-30T12:51:29Z</dcterms:modified>
</cp:coreProperties>
</file>