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57" r:id="rId16"/>
    <p:sldId id="325" r:id="rId17"/>
    <p:sldId id="326" r:id="rId18"/>
    <p:sldId id="327" r:id="rId19"/>
    <p:sldId id="328" r:id="rId20"/>
    <p:sldId id="329" r:id="rId21"/>
    <p:sldId id="330" r:id="rId22"/>
    <p:sldId id="331" r:id="rId23"/>
    <p:sldId id="332" r:id="rId24"/>
    <p:sldId id="333" r:id="rId25"/>
    <p:sldId id="370" r:id="rId26"/>
    <p:sldId id="371" r:id="rId27"/>
    <p:sldId id="334" r:id="rId28"/>
    <p:sldId id="335" r:id="rId29"/>
    <p:sldId id="336" r:id="rId30"/>
    <p:sldId id="337" r:id="rId31"/>
    <p:sldId id="338" r:id="rId32"/>
    <p:sldId id="339" r:id="rId33"/>
    <p:sldId id="272" r:id="rId34"/>
    <p:sldId id="273" r:id="rId35"/>
    <p:sldId id="274" r:id="rId36"/>
    <p:sldId id="275" r:id="rId37"/>
    <p:sldId id="358" r:id="rId38"/>
    <p:sldId id="276" r:id="rId39"/>
    <p:sldId id="359" r:id="rId40"/>
    <p:sldId id="277" r:id="rId41"/>
    <p:sldId id="360" r:id="rId42"/>
    <p:sldId id="361" r:id="rId43"/>
    <p:sldId id="278" r:id="rId44"/>
    <p:sldId id="362" r:id="rId45"/>
    <p:sldId id="363" r:id="rId46"/>
    <p:sldId id="279" r:id="rId47"/>
    <p:sldId id="281" r:id="rId48"/>
    <p:sldId id="280" r:id="rId49"/>
    <p:sldId id="364" r:id="rId50"/>
    <p:sldId id="365" r:id="rId51"/>
    <p:sldId id="282" r:id="rId52"/>
    <p:sldId id="366" r:id="rId53"/>
    <p:sldId id="283" r:id="rId54"/>
    <p:sldId id="285" r:id="rId55"/>
    <p:sldId id="291" r:id="rId56"/>
    <p:sldId id="292" r:id="rId57"/>
    <p:sldId id="293" r:id="rId58"/>
    <p:sldId id="284" r:id="rId59"/>
    <p:sldId id="286" r:id="rId60"/>
    <p:sldId id="350" r:id="rId61"/>
    <p:sldId id="355" r:id="rId62"/>
    <p:sldId id="356" r:id="rId63"/>
    <p:sldId id="287" r:id="rId64"/>
    <p:sldId id="353" r:id="rId65"/>
    <p:sldId id="354" r:id="rId66"/>
    <p:sldId id="348" r:id="rId67"/>
    <p:sldId id="288" r:id="rId68"/>
    <p:sldId id="367" r:id="rId69"/>
    <p:sldId id="368" r:id="rId70"/>
    <p:sldId id="36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showGuides="1">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34BC1-A2DF-4757-A1D6-2DFA07EB90F3}" type="datetimeFigureOut">
              <a:rPr lang="en-IN" smtClean="0"/>
              <a:pPr/>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5A772-ADB1-4861-A53A-92707E52A4A9}" type="slidenum">
              <a:rPr lang="en-IN" smtClean="0"/>
              <a:pPr/>
              <a:t>‹#›</a:t>
            </a:fld>
            <a:endParaRPr lang="en-IN"/>
          </a:p>
        </p:txBody>
      </p:sp>
    </p:spTree>
    <p:extLst>
      <p:ext uri="{BB962C8B-B14F-4D97-AF65-F5344CB8AC3E}">
        <p14:creationId xmlns:p14="http://schemas.microsoft.com/office/powerpoint/2010/main" xmlns="" val="66980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xmlns="" id="{46378AB2-B15B-44A9-9A6E-FE4C8DB75C9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D4F1C046-5945-4027-AACD-0F0EE5A74E32}" type="slidenum">
              <a:rPr lang="en-US" altLang="en-US"/>
              <a:pPr algn="r" eaLnBrk="1" hangingPunct="1">
                <a:spcBef>
                  <a:spcPct val="0"/>
                </a:spcBef>
              </a:pPr>
              <a:t>2</a:t>
            </a:fld>
            <a:endParaRPr lang="en-US" altLang="en-US"/>
          </a:p>
        </p:txBody>
      </p:sp>
      <p:sp>
        <p:nvSpPr>
          <p:cNvPr id="26627" name="Rectangle 2">
            <a:extLst>
              <a:ext uri="{FF2B5EF4-FFF2-40B4-BE49-F238E27FC236}">
                <a16:creationId xmlns:a16="http://schemas.microsoft.com/office/drawing/2014/main" xmlns="" id="{AC50E26A-81DF-4844-95E3-DD7D136E141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xmlns="" id="{056DDCD8-D428-462C-95B7-248DEEA619A9}"/>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EE108-6162-448C-ABC1-9762144E35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C42A42F-0A10-473D-AB09-B3C8C9AE4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9A96687-4500-4442-8754-11B8BADBA57B}"/>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D6EB4BB1-E01D-4E77-B4F6-AD72B1D10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44C13F-6B4D-44A5-A875-9B5591EF6808}"/>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242276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85424-6971-4522-885D-7E08D70AA6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E70BEE3-324D-4C9D-A632-E11E0310C1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49FED6-CC1F-4235-81D9-27B730152487}"/>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54193515-3D05-461F-BFE8-B7FB32431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D1D2F9-636B-4398-A042-2CED7995E050}"/>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17949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E2B4C0A-D2E5-45B9-8780-AEC4367775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E9E50CF-5A5B-481C-B0FF-C7A7B3F50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827B93-C3A5-4C5E-9C89-B8C85A306FAC}"/>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98A09B87-E8B7-41FD-BD76-17CCE79B0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5306B4F-6F42-441E-AEE7-BE55A8BF42D9}"/>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320833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5C233-0273-4EA1-BAEE-FE1B6F800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0E8C2DF-320F-49C3-8556-34DBED453D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8ACBB1-1F3A-4813-A21E-055F4E7D4B12}"/>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05808014-4F32-4380-A88E-9F3D3E7CE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40C19C-AFDF-438A-A097-2B03F5A33472}"/>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21919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ED3D5-A2AF-41D7-97BC-0C3FF8BBA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C8E878E-D412-4FB0-9E78-40A91BADB3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A1FDDF2-C760-4371-9719-C4B85B68A5FE}"/>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A4786662-16FD-4767-8C7E-245637449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95A4FE-E13C-41D2-8F6E-1D0C57B0202F}"/>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161772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9DF90-4982-4474-9A6D-2FA5DC4F0E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6EEE48-DA84-4032-84BD-9A4C285DC2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CA41D78-EA85-4B63-830D-ABD2DDD3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68FB712-86BE-4753-BBB8-50305EADA38E}"/>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6" name="Footer Placeholder 5">
            <a:extLst>
              <a:ext uri="{FF2B5EF4-FFF2-40B4-BE49-F238E27FC236}">
                <a16:creationId xmlns:a16="http://schemas.microsoft.com/office/drawing/2014/main" xmlns="" id="{359A42D2-EA53-4227-8864-CC667FB29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70D6920-B23E-4F8E-996A-00D532971053}"/>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422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0667-348C-4EFD-9251-575F66E660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32FB057-0F3A-45CB-8FC9-CC17D00B0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2C4384A-85AC-4FBF-AC23-957BD1B21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37285DB-6F4C-47E4-91C3-86F03B92D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12C9706-C00B-4547-ACB7-A05CAADFA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FF8B2C4-82CC-40A6-ADFD-09516878CADC}"/>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8" name="Footer Placeholder 7">
            <a:extLst>
              <a:ext uri="{FF2B5EF4-FFF2-40B4-BE49-F238E27FC236}">
                <a16:creationId xmlns:a16="http://schemas.microsoft.com/office/drawing/2014/main" xmlns="" id="{A7C12D2E-0FFC-45A2-9DAE-42EC6FB4C8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7B2CE07-9345-4A51-889E-134E25B7B667}"/>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213308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40874-AAA7-484F-99E3-D202AC67A1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367C01-1A45-4F7F-B35C-714D7CC5BCA7}"/>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4" name="Footer Placeholder 3">
            <a:extLst>
              <a:ext uri="{FF2B5EF4-FFF2-40B4-BE49-F238E27FC236}">
                <a16:creationId xmlns:a16="http://schemas.microsoft.com/office/drawing/2014/main" xmlns="" id="{AE702C8B-050F-4344-B4AC-1B6F9221AE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CD1C2A0-A532-4232-97C6-B8334284C8C6}"/>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228485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9E86E1-DBB5-422A-BC64-DECBB10D17FC}"/>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3" name="Footer Placeholder 2">
            <a:extLst>
              <a:ext uri="{FF2B5EF4-FFF2-40B4-BE49-F238E27FC236}">
                <a16:creationId xmlns:a16="http://schemas.microsoft.com/office/drawing/2014/main" xmlns="" id="{E74ECF6E-874F-4B75-97BB-808C76CB97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46D71A8-B4FA-4CA2-8091-7B77BD692BF6}"/>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30587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D1EF8-D4C5-432A-B0CD-48CC46E60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0689F3-945B-43ED-9057-EEC49B3AA7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84F9595-7C08-485B-8424-6113B9F77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A681C3-D1ED-4EC1-8650-9CE3F2F8181D}"/>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6" name="Footer Placeholder 5">
            <a:extLst>
              <a:ext uri="{FF2B5EF4-FFF2-40B4-BE49-F238E27FC236}">
                <a16:creationId xmlns:a16="http://schemas.microsoft.com/office/drawing/2014/main" xmlns="" id="{FA80BD3D-A6F9-465B-B32D-7A897B7E0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023404-66D8-48A0-9648-0AE76F9C892B}"/>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376723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1B6698-0C32-4B13-B142-F77C69A76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25E3314-88A5-44AC-B86A-4ADA20F51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C3523F2-743D-4A7A-B5F2-95F60AE97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6631A9-1267-4CD7-8EB1-9B52BF9144C0}"/>
              </a:ext>
            </a:extLst>
          </p:cNvPr>
          <p:cNvSpPr>
            <a:spLocks noGrp="1"/>
          </p:cNvSpPr>
          <p:nvPr>
            <p:ph type="dt" sz="half" idx="10"/>
          </p:nvPr>
        </p:nvSpPr>
        <p:spPr/>
        <p:txBody>
          <a:bodyPr/>
          <a:lstStyle/>
          <a:p>
            <a:fld id="{55612706-A7E8-4A59-B69F-7657033B1321}" type="datetimeFigureOut">
              <a:rPr lang="en-IN" smtClean="0"/>
              <a:pPr/>
              <a:t>22-08-2023</a:t>
            </a:fld>
            <a:endParaRPr lang="en-IN"/>
          </a:p>
        </p:txBody>
      </p:sp>
      <p:sp>
        <p:nvSpPr>
          <p:cNvPr id="6" name="Footer Placeholder 5">
            <a:extLst>
              <a:ext uri="{FF2B5EF4-FFF2-40B4-BE49-F238E27FC236}">
                <a16:creationId xmlns:a16="http://schemas.microsoft.com/office/drawing/2014/main" xmlns="" id="{D3D423C4-1A6C-40E2-B1C3-28DFB532C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0C19137-88B4-4BFB-B7FA-F357A9BBDF65}"/>
              </a:ext>
            </a:extLst>
          </p:cNvPr>
          <p:cNvSpPr>
            <a:spLocks noGrp="1"/>
          </p:cNvSpPr>
          <p:nvPr>
            <p:ph type="sldNum" sz="quarter" idx="12"/>
          </p:nvPr>
        </p:nvSpPr>
        <p:spPr/>
        <p:txBody>
          <a:body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37783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23051D-BBBC-48C9-994C-51D9C42C3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EA2D0B-6CFC-493C-9ABD-9796B3334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EAE7D3F-9791-4064-BB08-CA1125AD3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12706-A7E8-4A59-B69F-7657033B1321}" type="datetimeFigureOut">
              <a:rPr lang="en-IN" smtClean="0"/>
              <a:pPr/>
              <a:t>22-08-2023</a:t>
            </a:fld>
            <a:endParaRPr lang="en-IN"/>
          </a:p>
        </p:txBody>
      </p:sp>
      <p:sp>
        <p:nvSpPr>
          <p:cNvPr id="5" name="Footer Placeholder 4">
            <a:extLst>
              <a:ext uri="{FF2B5EF4-FFF2-40B4-BE49-F238E27FC236}">
                <a16:creationId xmlns:a16="http://schemas.microsoft.com/office/drawing/2014/main" xmlns="" id="{EB7A8E2A-1BF3-44B9-9CA9-48CDDEE12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5EC95D7-93B8-409B-BC5E-2F6AA92168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4E630-CFB2-4847-B2F4-A55D66E3A828}" type="slidenum">
              <a:rPr lang="en-IN" smtClean="0"/>
              <a:pPr/>
              <a:t>‹#›</a:t>
            </a:fld>
            <a:endParaRPr lang="en-IN"/>
          </a:p>
        </p:txBody>
      </p:sp>
    </p:spTree>
    <p:extLst>
      <p:ext uri="{BB962C8B-B14F-4D97-AF65-F5344CB8AC3E}">
        <p14:creationId xmlns:p14="http://schemas.microsoft.com/office/powerpoint/2010/main" xmlns="" val="416076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BD5A1-5C2E-4A37-8B65-1B0D8FE24EE6}"/>
              </a:ext>
            </a:extLst>
          </p:cNvPr>
          <p:cNvSpPr>
            <a:spLocks noGrp="1"/>
          </p:cNvSpPr>
          <p:nvPr>
            <p:ph type="ctrTitle"/>
          </p:nvPr>
        </p:nvSpPr>
        <p:spPr/>
        <p:txBody>
          <a:bodyPr/>
          <a:lstStyle/>
          <a:p>
            <a:r>
              <a:rPr lang="en-US" b="1" dirty="0"/>
              <a:t>Java Programming</a:t>
            </a:r>
            <a:endParaRPr lang="en-IN" b="1" dirty="0"/>
          </a:p>
        </p:txBody>
      </p:sp>
      <p:sp>
        <p:nvSpPr>
          <p:cNvPr id="3" name="Subtitle 2">
            <a:extLst>
              <a:ext uri="{FF2B5EF4-FFF2-40B4-BE49-F238E27FC236}">
                <a16:creationId xmlns:a16="http://schemas.microsoft.com/office/drawing/2014/main" xmlns="" id="{A2DDEF36-D947-45C3-8253-6D0C95C3D70D}"/>
              </a:ext>
            </a:extLst>
          </p:cNvPr>
          <p:cNvSpPr>
            <a:spLocks noGrp="1"/>
          </p:cNvSpPr>
          <p:nvPr>
            <p:ph type="subTitle" idx="1"/>
          </p:nvPr>
        </p:nvSpPr>
        <p:spPr/>
        <p:txBody>
          <a:bodyPr/>
          <a:lstStyle/>
          <a:p>
            <a:r>
              <a:rPr lang="en-US" b="1" dirty="0"/>
              <a:t>UNIT:IV</a:t>
            </a:r>
            <a:endParaRPr lang="en-IN" b="1" dirty="0"/>
          </a:p>
        </p:txBody>
      </p:sp>
    </p:spTree>
    <p:extLst>
      <p:ext uri="{BB962C8B-B14F-4D97-AF65-F5344CB8AC3E}">
        <p14:creationId xmlns:p14="http://schemas.microsoft.com/office/powerpoint/2010/main" xmlns="" val="273564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xmlns="" id="{6FC9E671-2A71-40BA-8308-364BF997E07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4819" name="Slide Number Placeholder 3">
            <a:extLst>
              <a:ext uri="{FF2B5EF4-FFF2-40B4-BE49-F238E27FC236}">
                <a16:creationId xmlns:a16="http://schemas.microsoft.com/office/drawing/2014/main" xmlns="" id="{2A9D3D7F-A47D-471B-86E2-C0389306A86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845C387-411A-4782-871A-074E627EB279}" type="slidenum">
              <a:rPr lang="en-US" altLang="en-US" sz="1400"/>
              <a:pPr algn="r" eaLnBrk="1" hangingPunct="1">
                <a:spcBef>
                  <a:spcPct val="0"/>
                </a:spcBef>
                <a:buFontTx/>
                <a:buNone/>
              </a:pPr>
              <a:t>10</a:t>
            </a:fld>
            <a:endParaRPr lang="en-US" altLang="en-US" sz="1400"/>
          </a:p>
        </p:txBody>
      </p:sp>
      <p:sp>
        <p:nvSpPr>
          <p:cNvPr id="34820" name="Text Box 4">
            <a:extLst>
              <a:ext uri="{FF2B5EF4-FFF2-40B4-BE49-F238E27FC236}">
                <a16:creationId xmlns:a16="http://schemas.microsoft.com/office/drawing/2014/main" xmlns="" id="{6B8098ED-7725-4712-A444-EF2B43C55E2A}"/>
              </a:ext>
            </a:extLst>
          </p:cNvPr>
          <p:cNvSpPr txBox="1">
            <a:spLocks noChangeArrowheads="1"/>
          </p:cNvSpPr>
          <p:nvPr/>
        </p:nvSpPr>
        <p:spPr bwMode="auto">
          <a:xfrm>
            <a:off x="1676400" y="152400"/>
            <a:ext cx="3733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Source Classes:</a:t>
            </a:r>
          </a:p>
        </p:txBody>
      </p:sp>
      <p:graphicFrame>
        <p:nvGraphicFramePr>
          <p:cNvPr id="6" name="Table 5">
            <a:extLst>
              <a:ext uri="{FF2B5EF4-FFF2-40B4-BE49-F238E27FC236}">
                <a16:creationId xmlns:a16="http://schemas.microsoft.com/office/drawing/2014/main" xmlns="" id="{D0AF53A3-7F28-42B9-A8D8-3F2C49DC914A}"/>
              </a:ext>
            </a:extLst>
          </p:cNvPr>
          <p:cNvGraphicFramePr>
            <a:graphicFrameLocks noGrp="1"/>
          </p:cNvGraphicFramePr>
          <p:nvPr/>
        </p:nvGraphicFramePr>
        <p:xfrm>
          <a:off x="2133600" y="762001"/>
          <a:ext cx="8153400" cy="5173663"/>
        </p:xfrm>
        <a:graphic>
          <a:graphicData uri="http://schemas.openxmlformats.org/drawingml/2006/table">
            <a:tbl>
              <a:tblPr/>
              <a:tblGrid>
                <a:gridCol w="1447800">
                  <a:extLst>
                    <a:ext uri="{9D8B030D-6E8A-4147-A177-3AD203B41FA5}">
                      <a16:colId xmlns:a16="http://schemas.microsoft.com/office/drawing/2014/main" xmlns="" val="20000"/>
                    </a:ext>
                  </a:extLst>
                </a:gridCol>
                <a:gridCol w="6705600">
                  <a:extLst>
                    <a:ext uri="{9D8B030D-6E8A-4147-A177-3AD203B41FA5}">
                      <a16:colId xmlns:a16="http://schemas.microsoft.com/office/drawing/2014/main" xmlns="" val="20001"/>
                    </a:ext>
                  </a:extLst>
                </a:gridCol>
              </a:tblGrid>
              <a:tr h="350573">
                <a:tc>
                  <a:txBody>
                    <a:bodyPr/>
                    <a:lstStyle/>
                    <a:p>
                      <a:pPr marL="0" marR="0" algn="ctr">
                        <a:lnSpc>
                          <a:spcPct val="115000"/>
                        </a:lnSpc>
                        <a:spcBef>
                          <a:spcPts val="0"/>
                        </a:spcBef>
                        <a:spcAft>
                          <a:spcPts val="0"/>
                        </a:spcAft>
                      </a:pPr>
                      <a:r>
                        <a:rPr lang="en-US" sz="2000" b="1" dirty="0">
                          <a:solidFill>
                            <a:srgbClr val="1D1D1E"/>
                          </a:solidFill>
                          <a:latin typeface="+mn-lt"/>
                          <a:ea typeface="Calibri"/>
                          <a:cs typeface="FranklinGothic-Demi"/>
                        </a:rPr>
                        <a:t>Event</a:t>
                      </a:r>
                      <a:endParaRPr lang="en-US" sz="2000" b="1"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rgbClr val="1D1D1E"/>
                          </a:solidFill>
                          <a:latin typeface="+mn-lt"/>
                          <a:ea typeface="Calibri"/>
                          <a:cs typeface="FranklinGothic-Demi"/>
                        </a:rPr>
                        <a:t>Source Description</a:t>
                      </a:r>
                      <a:endParaRPr lang="en-US" sz="2000" b="1"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15516">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Button</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Generates action events when the button is pressed.</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31032">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Checkbox</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Generates item events when the check box is selected or deselected.</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15516">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Choice</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Generates item events when the choice is changed.</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820880">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List</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Generates action events when an item is double-clicked; </a:t>
                      </a:r>
                      <a:endParaRPr lang="en-US" sz="1800" dirty="0">
                        <a:latin typeface="+mn-lt"/>
                        <a:ea typeface="Calibri"/>
                        <a:cs typeface="Times New Roman"/>
                      </a:endParaRPr>
                    </a:p>
                    <a:p>
                      <a:pPr marL="0" marR="0">
                        <a:lnSpc>
                          <a:spcPct val="115000"/>
                        </a:lnSpc>
                        <a:spcBef>
                          <a:spcPts val="0"/>
                        </a:spcBef>
                        <a:spcAft>
                          <a:spcPts val="0"/>
                        </a:spcAft>
                      </a:pPr>
                      <a:r>
                        <a:rPr lang="en-US" sz="1800" dirty="0">
                          <a:solidFill>
                            <a:srgbClr val="1D1D1E"/>
                          </a:solidFill>
                          <a:latin typeface="+mn-lt"/>
                          <a:ea typeface="Calibri"/>
                          <a:cs typeface="Palatino-Roman"/>
                        </a:rPr>
                        <a:t>Generates item events when an item is selected or deselected.</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946547">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Menu Item</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Generates action events when a menu item is selected;</a:t>
                      </a:r>
                      <a:endParaRPr lang="en-US" sz="1800" dirty="0">
                        <a:latin typeface="+mn-lt"/>
                        <a:ea typeface="Calibri"/>
                        <a:cs typeface="Times New Roman"/>
                      </a:endParaRPr>
                    </a:p>
                    <a:p>
                      <a:pPr marL="0" marR="0">
                        <a:lnSpc>
                          <a:spcPct val="115000"/>
                        </a:lnSpc>
                        <a:spcBef>
                          <a:spcPts val="0"/>
                        </a:spcBef>
                        <a:spcAft>
                          <a:spcPts val="0"/>
                        </a:spcAft>
                      </a:pPr>
                      <a:r>
                        <a:rPr lang="en-US" sz="1800" dirty="0">
                          <a:solidFill>
                            <a:srgbClr val="1D1D1E"/>
                          </a:solidFill>
                          <a:latin typeface="+mn-lt"/>
                          <a:ea typeface="Calibri"/>
                          <a:cs typeface="Palatino-Roman"/>
                        </a:rPr>
                        <a:t>generates item events when a checkable menu item is selected or deselected.</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10440">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Scrollbar</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Generates adjustment events when the scroll bar is manipulated.</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706634">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Text components</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Generates text events when the user enters a character.</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676525">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Window</a:t>
                      </a:r>
                      <a:endParaRPr lang="en-US" sz="180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1D1D1E"/>
                          </a:solidFill>
                          <a:latin typeface="+mn-lt"/>
                          <a:ea typeface="Calibri"/>
                          <a:cs typeface="Palatino-Roman"/>
                        </a:rPr>
                        <a:t>Generates window events when a window is activated, closed, deactivated, </a:t>
                      </a:r>
                      <a:r>
                        <a:rPr lang="en-US" sz="1800" dirty="0" err="1">
                          <a:solidFill>
                            <a:srgbClr val="1D1D1E"/>
                          </a:solidFill>
                          <a:latin typeface="+mn-lt"/>
                          <a:ea typeface="Calibri"/>
                          <a:cs typeface="Palatino-Roman"/>
                        </a:rPr>
                        <a:t>deiconified</a:t>
                      </a:r>
                      <a:r>
                        <a:rPr lang="en-US" sz="1800" dirty="0">
                          <a:solidFill>
                            <a:srgbClr val="1D1D1E"/>
                          </a:solidFill>
                          <a:latin typeface="+mn-lt"/>
                          <a:ea typeface="Calibri"/>
                          <a:cs typeface="Palatino-Roman"/>
                        </a:rPr>
                        <a:t>, </a:t>
                      </a:r>
                      <a:r>
                        <a:rPr lang="en-US" sz="1800" dirty="0" err="1">
                          <a:solidFill>
                            <a:srgbClr val="1D1D1E"/>
                          </a:solidFill>
                          <a:latin typeface="+mn-lt"/>
                          <a:ea typeface="Calibri"/>
                          <a:cs typeface="Palatino-Roman"/>
                        </a:rPr>
                        <a:t>iconified</a:t>
                      </a:r>
                      <a:r>
                        <a:rPr lang="en-US" sz="1800" dirty="0">
                          <a:solidFill>
                            <a:srgbClr val="1D1D1E"/>
                          </a:solidFill>
                          <a:latin typeface="+mn-lt"/>
                          <a:ea typeface="Calibri"/>
                          <a:cs typeface="Palatino-Roman"/>
                        </a:rPr>
                        <a:t>, opened, or quit.</a:t>
                      </a:r>
                      <a:endParaRPr lang="en-US" sz="1800" dirty="0">
                        <a:latin typeface="+mn-lt"/>
                        <a:ea typeface="Calibri"/>
                        <a:cs typeface="Times New Roman"/>
                      </a:endParaRPr>
                    </a:p>
                  </a:txBody>
                  <a:tcPr marL="49696" marR="496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34853" name="Rectangle 6">
            <a:extLst>
              <a:ext uri="{FF2B5EF4-FFF2-40B4-BE49-F238E27FC236}">
                <a16:creationId xmlns:a16="http://schemas.microsoft.com/office/drawing/2014/main" xmlns="" id="{1879A144-9773-42DD-9CB1-7C9ED2877D77}"/>
              </a:ext>
            </a:extLst>
          </p:cNvPr>
          <p:cNvSpPr>
            <a:spLocks noChangeArrowheads="1"/>
          </p:cNvSpPr>
          <p:nvPr/>
        </p:nvSpPr>
        <p:spPr bwMode="auto">
          <a:xfrm>
            <a:off x="1828800" y="6073776"/>
            <a:ext cx="8610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In addition to these graphical user interface elements, other components, such as an applet, can generate events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C09C4909-10E4-418A-BB0A-9039D2A26024}"/>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5843" name="Slide Number Placeholder 3">
            <a:extLst>
              <a:ext uri="{FF2B5EF4-FFF2-40B4-BE49-F238E27FC236}">
                <a16:creationId xmlns:a16="http://schemas.microsoft.com/office/drawing/2014/main" xmlns="" id="{1265A4C0-A8F7-42D2-A82A-2393E88C77A4}"/>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CBBCDFD-948D-489C-970F-FE6B1A42C4A0}" type="slidenum">
              <a:rPr lang="en-US" altLang="en-US" sz="1400"/>
              <a:pPr algn="r" eaLnBrk="1" hangingPunct="1">
                <a:spcBef>
                  <a:spcPct val="0"/>
                </a:spcBef>
                <a:buFontTx/>
                <a:buNone/>
              </a:pPr>
              <a:t>11</a:t>
            </a:fld>
            <a:endParaRPr lang="en-US" altLang="en-US" sz="1400"/>
          </a:p>
        </p:txBody>
      </p:sp>
      <p:sp>
        <p:nvSpPr>
          <p:cNvPr id="35844" name="Text Box 4">
            <a:extLst>
              <a:ext uri="{FF2B5EF4-FFF2-40B4-BE49-F238E27FC236}">
                <a16:creationId xmlns:a16="http://schemas.microsoft.com/office/drawing/2014/main" xmlns="" id="{78F42ED6-5752-4B40-833E-B396AA543D77}"/>
              </a:ext>
            </a:extLst>
          </p:cNvPr>
          <p:cNvSpPr txBox="1">
            <a:spLocks noChangeArrowheads="1"/>
          </p:cNvSpPr>
          <p:nvPr/>
        </p:nvSpPr>
        <p:spPr bwMode="auto">
          <a:xfrm>
            <a:off x="1676400" y="152400"/>
            <a:ext cx="4419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Listener Interfaces:</a:t>
            </a:r>
          </a:p>
        </p:txBody>
      </p:sp>
      <p:graphicFrame>
        <p:nvGraphicFramePr>
          <p:cNvPr id="6" name="Table 5">
            <a:extLst>
              <a:ext uri="{FF2B5EF4-FFF2-40B4-BE49-F238E27FC236}">
                <a16:creationId xmlns:a16="http://schemas.microsoft.com/office/drawing/2014/main" xmlns="" id="{C739AE70-D367-43A9-891A-A2F836105819}"/>
              </a:ext>
            </a:extLst>
          </p:cNvPr>
          <p:cNvGraphicFramePr>
            <a:graphicFrameLocks noGrp="1"/>
          </p:cNvGraphicFramePr>
          <p:nvPr/>
        </p:nvGraphicFramePr>
        <p:xfrm>
          <a:off x="3200400" y="1981201"/>
          <a:ext cx="2514600" cy="4691059"/>
        </p:xfrm>
        <a:graphic>
          <a:graphicData uri="http://schemas.openxmlformats.org/drawingml/2006/table">
            <a:tbl>
              <a:tblPr/>
              <a:tblGrid>
                <a:gridCol w="2514600">
                  <a:extLst>
                    <a:ext uri="{9D8B030D-6E8A-4147-A177-3AD203B41FA5}">
                      <a16:colId xmlns:a16="http://schemas.microsoft.com/office/drawing/2014/main" xmlns="" val="20000"/>
                    </a:ext>
                  </a:extLst>
                </a:gridCol>
              </a:tblGrid>
              <a:tr h="350578">
                <a:tc>
                  <a:txBody>
                    <a:bodyPr/>
                    <a:lstStyle/>
                    <a:p>
                      <a:pPr marL="0" marR="0">
                        <a:lnSpc>
                          <a:spcPct val="115000"/>
                        </a:lnSpc>
                        <a:spcBef>
                          <a:spcPts val="0"/>
                        </a:spcBef>
                        <a:spcAft>
                          <a:spcPts val="0"/>
                        </a:spcAft>
                      </a:pPr>
                      <a:r>
                        <a:rPr lang="en-US" sz="2000" b="1" dirty="0">
                          <a:solidFill>
                            <a:srgbClr val="1D1D1E"/>
                          </a:solidFill>
                          <a:latin typeface="+mn-lt"/>
                          <a:ea typeface="Calibri"/>
                          <a:cs typeface="FranklinGothic-Demi"/>
                        </a:rPr>
                        <a:t>Interface </a:t>
                      </a:r>
                      <a:r>
                        <a:rPr lang="en-US" sz="1800" dirty="0">
                          <a:solidFill>
                            <a:srgbClr val="1D1D1E"/>
                          </a:solidFill>
                          <a:latin typeface="+mn-lt"/>
                          <a:ea typeface="Calibri"/>
                          <a:cs typeface="FranklinGothic-Demi"/>
                        </a:rPr>
                        <a:t>	</a:t>
                      </a:r>
                      <a:endParaRPr lang="en-US" sz="1800" dirty="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ActionListener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38723">
                <a:tc>
                  <a:txBody>
                    <a:bodyPr/>
                    <a:lstStyle/>
                    <a:p>
                      <a:pPr marL="0" marR="0">
                        <a:lnSpc>
                          <a:spcPct val="115000"/>
                        </a:lnSpc>
                        <a:spcBef>
                          <a:spcPts val="0"/>
                        </a:spcBef>
                        <a:spcAft>
                          <a:spcPts val="0"/>
                        </a:spcAft>
                      </a:pPr>
                      <a:r>
                        <a:rPr lang="en-US" sz="1800" dirty="0" err="1">
                          <a:solidFill>
                            <a:srgbClr val="1D1D1E"/>
                          </a:solidFill>
                          <a:latin typeface="+mn-lt"/>
                          <a:ea typeface="Calibri"/>
                          <a:cs typeface="Palatino-Roman"/>
                        </a:rPr>
                        <a:t>AdjustmentListener</a:t>
                      </a:r>
                      <a:endParaRPr lang="en-US" sz="1800" dirty="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ComponentListener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ContainerListener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FocusListener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2209">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ItemListener </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15521">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KeyListener </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MouseListener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MouseMotionListener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MouseWheelListener </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315521">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TextListener </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338723">
                <a:tc>
                  <a:txBody>
                    <a:bodyPr/>
                    <a:lstStyle/>
                    <a:p>
                      <a:pPr marL="0" marR="0">
                        <a:lnSpc>
                          <a:spcPct val="115000"/>
                        </a:lnSpc>
                        <a:spcBef>
                          <a:spcPts val="0"/>
                        </a:spcBef>
                        <a:spcAft>
                          <a:spcPts val="0"/>
                        </a:spcAft>
                      </a:pPr>
                      <a:r>
                        <a:rPr lang="en-US" sz="1800">
                          <a:solidFill>
                            <a:srgbClr val="1D1D1E"/>
                          </a:solidFill>
                          <a:latin typeface="+mn-lt"/>
                          <a:ea typeface="Calibri"/>
                          <a:cs typeface="Palatino-Roman"/>
                        </a:rPr>
                        <a:t>WindowFocusListener</a:t>
                      </a:r>
                      <a:endParaRPr lang="en-US" sz="180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338723">
                <a:tc>
                  <a:txBody>
                    <a:bodyPr/>
                    <a:lstStyle/>
                    <a:p>
                      <a:pPr marL="0" marR="0">
                        <a:lnSpc>
                          <a:spcPct val="115000"/>
                        </a:lnSpc>
                        <a:spcBef>
                          <a:spcPts val="0"/>
                        </a:spcBef>
                        <a:spcAft>
                          <a:spcPts val="0"/>
                        </a:spcAft>
                      </a:pPr>
                      <a:r>
                        <a:rPr lang="en-US" sz="1800" dirty="0" err="1">
                          <a:solidFill>
                            <a:srgbClr val="1D1D1E"/>
                          </a:solidFill>
                          <a:latin typeface="+mn-lt"/>
                          <a:ea typeface="Calibri"/>
                          <a:cs typeface="Palatino-Roman"/>
                        </a:rPr>
                        <a:t>WindowListener</a:t>
                      </a:r>
                      <a:r>
                        <a:rPr lang="en-US" sz="1800" dirty="0">
                          <a:solidFill>
                            <a:srgbClr val="1D1D1E"/>
                          </a:solidFill>
                          <a:latin typeface="+mn-lt"/>
                          <a:ea typeface="Calibri"/>
                          <a:cs typeface="Palatino-Roman"/>
                        </a:rPr>
                        <a:t> </a:t>
                      </a:r>
                      <a:endParaRPr lang="en-US" sz="1800" dirty="0">
                        <a:latin typeface="+mn-lt"/>
                        <a:ea typeface="Calibri"/>
                        <a:cs typeface="Times New Roman"/>
                      </a:endParaRPr>
                    </a:p>
                  </a:txBody>
                  <a:tcPr marL="41413" marR="414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bl>
          </a:graphicData>
        </a:graphic>
      </p:graphicFrame>
      <p:sp>
        <p:nvSpPr>
          <p:cNvPr id="35877" name="Rectangle 6">
            <a:extLst>
              <a:ext uri="{FF2B5EF4-FFF2-40B4-BE49-F238E27FC236}">
                <a16:creationId xmlns:a16="http://schemas.microsoft.com/office/drawing/2014/main" xmlns="" id="{79CBC66B-7E58-4504-B74D-CE254B989318}"/>
              </a:ext>
            </a:extLst>
          </p:cNvPr>
          <p:cNvSpPr>
            <a:spLocks noChangeArrowheads="1"/>
          </p:cNvSpPr>
          <p:nvPr/>
        </p:nvSpPr>
        <p:spPr bwMode="auto">
          <a:xfrm>
            <a:off x="1828800" y="609601"/>
            <a:ext cx="8534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Listeners are created by implementing one or more of the interfaces defined by the </a:t>
            </a:r>
            <a:r>
              <a:rPr lang="en-US" altLang="en-US" sz="2000" b="1"/>
              <a:t>java.awt.event </a:t>
            </a:r>
            <a:r>
              <a:rPr lang="en-US" altLang="en-US" sz="2000"/>
              <a:t>package. When an event occurs, the event source invokes the appropriate method defined by the listener and provides an event object as its argument.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935D988E-3CFB-4B06-AD45-A1F4590E91A4}"/>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6867" name="Slide Number Placeholder 3">
            <a:extLst>
              <a:ext uri="{FF2B5EF4-FFF2-40B4-BE49-F238E27FC236}">
                <a16:creationId xmlns:a16="http://schemas.microsoft.com/office/drawing/2014/main" xmlns="" id="{E4B8FD82-BDAF-4D32-9F92-6474141BFE9D}"/>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D54E812-536C-40FA-AA1C-89E1C7C21ACD}" type="slidenum">
              <a:rPr lang="en-US" altLang="en-US" sz="1400"/>
              <a:pPr algn="r" eaLnBrk="1" hangingPunct="1">
                <a:spcBef>
                  <a:spcPct val="0"/>
                </a:spcBef>
                <a:buFontTx/>
                <a:buNone/>
              </a:pPr>
              <a:t>12</a:t>
            </a:fld>
            <a:endParaRPr lang="en-US" altLang="en-US" sz="1400"/>
          </a:p>
        </p:txBody>
      </p:sp>
      <p:sp>
        <p:nvSpPr>
          <p:cNvPr id="36868" name="Text Box 4">
            <a:extLst>
              <a:ext uri="{FF2B5EF4-FFF2-40B4-BE49-F238E27FC236}">
                <a16:creationId xmlns:a16="http://schemas.microsoft.com/office/drawing/2014/main" xmlns="" id="{F290E0B1-957D-4956-8D62-8F512C9B22F8}"/>
              </a:ext>
            </a:extLst>
          </p:cNvPr>
          <p:cNvSpPr txBox="1">
            <a:spLocks noChangeArrowheads="1"/>
          </p:cNvSpPr>
          <p:nvPr/>
        </p:nvSpPr>
        <p:spPr bwMode="auto">
          <a:xfrm>
            <a:off x="1676400" y="152400"/>
            <a:ext cx="487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Handling Mouse Events:</a:t>
            </a:r>
          </a:p>
        </p:txBody>
      </p:sp>
      <p:sp>
        <p:nvSpPr>
          <p:cNvPr id="36869" name="Text Box 9">
            <a:extLst>
              <a:ext uri="{FF2B5EF4-FFF2-40B4-BE49-F238E27FC236}">
                <a16:creationId xmlns:a16="http://schemas.microsoft.com/office/drawing/2014/main" xmlns="" id="{F509059C-F773-4C2C-9295-8FC028442BB0}"/>
              </a:ext>
            </a:extLst>
          </p:cNvPr>
          <p:cNvSpPr txBox="1">
            <a:spLocks noChangeArrowheads="1"/>
          </p:cNvSpPr>
          <p:nvPr/>
        </p:nvSpPr>
        <p:spPr bwMode="auto">
          <a:xfrm>
            <a:off x="2895600" y="1447801"/>
            <a:ext cx="6705600" cy="270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80010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Event Sources   	Applet or Frame</a:t>
            </a:r>
          </a:p>
          <a:p>
            <a:pPr eaLnBrk="1" hangingPunct="1">
              <a:spcBef>
                <a:spcPct val="50000"/>
              </a:spcBef>
              <a:buFontTx/>
              <a:buNone/>
            </a:pPr>
            <a:endParaRPr lang="en-US" altLang="en-US" sz="2000"/>
          </a:p>
          <a:p>
            <a:pPr eaLnBrk="1" hangingPunct="1">
              <a:spcBef>
                <a:spcPct val="50000"/>
              </a:spcBef>
              <a:buFontTx/>
              <a:buNone/>
            </a:pPr>
            <a:r>
              <a:rPr lang="en-US" altLang="en-US" sz="2000"/>
              <a:t>Events			MouseEvent</a:t>
            </a:r>
          </a:p>
          <a:p>
            <a:pPr eaLnBrk="1" hangingPunct="1">
              <a:spcBef>
                <a:spcPct val="50000"/>
              </a:spcBef>
              <a:buFontTx/>
              <a:buNone/>
            </a:pPr>
            <a:endParaRPr lang="en-US" altLang="en-US" sz="2000"/>
          </a:p>
          <a:p>
            <a:pPr eaLnBrk="1" hangingPunct="1">
              <a:spcBef>
                <a:spcPct val="50000"/>
              </a:spcBef>
              <a:buFontTx/>
              <a:buNone/>
            </a:pPr>
            <a:r>
              <a:rPr lang="en-US" altLang="en-US" sz="2000"/>
              <a:t>Event listeners		MouseListener</a:t>
            </a:r>
          </a:p>
          <a:p>
            <a:pPr lvl="1" eaLnBrk="1" hangingPunct="1">
              <a:spcBef>
                <a:spcPct val="50000"/>
              </a:spcBef>
              <a:buFontTx/>
              <a:buNone/>
            </a:pPr>
            <a:r>
              <a:rPr lang="en-US" altLang="en-US" sz="2000"/>
              <a:t>				MouseMotionListener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29DAA324-2A12-465A-AD6B-01FE1E287E4C}"/>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7891" name="Slide Number Placeholder 2">
            <a:extLst>
              <a:ext uri="{FF2B5EF4-FFF2-40B4-BE49-F238E27FC236}">
                <a16:creationId xmlns:a16="http://schemas.microsoft.com/office/drawing/2014/main" xmlns="" id="{3163C66A-08E4-466F-8157-22BA9EB526B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96684C2-4580-4D70-BAB8-1E231F503594}" type="slidenum">
              <a:rPr lang="en-US" altLang="en-US" sz="1400"/>
              <a:pPr algn="r" eaLnBrk="1" hangingPunct="1">
                <a:spcBef>
                  <a:spcPct val="0"/>
                </a:spcBef>
                <a:buFontTx/>
                <a:buNone/>
              </a:pPr>
              <a:t>13</a:t>
            </a:fld>
            <a:endParaRPr lang="en-US" altLang="en-US" sz="1400"/>
          </a:p>
        </p:txBody>
      </p:sp>
      <p:sp>
        <p:nvSpPr>
          <p:cNvPr id="37892" name="Rectangle 3">
            <a:extLst>
              <a:ext uri="{FF2B5EF4-FFF2-40B4-BE49-F238E27FC236}">
                <a16:creationId xmlns:a16="http://schemas.microsoft.com/office/drawing/2014/main" xmlns="" id="{613E10B6-D284-40C5-BB35-B55B9A3EB02C}"/>
              </a:ext>
            </a:extLst>
          </p:cNvPr>
          <p:cNvSpPr>
            <a:spLocks noChangeArrowheads="1"/>
          </p:cNvSpPr>
          <p:nvPr/>
        </p:nvSpPr>
        <p:spPr bwMode="auto">
          <a:xfrm>
            <a:off x="1828800" y="719138"/>
            <a:ext cx="3810000" cy="286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int getX( )</a:t>
            </a:r>
          </a:p>
          <a:p>
            <a:pPr eaLnBrk="1" hangingPunct="1">
              <a:lnSpc>
                <a:spcPct val="150000"/>
              </a:lnSpc>
              <a:spcBef>
                <a:spcPct val="0"/>
              </a:spcBef>
              <a:buFontTx/>
              <a:buNone/>
            </a:pPr>
            <a:r>
              <a:rPr lang="en-US" altLang="en-US" sz="2000"/>
              <a:t>int getY( )</a:t>
            </a:r>
          </a:p>
          <a:p>
            <a:pPr eaLnBrk="1" hangingPunct="1">
              <a:lnSpc>
                <a:spcPct val="150000"/>
              </a:lnSpc>
              <a:spcBef>
                <a:spcPct val="0"/>
              </a:spcBef>
              <a:buFontTx/>
              <a:buNone/>
            </a:pPr>
            <a:r>
              <a:rPr lang="en-US" altLang="en-US" sz="2000"/>
              <a:t>Point getPoint( )</a:t>
            </a:r>
          </a:p>
          <a:p>
            <a:pPr eaLnBrk="1" hangingPunct="1">
              <a:lnSpc>
                <a:spcPct val="150000"/>
              </a:lnSpc>
              <a:spcBef>
                <a:spcPct val="0"/>
              </a:spcBef>
              <a:buFontTx/>
              <a:buNone/>
            </a:pPr>
            <a:r>
              <a:rPr lang="en-US" altLang="en-US" sz="2000"/>
              <a:t>void translatePoint(int </a:t>
            </a:r>
            <a:r>
              <a:rPr lang="en-US" altLang="en-US" sz="2000" i="1"/>
              <a:t>x, int y)</a:t>
            </a:r>
          </a:p>
          <a:p>
            <a:pPr eaLnBrk="1" hangingPunct="1">
              <a:lnSpc>
                <a:spcPct val="150000"/>
              </a:lnSpc>
              <a:spcBef>
                <a:spcPct val="0"/>
              </a:spcBef>
              <a:buFontTx/>
              <a:buNone/>
            </a:pPr>
            <a:r>
              <a:rPr lang="en-US" altLang="en-US" sz="2000"/>
              <a:t>int getClickCount( )</a:t>
            </a:r>
          </a:p>
          <a:p>
            <a:pPr eaLnBrk="1" hangingPunct="1">
              <a:lnSpc>
                <a:spcPct val="150000"/>
              </a:lnSpc>
              <a:spcBef>
                <a:spcPct val="0"/>
              </a:spcBef>
              <a:buFontTx/>
              <a:buNone/>
            </a:pPr>
            <a:r>
              <a:rPr lang="en-US" altLang="en-US" sz="2000"/>
              <a:t>boolean isPopupTrigger( )</a:t>
            </a:r>
          </a:p>
        </p:txBody>
      </p:sp>
      <p:sp>
        <p:nvSpPr>
          <p:cNvPr id="37893" name="Text Box 4">
            <a:extLst>
              <a:ext uri="{FF2B5EF4-FFF2-40B4-BE49-F238E27FC236}">
                <a16:creationId xmlns:a16="http://schemas.microsoft.com/office/drawing/2014/main" xmlns="" id="{4468B8F0-F46B-488C-90B3-FDE46B79F24D}"/>
              </a:ext>
            </a:extLst>
          </p:cNvPr>
          <p:cNvSpPr txBox="1">
            <a:spLocks noChangeArrowheads="1"/>
          </p:cNvSpPr>
          <p:nvPr/>
        </p:nvSpPr>
        <p:spPr bwMode="auto">
          <a:xfrm>
            <a:off x="1600200" y="261938"/>
            <a:ext cx="320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MouseEvent class:</a:t>
            </a:r>
          </a:p>
        </p:txBody>
      </p:sp>
      <p:sp>
        <p:nvSpPr>
          <p:cNvPr id="37894" name="Text Box 4">
            <a:extLst>
              <a:ext uri="{FF2B5EF4-FFF2-40B4-BE49-F238E27FC236}">
                <a16:creationId xmlns:a16="http://schemas.microsoft.com/office/drawing/2014/main" xmlns="" id="{F98972AE-58D4-41EE-A088-1E183C0746C3}"/>
              </a:ext>
            </a:extLst>
          </p:cNvPr>
          <p:cNvSpPr txBox="1">
            <a:spLocks noChangeArrowheads="1"/>
          </p:cNvSpPr>
          <p:nvPr/>
        </p:nvSpPr>
        <p:spPr bwMode="auto">
          <a:xfrm>
            <a:off x="5562600" y="261938"/>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MouseListener interface:</a:t>
            </a:r>
          </a:p>
        </p:txBody>
      </p:sp>
      <p:sp>
        <p:nvSpPr>
          <p:cNvPr id="37895" name="Rectangle 7">
            <a:extLst>
              <a:ext uri="{FF2B5EF4-FFF2-40B4-BE49-F238E27FC236}">
                <a16:creationId xmlns:a16="http://schemas.microsoft.com/office/drawing/2014/main" xmlns="" id="{5FA94527-3EC8-4C61-9D1A-9949351806CC}"/>
              </a:ext>
            </a:extLst>
          </p:cNvPr>
          <p:cNvSpPr>
            <a:spLocks noChangeArrowheads="1"/>
          </p:cNvSpPr>
          <p:nvPr/>
        </p:nvSpPr>
        <p:spPr bwMode="auto">
          <a:xfrm>
            <a:off x="5867400" y="719138"/>
            <a:ext cx="4572000" cy="234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void mouseClicked(MouseEvent </a:t>
            </a:r>
            <a:r>
              <a:rPr lang="en-US" altLang="en-US" sz="2000" i="1"/>
              <a:t>me)</a:t>
            </a:r>
          </a:p>
          <a:p>
            <a:pPr eaLnBrk="1" hangingPunct="1">
              <a:lnSpc>
                <a:spcPct val="150000"/>
              </a:lnSpc>
              <a:spcBef>
                <a:spcPct val="0"/>
              </a:spcBef>
              <a:buFontTx/>
              <a:buNone/>
            </a:pPr>
            <a:r>
              <a:rPr lang="en-US" altLang="en-US" sz="2000"/>
              <a:t>void mouseEntered(MouseEvent </a:t>
            </a:r>
            <a:r>
              <a:rPr lang="en-US" altLang="en-US" sz="2000" i="1"/>
              <a:t>me)</a:t>
            </a:r>
          </a:p>
          <a:p>
            <a:pPr eaLnBrk="1" hangingPunct="1">
              <a:lnSpc>
                <a:spcPct val="150000"/>
              </a:lnSpc>
              <a:spcBef>
                <a:spcPct val="0"/>
              </a:spcBef>
              <a:buFontTx/>
              <a:buNone/>
            </a:pPr>
            <a:r>
              <a:rPr lang="en-US" altLang="en-US" sz="2000"/>
              <a:t>void mouseExited(MouseEvent </a:t>
            </a:r>
            <a:r>
              <a:rPr lang="en-US" altLang="en-US" sz="2000" i="1"/>
              <a:t>me)</a:t>
            </a:r>
          </a:p>
          <a:p>
            <a:pPr eaLnBrk="1" hangingPunct="1">
              <a:lnSpc>
                <a:spcPct val="150000"/>
              </a:lnSpc>
              <a:spcBef>
                <a:spcPct val="0"/>
              </a:spcBef>
              <a:buFontTx/>
              <a:buNone/>
            </a:pPr>
            <a:r>
              <a:rPr lang="en-US" altLang="en-US" sz="2000"/>
              <a:t>void mousePressed(MouseEvent </a:t>
            </a:r>
            <a:r>
              <a:rPr lang="en-US" altLang="en-US" sz="2000" i="1"/>
              <a:t>me)</a:t>
            </a:r>
          </a:p>
          <a:p>
            <a:pPr eaLnBrk="1" hangingPunct="1">
              <a:lnSpc>
                <a:spcPct val="150000"/>
              </a:lnSpc>
              <a:spcBef>
                <a:spcPct val="0"/>
              </a:spcBef>
              <a:buFontTx/>
              <a:buNone/>
            </a:pPr>
            <a:r>
              <a:rPr lang="en-US" altLang="en-US" sz="2000"/>
              <a:t>void mouseReleased(MouseEvent </a:t>
            </a:r>
            <a:r>
              <a:rPr lang="en-US" altLang="en-US" sz="2000" i="1"/>
              <a:t>me)</a:t>
            </a:r>
          </a:p>
        </p:txBody>
      </p:sp>
      <p:sp>
        <p:nvSpPr>
          <p:cNvPr id="37896" name="Rectangle 8">
            <a:extLst>
              <a:ext uri="{FF2B5EF4-FFF2-40B4-BE49-F238E27FC236}">
                <a16:creationId xmlns:a16="http://schemas.microsoft.com/office/drawing/2014/main" xmlns="" id="{9F5D74A0-9CF5-4378-BD6C-E40D67AB1832}"/>
              </a:ext>
            </a:extLst>
          </p:cNvPr>
          <p:cNvSpPr>
            <a:spLocks noChangeArrowheads="1"/>
          </p:cNvSpPr>
          <p:nvPr/>
        </p:nvSpPr>
        <p:spPr bwMode="auto">
          <a:xfrm>
            <a:off x="3733800" y="4527550"/>
            <a:ext cx="4572000" cy="95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void mouseDragged(MouseEvent </a:t>
            </a:r>
            <a:r>
              <a:rPr lang="en-US" altLang="en-US" sz="2000" i="1"/>
              <a:t>me)</a:t>
            </a:r>
          </a:p>
          <a:p>
            <a:pPr eaLnBrk="1" hangingPunct="1">
              <a:lnSpc>
                <a:spcPct val="150000"/>
              </a:lnSpc>
              <a:spcBef>
                <a:spcPct val="0"/>
              </a:spcBef>
              <a:buFontTx/>
              <a:buNone/>
            </a:pPr>
            <a:r>
              <a:rPr lang="en-US" altLang="en-US" sz="2000"/>
              <a:t>void mouseMoved(MouseEvent </a:t>
            </a:r>
            <a:r>
              <a:rPr lang="en-US" altLang="en-US" sz="2000" i="1"/>
              <a:t>me)</a:t>
            </a:r>
          </a:p>
        </p:txBody>
      </p:sp>
      <p:sp>
        <p:nvSpPr>
          <p:cNvPr id="37897" name="Text Box 4">
            <a:extLst>
              <a:ext uri="{FF2B5EF4-FFF2-40B4-BE49-F238E27FC236}">
                <a16:creationId xmlns:a16="http://schemas.microsoft.com/office/drawing/2014/main" xmlns="" id="{B063833A-C067-4A32-A44C-AC3C8A36B4A1}"/>
              </a:ext>
            </a:extLst>
          </p:cNvPr>
          <p:cNvSpPr txBox="1">
            <a:spLocks noChangeArrowheads="1"/>
          </p:cNvSpPr>
          <p:nvPr/>
        </p:nvSpPr>
        <p:spPr bwMode="auto">
          <a:xfrm>
            <a:off x="3581400" y="4070351"/>
            <a:ext cx="4800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MouseMotionListener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C9F90A58-9DB9-4F4F-93CF-FFA6627F8A83}"/>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8915" name="Slide Number Placeholder 3">
            <a:extLst>
              <a:ext uri="{FF2B5EF4-FFF2-40B4-BE49-F238E27FC236}">
                <a16:creationId xmlns:a16="http://schemas.microsoft.com/office/drawing/2014/main" xmlns="" id="{31A833AF-DF73-4FBE-9F04-81760B15F0A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5BFDD0F9-DB17-4332-A106-7066818CD8BD}" type="slidenum">
              <a:rPr lang="en-US" altLang="en-US" sz="1400"/>
              <a:pPr algn="r" eaLnBrk="1" hangingPunct="1">
                <a:spcBef>
                  <a:spcPct val="0"/>
                </a:spcBef>
                <a:buFontTx/>
                <a:buNone/>
              </a:pPr>
              <a:t>14</a:t>
            </a:fld>
            <a:endParaRPr lang="en-US" altLang="en-US" sz="1400"/>
          </a:p>
        </p:txBody>
      </p:sp>
      <p:sp>
        <p:nvSpPr>
          <p:cNvPr id="38916" name="Text Box 4">
            <a:extLst>
              <a:ext uri="{FF2B5EF4-FFF2-40B4-BE49-F238E27FC236}">
                <a16:creationId xmlns:a16="http://schemas.microsoft.com/office/drawing/2014/main" xmlns="" id="{D0DB8F5D-4552-40E2-9EBF-AB1590A50516}"/>
              </a:ext>
            </a:extLst>
          </p:cNvPr>
          <p:cNvSpPr txBox="1">
            <a:spLocks noChangeArrowheads="1"/>
          </p:cNvSpPr>
          <p:nvPr/>
        </p:nvSpPr>
        <p:spPr bwMode="auto">
          <a:xfrm>
            <a:off x="1676400" y="152400"/>
            <a:ext cx="487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Handling Mouse Events:</a:t>
            </a:r>
          </a:p>
        </p:txBody>
      </p:sp>
      <p:sp>
        <p:nvSpPr>
          <p:cNvPr id="38917" name="Rectangle 6">
            <a:extLst>
              <a:ext uri="{FF2B5EF4-FFF2-40B4-BE49-F238E27FC236}">
                <a16:creationId xmlns:a16="http://schemas.microsoft.com/office/drawing/2014/main" xmlns="" id="{0887866A-481E-4DB5-A57C-6104BABEF445}"/>
              </a:ext>
            </a:extLst>
          </p:cNvPr>
          <p:cNvSpPr>
            <a:spLocks noChangeArrowheads="1"/>
          </p:cNvSpPr>
          <p:nvPr/>
        </p:nvSpPr>
        <p:spPr bwMode="auto">
          <a:xfrm>
            <a:off x="1524000" y="739775"/>
            <a:ext cx="6629400" cy="613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import </a:t>
            </a:r>
            <a:r>
              <a:rPr lang="en-US" altLang="en-US" sz="1800" dirty="0" err="1"/>
              <a:t>java.applet</a:t>
            </a:r>
            <a:r>
              <a:rPr lang="en-US" altLang="en-US" sz="1800" dirty="0"/>
              <a:t>.*;</a:t>
            </a:r>
          </a:p>
          <a:p>
            <a:pPr eaLnBrk="1" hangingPunct="1">
              <a:spcBef>
                <a:spcPct val="0"/>
              </a:spcBef>
              <a:buFontTx/>
              <a:buNone/>
            </a:pPr>
            <a:r>
              <a:rPr lang="en-US" altLang="en-US" sz="1800" dirty="0"/>
              <a:t>import </a:t>
            </a:r>
            <a:r>
              <a:rPr lang="en-US" altLang="en-US" sz="1800" dirty="0" err="1"/>
              <a:t>java.awt</a:t>
            </a:r>
            <a:r>
              <a:rPr lang="en-US" altLang="en-US" sz="1800" dirty="0"/>
              <a:t>.*;</a:t>
            </a:r>
          </a:p>
          <a:p>
            <a:pPr eaLnBrk="1" hangingPunct="1">
              <a:spcBef>
                <a:spcPct val="0"/>
              </a:spcBef>
              <a:buFontTx/>
              <a:buNone/>
            </a:pPr>
            <a:r>
              <a:rPr lang="en-US" altLang="en-US" sz="1800" dirty="0"/>
              <a:t>import </a:t>
            </a:r>
            <a:r>
              <a:rPr lang="en-US" altLang="en-US" sz="1800" dirty="0" err="1"/>
              <a:t>java.awt.event</a:t>
            </a:r>
            <a:r>
              <a:rPr lang="en-US" altLang="en-US" sz="1800" dirty="0"/>
              <a:t>.*;</a:t>
            </a:r>
          </a:p>
          <a:p>
            <a:pPr eaLnBrk="1" hangingPunct="1">
              <a:spcBef>
                <a:spcPct val="0"/>
              </a:spcBef>
              <a:buFontTx/>
              <a:buNone/>
            </a:pPr>
            <a:r>
              <a:rPr lang="en-US" altLang="en-US" sz="1800" dirty="0"/>
              <a:t>/* &lt;applet code="</a:t>
            </a:r>
            <a:r>
              <a:rPr lang="en-US" altLang="en-US" sz="1800" dirty="0" err="1"/>
              <a:t>MouseDemo</a:t>
            </a:r>
            <a:r>
              <a:rPr lang="en-US" altLang="en-US" sz="1800" dirty="0"/>
              <a:t>" width=500 height=500&gt;</a:t>
            </a:r>
          </a:p>
          <a:p>
            <a:pPr eaLnBrk="1" hangingPunct="1">
              <a:spcBef>
                <a:spcPct val="0"/>
              </a:spcBef>
              <a:buFontTx/>
              <a:buNone/>
            </a:pPr>
            <a:r>
              <a:rPr lang="en-US" altLang="en-US" sz="1800" dirty="0"/>
              <a:t>   &lt;/applet&gt; */</a:t>
            </a:r>
          </a:p>
          <a:p>
            <a:pPr eaLnBrk="1" hangingPunct="1">
              <a:spcBef>
                <a:spcPct val="0"/>
              </a:spcBef>
              <a:buFontTx/>
              <a:buNone/>
            </a:pPr>
            <a:r>
              <a:rPr lang="en-US" altLang="en-US" sz="1800" dirty="0"/>
              <a:t>public class </a:t>
            </a:r>
            <a:r>
              <a:rPr lang="en-US" altLang="en-US" sz="1800" dirty="0" err="1"/>
              <a:t>MouseDemo</a:t>
            </a:r>
            <a:r>
              <a:rPr lang="en-US" altLang="en-US" sz="1800" dirty="0"/>
              <a:t> extends Applet </a:t>
            </a:r>
          </a:p>
          <a:p>
            <a:pPr eaLnBrk="1" hangingPunct="1">
              <a:spcBef>
                <a:spcPct val="0"/>
              </a:spcBef>
              <a:buFontTx/>
              <a:buNone/>
            </a:pPr>
            <a:r>
              <a:rPr lang="en-US" altLang="en-US" sz="1800" dirty="0"/>
              <a:t>		implements </a:t>
            </a:r>
            <a:r>
              <a:rPr lang="en-US" altLang="en-US" sz="1800" dirty="0" err="1"/>
              <a:t>MouseListener</a:t>
            </a:r>
            <a:endParaRPr lang="en-US" altLang="en-US" sz="1800" dirty="0"/>
          </a:p>
          <a:p>
            <a:pPr eaLnBrk="1" hangingPunct="1">
              <a:spcBef>
                <a:spcPct val="0"/>
              </a:spcBef>
              <a:buFontTx/>
              <a:buNone/>
            </a:pPr>
            <a:r>
              <a:rPr lang="en-US" altLang="en-US" sz="1800" dirty="0"/>
              <a:t>{</a:t>
            </a:r>
          </a:p>
          <a:p>
            <a:pPr eaLnBrk="1" hangingPunct="1">
              <a:spcBef>
                <a:spcPct val="0"/>
              </a:spcBef>
              <a:buFontTx/>
              <a:buNone/>
            </a:pPr>
            <a:r>
              <a:rPr lang="en-US" altLang="en-US" sz="1800" dirty="0"/>
              <a:t>   String msg="Hello";</a:t>
            </a:r>
          </a:p>
          <a:p>
            <a:pPr eaLnBrk="1" hangingPunct="1">
              <a:spcBef>
                <a:spcPct val="0"/>
              </a:spcBef>
              <a:buFontTx/>
              <a:buNone/>
            </a:pPr>
            <a:r>
              <a:rPr lang="en-US" altLang="en-US" sz="1800" dirty="0"/>
              <a:t>   public void </a:t>
            </a:r>
            <a:r>
              <a:rPr lang="en-US" altLang="en-US" sz="1800" dirty="0" err="1"/>
              <a:t>init</a:t>
            </a:r>
            <a:r>
              <a:rPr lang="en-US" altLang="en-US" sz="1800" dirty="0"/>
              <a:t>( ) {</a:t>
            </a:r>
          </a:p>
          <a:p>
            <a:pPr eaLnBrk="1" hangingPunct="1">
              <a:spcBef>
                <a:spcPct val="0"/>
              </a:spcBef>
              <a:buFontTx/>
              <a:buNone/>
            </a:pPr>
            <a:r>
              <a:rPr lang="en-US" altLang="en-US" sz="1800" dirty="0"/>
              <a:t>      </a:t>
            </a:r>
            <a:r>
              <a:rPr lang="en-US" altLang="en-US" sz="1800" dirty="0" err="1"/>
              <a:t>addMouseListener</a:t>
            </a:r>
            <a:r>
              <a:rPr lang="en-US" altLang="en-US" sz="1800" dirty="0"/>
              <a:t>(this);</a:t>
            </a:r>
          </a:p>
          <a:p>
            <a:pPr eaLnBrk="1" hangingPunct="1">
              <a:spcBef>
                <a:spcPct val="0"/>
              </a:spcBef>
              <a:buFontTx/>
              <a:buNone/>
            </a:pPr>
            <a:r>
              <a:rPr lang="en-US" altLang="en-US" sz="1800" dirty="0"/>
              <a:t>   }</a:t>
            </a:r>
          </a:p>
          <a:p>
            <a:pPr eaLnBrk="1" hangingPunct="1">
              <a:spcBef>
                <a:spcPct val="0"/>
              </a:spcBef>
              <a:buFontTx/>
              <a:buNone/>
            </a:pPr>
            <a:r>
              <a:rPr lang="en-US" altLang="en-US" sz="1800" dirty="0"/>
              <a:t>   public void </a:t>
            </a:r>
            <a:r>
              <a:rPr lang="en-US" altLang="en-US" sz="1800" dirty="0" err="1"/>
              <a:t>mouseClicked</a:t>
            </a:r>
            <a:r>
              <a:rPr lang="en-US" altLang="en-US" sz="1800" dirty="0"/>
              <a:t>(</a:t>
            </a:r>
            <a:r>
              <a:rPr lang="en-US" altLang="en-US" sz="1800" dirty="0" err="1"/>
              <a:t>MouseEvent</a:t>
            </a:r>
            <a:r>
              <a:rPr lang="en-US" altLang="en-US" sz="1800" dirty="0"/>
              <a:t> me) </a:t>
            </a:r>
          </a:p>
          <a:p>
            <a:pPr eaLnBrk="1" hangingPunct="1">
              <a:spcBef>
                <a:spcPct val="0"/>
              </a:spcBef>
              <a:buFontTx/>
              <a:buNone/>
            </a:pPr>
            <a:r>
              <a:rPr lang="en-US" altLang="en-US" sz="1800" dirty="0"/>
              <a:t>   {</a:t>
            </a:r>
          </a:p>
          <a:p>
            <a:pPr eaLnBrk="1" hangingPunct="1">
              <a:spcBef>
                <a:spcPct val="0"/>
              </a:spcBef>
              <a:buFontTx/>
              <a:buNone/>
            </a:pPr>
            <a:r>
              <a:rPr lang="en-US" altLang="en-US" sz="1800" dirty="0"/>
              <a:t>      msg="Clicked";</a:t>
            </a:r>
          </a:p>
          <a:p>
            <a:pPr eaLnBrk="1" hangingPunct="1">
              <a:spcBef>
                <a:spcPct val="0"/>
              </a:spcBef>
              <a:buFontTx/>
              <a:buNone/>
            </a:pPr>
            <a:r>
              <a:rPr lang="en-US" altLang="en-US" sz="1800" dirty="0"/>
              <a:t>      repaint( );</a:t>
            </a:r>
          </a:p>
          <a:p>
            <a:pPr eaLnBrk="1" hangingPunct="1">
              <a:spcBef>
                <a:spcPct val="0"/>
              </a:spcBef>
              <a:buFontTx/>
              <a:buNone/>
            </a:pPr>
            <a:r>
              <a:rPr lang="en-US" altLang="en-US" sz="1800" dirty="0"/>
              <a:t>   }</a:t>
            </a:r>
          </a:p>
          <a:p>
            <a:pPr eaLnBrk="1" hangingPunct="1">
              <a:spcBef>
                <a:spcPct val="0"/>
              </a:spcBef>
              <a:buFontTx/>
              <a:buNone/>
            </a:pPr>
            <a:r>
              <a:rPr lang="en-US" altLang="en-US" sz="1800" dirty="0"/>
              <a:t>   public void </a:t>
            </a:r>
            <a:r>
              <a:rPr lang="en-US" altLang="en-US" sz="1800" dirty="0" err="1"/>
              <a:t>mouseEntered</a:t>
            </a:r>
            <a:r>
              <a:rPr lang="en-US" altLang="en-US" sz="1800" dirty="0"/>
              <a:t>(</a:t>
            </a:r>
            <a:r>
              <a:rPr lang="en-US" altLang="en-US" sz="1800" dirty="0" err="1"/>
              <a:t>MouseEvent</a:t>
            </a:r>
            <a:r>
              <a:rPr lang="en-US" altLang="en-US" sz="1800" dirty="0"/>
              <a:t> me) </a:t>
            </a:r>
          </a:p>
          <a:p>
            <a:pPr eaLnBrk="1" hangingPunct="1">
              <a:spcBef>
                <a:spcPct val="0"/>
              </a:spcBef>
              <a:buFontTx/>
              <a:buNone/>
            </a:pPr>
            <a:r>
              <a:rPr lang="en-US" altLang="en-US" sz="1800" dirty="0"/>
              <a:t>   {</a:t>
            </a:r>
          </a:p>
          <a:p>
            <a:pPr eaLnBrk="1" hangingPunct="1">
              <a:spcBef>
                <a:spcPct val="0"/>
              </a:spcBef>
              <a:buFontTx/>
              <a:buNone/>
            </a:pPr>
            <a:r>
              <a:rPr lang="en-US" altLang="en-US" sz="1800" dirty="0"/>
              <a:t>      msg="Entered";</a:t>
            </a:r>
          </a:p>
          <a:p>
            <a:pPr eaLnBrk="1" hangingPunct="1">
              <a:spcBef>
                <a:spcPct val="0"/>
              </a:spcBef>
              <a:buFontTx/>
              <a:buNone/>
            </a:pPr>
            <a:r>
              <a:rPr lang="en-US" altLang="en-US" sz="1800" dirty="0"/>
              <a:t>      repaint( );</a:t>
            </a:r>
          </a:p>
          <a:p>
            <a:pPr eaLnBrk="1" hangingPunct="1">
              <a:spcBef>
                <a:spcPct val="0"/>
              </a:spcBef>
              <a:buFontTx/>
              <a:buNone/>
            </a:pPr>
            <a:r>
              <a:rPr lang="en-US" altLang="en-US" sz="1800" dirty="0"/>
              <a:t>   }</a:t>
            </a:r>
          </a:p>
        </p:txBody>
      </p:sp>
      <p:sp>
        <p:nvSpPr>
          <p:cNvPr id="38918" name="Rectangle 7">
            <a:extLst>
              <a:ext uri="{FF2B5EF4-FFF2-40B4-BE49-F238E27FC236}">
                <a16:creationId xmlns:a16="http://schemas.microsoft.com/office/drawing/2014/main" xmlns="" id="{4082E39A-5C14-4BE7-9AD7-1A59360AE316}"/>
              </a:ext>
            </a:extLst>
          </p:cNvPr>
          <p:cNvSpPr>
            <a:spLocks noChangeArrowheads="1"/>
          </p:cNvSpPr>
          <p:nvPr/>
        </p:nvSpPr>
        <p:spPr bwMode="auto">
          <a:xfrm>
            <a:off x="6172200" y="2036764"/>
            <a:ext cx="4572000" cy="448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p v </a:t>
            </a:r>
            <a:r>
              <a:rPr lang="en-US" altLang="en-US" sz="1800" dirty="0" err="1"/>
              <a:t>mouseExited</a:t>
            </a:r>
            <a:r>
              <a:rPr lang="en-US" altLang="en-US" sz="1800" dirty="0"/>
              <a:t>(</a:t>
            </a:r>
            <a:r>
              <a:rPr lang="en-US" altLang="en-US" sz="1800" dirty="0" err="1"/>
              <a:t>MouseEvent</a:t>
            </a:r>
            <a:r>
              <a:rPr lang="en-US" altLang="en-US" sz="1800" dirty="0"/>
              <a:t> me) {</a:t>
            </a:r>
          </a:p>
          <a:p>
            <a:pPr eaLnBrk="1" hangingPunct="1">
              <a:spcBef>
                <a:spcPct val="0"/>
              </a:spcBef>
              <a:buFontTx/>
              <a:buNone/>
            </a:pPr>
            <a:r>
              <a:rPr lang="en-US" altLang="en-US" sz="1800" dirty="0"/>
              <a:t>      msg="Exited";</a:t>
            </a:r>
          </a:p>
          <a:p>
            <a:pPr eaLnBrk="1" hangingPunct="1">
              <a:spcBef>
                <a:spcPct val="0"/>
              </a:spcBef>
              <a:buFontTx/>
              <a:buNone/>
            </a:pPr>
            <a:r>
              <a:rPr lang="en-US" altLang="en-US" sz="1800" dirty="0"/>
              <a:t>      repaint( );</a:t>
            </a:r>
          </a:p>
          <a:p>
            <a:pPr eaLnBrk="1" hangingPunct="1">
              <a:spcBef>
                <a:spcPct val="0"/>
              </a:spcBef>
              <a:buFontTx/>
              <a:buNone/>
            </a:pPr>
            <a:r>
              <a:rPr lang="en-US" altLang="en-US" sz="1800" dirty="0"/>
              <a:t>   }</a:t>
            </a:r>
          </a:p>
          <a:p>
            <a:pPr eaLnBrk="1" hangingPunct="1">
              <a:spcBef>
                <a:spcPct val="0"/>
              </a:spcBef>
              <a:buFontTx/>
              <a:buNone/>
            </a:pPr>
            <a:r>
              <a:rPr lang="en-US" altLang="en-US" sz="1800" dirty="0"/>
              <a:t>   p v </a:t>
            </a:r>
            <a:r>
              <a:rPr lang="en-US" altLang="en-US" sz="1800" dirty="0" err="1"/>
              <a:t>mousePressed</a:t>
            </a:r>
            <a:r>
              <a:rPr lang="en-US" altLang="en-US" sz="1800" dirty="0"/>
              <a:t>(</a:t>
            </a:r>
            <a:r>
              <a:rPr lang="en-US" altLang="en-US" sz="1800" dirty="0" err="1"/>
              <a:t>MouseEvent</a:t>
            </a:r>
            <a:r>
              <a:rPr lang="en-US" altLang="en-US" sz="1800" dirty="0"/>
              <a:t> me) {</a:t>
            </a:r>
          </a:p>
          <a:p>
            <a:pPr eaLnBrk="1" hangingPunct="1">
              <a:spcBef>
                <a:spcPct val="0"/>
              </a:spcBef>
              <a:buFontTx/>
              <a:buNone/>
            </a:pPr>
            <a:r>
              <a:rPr lang="en-US" altLang="en-US" sz="1800" dirty="0"/>
              <a:t>      msg="Pressed";</a:t>
            </a:r>
          </a:p>
          <a:p>
            <a:pPr eaLnBrk="1" hangingPunct="1">
              <a:spcBef>
                <a:spcPct val="0"/>
              </a:spcBef>
              <a:buFontTx/>
              <a:buNone/>
            </a:pPr>
            <a:r>
              <a:rPr lang="en-US" altLang="en-US" sz="1800" dirty="0"/>
              <a:t>      repaint( );</a:t>
            </a:r>
          </a:p>
          <a:p>
            <a:pPr eaLnBrk="1" hangingPunct="1">
              <a:spcBef>
                <a:spcPct val="0"/>
              </a:spcBef>
              <a:buFontTx/>
              <a:buNone/>
            </a:pPr>
            <a:r>
              <a:rPr lang="en-US" altLang="en-US" sz="1800" dirty="0"/>
              <a:t>   }</a:t>
            </a:r>
          </a:p>
          <a:p>
            <a:pPr eaLnBrk="1" hangingPunct="1">
              <a:spcBef>
                <a:spcPct val="0"/>
              </a:spcBef>
              <a:buFontTx/>
              <a:buNone/>
            </a:pPr>
            <a:r>
              <a:rPr lang="en-US" altLang="en-US" sz="1800" dirty="0"/>
              <a:t>   p v </a:t>
            </a:r>
            <a:r>
              <a:rPr lang="en-US" altLang="en-US" sz="1800" dirty="0" err="1"/>
              <a:t>mouseReleased</a:t>
            </a:r>
            <a:r>
              <a:rPr lang="en-US" altLang="en-US" sz="1800" dirty="0"/>
              <a:t>(</a:t>
            </a:r>
            <a:r>
              <a:rPr lang="en-US" altLang="en-US" sz="1800" dirty="0" err="1"/>
              <a:t>MouseEvent</a:t>
            </a:r>
            <a:r>
              <a:rPr lang="en-US" altLang="en-US" sz="1800" dirty="0"/>
              <a:t> me) {</a:t>
            </a:r>
          </a:p>
          <a:p>
            <a:pPr eaLnBrk="1" hangingPunct="1">
              <a:spcBef>
                <a:spcPct val="0"/>
              </a:spcBef>
              <a:buFontTx/>
              <a:buNone/>
            </a:pPr>
            <a:r>
              <a:rPr lang="en-US" altLang="en-US" sz="1800" dirty="0"/>
              <a:t>      msg="Released";</a:t>
            </a:r>
          </a:p>
          <a:p>
            <a:pPr eaLnBrk="1" hangingPunct="1">
              <a:spcBef>
                <a:spcPct val="0"/>
              </a:spcBef>
              <a:buFontTx/>
              <a:buNone/>
            </a:pPr>
            <a:r>
              <a:rPr lang="en-US" altLang="en-US" sz="1800" dirty="0"/>
              <a:t>      repaint( );</a:t>
            </a:r>
          </a:p>
          <a:p>
            <a:pPr eaLnBrk="1" hangingPunct="1">
              <a:spcBef>
                <a:spcPct val="0"/>
              </a:spcBef>
              <a:buFontTx/>
              <a:buNone/>
            </a:pPr>
            <a:r>
              <a:rPr lang="en-US" altLang="en-US" sz="1800" dirty="0"/>
              <a:t>   }</a:t>
            </a:r>
          </a:p>
          <a:p>
            <a:pPr eaLnBrk="1" hangingPunct="1">
              <a:spcBef>
                <a:spcPct val="0"/>
              </a:spcBef>
              <a:buFontTx/>
              <a:buNone/>
            </a:pPr>
            <a:r>
              <a:rPr lang="en-US" altLang="en-US" sz="1800" dirty="0"/>
              <a:t>   public void paint(Graphics g) {</a:t>
            </a:r>
          </a:p>
          <a:p>
            <a:pPr eaLnBrk="1" hangingPunct="1">
              <a:spcBef>
                <a:spcPct val="0"/>
              </a:spcBef>
              <a:buFontTx/>
              <a:buNone/>
            </a:pPr>
            <a:r>
              <a:rPr lang="en-US" altLang="en-US" sz="1800" dirty="0"/>
              <a:t>      </a:t>
            </a:r>
            <a:r>
              <a:rPr lang="en-US" altLang="en-US" sz="1800" dirty="0" err="1"/>
              <a:t>g.drawString</a:t>
            </a:r>
            <a:r>
              <a:rPr lang="en-US" altLang="en-US" sz="1800" dirty="0"/>
              <a:t>(msg,50,50);</a:t>
            </a:r>
          </a:p>
          <a:p>
            <a:pPr eaLnBrk="1" hangingPunct="1">
              <a:spcBef>
                <a:spcPct val="0"/>
              </a:spcBef>
              <a:buFontTx/>
              <a:buNone/>
            </a:pPr>
            <a:r>
              <a:rPr lang="en-US" altLang="en-US" sz="1800" dirty="0"/>
              <a:t>   } </a:t>
            </a:r>
          </a:p>
          <a:p>
            <a:pPr eaLnBrk="1" hangingPunct="1">
              <a:spcBef>
                <a:spcPct val="0"/>
              </a:spcBef>
              <a:buFontTx/>
              <a:buNone/>
            </a:pPr>
            <a:r>
              <a:rPr lang="en-US" altLang="en-US" sz="1800" dirty="0"/>
              <a:t> }</a:t>
            </a:r>
          </a:p>
        </p:txBody>
      </p:sp>
      <p:sp>
        <p:nvSpPr>
          <p:cNvPr id="38919" name="Line 8">
            <a:extLst>
              <a:ext uri="{FF2B5EF4-FFF2-40B4-BE49-F238E27FC236}">
                <a16:creationId xmlns:a16="http://schemas.microsoft.com/office/drawing/2014/main" xmlns="" id="{CEC4FF49-CCF0-4380-987B-0BA512DBD962}"/>
              </a:ext>
            </a:extLst>
          </p:cNvPr>
          <p:cNvSpPr>
            <a:spLocks noChangeShapeType="1"/>
          </p:cNvSpPr>
          <p:nvPr/>
        </p:nvSpPr>
        <p:spPr bwMode="auto">
          <a:xfrm>
            <a:off x="6248400" y="1981200"/>
            <a:ext cx="0" cy="480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pic>
        <p:nvPicPr>
          <p:cNvPr id="3" name="Picture 2">
            <a:extLst>
              <a:ext uri="{FF2B5EF4-FFF2-40B4-BE49-F238E27FC236}">
                <a16:creationId xmlns:a16="http://schemas.microsoft.com/office/drawing/2014/main" xmlns="" id="{CF1E1B9D-748E-4F4E-94F7-D76C0534712A}"/>
              </a:ext>
            </a:extLst>
          </p:cNvPr>
          <p:cNvPicPr>
            <a:picLocks noChangeAspect="1"/>
          </p:cNvPicPr>
          <p:nvPr/>
        </p:nvPicPr>
        <p:blipFill>
          <a:blip r:embed="rId2"/>
          <a:stretch>
            <a:fillRect/>
          </a:stretch>
        </p:blipFill>
        <p:spPr>
          <a:xfrm>
            <a:off x="6186559" y="245908"/>
            <a:ext cx="5353050" cy="1228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74D01F1-FF8C-4CD1-8782-B7A5A9B62E4D}"/>
              </a:ext>
            </a:extLst>
          </p:cNvPr>
          <p:cNvPicPr>
            <a:picLocks noChangeAspect="1"/>
          </p:cNvPicPr>
          <p:nvPr/>
        </p:nvPicPr>
        <p:blipFill>
          <a:blip r:embed="rId2"/>
          <a:stretch>
            <a:fillRect/>
          </a:stretch>
        </p:blipFill>
        <p:spPr>
          <a:xfrm>
            <a:off x="238764" y="462530"/>
            <a:ext cx="4824555" cy="1570986"/>
          </a:xfrm>
          <a:prstGeom prst="rect">
            <a:avLst/>
          </a:prstGeom>
        </p:spPr>
      </p:pic>
      <p:pic>
        <p:nvPicPr>
          <p:cNvPr id="5" name="Picture 4">
            <a:extLst>
              <a:ext uri="{FF2B5EF4-FFF2-40B4-BE49-F238E27FC236}">
                <a16:creationId xmlns:a16="http://schemas.microsoft.com/office/drawing/2014/main" xmlns="" id="{6CC2E9C5-CEB1-4D28-A903-3A2EA2044F3F}"/>
              </a:ext>
            </a:extLst>
          </p:cNvPr>
          <p:cNvPicPr>
            <a:picLocks noChangeAspect="1"/>
          </p:cNvPicPr>
          <p:nvPr/>
        </p:nvPicPr>
        <p:blipFill>
          <a:blip r:embed="rId3"/>
          <a:stretch>
            <a:fillRect/>
          </a:stretch>
        </p:blipFill>
        <p:spPr>
          <a:xfrm>
            <a:off x="6391421" y="745250"/>
            <a:ext cx="4791075" cy="1962150"/>
          </a:xfrm>
          <a:prstGeom prst="rect">
            <a:avLst/>
          </a:prstGeom>
        </p:spPr>
      </p:pic>
      <p:pic>
        <p:nvPicPr>
          <p:cNvPr id="7" name="Picture 6">
            <a:extLst>
              <a:ext uri="{FF2B5EF4-FFF2-40B4-BE49-F238E27FC236}">
                <a16:creationId xmlns:a16="http://schemas.microsoft.com/office/drawing/2014/main" xmlns="" id="{2A38CDB9-60BE-45EC-9274-136E79D47EAF}"/>
              </a:ext>
            </a:extLst>
          </p:cNvPr>
          <p:cNvPicPr>
            <a:picLocks noChangeAspect="1"/>
          </p:cNvPicPr>
          <p:nvPr/>
        </p:nvPicPr>
        <p:blipFill>
          <a:blip r:embed="rId4"/>
          <a:stretch>
            <a:fillRect/>
          </a:stretch>
        </p:blipFill>
        <p:spPr>
          <a:xfrm>
            <a:off x="457369" y="3429000"/>
            <a:ext cx="4724400" cy="1485900"/>
          </a:xfrm>
          <a:prstGeom prst="rect">
            <a:avLst/>
          </a:prstGeom>
        </p:spPr>
      </p:pic>
      <p:pic>
        <p:nvPicPr>
          <p:cNvPr id="9" name="Picture 8">
            <a:extLst>
              <a:ext uri="{FF2B5EF4-FFF2-40B4-BE49-F238E27FC236}">
                <a16:creationId xmlns:a16="http://schemas.microsoft.com/office/drawing/2014/main" xmlns="" id="{0F3F2345-92FA-4B35-B40B-3A11E0AD66CA}"/>
              </a:ext>
            </a:extLst>
          </p:cNvPr>
          <p:cNvPicPr>
            <a:picLocks noChangeAspect="1"/>
          </p:cNvPicPr>
          <p:nvPr/>
        </p:nvPicPr>
        <p:blipFill>
          <a:blip r:embed="rId5"/>
          <a:stretch>
            <a:fillRect/>
          </a:stretch>
        </p:blipFill>
        <p:spPr>
          <a:xfrm>
            <a:off x="6391422" y="4289767"/>
            <a:ext cx="4791075" cy="1304925"/>
          </a:xfrm>
          <a:prstGeom prst="rect">
            <a:avLst/>
          </a:prstGeom>
        </p:spPr>
      </p:pic>
    </p:spTree>
    <p:extLst>
      <p:ext uri="{BB962C8B-B14F-4D97-AF65-F5344CB8AC3E}">
        <p14:creationId xmlns:p14="http://schemas.microsoft.com/office/powerpoint/2010/main" xmlns="" val="339824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3470428B-99DF-4BB1-9092-7F238F5B94B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9939" name="Slide Number Placeholder 3">
            <a:extLst>
              <a:ext uri="{FF2B5EF4-FFF2-40B4-BE49-F238E27FC236}">
                <a16:creationId xmlns:a16="http://schemas.microsoft.com/office/drawing/2014/main" xmlns="" id="{4C515640-31E7-48C4-B47E-4F1B969CD2A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AD843BD-17B0-4C46-9597-18CA7DC4C16A}" type="slidenum">
              <a:rPr lang="en-US" altLang="en-US" sz="1400"/>
              <a:pPr algn="r" eaLnBrk="1" hangingPunct="1">
                <a:spcBef>
                  <a:spcPct val="0"/>
                </a:spcBef>
                <a:buFontTx/>
                <a:buNone/>
              </a:pPr>
              <a:t>16</a:t>
            </a:fld>
            <a:endParaRPr lang="en-US" altLang="en-US" sz="1400"/>
          </a:p>
        </p:txBody>
      </p:sp>
      <p:sp>
        <p:nvSpPr>
          <p:cNvPr id="39940" name="Text Box 4">
            <a:extLst>
              <a:ext uri="{FF2B5EF4-FFF2-40B4-BE49-F238E27FC236}">
                <a16:creationId xmlns:a16="http://schemas.microsoft.com/office/drawing/2014/main" xmlns="" id="{5F84F7DB-1C8A-456B-AAAC-A04088B26466}"/>
              </a:ext>
            </a:extLst>
          </p:cNvPr>
          <p:cNvSpPr txBox="1">
            <a:spLocks noChangeArrowheads="1"/>
          </p:cNvSpPr>
          <p:nvPr/>
        </p:nvSpPr>
        <p:spPr bwMode="auto">
          <a:xfrm>
            <a:off x="1676400" y="152400"/>
            <a:ext cx="487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Handling Key Events:</a:t>
            </a:r>
          </a:p>
        </p:txBody>
      </p:sp>
      <p:sp>
        <p:nvSpPr>
          <p:cNvPr id="39941" name="Text Box 9">
            <a:extLst>
              <a:ext uri="{FF2B5EF4-FFF2-40B4-BE49-F238E27FC236}">
                <a16:creationId xmlns:a16="http://schemas.microsoft.com/office/drawing/2014/main" xmlns="" id="{67A2D89A-79D1-4405-9A5A-2E31CFBCB1F6}"/>
              </a:ext>
            </a:extLst>
          </p:cNvPr>
          <p:cNvSpPr txBox="1">
            <a:spLocks noChangeArrowheads="1"/>
          </p:cNvSpPr>
          <p:nvPr/>
        </p:nvSpPr>
        <p:spPr bwMode="auto">
          <a:xfrm>
            <a:off x="2895600" y="1447801"/>
            <a:ext cx="67056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Event Sources   	Applet or Frame</a:t>
            </a:r>
          </a:p>
          <a:p>
            <a:pPr eaLnBrk="1" hangingPunct="1">
              <a:spcBef>
                <a:spcPct val="50000"/>
              </a:spcBef>
              <a:buFontTx/>
              <a:buNone/>
            </a:pPr>
            <a:endParaRPr lang="en-US" altLang="en-US" sz="2000"/>
          </a:p>
          <a:p>
            <a:pPr eaLnBrk="1" hangingPunct="1">
              <a:spcBef>
                <a:spcPct val="50000"/>
              </a:spcBef>
              <a:buFontTx/>
              <a:buNone/>
            </a:pPr>
            <a:r>
              <a:rPr lang="en-US" altLang="en-US" sz="2000"/>
              <a:t>Events			KeyEvent</a:t>
            </a:r>
          </a:p>
          <a:p>
            <a:pPr eaLnBrk="1" hangingPunct="1">
              <a:spcBef>
                <a:spcPct val="50000"/>
              </a:spcBef>
              <a:buFontTx/>
              <a:buNone/>
            </a:pPr>
            <a:endParaRPr lang="en-US" altLang="en-US" sz="2000"/>
          </a:p>
          <a:p>
            <a:pPr eaLnBrk="1" hangingPunct="1">
              <a:spcBef>
                <a:spcPct val="50000"/>
              </a:spcBef>
              <a:buFontTx/>
              <a:buNone/>
            </a:pPr>
            <a:r>
              <a:rPr lang="en-US" altLang="en-US" sz="2000"/>
              <a:t>Event listeners		KeyListener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xmlns="" id="{13F2FC41-1184-4125-8FAA-5F11C5CBB235}"/>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0963" name="Slide Number Placeholder 2">
            <a:extLst>
              <a:ext uri="{FF2B5EF4-FFF2-40B4-BE49-F238E27FC236}">
                <a16:creationId xmlns:a16="http://schemas.microsoft.com/office/drawing/2014/main" xmlns="" id="{998DD95B-36D5-45C9-970B-C890793A65A5}"/>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8C4F3D8-52E8-46F4-B84B-82960F634FE2}" type="slidenum">
              <a:rPr lang="en-US" altLang="en-US" sz="1400"/>
              <a:pPr algn="r" eaLnBrk="1" hangingPunct="1">
                <a:spcBef>
                  <a:spcPct val="0"/>
                </a:spcBef>
                <a:buFontTx/>
                <a:buNone/>
              </a:pPr>
              <a:t>17</a:t>
            </a:fld>
            <a:endParaRPr lang="en-US" altLang="en-US" sz="1400"/>
          </a:p>
        </p:txBody>
      </p:sp>
      <p:sp>
        <p:nvSpPr>
          <p:cNvPr id="40964" name="Text Box 4">
            <a:extLst>
              <a:ext uri="{FF2B5EF4-FFF2-40B4-BE49-F238E27FC236}">
                <a16:creationId xmlns:a16="http://schemas.microsoft.com/office/drawing/2014/main" xmlns="" id="{FCEECA95-B792-46D6-BA8C-D53BB95A1B8E}"/>
              </a:ext>
            </a:extLst>
          </p:cNvPr>
          <p:cNvSpPr txBox="1">
            <a:spLocks noChangeArrowheads="1"/>
          </p:cNvSpPr>
          <p:nvPr/>
        </p:nvSpPr>
        <p:spPr bwMode="auto">
          <a:xfrm>
            <a:off x="1752600" y="261938"/>
            <a:ext cx="320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KeyEvent class:</a:t>
            </a:r>
          </a:p>
        </p:txBody>
      </p:sp>
      <p:sp>
        <p:nvSpPr>
          <p:cNvPr id="40965" name="Text Box 4">
            <a:extLst>
              <a:ext uri="{FF2B5EF4-FFF2-40B4-BE49-F238E27FC236}">
                <a16:creationId xmlns:a16="http://schemas.microsoft.com/office/drawing/2014/main" xmlns="" id="{B589B1C2-80CE-4510-B6BA-B810209A879E}"/>
              </a:ext>
            </a:extLst>
          </p:cNvPr>
          <p:cNvSpPr txBox="1">
            <a:spLocks noChangeArrowheads="1"/>
          </p:cNvSpPr>
          <p:nvPr/>
        </p:nvSpPr>
        <p:spPr bwMode="auto">
          <a:xfrm>
            <a:off x="1752600" y="2803525"/>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KeyListener interface:</a:t>
            </a:r>
          </a:p>
        </p:txBody>
      </p:sp>
      <p:sp>
        <p:nvSpPr>
          <p:cNvPr id="40966" name="Rectangle 9">
            <a:extLst>
              <a:ext uri="{FF2B5EF4-FFF2-40B4-BE49-F238E27FC236}">
                <a16:creationId xmlns:a16="http://schemas.microsoft.com/office/drawing/2014/main" xmlns="" id="{99900208-73DB-4577-938A-FA63668D9595}"/>
              </a:ext>
            </a:extLst>
          </p:cNvPr>
          <p:cNvSpPr>
            <a:spLocks noChangeArrowheads="1"/>
          </p:cNvSpPr>
          <p:nvPr/>
        </p:nvSpPr>
        <p:spPr bwMode="auto">
          <a:xfrm>
            <a:off x="2133600" y="3532188"/>
            <a:ext cx="4572000" cy="1420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void keyPressed(KeyEvent </a:t>
            </a:r>
            <a:r>
              <a:rPr lang="en-US" altLang="en-US" sz="2000" i="1"/>
              <a:t>ke)</a:t>
            </a:r>
          </a:p>
          <a:p>
            <a:pPr eaLnBrk="1" hangingPunct="1">
              <a:lnSpc>
                <a:spcPct val="150000"/>
              </a:lnSpc>
              <a:spcBef>
                <a:spcPct val="0"/>
              </a:spcBef>
              <a:buFontTx/>
              <a:buNone/>
            </a:pPr>
            <a:r>
              <a:rPr lang="en-US" altLang="en-US" sz="2000"/>
              <a:t>void keyReleased(KeyEvent </a:t>
            </a:r>
            <a:r>
              <a:rPr lang="en-US" altLang="en-US" sz="2000" i="1"/>
              <a:t>ke)</a:t>
            </a:r>
          </a:p>
          <a:p>
            <a:pPr eaLnBrk="1" hangingPunct="1">
              <a:lnSpc>
                <a:spcPct val="150000"/>
              </a:lnSpc>
              <a:spcBef>
                <a:spcPct val="0"/>
              </a:spcBef>
              <a:buFontTx/>
              <a:buNone/>
            </a:pPr>
            <a:r>
              <a:rPr lang="en-US" altLang="en-US" sz="2000"/>
              <a:t>void keyTyped(KeyEvent </a:t>
            </a:r>
            <a:r>
              <a:rPr lang="en-US" altLang="en-US" sz="2000" i="1"/>
              <a:t>ke)</a:t>
            </a:r>
          </a:p>
        </p:txBody>
      </p:sp>
      <p:sp>
        <p:nvSpPr>
          <p:cNvPr id="40967" name="Rectangle 10">
            <a:extLst>
              <a:ext uri="{FF2B5EF4-FFF2-40B4-BE49-F238E27FC236}">
                <a16:creationId xmlns:a16="http://schemas.microsoft.com/office/drawing/2014/main" xmlns="" id="{D3480E57-BEF1-46DE-AA92-8F4AA5C3962E}"/>
              </a:ext>
            </a:extLst>
          </p:cNvPr>
          <p:cNvSpPr>
            <a:spLocks noChangeArrowheads="1"/>
          </p:cNvSpPr>
          <p:nvPr/>
        </p:nvSpPr>
        <p:spPr bwMode="auto">
          <a:xfrm>
            <a:off x="2209800" y="990600"/>
            <a:ext cx="3200400" cy="958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char getKeyChar( )</a:t>
            </a:r>
          </a:p>
          <a:p>
            <a:pPr eaLnBrk="1" hangingPunct="1">
              <a:lnSpc>
                <a:spcPct val="150000"/>
              </a:lnSpc>
              <a:spcBef>
                <a:spcPct val="0"/>
              </a:spcBef>
              <a:buFontTx/>
              <a:buNone/>
            </a:pPr>
            <a:r>
              <a:rPr lang="en-US" altLang="en-US" sz="2000"/>
              <a:t>int getKeyCode(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2F5D3ADE-62AC-44E3-A867-E8A32DF9AECF}"/>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1987" name="Slide Number Placeholder 3">
            <a:extLst>
              <a:ext uri="{FF2B5EF4-FFF2-40B4-BE49-F238E27FC236}">
                <a16:creationId xmlns:a16="http://schemas.microsoft.com/office/drawing/2014/main" xmlns="" id="{0F751A68-7FC6-4B94-8D3E-A8AA2239592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AC5DB66-CAD4-42DF-A01C-FA4ED8E10D8C}" type="slidenum">
              <a:rPr lang="en-US" altLang="en-US" sz="1400"/>
              <a:pPr algn="r" eaLnBrk="1" hangingPunct="1">
                <a:spcBef>
                  <a:spcPct val="0"/>
                </a:spcBef>
                <a:buFontTx/>
                <a:buNone/>
              </a:pPr>
              <a:t>18</a:t>
            </a:fld>
            <a:endParaRPr lang="en-US" altLang="en-US" sz="1400"/>
          </a:p>
        </p:txBody>
      </p:sp>
      <p:sp>
        <p:nvSpPr>
          <p:cNvPr id="41988" name="Text Box 4">
            <a:extLst>
              <a:ext uri="{FF2B5EF4-FFF2-40B4-BE49-F238E27FC236}">
                <a16:creationId xmlns:a16="http://schemas.microsoft.com/office/drawing/2014/main" xmlns="" id="{0D56827F-F842-495C-AB9D-FE2426F0E5E4}"/>
              </a:ext>
            </a:extLst>
          </p:cNvPr>
          <p:cNvSpPr txBox="1">
            <a:spLocks noChangeArrowheads="1"/>
          </p:cNvSpPr>
          <p:nvPr/>
        </p:nvSpPr>
        <p:spPr bwMode="auto">
          <a:xfrm>
            <a:off x="1676400" y="152400"/>
            <a:ext cx="4876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Handling Key Events:</a:t>
            </a:r>
          </a:p>
        </p:txBody>
      </p:sp>
      <p:sp>
        <p:nvSpPr>
          <p:cNvPr id="41989" name="Line 8">
            <a:extLst>
              <a:ext uri="{FF2B5EF4-FFF2-40B4-BE49-F238E27FC236}">
                <a16:creationId xmlns:a16="http://schemas.microsoft.com/office/drawing/2014/main" xmlns="" id="{CE4D0A6A-08A3-4DC5-A4D6-3BAF6077287F}"/>
              </a:ext>
            </a:extLst>
          </p:cNvPr>
          <p:cNvSpPr>
            <a:spLocks noChangeShapeType="1"/>
          </p:cNvSpPr>
          <p:nvPr/>
        </p:nvSpPr>
        <p:spPr bwMode="auto">
          <a:xfrm>
            <a:off x="6248400" y="1981200"/>
            <a:ext cx="0" cy="480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41990" name="Rectangle 8">
            <a:extLst>
              <a:ext uri="{FF2B5EF4-FFF2-40B4-BE49-F238E27FC236}">
                <a16:creationId xmlns:a16="http://schemas.microsoft.com/office/drawing/2014/main" xmlns="" id="{49794112-F3BC-47F5-8960-0F8BC133C978}"/>
              </a:ext>
            </a:extLst>
          </p:cNvPr>
          <p:cNvSpPr>
            <a:spLocks noChangeArrowheads="1"/>
          </p:cNvSpPr>
          <p:nvPr/>
        </p:nvSpPr>
        <p:spPr bwMode="auto">
          <a:xfrm>
            <a:off x="1600200" y="817564"/>
            <a:ext cx="7010400" cy="535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import java.applet.*;</a:t>
            </a:r>
          </a:p>
          <a:p>
            <a:pPr eaLnBrk="1" hangingPunct="1">
              <a:spcBef>
                <a:spcPct val="0"/>
              </a:spcBef>
              <a:buFontTx/>
              <a:buNone/>
            </a:pPr>
            <a:r>
              <a:rPr lang="en-US" altLang="en-US" sz="1800"/>
              <a:t>import java.awt.*;</a:t>
            </a:r>
          </a:p>
          <a:p>
            <a:pPr eaLnBrk="1" hangingPunct="1">
              <a:spcBef>
                <a:spcPct val="0"/>
              </a:spcBef>
              <a:buFontTx/>
              <a:buNone/>
            </a:pPr>
            <a:r>
              <a:rPr lang="en-US" altLang="en-US" sz="1800"/>
              <a:t>import java.awt.event.*;</a:t>
            </a:r>
          </a:p>
          <a:p>
            <a:pPr eaLnBrk="1" hangingPunct="1">
              <a:spcBef>
                <a:spcPct val="0"/>
              </a:spcBef>
              <a:buFontTx/>
              <a:buNone/>
            </a:pPr>
            <a:r>
              <a:rPr lang="en-US" altLang="en-US" sz="1800"/>
              <a:t>/*  &lt;applet code="KeyDemo" width=500 height=500&gt;</a:t>
            </a:r>
          </a:p>
          <a:p>
            <a:pPr eaLnBrk="1" hangingPunct="1">
              <a:spcBef>
                <a:spcPct val="0"/>
              </a:spcBef>
              <a:buFontTx/>
              <a:buNone/>
            </a:pPr>
            <a:r>
              <a:rPr lang="en-US" altLang="en-US" sz="1800"/>
              <a:t>&lt;/applet&gt;  */</a:t>
            </a:r>
          </a:p>
          <a:p>
            <a:pPr eaLnBrk="1" hangingPunct="1">
              <a:spcBef>
                <a:spcPct val="0"/>
              </a:spcBef>
              <a:buFontTx/>
              <a:buNone/>
            </a:pPr>
            <a:r>
              <a:rPr lang="en-US" altLang="en-US" sz="1800"/>
              <a:t>public class KeyDemo extends Applet </a:t>
            </a:r>
          </a:p>
          <a:p>
            <a:pPr eaLnBrk="1" hangingPunct="1">
              <a:spcBef>
                <a:spcPct val="0"/>
              </a:spcBef>
              <a:buFontTx/>
              <a:buNone/>
            </a:pPr>
            <a:r>
              <a:rPr lang="en-US" altLang="en-US" sz="1800"/>
              <a:t>		implements KeyListener</a:t>
            </a:r>
          </a:p>
          <a:p>
            <a:pPr eaLnBrk="1" hangingPunct="1">
              <a:spcBef>
                <a:spcPct val="0"/>
              </a:spcBef>
              <a:buFontTx/>
              <a:buNone/>
            </a:pPr>
            <a:r>
              <a:rPr lang="en-US" altLang="en-US" sz="1800"/>
              <a:t>{</a:t>
            </a:r>
          </a:p>
          <a:p>
            <a:pPr eaLnBrk="1" hangingPunct="1">
              <a:spcBef>
                <a:spcPct val="0"/>
              </a:spcBef>
              <a:buFontTx/>
              <a:buNone/>
            </a:pPr>
            <a:r>
              <a:rPr lang="en-US" altLang="en-US" sz="1800"/>
              <a:t>   String msg="Hello";</a:t>
            </a:r>
          </a:p>
          <a:p>
            <a:pPr eaLnBrk="1" hangingPunct="1">
              <a:spcBef>
                <a:spcPct val="0"/>
              </a:spcBef>
              <a:buFontTx/>
              <a:buNone/>
            </a:pPr>
            <a:r>
              <a:rPr lang="en-US" altLang="en-US" sz="1800"/>
              <a:t>   public void init()</a:t>
            </a:r>
          </a:p>
          <a:p>
            <a:pPr eaLnBrk="1" hangingPunct="1">
              <a:spcBef>
                <a:spcPct val="0"/>
              </a:spcBef>
              <a:buFontTx/>
              <a:buNone/>
            </a:pPr>
            <a:r>
              <a:rPr lang="en-US" altLang="en-US" sz="1800"/>
              <a:t>   {</a:t>
            </a:r>
          </a:p>
          <a:p>
            <a:pPr eaLnBrk="1" hangingPunct="1">
              <a:spcBef>
                <a:spcPct val="0"/>
              </a:spcBef>
              <a:buFontTx/>
              <a:buNone/>
            </a:pPr>
            <a:r>
              <a:rPr lang="en-US" altLang="en-US" sz="1800"/>
              <a:t>      addKeyListener(this);</a:t>
            </a:r>
          </a:p>
          <a:p>
            <a:pPr eaLnBrk="1" hangingPunct="1">
              <a:spcBef>
                <a:spcPct val="0"/>
              </a:spcBef>
              <a:buFontTx/>
              <a:buNone/>
            </a:pPr>
            <a:r>
              <a:rPr lang="en-US" altLang="en-US" sz="1800"/>
              <a:t>      requestFocus();</a:t>
            </a:r>
          </a:p>
          <a:p>
            <a:pPr eaLnBrk="1" hangingPunct="1">
              <a:spcBef>
                <a:spcPct val="0"/>
              </a:spcBef>
              <a:buFontTx/>
              <a:buNone/>
            </a:pPr>
            <a:r>
              <a:rPr lang="en-US" altLang="en-US" sz="1800"/>
              <a:t>   }</a:t>
            </a:r>
          </a:p>
          <a:p>
            <a:pPr eaLnBrk="1" hangingPunct="1">
              <a:spcBef>
                <a:spcPct val="0"/>
              </a:spcBef>
              <a:buFontTx/>
              <a:buNone/>
            </a:pPr>
            <a:r>
              <a:rPr lang="en-US" altLang="en-US" sz="1800"/>
              <a:t>   public void keyPressed(KeyEvent ke)</a:t>
            </a:r>
          </a:p>
          <a:p>
            <a:pPr eaLnBrk="1" hangingPunct="1">
              <a:spcBef>
                <a:spcPct val="0"/>
              </a:spcBef>
              <a:buFontTx/>
              <a:buNone/>
            </a:pPr>
            <a:r>
              <a:rPr lang="en-US" altLang="en-US" sz="1800"/>
              <a:t>   {</a:t>
            </a:r>
          </a:p>
          <a:p>
            <a:pPr eaLnBrk="1" hangingPunct="1">
              <a:spcBef>
                <a:spcPct val="0"/>
              </a:spcBef>
              <a:buFontTx/>
              <a:buNone/>
            </a:pPr>
            <a:r>
              <a:rPr lang="en-US" altLang="en-US" sz="1800"/>
              <a:t>      msg="Pressed";</a:t>
            </a:r>
          </a:p>
          <a:p>
            <a:pPr eaLnBrk="1" hangingPunct="1">
              <a:spcBef>
                <a:spcPct val="0"/>
              </a:spcBef>
              <a:buFontTx/>
              <a:buNone/>
            </a:pPr>
            <a:r>
              <a:rPr lang="en-US" altLang="en-US" sz="1800"/>
              <a:t>      repaint();</a:t>
            </a:r>
          </a:p>
          <a:p>
            <a:pPr eaLnBrk="1" hangingPunct="1">
              <a:spcBef>
                <a:spcPct val="0"/>
              </a:spcBef>
              <a:buFontTx/>
              <a:buNone/>
            </a:pPr>
            <a:r>
              <a:rPr lang="en-US" altLang="en-US" sz="1800"/>
              <a:t>   }</a:t>
            </a:r>
          </a:p>
        </p:txBody>
      </p:sp>
      <p:sp>
        <p:nvSpPr>
          <p:cNvPr id="41991" name="Rectangle 9">
            <a:extLst>
              <a:ext uri="{FF2B5EF4-FFF2-40B4-BE49-F238E27FC236}">
                <a16:creationId xmlns:a16="http://schemas.microsoft.com/office/drawing/2014/main" xmlns="" id="{64B489FE-4F65-4310-8C95-43B31A90EEFD}"/>
              </a:ext>
            </a:extLst>
          </p:cNvPr>
          <p:cNvSpPr>
            <a:spLocks noChangeArrowheads="1"/>
          </p:cNvSpPr>
          <p:nvPr/>
        </p:nvSpPr>
        <p:spPr bwMode="auto">
          <a:xfrm>
            <a:off x="6248400" y="2438401"/>
            <a:ext cx="4572000" cy="424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public void keyReleased(KeyEvent ke)</a:t>
            </a:r>
          </a:p>
          <a:p>
            <a:pPr eaLnBrk="1" hangingPunct="1">
              <a:spcBef>
                <a:spcPct val="0"/>
              </a:spcBef>
              <a:buFontTx/>
              <a:buNone/>
            </a:pPr>
            <a:r>
              <a:rPr lang="en-US" altLang="en-US" sz="1800"/>
              <a:t>   {</a:t>
            </a:r>
          </a:p>
          <a:p>
            <a:pPr eaLnBrk="1" hangingPunct="1">
              <a:spcBef>
                <a:spcPct val="0"/>
              </a:spcBef>
              <a:buFontTx/>
              <a:buNone/>
            </a:pPr>
            <a:r>
              <a:rPr lang="en-US" altLang="en-US" sz="1800"/>
              <a:t>      msg="Released";</a:t>
            </a:r>
          </a:p>
          <a:p>
            <a:pPr eaLnBrk="1" hangingPunct="1">
              <a:spcBef>
                <a:spcPct val="0"/>
              </a:spcBef>
              <a:buFontTx/>
              <a:buNone/>
            </a:pPr>
            <a:r>
              <a:rPr lang="en-US" altLang="en-US" sz="1800"/>
              <a:t>      repaint();</a:t>
            </a:r>
          </a:p>
          <a:p>
            <a:pPr eaLnBrk="1" hangingPunct="1">
              <a:spcBef>
                <a:spcPct val="0"/>
              </a:spcBef>
              <a:buFontTx/>
              <a:buNone/>
            </a:pPr>
            <a:r>
              <a:rPr lang="en-US" altLang="en-US" sz="1800"/>
              <a:t>   }</a:t>
            </a:r>
          </a:p>
          <a:p>
            <a:pPr eaLnBrk="1" hangingPunct="1">
              <a:spcBef>
                <a:spcPct val="0"/>
              </a:spcBef>
              <a:buFontTx/>
              <a:buNone/>
            </a:pPr>
            <a:r>
              <a:rPr lang="en-US" altLang="en-US" sz="1800"/>
              <a:t>   public void keyTyped(KeyEvent ke)</a:t>
            </a:r>
          </a:p>
          <a:p>
            <a:pPr eaLnBrk="1" hangingPunct="1">
              <a:spcBef>
                <a:spcPct val="0"/>
              </a:spcBef>
              <a:buFontTx/>
              <a:buNone/>
            </a:pPr>
            <a:r>
              <a:rPr lang="en-US" altLang="en-US" sz="1800"/>
              <a:t>   {</a:t>
            </a:r>
          </a:p>
          <a:p>
            <a:pPr eaLnBrk="1" hangingPunct="1">
              <a:spcBef>
                <a:spcPct val="0"/>
              </a:spcBef>
              <a:buFontTx/>
              <a:buNone/>
            </a:pPr>
            <a:r>
              <a:rPr lang="en-US" altLang="en-US" sz="1800"/>
              <a:t>      msg="Typed";</a:t>
            </a:r>
          </a:p>
          <a:p>
            <a:pPr eaLnBrk="1" hangingPunct="1">
              <a:spcBef>
                <a:spcPct val="0"/>
              </a:spcBef>
              <a:buFontTx/>
              <a:buNone/>
            </a:pPr>
            <a:r>
              <a:rPr lang="en-US" altLang="en-US" sz="1800"/>
              <a:t>      repaint();</a:t>
            </a:r>
          </a:p>
          <a:p>
            <a:pPr eaLnBrk="1" hangingPunct="1">
              <a:spcBef>
                <a:spcPct val="0"/>
              </a:spcBef>
              <a:buFontTx/>
              <a:buNone/>
            </a:pPr>
            <a:r>
              <a:rPr lang="en-US" altLang="en-US" sz="1800"/>
              <a:t>   }</a:t>
            </a:r>
          </a:p>
          <a:p>
            <a:pPr eaLnBrk="1" hangingPunct="1">
              <a:spcBef>
                <a:spcPct val="0"/>
              </a:spcBef>
              <a:buFontTx/>
              <a:buNone/>
            </a:pPr>
            <a:r>
              <a:rPr lang="en-US" altLang="en-US" sz="1800"/>
              <a:t>   public void paint(Graphics g)</a:t>
            </a:r>
          </a:p>
          <a:p>
            <a:pPr eaLnBrk="1" hangingPunct="1">
              <a:spcBef>
                <a:spcPct val="0"/>
              </a:spcBef>
              <a:buFontTx/>
              <a:buNone/>
            </a:pPr>
            <a:r>
              <a:rPr lang="en-US" altLang="en-US" sz="1800"/>
              <a:t>   {</a:t>
            </a:r>
          </a:p>
          <a:p>
            <a:pPr eaLnBrk="1" hangingPunct="1">
              <a:spcBef>
                <a:spcPct val="0"/>
              </a:spcBef>
              <a:buFontTx/>
              <a:buNone/>
            </a:pPr>
            <a:r>
              <a:rPr lang="en-US" altLang="en-US" sz="1800"/>
              <a:t>      g.drawString(msg,50,50);</a:t>
            </a:r>
          </a:p>
          <a:p>
            <a:pPr eaLnBrk="1" hangingPunct="1">
              <a:spcBef>
                <a:spcPct val="0"/>
              </a:spcBef>
              <a:buFontTx/>
              <a:buNone/>
            </a:pPr>
            <a:r>
              <a:rPr lang="en-US" altLang="en-US" sz="1800"/>
              <a:t>   }</a:t>
            </a:r>
          </a:p>
          <a:p>
            <a:pPr eaLnBrk="1" hangingPunct="1">
              <a:spcBef>
                <a:spcPct val="0"/>
              </a:spcBef>
              <a:buFontTx/>
              <a:buNone/>
            </a:pPr>
            <a:r>
              <a:rPr lang="en-US" altLang="en-US" sz="18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xmlns="" id="{91E3F820-4A70-4287-9A89-9D6F6A6CFBD8}"/>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3011" name="Slide Number Placeholder 2">
            <a:extLst>
              <a:ext uri="{FF2B5EF4-FFF2-40B4-BE49-F238E27FC236}">
                <a16:creationId xmlns:a16="http://schemas.microsoft.com/office/drawing/2014/main" xmlns="" id="{004D1F91-2DE3-4D30-88B4-3929F5438CB9}"/>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69E1CFA4-362C-45A2-A42C-B276647F0B9B}" type="slidenum">
              <a:rPr lang="en-US" altLang="en-US" sz="1400"/>
              <a:pPr algn="r" eaLnBrk="1" hangingPunct="1">
                <a:spcBef>
                  <a:spcPct val="0"/>
                </a:spcBef>
                <a:buFontTx/>
                <a:buNone/>
              </a:pPr>
              <a:t>19</a:t>
            </a:fld>
            <a:endParaRPr lang="en-US" altLang="en-US" sz="1400"/>
          </a:p>
        </p:txBody>
      </p:sp>
      <p:sp>
        <p:nvSpPr>
          <p:cNvPr id="43012" name="Rectangle 3">
            <a:extLst>
              <a:ext uri="{FF2B5EF4-FFF2-40B4-BE49-F238E27FC236}">
                <a16:creationId xmlns:a16="http://schemas.microsoft.com/office/drawing/2014/main" xmlns="" id="{A6A962DE-05CF-47B9-A06B-F2D6BA64E6A1}"/>
              </a:ext>
            </a:extLst>
          </p:cNvPr>
          <p:cNvSpPr>
            <a:spLocks noChangeArrowheads="1"/>
          </p:cNvSpPr>
          <p:nvPr/>
        </p:nvSpPr>
        <p:spPr bwMode="auto">
          <a:xfrm>
            <a:off x="1784351" y="228601"/>
            <a:ext cx="29384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ActionEvent class:</a:t>
            </a:r>
          </a:p>
        </p:txBody>
      </p:sp>
      <p:sp>
        <p:nvSpPr>
          <p:cNvPr id="43013" name="Rectangle 4">
            <a:extLst>
              <a:ext uri="{FF2B5EF4-FFF2-40B4-BE49-F238E27FC236}">
                <a16:creationId xmlns:a16="http://schemas.microsoft.com/office/drawing/2014/main" xmlns="" id="{25C2E261-53D1-4329-A988-FDD758EC1148}"/>
              </a:ext>
            </a:extLst>
          </p:cNvPr>
          <p:cNvSpPr>
            <a:spLocks noChangeArrowheads="1"/>
          </p:cNvSpPr>
          <p:nvPr/>
        </p:nvSpPr>
        <p:spPr bwMode="auto">
          <a:xfrm>
            <a:off x="1860550" y="914400"/>
            <a:ext cx="3429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String getActionCommand( )</a:t>
            </a:r>
          </a:p>
        </p:txBody>
      </p:sp>
      <p:sp>
        <p:nvSpPr>
          <p:cNvPr id="43014" name="Rectangle 5">
            <a:extLst>
              <a:ext uri="{FF2B5EF4-FFF2-40B4-BE49-F238E27FC236}">
                <a16:creationId xmlns:a16="http://schemas.microsoft.com/office/drawing/2014/main" xmlns="" id="{D83ACCA7-A964-400B-8E21-7CD9BE1B2874}"/>
              </a:ext>
            </a:extLst>
          </p:cNvPr>
          <p:cNvSpPr>
            <a:spLocks noChangeArrowheads="1"/>
          </p:cNvSpPr>
          <p:nvPr/>
        </p:nvSpPr>
        <p:spPr bwMode="auto">
          <a:xfrm>
            <a:off x="1708151" y="1747838"/>
            <a:ext cx="36734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AdjustmentEvent class:</a:t>
            </a:r>
          </a:p>
        </p:txBody>
      </p:sp>
      <p:sp>
        <p:nvSpPr>
          <p:cNvPr id="43015" name="Rectangle 6">
            <a:extLst>
              <a:ext uri="{FF2B5EF4-FFF2-40B4-BE49-F238E27FC236}">
                <a16:creationId xmlns:a16="http://schemas.microsoft.com/office/drawing/2014/main" xmlns="" id="{2F6604A1-7886-4B3B-8122-EE70D37ED2EA}"/>
              </a:ext>
            </a:extLst>
          </p:cNvPr>
          <p:cNvSpPr>
            <a:spLocks noChangeArrowheads="1"/>
          </p:cNvSpPr>
          <p:nvPr/>
        </p:nvSpPr>
        <p:spPr bwMode="auto">
          <a:xfrm>
            <a:off x="1652588" y="3957638"/>
            <a:ext cx="261461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ItemEvent class:</a:t>
            </a:r>
          </a:p>
        </p:txBody>
      </p:sp>
      <p:sp>
        <p:nvSpPr>
          <p:cNvPr id="43016" name="Rectangle 9">
            <a:extLst>
              <a:ext uri="{FF2B5EF4-FFF2-40B4-BE49-F238E27FC236}">
                <a16:creationId xmlns:a16="http://schemas.microsoft.com/office/drawing/2014/main" xmlns="" id="{6DFE8403-287C-4307-A13B-6CAB7A9889BC}"/>
              </a:ext>
            </a:extLst>
          </p:cNvPr>
          <p:cNvSpPr>
            <a:spLocks noChangeArrowheads="1"/>
          </p:cNvSpPr>
          <p:nvPr/>
        </p:nvSpPr>
        <p:spPr bwMode="auto">
          <a:xfrm>
            <a:off x="1936751" y="2389188"/>
            <a:ext cx="3249613" cy="1420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Adjustable getAdjustable( )</a:t>
            </a:r>
          </a:p>
          <a:p>
            <a:pPr eaLnBrk="1" hangingPunct="1">
              <a:lnSpc>
                <a:spcPct val="150000"/>
              </a:lnSpc>
              <a:spcBef>
                <a:spcPct val="0"/>
              </a:spcBef>
              <a:buFontTx/>
              <a:buNone/>
            </a:pPr>
            <a:r>
              <a:rPr lang="en-US" altLang="en-US" sz="2000"/>
              <a:t>int getAdjustmentType( )</a:t>
            </a:r>
          </a:p>
          <a:p>
            <a:pPr eaLnBrk="1" hangingPunct="1">
              <a:lnSpc>
                <a:spcPct val="150000"/>
              </a:lnSpc>
              <a:spcBef>
                <a:spcPct val="0"/>
              </a:spcBef>
              <a:buFontTx/>
              <a:buNone/>
            </a:pPr>
            <a:r>
              <a:rPr lang="en-US" altLang="en-US" sz="2000"/>
              <a:t>int getValue( )</a:t>
            </a:r>
          </a:p>
        </p:txBody>
      </p:sp>
      <p:sp>
        <p:nvSpPr>
          <p:cNvPr id="43017" name="Rectangle 10">
            <a:extLst>
              <a:ext uri="{FF2B5EF4-FFF2-40B4-BE49-F238E27FC236}">
                <a16:creationId xmlns:a16="http://schemas.microsoft.com/office/drawing/2014/main" xmlns="" id="{17C5B389-8CA1-4A55-B736-79F7BDB465E3}"/>
              </a:ext>
            </a:extLst>
          </p:cNvPr>
          <p:cNvSpPr>
            <a:spLocks noChangeArrowheads="1"/>
          </p:cNvSpPr>
          <p:nvPr/>
        </p:nvSpPr>
        <p:spPr bwMode="auto">
          <a:xfrm>
            <a:off x="1936751" y="4527550"/>
            <a:ext cx="2619375" cy="95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Object getItem( )</a:t>
            </a:r>
          </a:p>
          <a:p>
            <a:pPr eaLnBrk="1" hangingPunct="1">
              <a:lnSpc>
                <a:spcPct val="150000"/>
              </a:lnSpc>
              <a:spcBef>
                <a:spcPct val="0"/>
              </a:spcBef>
              <a:buFontTx/>
              <a:buNone/>
            </a:pPr>
            <a:r>
              <a:rPr lang="en-US" altLang="en-US" sz="2000"/>
              <a:t>int getStateChange( )</a:t>
            </a:r>
          </a:p>
        </p:txBody>
      </p:sp>
      <p:sp>
        <p:nvSpPr>
          <p:cNvPr id="43018" name="Rectangle 22">
            <a:extLst>
              <a:ext uri="{FF2B5EF4-FFF2-40B4-BE49-F238E27FC236}">
                <a16:creationId xmlns:a16="http://schemas.microsoft.com/office/drawing/2014/main" xmlns="" id="{435093A1-44CB-4947-8BB0-525A0D451741}"/>
              </a:ext>
            </a:extLst>
          </p:cNvPr>
          <p:cNvSpPr>
            <a:spLocks noChangeArrowheads="1"/>
          </p:cNvSpPr>
          <p:nvPr/>
        </p:nvSpPr>
        <p:spPr bwMode="auto">
          <a:xfrm>
            <a:off x="6070600" y="247651"/>
            <a:ext cx="31559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WindowEvent class:</a:t>
            </a:r>
          </a:p>
        </p:txBody>
      </p:sp>
      <p:sp>
        <p:nvSpPr>
          <p:cNvPr id="43019" name="Rectangle 23">
            <a:extLst>
              <a:ext uri="{FF2B5EF4-FFF2-40B4-BE49-F238E27FC236}">
                <a16:creationId xmlns:a16="http://schemas.microsoft.com/office/drawing/2014/main" xmlns="" id="{201D1817-A74B-454F-97C9-2AB5D10CDC15}"/>
              </a:ext>
            </a:extLst>
          </p:cNvPr>
          <p:cNvSpPr>
            <a:spLocks noChangeArrowheads="1"/>
          </p:cNvSpPr>
          <p:nvPr/>
        </p:nvSpPr>
        <p:spPr bwMode="auto">
          <a:xfrm>
            <a:off x="6353176" y="728664"/>
            <a:ext cx="3705225" cy="193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000"/>
              <a:t>Window getWindow( )</a:t>
            </a:r>
          </a:p>
          <a:p>
            <a:pPr eaLnBrk="1" hangingPunct="1">
              <a:lnSpc>
                <a:spcPct val="150000"/>
              </a:lnSpc>
              <a:spcBef>
                <a:spcPct val="0"/>
              </a:spcBef>
              <a:buFontTx/>
              <a:buNone/>
            </a:pPr>
            <a:r>
              <a:rPr lang="en-US" altLang="en-US" sz="2000"/>
              <a:t>Window getOppositeWindow( )</a:t>
            </a:r>
          </a:p>
          <a:p>
            <a:pPr eaLnBrk="1" hangingPunct="1">
              <a:lnSpc>
                <a:spcPct val="150000"/>
              </a:lnSpc>
              <a:spcBef>
                <a:spcPct val="0"/>
              </a:spcBef>
              <a:buFontTx/>
              <a:buNone/>
            </a:pPr>
            <a:r>
              <a:rPr lang="en-US" altLang="en-US" sz="2000"/>
              <a:t>int getOldState( )</a:t>
            </a:r>
          </a:p>
          <a:p>
            <a:pPr eaLnBrk="1" hangingPunct="1">
              <a:lnSpc>
                <a:spcPct val="150000"/>
              </a:lnSpc>
              <a:spcBef>
                <a:spcPct val="0"/>
              </a:spcBef>
              <a:buFontTx/>
              <a:buNone/>
            </a:pPr>
            <a:r>
              <a:rPr lang="en-US" altLang="en-US" sz="2000"/>
              <a:t>int getNewState(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xmlns="" id="{F45190F9-7B87-4361-ACEC-6932016CF73F}"/>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25603" name="WordArt 2">
            <a:extLst>
              <a:ext uri="{FF2B5EF4-FFF2-40B4-BE49-F238E27FC236}">
                <a16:creationId xmlns:a16="http://schemas.microsoft.com/office/drawing/2014/main" xmlns="" id="{D61494D7-0CC4-4826-B83C-85BB38E34A5A}"/>
              </a:ext>
            </a:extLst>
          </p:cNvPr>
          <p:cNvSpPr>
            <a:spLocks noChangeArrowheads="1" noChangeShapeType="1" noTextEdit="1"/>
          </p:cNvSpPr>
          <p:nvPr/>
        </p:nvSpPr>
        <p:spPr bwMode="auto">
          <a:xfrm>
            <a:off x="2971800" y="2362200"/>
            <a:ext cx="6477000" cy="1447800"/>
          </a:xfrm>
          <a:prstGeom prst="rect">
            <a:avLst/>
          </a:prstGeom>
        </p:spPr>
        <p:txBody>
          <a:bodyPr wrap="none" fromWordArt="1">
            <a:prstTxWarp prst="textPlain">
              <a:avLst>
                <a:gd name="adj" fmla="val 50000"/>
              </a:avLst>
            </a:prstTxWarp>
          </a:bodyPr>
          <a:lstStyle/>
          <a:p>
            <a:pPr algn="ctr"/>
            <a:r>
              <a:rPr lang="en-IN" sz="3600" kern="10">
                <a:ln w="9525">
                  <a:solidFill>
                    <a:srgbClr val="000000"/>
                  </a:solidFill>
                  <a:round/>
                  <a:headEnd/>
                  <a:tailEnd/>
                </a:ln>
                <a:solidFill>
                  <a:schemeClr val="tx2"/>
                </a:solidFill>
                <a:latin typeface="Arial Black" panose="020B0A04020102020204" pitchFamily="34" charset="0"/>
              </a:rPr>
              <a:t>EVENT HANDLING</a:t>
            </a:r>
          </a:p>
        </p:txBody>
      </p:sp>
      <p:sp>
        <p:nvSpPr>
          <p:cNvPr id="25604" name="Slide Number Placeholder 3">
            <a:extLst>
              <a:ext uri="{FF2B5EF4-FFF2-40B4-BE49-F238E27FC236}">
                <a16:creationId xmlns:a16="http://schemas.microsoft.com/office/drawing/2014/main" xmlns="" id="{23C5B4E9-BCC6-430F-915A-B066CE17AB0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7AE0B440-6937-49FC-90E1-925E5C8F7648}" type="slidenum">
              <a:rPr lang="en-US" altLang="en-US" sz="1400"/>
              <a:pPr algn="r" eaLnBrk="1" hangingPunct="1">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A851B8A2-1C78-4FF4-B09D-2603DF9B2E49}"/>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4035" name="Slide Number Placeholder 2">
            <a:extLst>
              <a:ext uri="{FF2B5EF4-FFF2-40B4-BE49-F238E27FC236}">
                <a16:creationId xmlns:a16="http://schemas.microsoft.com/office/drawing/2014/main" xmlns="" id="{AD5EEB05-F80A-46D3-8924-C3C403EAE817}"/>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718FC79-7F16-4367-BB20-FC5F963B78BE}" type="slidenum">
              <a:rPr lang="en-US" altLang="en-US" sz="1400"/>
              <a:pPr algn="r" eaLnBrk="1" hangingPunct="1">
                <a:spcBef>
                  <a:spcPct val="0"/>
                </a:spcBef>
                <a:buFontTx/>
                <a:buNone/>
              </a:pPr>
              <a:t>20</a:t>
            </a:fld>
            <a:endParaRPr lang="en-US" altLang="en-US" sz="1400"/>
          </a:p>
        </p:txBody>
      </p:sp>
      <p:sp>
        <p:nvSpPr>
          <p:cNvPr id="44036" name="Rectangle 3">
            <a:extLst>
              <a:ext uri="{FF2B5EF4-FFF2-40B4-BE49-F238E27FC236}">
                <a16:creationId xmlns:a16="http://schemas.microsoft.com/office/drawing/2014/main" xmlns="" id="{8EDACF97-C641-4F9D-AD77-585BD607A19E}"/>
              </a:ext>
            </a:extLst>
          </p:cNvPr>
          <p:cNvSpPr>
            <a:spLocks noChangeArrowheads="1"/>
          </p:cNvSpPr>
          <p:nvPr/>
        </p:nvSpPr>
        <p:spPr bwMode="auto">
          <a:xfrm>
            <a:off x="2317750" y="228601"/>
            <a:ext cx="3810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ActionListener interface:</a:t>
            </a:r>
          </a:p>
        </p:txBody>
      </p:sp>
      <p:sp>
        <p:nvSpPr>
          <p:cNvPr id="44037" name="Rectangle 4">
            <a:extLst>
              <a:ext uri="{FF2B5EF4-FFF2-40B4-BE49-F238E27FC236}">
                <a16:creationId xmlns:a16="http://schemas.microsoft.com/office/drawing/2014/main" xmlns="" id="{ABB57E48-46DB-4E0D-BC0C-C989525DECA1}"/>
              </a:ext>
            </a:extLst>
          </p:cNvPr>
          <p:cNvSpPr>
            <a:spLocks noChangeArrowheads="1"/>
          </p:cNvSpPr>
          <p:nvPr/>
        </p:nvSpPr>
        <p:spPr bwMode="auto">
          <a:xfrm>
            <a:off x="2241550" y="1143001"/>
            <a:ext cx="4546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AdjustmentListener interface:</a:t>
            </a:r>
          </a:p>
        </p:txBody>
      </p:sp>
      <p:sp>
        <p:nvSpPr>
          <p:cNvPr id="44038" name="Rectangle 5">
            <a:extLst>
              <a:ext uri="{FF2B5EF4-FFF2-40B4-BE49-F238E27FC236}">
                <a16:creationId xmlns:a16="http://schemas.microsoft.com/office/drawing/2014/main" xmlns="" id="{75B2AAF0-D793-4443-B787-24C08B4B3F10}"/>
              </a:ext>
            </a:extLst>
          </p:cNvPr>
          <p:cNvSpPr>
            <a:spLocks noChangeArrowheads="1"/>
          </p:cNvSpPr>
          <p:nvPr/>
        </p:nvSpPr>
        <p:spPr bwMode="auto">
          <a:xfrm>
            <a:off x="2305050" y="2286001"/>
            <a:ext cx="34861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ItemListener interface:</a:t>
            </a:r>
          </a:p>
        </p:txBody>
      </p:sp>
      <p:sp>
        <p:nvSpPr>
          <p:cNvPr id="44039" name="Rectangle 6">
            <a:extLst>
              <a:ext uri="{FF2B5EF4-FFF2-40B4-BE49-F238E27FC236}">
                <a16:creationId xmlns:a16="http://schemas.microsoft.com/office/drawing/2014/main" xmlns="" id="{84BA910B-2077-40D6-BE32-58C5EA664AF5}"/>
              </a:ext>
            </a:extLst>
          </p:cNvPr>
          <p:cNvSpPr>
            <a:spLocks noChangeArrowheads="1"/>
          </p:cNvSpPr>
          <p:nvPr/>
        </p:nvSpPr>
        <p:spPr bwMode="auto">
          <a:xfrm>
            <a:off x="2297114" y="3962401"/>
            <a:ext cx="40274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WindowListener interface:</a:t>
            </a:r>
          </a:p>
        </p:txBody>
      </p:sp>
      <p:sp>
        <p:nvSpPr>
          <p:cNvPr id="44040" name="Rectangle 7">
            <a:extLst>
              <a:ext uri="{FF2B5EF4-FFF2-40B4-BE49-F238E27FC236}">
                <a16:creationId xmlns:a16="http://schemas.microsoft.com/office/drawing/2014/main" xmlns="" id="{E20F23FF-17A2-4CDD-B329-C1F829F5A216}"/>
              </a:ext>
            </a:extLst>
          </p:cNvPr>
          <p:cNvSpPr>
            <a:spLocks noChangeArrowheads="1"/>
          </p:cNvSpPr>
          <p:nvPr/>
        </p:nvSpPr>
        <p:spPr bwMode="auto">
          <a:xfrm>
            <a:off x="2514600" y="742950"/>
            <a:ext cx="4495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void actionPerformed(ActionEvent </a:t>
            </a:r>
            <a:r>
              <a:rPr lang="en-US" altLang="en-US" sz="2000" i="1"/>
              <a:t>ae)</a:t>
            </a:r>
          </a:p>
        </p:txBody>
      </p:sp>
      <p:sp>
        <p:nvSpPr>
          <p:cNvPr id="44041" name="Rectangle 8">
            <a:extLst>
              <a:ext uri="{FF2B5EF4-FFF2-40B4-BE49-F238E27FC236}">
                <a16:creationId xmlns:a16="http://schemas.microsoft.com/office/drawing/2014/main" xmlns="" id="{5A94C856-BD9C-4561-B4A8-644FA10FDB39}"/>
              </a:ext>
            </a:extLst>
          </p:cNvPr>
          <p:cNvSpPr>
            <a:spLocks noChangeArrowheads="1"/>
          </p:cNvSpPr>
          <p:nvPr/>
        </p:nvSpPr>
        <p:spPr bwMode="auto">
          <a:xfrm>
            <a:off x="2590800" y="1600201"/>
            <a:ext cx="44958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void adjustmentValueChanged(</a:t>
            </a:r>
          </a:p>
          <a:p>
            <a:pPr eaLnBrk="1" hangingPunct="1">
              <a:spcBef>
                <a:spcPct val="0"/>
              </a:spcBef>
              <a:buFontTx/>
              <a:buNone/>
            </a:pPr>
            <a:r>
              <a:rPr lang="en-US" altLang="en-US" sz="2000"/>
              <a:t>		AdjustmentEvent </a:t>
            </a:r>
            <a:r>
              <a:rPr lang="en-US" altLang="en-US" sz="2000" i="1"/>
              <a:t>ae)</a:t>
            </a:r>
          </a:p>
        </p:txBody>
      </p:sp>
      <p:sp>
        <p:nvSpPr>
          <p:cNvPr id="44042" name="Rectangle 9">
            <a:extLst>
              <a:ext uri="{FF2B5EF4-FFF2-40B4-BE49-F238E27FC236}">
                <a16:creationId xmlns:a16="http://schemas.microsoft.com/office/drawing/2014/main" xmlns="" id="{EE5DA7DE-A01B-4DB8-9F2F-ED01677AC52A}"/>
              </a:ext>
            </a:extLst>
          </p:cNvPr>
          <p:cNvSpPr>
            <a:spLocks noChangeArrowheads="1"/>
          </p:cNvSpPr>
          <p:nvPr/>
        </p:nvSpPr>
        <p:spPr bwMode="auto">
          <a:xfrm>
            <a:off x="2590800" y="2724150"/>
            <a:ext cx="457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void itemStateChanged(ItemEvent </a:t>
            </a:r>
            <a:r>
              <a:rPr lang="en-US" altLang="en-US" sz="2000" i="1"/>
              <a:t>ie)</a:t>
            </a:r>
          </a:p>
        </p:txBody>
      </p:sp>
      <p:sp>
        <p:nvSpPr>
          <p:cNvPr id="44043" name="Rectangle 10">
            <a:extLst>
              <a:ext uri="{FF2B5EF4-FFF2-40B4-BE49-F238E27FC236}">
                <a16:creationId xmlns:a16="http://schemas.microsoft.com/office/drawing/2014/main" xmlns="" id="{A943C75B-BCAA-4D79-B732-726E5768FDFC}"/>
              </a:ext>
            </a:extLst>
          </p:cNvPr>
          <p:cNvSpPr>
            <a:spLocks noChangeArrowheads="1"/>
          </p:cNvSpPr>
          <p:nvPr/>
        </p:nvSpPr>
        <p:spPr bwMode="auto">
          <a:xfrm>
            <a:off x="2641601" y="3562350"/>
            <a:ext cx="43973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void textValueChanged(TextEvent </a:t>
            </a:r>
            <a:r>
              <a:rPr lang="en-US" altLang="en-US" sz="2000" i="1"/>
              <a:t>te)</a:t>
            </a:r>
          </a:p>
        </p:txBody>
      </p:sp>
      <p:sp>
        <p:nvSpPr>
          <p:cNvPr id="44044" name="Rectangle 11">
            <a:extLst>
              <a:ext uri="{FF2B5EF4-FFF2-40B4-BE49-F238E27FC236}">
                <a16:creationId xmlns:a16="http://schemas.microsoft.com/office/drawing/2014/main" xmlns="" id="{6A5145B5-1DE5-49DE-A650-FEFA73A75E66}"/>
              </a:ext>
            </a:extLst>
          </p:cNvPr>
          <p:cNvSpPr>
            <a:spLocks noChangeArrowheads="1"/>
          </p:cNvSpPr>
          <p:nvPr/>
        </p:nvSpPr>
        <p:spPr bwMode="auto">
          <a:xfrm>
            <a:off x="2133600" y="4383088"/>
            <a:ext cx="5257800" cy="224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void windowActivated(WindowEvent </a:t>
            </a:r>
            <a:r>
              <a:rPr lang="en-US" altLang="en-US" sz="2000" i="1"/>
              <a:t>we)</a:t>
            </a:r>
          </a:p>
          <a:p>
            <a:pPr eaLnBrk="1" hangingPunct="1">
              <a:spcBef>
                <a:spcPct val="0"/>
              </a:spcBef>
              <a:buFontTx/>
              <a:buNone/>
            </a:pPr>
            <a:r>
              <a:rPr lang="en-US" altLang="en-US" sz="2000"/>
              <a:t>void windowClosed(WindowEvent </a:t>
            </a:r>
            <a:r>
              <a:rPr lang="en-US" altLang="en-US" sz="2000" i="1"/>
              <a:t>we)</a:t>
            </a:r>
          </a:p>
          <a:p>
            <a:pPr eaLnBrk="1" hangingPunct="1">
              <a:spcBef>
                <a:spcPct val="0"/>
              </a:spcBef>
              <a:buFontTx/>
              <a:buNone/>
            </a:pPr>
            <a:r>
              <a:rPr lang="en-US" altLang="en-US" sz="2000"/>
              <a:t>void windowClosing(WindowEvent </a:t>
            </a:r>
            <a:r>
              <a:rPr lang="en-US" altLang="en-US" sz="2000" i="1"/>
              <a:t>we)</a:t>
            </a:r>
          </a:p>
          <a:p>
            <a:pPr eaLnBrk="1" hangingPunct="1">
              <a:spcBef>
                <a:spcPct val="0"/>
              </a:spcBef>
              <a:buFontTx/>
              <a:buNone/>
            </a:pPr>
            <a:r>
              <a:rPr lang="en-US" altLang="en-US" sz="2000"/>
              <a:t>void windowDeactivated(WindowEvent </a:t>
            </a:r>
            <a:r>
              <a:rPr lang="en-US" altLang="en-US" sz="2000" i="1"/>
              <a:t>we)</a:t>
            </a:r>
          </a:p>
          <a:p>
            <a:pPr eaLnBrk="1" hangingPunct="1">
              <a:spcBef>
                <a:spcPct val="0"/>
              </a:spcBef>
              <a:buFontTx/>
              <a:buNone/>
            </a:pPr>
            <a:r>
              <a:rPr lang="en-US" altLang="en-US" sz="2000"/>
              <a:t>void windowDeiconified(WindowEvent </a:t>
            </a:r>
            <a:r>
              <a:rPr lang="en-US" altLang="en-US" sz="2000" i="1"/>
              <a:t>we)</a:t>
            </a:r>
          </a:p>
          <a:p>
            <a:pPr eaLnBrk="1" hangingPunct="1">
              <a:spcBef>
                <a:spcPct val="0"/>
              </a:spcBef>
              <a:buFontTx/>
              <a:buNone/>
            </a:pPr>
            <a:r>
              <a:rPr lang="en-US" altLang="en-US" sz="2000"/>
              <a:t>void windowIconified(WindowEvent </a:t>
            </a:r>
            <a:r>
              <a:rPr lang="en-US" altLang="en-US" sz="2000" i="1"/>
              <a:t>we)</a:t>
            </a:r>
          </a:p>
          <a:p>
            <a:pPr eaLnBrk="1" hangingPunct="1">
              <a:spcBef>
                <a:spcPct val="0"/>
              </a:spcBef>
              <a:buFontTx/>
              <a:buNone/>
            </a:pPr>
            <a:r>
              <a:rPr lang="en-US" altLang="en-US" sz="2000"/>
              <a:t>void windowOpened(WindowEvent </a:t>
            </a:r>
            <a:r>
              <a:rPr lang="en-US" altLang="en-US" sz="2000" i="1"/>
              <a:t>we)</a:t>
            </a:r>
          </a:p>
        </p:txBody>
      </p:sp>
      <p:sp>
        <p:nvSpPr>
          <p:cNvPr id="44045" name="Rectangle 12">
            <a:extLst>
              <a:ext uri="{FF2B5EF4-FFF2-40B4-BE49-F238E27FC236}">
                <a16:creationId xmlns:a16="http://schemas.microsoft.com/office/drawing/2014/main" xmlns="" id="{75C8891E-95BE-40BF-9A43-4DFF53A65640}"/>
              </a:ext>
            </a:extLst>
          </p:cNvPr>
          <p:cNvSpPr>
            <a:spLocks noChangeArrowheads="1"/>
          </p:cNvSpPr>
          <p:nvPr/>
        </p:nvSpPr>
        <p:spPr bwMode="auto">
          <a:xfrm>
            <a:off x="2305051" y="3119438"/>
            <a:ext cx="34639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TextListener interface: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30C24F4C-394F-4CF8-9EBA-468CB2CD813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5059" name="Slide Number Placeholder 3">
            <a:extLst>
              <a:ext uri="{FF2B5EF4-FFF2-40B4-BE49-F238E27FC236}">
                <a16:creationId xmlns:a16="http://schemas.microsoft.com/office/drawing/2014/main" xmlns="" id="{79FEFB15-07A7-4F10-AFCA-446C7F50D03E}"/>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FF9C93E-BE57-44AC-97E3-9F7C1C9BBED3}" type="slidenum">
              <a:rPr lang="en-US" altLang="en-US" sz="1400"/>
              <a:pPr algn="r" eaLnBrk="1" hangingPunct="1">
                <a:spcBef>
                  <a:spcPct val="0"/>
                </a:spcBef>
                <a:buFontTx/>
                <a:buNone/>
              </a:pPr>
              <a:t>21</a:t>
            </a:fld>
            <a:endParaRPr lang="en-US" altLang="en-US" sz="1400"/>
          </a:p>
        </p:txBody>
      </p:sp>
      <p:sp>
        <p:nvSpPr>
          <p:cNvPr id="45060" name="Text Box 4">
            <a:extLst>
              <a:ext uri="{FF2B5EF4-FFF2-40B4-BE49-F238E27FC236}">
                <a16:creationId xmlns:a16="http://schemas.microsoft.com/office/drawing/2014/main" xmlns="" id="{8885D265-B42F-4091-815F-290EE9C84822}"/>
              </a:ext>
            </a:extLst>
          </p:cNvPr>
          <p:cNvSpPr txBox="1">
            <a:spLocks noChangeArrowheads="1"/>
          </p:cNvSpPr>
          <p:nvPr/>
        </p:nvSpPr>
        <p:spPr bwMode="auto">
          <a:xfrm>
            <a:off x="1676400" y="152400"/>
            <a:ext cx="640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Creating a Frame Window:</a:t>
            </a:r>
          </a:p>
        </p:txBody>
      </p:sp>
      <p:sp>
        <p:nvSpPr>
          <p:cNvPr id="45061" name="Text Box 5">
            <a:extLst>
              <a:ext uri="{FF2B5EF4-FFF2-40B4-BE49-F238E27FC236}">
                <a16:creationId xmlns:a16="http://schemas.microsoft.com/office/drawing/2014/main" xmlns="" id="{4CBEE959-92DF-4A55-9A58-5C61D6D7630B}"/>
              </a:ext>
            </a:extLst>
          </p:cNvPr>
          <p:cNvSpPr txBox="1">
            <a:spLocks noChangeArrowheads="1"/>
          </p:cNvSpPr>
          <p:nvPr/>
        </p:nvSpPr>
        <p:spPr bwMode="auto">
          <a:xfrm>
            <a:off x="2209800" y="974726"/>
            <a:ext cx="75438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Define a class that inherits Frame class.</a:t>
            </a:r>
          </a:p>
          <a:p>
            <a:pPr eaLnBrk="1" hangingPunct="1">
              <a:spcBef>
                <a:spcPct val="50000"/>
              </a:spcBef>
              <a:buFontTx/>
              <a:buNone/>
            </a:pPr>
            <a:r>
              <a:rPr lang="en-US" altLang="en-US" sz="2000"/>
              <a:t>Create an object of the Frame subclass.</a:t>
            </a:r>
          </a:p>
          <a:p>
            <a:pPr eaLnBrk="1" hangingPunct="1">
              <a:spcBef>
                <a:spcPct val="50000"/>
              </a:spcBef>
              <a:buFontTx/>
              <a:buNone/>
            </a:pPr>
            <a:r>
              <a:rPr lang="en-US" altLang="en-US" sz="2000"/>
              <a:t>A frame will be created with default size and will not be visible.</a:t>
            </a:r>
          </a:p>
          <a:p>
            <a:pPr eaLnBrk="1" hangingPunct="1">
              <a:spcBef>
                <a:spcPct val="50000"/>
              </a:spcBef>
              <a:buFontTx/>
              <a:buNone/>
            </a:pPr>
            <a:r>
              <a:rPr lang="en-US" altLang="en-US" sz="2000"/>
              <a:t>Make the frame visible by calling setVisible( ) method.</a:t>
            </a:r>
          </a:p>
        </p:txBody>
      </p:sp>
      <p:sp>
        <p:nvSpPr>
          <p:cNvPr id="38918" name="Text Box 6">
            <a:extLst>
              <a:ext uri="{FF2B5EF4-FFF2-40B4-BE49-F238E27FC236}">
                <a16:creationId xmlns:a16="http://schemas.microsoft.com/office/drawing/2014/main" xmlns="" id="{A89D67B8-8AC3-41A6-9976-B3DB00120A60}"/>
              </a:ext>
            </a:extLst>
          </p:cNvPr>
          <p:cNvSpPr txBox="1">
            <a:spLocks noChangeArrowheads="1"/>
          </p:cNvSpPr>
          <p:nvPr/>
        </p:nvSpPr>
        <p:spPr bwMode="auto">
          <a:xfrm>
            <a:off x="1676400" y="3108326"/>
            <a:ext cx="5943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Some methods of Frame class:</a:t>
            </a:r>
          </a:p>
        </p:txBody>
      </p:sp>
      <p:sp>
        <p:nvSpPr>
          <p:cNvPr id="38919" name="Text Box 7">
            <a:extLst>
              <a:ext uri="{FF2B5EF4-FFF2-40B4-BE49-F238E27FC236}">
                <a16:creationId xmlns:a16="http://schemas.microsoft.com/office/drawing/2014/main" xmlns="" id="{BAAAF905-91E1-4E88-91DF-CE58FA1B359F}"/>
              </a:ext>
            </a:extLst>
          </p:cNvPr>
          <p:cNvSpPr txBox="1">
            <a:spLocks noChangeArrowheads="1"/>
          </p:cNvSpPr>
          <p:nvPr/>
        </p:nvSpPr>
        <p:spPr bwMode="auto">
          <a:xfrm>
            <a:off x="2209800" y="3962401"/>
            <a:ext cx="47244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void setSize(int width, int height)</a:t>
            </a:r>
          </a:p>
          <a:p>
            <a:pPr eaLnBrk="1" hangingPunct="1">
              <a:spcBef>
                <a:spcPct val="50000"/>
              </a:spcBef>
              <a:buFontTx/>
              <a:buNone/>
            </a:pPr>
            <a:r>
              <a:rPr lang="en-US" altLang="en-US" sz="2000"/>
              <a:t>void setSize(Dimension dim)</a:t>
            </a:r>
          </a:p>
          <a:p>
            <a:pPr eaLnBrk="1" hangingPunct="1">
              <a:spcBef>
                <a:spcPct val="50000"/>
              </a:spcBef>
              <a:buFontTx/>
              <a:buNone/>
            </a:pPr>
            <a:r>
              <a:rPr lang="en-US" altLang="en-US" sz="2000"/>
              <a:t>void setVisible(boolean v)</a:t>
            </a:r>
          </a:p>
          <a:p>
            <a:pPr eaLnBrk="1" hangingPunct="1">
              <a:spcBef>
                <a:spcPct val="50000"/>
              </a:spcBef>
              <a:buFontTx/>
              <a:buNone/>
            </a:pPr>
            <a:r>
              <a:rPr lang="en-US" altLang="en-US" sz="2000"/>
              <a:t>void setTitle(String title)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389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2A489531-357B-4442-A92C-D83C4D1FACBD}"/>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6083" name="Slide Number Placeholder 3">
            <a:extLst>
              <a:ext uri="{FF2B5EF4-FFF2-40B4-BE49-F238E27FC236}">
                <a16:creationId xmlns:a16="http://schemas.microsoft.com/office/drawing/2014/main" xmlns="" id="{F0591B6A-09CA-4B38-994C-11BA5DC272B0}"/>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370AE3D-F5FA-4AC1-AF3F-CA57D1496FC6}" type="slidenum">
              <a:rPr lang="en-US" altLang="en-US" sz="1400"/>
              <a:pPr algn="r" eaLnBrk="1" hangingPunct="1">
                <a:spcBef>
                  <a:spcPct val="0"/>
                </a:spcBef>
                <a:buFontTx/>
                <a:buNone/>
              </a:pPr>
              <a:t>22</a:t>
            </a:fld>
            <a:endParaRPr lang="en-US" altLang="en-US" sz="1400"/>
          </a:p>
        </p:txBody>
      </p:sp>
      <p:sp>
        <p:nvSpPr>
          <p:cNvPr id="46084" name="Text Box 4">
            <a:extLst>
              <a:ext uri="{FF2B5EF4-FFF2-40B4-BE49-F238E27FC236}">
                <a16:creationId xmlns:a16="http://schemas.microsoft.com/office/drawing/2014/main" xmlns="" id="{34934C91-627A-49EA-A0A8-152FAC186E37}"/>
              </a:ext>
            </a:extLst>
          </p:cNvPr>
          <p:cNvSpPr txBox="1">
            <a:spLocks noChangeArrowheads="1"/>
          </p:cNvSpPr>
          <p:nvPr/>
        </p:nvSpPr>
        <p:spPr bwMode="auto">
          <a:xfrm>
            <a:off x="1676400" y="152400"/>
            <a:ext cx="320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Adapter Classes:</a:t>
            </a:r>
          </a:p>
        </p:txBody>
      </p:sp>
      <p:sp>
        <p:nvSpPr>
          <p:cNvPr id="39941" name="Text Box 5">
            <a:extLst>
              <a:ext uri="{FF2B5EF4-FFF2-40B4-BE49-F238E27FC236}">
                <a16:creationId xmlns:a16="http://schemas.microsoft.com/office/drawing/2014/main" xmlns="" id="{C1BB88F5-4626-40E8-88DA-4D29F298F369}"/>
              </a:ext>
            </a:extLst>
          </p:cNvPr>
          <p:cNvSpPr txBox="1">
            <a:spLocks noChangeArrowheads="1"/>
          </p:cNvSpPr>
          <p:nvPr/>
        </p:nvSpPr>
        <p:spPr bwMode="auto">
          <a:xfrm>
            <a:off x="1752600" y="685801"/>
            <a:ext cx="8763000"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Adapter classes provides an empty implementation of all methods in an event listener interface.</a:t>
            </a:r>
          </a:p>
          <a:p>
            <a:pPr eaLnBrk="1" hangingPunct="1">
              <a:spcBef>
                <a:spcPct val="50000"/>
              </a:spcBef>
              <a:buFontTx/>
              <a:buNone/>
            </a:pPr>
            <a:r>
              <a:rPr lang="en-US" altLang="en-US" sz="2000"/>
              <a:t>Adapter classes are useful when only some of the events are to be handled by a particular event listener interface.</a:t>
            </a:r>
          </a:p>
        </p:txBody>
      </p:sp>
      <p:graphicFrame>
        <p:nvGraphicFramePr>
          <p:cNvPr id="23588" name="Group 36">
            <a:extLst>
              <a:ext uri="{FF2B5EF4-FFF2-40B4-BE49-F238E27FC236}">
                <a16:creationId xmlns:a16="http://schemas.microsoft.com/office/drawing/2014/main" xmlns="" id="{ABDCB09B-8C90-4711-BEF4-9E0E0B312C2A}"/>
              </a:ext>
            </a:extLst>
          </p:cNvPr>
          <p:cNvGraphicFramePr>
            <a:graphicFrameLocks noGrp="1"/>
          </p:cNvGraphicFramePr>
          <p:nvPr/>
        </p:nvGraphicFramePr>
        <p:xfrm>
          <a:off x="2743200" y="2687638"/>
          <a:ext cx="6096000" cy="3257550"/>
        </p:xfrm>
        <a:graphic>
          <a:graphicData uri="http://schemas.openxmlformats.org/drawingml/2006/table">
            <a:tbl>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Adapter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rPr>
                        <a:t>Listener Interface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ComponentAdapter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ComponentListener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ContainerAdapter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ContainerListener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FocusAdapter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FocusListener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KeyAdapter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KeyListener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MouseAdapter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MouseListener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MouseMotionAdapter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MouseMotionListener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WindowAdapter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WindowListener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3B106FC6-847B-4642-94FD-01075CB3828E}"/>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7107" name="Slide Number Placeholder 3">
            <a:extLst>
              <a:ext uri="{FF2B5EF4-FFF2-40B4-BE49-F238E27FC236}">
                <a16:creationId xmlns:a16="http://schemas.microsoft.com/office/drawing/2014/main" xmlns="" id="{9AD345CB-572F-4852-857B-C160C9C4CE0E}"/>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FFB348A-D742-4CCC-9178-0CCEABF98881}" type="slidenum">
              <a:rPr lang="en-US" altLang="en-US" sz="1400"/>
              <a:pPr algn="r" eaLnBrk="1" hangingPunct="1">
                <a:spcBef>
                  <a:spcPct val="0"/>
                </a:spcBef>
                <a:buFontTx/>
                <a:buNone/>
              </a:pPr>
              <a:t>23</a:t>
            </a:fld>
            <a:endParaRPr lang="en-US" altLang="en-US" sz="1400"/>
          </a:p>
        </p:txBody>
      </p:sp>
      <p:sp>
        <p:nvSpPr>
          <p:cNvPr id="40964" name="Rectangle 4">
            <a:extLst>
              <a:ext uri="{FF2B5EF4-FFF2-40B4-BE49-F238E27FC236}">
                <a16:creationId xmlns:a16="http://schemas.microsoft.com/office/drawing/2014/main" xmlns="" id="{F43874F5-2C8C-4B31-BAFE-56D5DB36AEC8}"/>
              </a:ext>
            </a:extLst>
          </p:cNvPr>
          <p:cNvSpPr>
            <a:spLocks noChangeArrowheads="1"/>
          </p:cNvSpPr>
          <p:nvPr/>
        </p:nvSpPr>
        <p:spPr bwMode="auto">
          <a:xfrm>
            <a:off x="1752600" y="685801"/>
            <a:ext cx="6858000" cy="448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import java.applet.*;</a:t>
            </a:r>
          </a:p>
          <a:p>
            <a:pPr eaLnBrk="1" hangingPunct="1">
              <a:spcBef>
                <a:spcPct val="0"/>
              </a:spcBef>
              <a:buFontTx/>
              <a:buNone/>
            </a:pPr>
            <a:r>
              <a:rPr lang="en-US" altLang="en-US" sz="1800"/>
              <a:t>import java.awt.*;</a:t>
            </a:r>
          </a:p>
          <a:p>
            <a:pPr eaLnBrk="1" hangingPunct="1">
              <a:spcBef>
                <a:spcPct val="0"/>
              </a:spcBef>
              <a:buFontTx/>
              <a:buNone/>
            </a:pPr>
            <a:r>
              <a:rPr lang="en-US" altLang="en-US" sz="1800"/>
              <a:t>import java.awt.event.*;</a:t>
            </a:r>
          </a:p>
          <a:p>
            <a:pPr eaLnBrk="1" hangingPunct="1">
              <a:spcBef>
                <a:spcPct val="0"/>
              </a:spcBef>
              <a:buFontTx/>
              <a:buNone/>
            </a:pPr>
            <a:r>
              <a:rPr lang="en-US" altLang="en-US" sz="1800"/>
              <a:t>/* &lt;applet code="AdapterMouseDemo" width=500 height=500&gt;</a:t>
            </a:r>
          </a:p>
          <a:p>
            <a:pPr eaLnBrk="1" hangingPunct="1">
              <a:spcBef>
                <a:spcPct val="0"/>
              </a:spcBef>
              <a:buFontTx/>
              <a:buNone/>
            </a:pPr>
            <a:r>
              <a:rPr lang="en-US" altLang="en-US" sz="1800"/>
              <a:t>   &lt;/applet&gt; */</a:t>
            </a:r>
          </a:p>
          <a:p>
            <a:pPr eaLnBrk="1" hangingPunct="1">
              <a:spcBef>
                <a:spcPct val="0"/>
              </a:spcBef>
              <a:buFontTx/>
              <a:buNone/>
            </a:pPr>
            <a:r>
              <a:rPr lang="en-US" altLang="en-US" sz="1800"/>
              <a:t>public class AdapterMouseDemo extends Applet </a:t>
            </a:r>
          </a:p>
          <a:p>
            <a:pPr eaLnBrk="1" hangingPunct="1">
              <a:spcBef>
                <a:spcPct val="0"/>
              </a:spcBef>
              <a:buFontTx/>
              <a:buNone/>
            </a:pPr>
            <a:r>
              <a:rPr lang="en-US" altLang="en-US" sz="1800"/>
              <a:t>{</a:t>
            </a:r>
          </a:p>
          <a:p>
            <a:pPr eaLnBrk="1" hangingPunct="1">
              <a:spcBef>
                <a:spcPct val="0"/>
              </a:spcBef>
              <a:buFontTx/>
              <a:buNone/>
            </a:pPr>
            <a:r>
              <a:rPr lang="en-US" altLang="en-US" sz="1800"/>
              <a:t>   String msg="Hello";</a:t>
            </a:r>
          </a:p>
          <a:p>
            <a:pPr eaLnBrk="1" hangingPunct="1">
              <a:spcBef>
                <a:spcPct val="0"/>
              </a:spcBef>
              <a:buFontTx/>
              <a:buNone/>
            </a:pPr>
            <a:r>
              <a:rPr lang="en-US" altLang="en-US" sz="1800"/>
              <a:t>   public void init( ) {</a:t>
            </a:r>
          </a:p>
          <a:p>
            <a:pPr eaLnBrk="1" hangingPunct="1">
              <a:spcBef>
                <a:spcPct val="0"/>
              </a:spcBef>
              <a:buFontTx/>
              <a:buNone/>
            </a:pPr>
            <a:r>
              <a:rPr lang="en-US" altLang="en-US" sz="1800"/>
              <a:t>      A obj1=new A(this);</a:t>
            </a:r>
          </a:p>
          <a:p>
            <a:pPr eaLnBrk="1" hangingPunct="1">
              <a:spcBef>
                <a:spcPct val="0"/>
              </a:spcBef>
              <a:buFontTx/>
              <a:buNone/>
            </a:pPr>
            <a:r>
              <a:rPr lang="en-US" altLang="en-US" sz="1800"/>
              <a:t>      addMouseListener(obj1);</a:t>
            </a:r>
          </a:p>
          <a:p>
            <a:pPr eaLnBrk="1" hangingPunct="1">
              <a:spcBef>
                <a:spcPct val="0"/>
              </a:spcBef>
              <a:buFontTx/>
              <a:buNone/>
            </a:pPr>
            <a:r>
              <a:rPr lang="en-US" altLang="en-US" sz="1800"/>
              <a:t>   }</a:t>
            </a:r>
          </a:p>
          <a:p>
            <a:pPr eaLnBrk="1" hangingPunct="1">
              <a:spcBef>
                <a:spcPct val="0"/>
              </a:spcBef>
              <a:buFontTx/>
              <a:buNone/>
            </a:pPr>
            <a:r>
              <a:rPr lang="en-US" altLang="en-US" sz="1800"/>
              <a:t>   public void paint(Graphics g) {</a:t>
            </a:r>
          </a:p>
          <a:p>
            <a:pPr eaLnBrk="1" hangingPunct="1">
              <a:spcBef>
                <a:spcPct val="0"/>
              </a:spcBef>
              <a:buFontTx/>
              <a:buNone/>
            </a:pPr>
            <a:r>
              <a:rPr lang="en-US" altLang="en-US" sz="1800"/>
              <a:t>      g.drawString(msg,50,50);</a:t>
            </a:r>
          </a:p>
          <a:p>
            <a:pPr eaLnBrk="1" hangingPunct="1">
              <a:spcBef>
                <a:spcPct val="0"/>
              </a:spcBef>
              <a:buFontTx/>
              <a:buNone/>
            </a:pPr>
            <a:r>
              <a:rPr lang="en-US" altLang="en-US" sz="1800"/>
              <a:t>   }</a:t>
            </a:r>
          </a:p>
          <a:p>
            <a:pPr eaLnBrk="1" hangingPunct="1">
              <a:spcBef>
                <a:spcPct val="0"/>
              </a:spcBef>
              <a:buFontTx/>
              <a:buNone/>
            </a:pPr>
            <a:r>
              <a:rPr lang="en-US" altLang="en-US" sz="1800"/>
              <a:t>}</a:t>
            </a:r>
          </a:p>
        </p:txBody>
      </p:sp>
      <p:sp>
        <p:nvSpPr>
          <p:cNvPr id="47109" name="Text Box 5">
            <a:extLst>
              <a:ext uri="{FF2B5EF4-FFF2-40B4-BE49-F238E27FC236}">
                <a16:creationId xmlns:a16="http://schemas.microsoft.com/office/drawing/2014/main" xmlns="" id="{EF6945BC-BF93-4EF2-8409-D79E6B31E768}"/>
              </a:ext>
            </a:extLst>
          </p:cNvPr>
          <p:cNvSpPr txBox="1">
            <a:spLocks noChangeArrowheads="1"/>
          </p:cNvSpPr>
          <p:nvPr/>
        </p:nvSpPr>
        <p:spPr bwMode="auto">
          <a:xfrm>
            <a:off x="1676400" y="152400"/>
            <a:ext cx="8991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Adapter Classes: Program to handle mouseclicked event</a:t>
            </a:r>
          </a:p>
        </p:txBody>
      </p:sp>
      <p:sp>
        <p:nvSpPr>
          <p:cNvPr id="40966" name="Rectangle 6">
            <a:extLst>
              <a:ext uri="{FF2B5EF4-FFF2-40B4-BE49-F238E27FC236}">
                <a16:creationId xmlns:a16="http://schemas.microsoft.com/office/drawing/2014/main" xmlns="" id="{027BF2F5-FC1D-4497-906D-0BA4766A71F2}"/>
              </a:ext>
            </a:extLst>
          </p:cNvPr>
          <p:cNvSpPr>
            <a:spLocks noChangeArrowheads="1"/>
          </p:cNvSpPr>
          <p:nvPr/>
        </p:nvSpPr>
        <p:spPr bwMode="auto">
          <a:xfrm>
            <a:off x="5867400" y="2692400"/>
            <a:ext cx="4572000" cy="4027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class A extends MouseAdapter</a:t>
            </a:r>
          </a:p>
          <a:p>
            <a:pPr eaLnBrk="1" hangingPunct="1">
              <a:spcBef>
                <a:spcPct val="0"/>
              </a:spcBef>
              <a:buFontTx/>
              <a:buNone/>
            </a:pPr>
            <a:r>
              <a:rPr lang="en-US" altLang="en-US" sz="1800"/>
              <a:t>{</a:t>
            </a:r>
          </a:p>
          <a:p>
            <a:pPr eaLnBrk="1" hangingPunct="1">
              <a:spcBef>
                <a:spcPct val="0"/>
              </a:spcBef>
              <a:buFontTx/>
              <a:buNone/>
            </a:pPr>
            <a:r>
              <a:rPr lang="en-US" altLang="en-US" sz="1800"/>
              <a:t>   AdapterMouseDemo amd;</a:t>
            </a:r>
          </a:p>
          <a:p>
            <a:pPr eaLnBrk="1" hangingPunct="1">
              <a:spcBef>
                <a:spcPct val="0"/>
              </a:spcBef>
              <a:buFontTx/>
              <a:buNone/>
            </a:pPr>
            <a:r>
              <a:rPr lang="en-US" altLang="en-US" sz="1800"/>
              <a:t>   A(AdapterMouseDemo amd1)</a:t>
            </a:r>
          </a:p>
          <a:p>
            <a:pPr eaLnBrk="1" hangingPunct="1">
              <a:spcBef>
                <a:spcPct val="0"/>
              </a:spcBef>
              <a:buFontTx/>
              <a:buNone/>
            </a:pPr>
            <a:r>
              <a:rPr lang="en-US" altLang="en-US" sz="1800"/>
              <a:t>   {</a:t>
            </a:r>
          </a:p>
          <a:p>
            <a:pPr eaLnBrk="1" hangingPunct="1">
              <a:spcBef>
                <a:spcPct val="0"/>
              </a:spcBef>
              <a:buFontTx/>
              <a:buNone/>
            </a:pPr>
            <a:r>
              <a:rPr lang="en-US" altLang="en-US" sz="1800"/>
              <a:t>      amd=amd1;</a:t>
            </a:r>
          </a:p>
          <a:p>
            <a:pPr eaLnBrk="1" hangingPunct="1">
              <a:spcBef>
                <a:spcPct val="0"/>
              </a:spcBef>
              <a:buFontTx/>
              <a:buNone/>
            </a:pPr>
            <a:r>
              <a:rPr lang="en-US" altLang="en-US" sz="1800"/>
              <a:t>   }</a:t>
            </a:r>
          </a:p>
          <a:p>
            <a:pPr eaLnBrk="1" hangingPunct="1">
              <a:spcBef>
                <a:spcPct val="0"/>
              </a:spcBef>
              <a:buFontTx/>
              <a:buNone/>
            </a:pPr>
            <a:r>
              <a:rPr lang="en-US" altLang="en-US" sz="1800"/>
              <a:t>   public void mouseEntered(MouseEvent me)</a:t>
            </a:r>
          </a:p>
          <a:p>
            <a:pPr eaLnBrk="1" hangingPunct="1">
              <a:spcBef>
                <a:spcPct val="0"/>
              </a:spcBef>
              <a:buFontTx/>
              <a:buNone/>
            </a:pPr>
            <a:r>
              <a:rPr lang="en-US" altLang="en-US" sz="1800"/>
              <a:t>   {</a:t>
            </a:r>
          </a:p>
          <a:p>
            <a:pPr eaLnBrk="1" hangingPunct="1">
              <a:spcBef>
                <a:spcPct val="0"/>
              </a:spcBef>
              <a:buFontTx/>
              <a:buNone/>
            </a:pPr>
            <a:r>
              <a:rPr lang="en-US" altLang="en-US" sz="1800"/>
              <a:t>      amd.msg="</a:t>
            </a:r>
            <a:r>
              <a:rPr lang="en-US" altLang="en-US" sz="2400"/>
              <a:t>Entered</a:t>
            </a:r>
            <a:r>
              <a:rPr lang="en-US" altLang="en-US" sz="1800"/>
              <a:t>";</a:t>
            </a:r>
          </a:p>
          <a:p>
            <a:pPr eaLnBrk="1" hangingPunct="1">
              <a:spcBef>
                <a:spcPct val="0"/>
              </a:spcBef>
              <a:buFontTx/>
              <a:buNone/>
            </a:pPr>
            <a:r>
              <a:rPr lang="en-US" altLang="en-US" sz="1800"/>
              <a:t>      amd.repaint();</a:t>
            </a:r>
          </a:p>
          <a:p>
            <a:pPr eaLnBrk="1" hangingPunct="1">
              <a:spcBef>
                <a:spcPct val="0"/>
              </a:spcBef>
              <a:buFontTx/>
              <a:buNone/>
            </a:pPr>
            <a:r>
              <a:rPr lang="en-US" altLang="en-US" sz="1800"/>
              <a:t>   }</a:t>
            </a:r>
          </a:p>
          <a:p>
            <a:pPr eaLnBrk="1" hangingPunct="1">
              <a:spcBef>
                <a:spcPct val="0"/>
              </a:spcBef>
              <a:buFontTx/>
              <a:buNone/>
            </a:pPr>
            <a:r>
              <a:rPr lang="en-US" altLang="en-US" sz="1800"/>
              <a:t>}</a:t>
            </a:r>
          </a:p>
        </p:txBody>
      </p:sp>
      <p:sp>
        <p:nvSpPr>
          <p:cNvPr id="40967" name="Line 7">
            <a:extLst>
              <a:ext uri="{FF2B5EF4-FFF2-40B4-BE49-F238E27FC236}">
                <a16:creationId xmlns:a16="http://schemas.microsoft.com/office/drawing/2014/main" xmlns="" id="{A851E49F-08E3-47D2-8867-0C7A5AD86EBF}"/>
              </a:ext>
            </a:extLst>
          </p:cNvPr>
          <p:cNvSpPr>
            <a:spLocks noChangeShapeType="1"/>
          </p:cNvSpPr>
          <p:nvPr/>
        </p:nvSpPr>
        <p:spPr bwMode="auto">
          <a:xfrm>
            <a:off x="5410200" y="2590800"/>
            <a:ext cx="0" cy="2590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40968" name="Line 8">
            <a:extLst>
              <a:ext uri="{FF2B5EF4-FFF2-40B4-BE49-F238E27FC236}">
                <a16:creationId xmlns:a16="http://schemas.microsoft.com/office/drawing/2014/main" xmlns="" id="{EF2397AD-2EAC-44C7-A275-BADFC9EBF82E}"/>
              </a:ext>
            </a:extLst>
          </p:cNvPr>
          <p:cNvSpPr>
            <a:spLocks noChangeShapeType="1"/>
          </p:cNvSpPr>
          <p:nvPr/>
        </p:nvSpPr>
        <p:spPr bwMode="auto">
          <a:xfrm>
            <a:off x="5410200" y="2590800"/>
            <a:ext cx="5029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788186EF-20DA-492A-A557-A0A534A0D900}"/>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8131" name="Slide Number Placeholder 3">
            <a:extLst>
              <a:ext uri="{FF2B5EF4-FFF2-40B4-BE49-F238E27FC236}">
                <a16:creationId xmlns:a16="http://schemas.microsoft.com/office/drawing/2014/main" xmlns="" id="{A3B73FE0-7540-4BA5-BD90-9E97D6732D7B}"/>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C6F11E7-8C11-4413-8E9D-B89A039829E8}" type="slidenum">
              <a:rPr lang="en-US" altLang="en-US" sz="1400"/>
              <a:pPr algn="r" eaLnBrk="1" hangingPunct="1">
                <a:spcBef>
                  <a:spcPct val="0"/>
                </a:spcBef>
                <a:buFontTx/>
                <a:buNone/>
              </a:pPr>
              <a:t>24</a:t>
            </a:fld>
            <a:endParaRPr lang="en-US" altLang="en-US" sz="1400"/>
          </a:p>
        </p:txBody>
      </p:sp>
      <p:sp>
        <p:nvSpPr>
          <p:cNvPr id="48132" name="Text Box 4">
            <a:extLst>
              <a:ext uri="{FF2B5EF4-FFF2-40B4-BE49-F238E27FC236}">
                <a16:creationId xmlns:a16="http://schemas.microsoft.com/office/drawing/2014/main" xmlns="" id="{C9DB6420-8778-4D81-ACA7-D4FDB6EA11CC}"/>
              </a:ext>
            </a:extLst>
          </p:cNvPr>
          <p:cNvSpPr txBox="1">
            <a:spLocks noChangeArrowheads="1"/>
          </p:cNvSpPr>
          <p:nvPr/>
        </p:nvSpPr>
        <p:spPr bwMode="auto">
          <a:xfrm>
            <a:off x="1676400" y="152400"/>
            <a:ext cx="8991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Adapter Classes: Program to handle keytyped event</a:t>
            </a:r>
          </a:p>
        </p:txBody>
      </p:sp>
      <p:sp>
        <p:nvSpPr>
          <p:cNvPr id="41989" name="Rectangle 5">
            <a:extLst>
              <a:ext uri="{FF2B5EF4-FFF2-40B4-BE49-F238E27FC236}">
                <a16:creationId xmlns:a16="http://schemas.microsoft.com/office/drawing/2014/main" xmlns="" id="{FE39299D-33CF-4552-B391-026D78711C0D}"/>
              </a:ext>
            </a:extLst>
          </p:cNvPr>
          <p:cNvSpPr>
            <a:spLocks noChangeArrowheads="1"/>
          </p:cNvSpPr>
          <p:nvPr/>
        </p:nvSpPr>
        <p:spPr bwMode="auto">
          <a:xfrm>
            <a:off x="1752600" y="762001"/>
            <a:ext cx="6629400" cy="585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import java.applet.*;</a:t>
            </a:r>
          </a:p>
          <a:p>
            <a:pPr eaLnBrk="1" hangingPunct="1">
              <a:spcBef>
                <a:spcPct val="0"/>
              </a:spcBef>
              <a:buFontTx/>
              <a:buNone/>
            </a:pPr>
            <a:r>
              <a:rPr lang="en-US" altLang="en-US" sz="1800"/>
              <a:t>import java.awt.*;</a:t>
            </a:r>
          </a:p>
          <a:p>
            <a:pPr eaLnBrk="1" hangingPunct="1">
              <a:spcBef>
                <a:spcPct val="0"/>
              </a:spcBef>
              <a:buFontTx/>
              <a:buNone/>
            </a:pPr>
            <a:r>
              <a:rPr lang="en-US" altLang="en-US" sz="1800"/>
              <a:t>import java.awt.event.*;</a:t>
            </a:r>
          </a:p>
          <a:p>
            <a:pPr eaLnBrk="1" hangingPunct="1">
              <a:spcBef>
                <a:spcPct val="0"/>
              </a:spcBef>
              <a:buFontTx/>
              <a:buNone/>
            </a:pPr>
            <a:r>
              <a:rPr lang="en-US" altLang="en-US" sz="1800"/>
              <a:t>/*</a:t>
            </a:r>
          </a:p>
          <a:p>
            <a:pPr eaLnBrk="1" hangingPunct="1">
              <a:spcBef>
                <a:spcPct val="0"/>
              </a:spcBef>
              <a:buFontTx/>
              <a:buNone/>
            </a:pPr>
            <a:r>
              <a:rPr lang="en-US" altLang="en-US" sz="1800"/>
              <a:t>&lt;applet code="AdapterKeyDemo" width=500 height=500&gt;</a:t>
            </a:r>
          </a:p>
          <a:p>
            <a:pPr eaLnBrk="1" hangingPunct="1">
              <a:spcBef>
                <a:spcPct val="0"/>
              </a:spcBef>
              <a:buFontTx/>
              <a:buNone/>
            </a:pPr>
            <a:r>
              <a:rPr lang="en-US" altLang="en-US" sz="1800"/>
              <a:t>&lt;/applet&gt;</a:t>
            </a:r>
          </a:p>
          <a:p>
            <a:pPr eaLnBrk="1" hangingPunct="1">
              <a:spcBef>
                <a:spcPct val="0"/>
              </a:spcBef>
              <a:buFontTx/>
              <a:buNone/>
            </a:pPr>
            <a:r>
              <a:rPr lang="en-US" altLang="en-US" sz="1800"/>
              <a:t>*/</a:t>
            </a:r>
          </a:p>
          <a:p>
            <a:pPr eaLnBrk="1" hangingPunct="1">
              <a:spcBef>
                <a:spcPct val="0"/>
              </a:spcBef>
              <a:buFontTx/>
              <a:buNone/>
            </a:pPr>
            <a:r>
              <a:rPr lang="en-US" altLang="en-US" sz="1800"/>
              <a:t>public class AdapterKeyDemo extends Applet </a:t>
            </a:r>
          </a:p>
          <a:p>
            <a:pPr eaLnBrk="1" hangingPunct="1">
              <a:spcBef>
                <a:spcPct val="0"/>
              </a:spcBef>
              <a:buFontTx/>
              <a:buNone/>
            </a:pPr>
            <a:r>
              <a:rPr lang="en-US" altLang="en-US" sz="1800"/>
              <a:t>{</a:t>
            </a:r>
          </a:p>
          <a:p>
            <a:pPr eaLnBrk="1" hangingPunct="1">
              <a:spcBef>
                <a:spcPct val="0"/>
              </a:spcBef>
              <a:buFontTx/>
              <a:buNone/>
            </a:pPr>
            <a:r>
              <a:rPr lang="en-US" altLang="en-US" sz="1800"/>
              <a:t>   String msg="Hello";</a:t>
            </a:r>
          </a:p>
          <a:p>
            <a:pPr eaLnBrk="1" hangingPunct="1">
              <a:spcBef>
                <a:spcPct val="0"/>
              </a:spcBef>
              <a:buFontTx/>
              <a:buNone/>
            </a:pPr>
            <a:r>
              <a:rPr lang="en-US" altLang="en-US" sz="1800"/>
              <a:t>   public void init()</a:t>
            </a:r>
          </a:p>
          <a:p>
            <a:pPr eaLnBrk="1" hangingPunct="1">
              <a:spcBef>
                <a:spcPct val="0"/>
              </a:spcBef>
              <a:buFontTx/>
              <a:buNone/>
            </a:pPr>
            <a:r>
              <a:rPr lang="en-US" altLang="en-US" sz="1800"/>
              <a:t>   {</a:t>
            </a:r>
          </a:p>
          <a:p>
            <a:pPr eaLnBrk="1" hangingPunct="1">
              <a:spcBef>
                <a:spcPct val="0"/>
              </a:spcBef>
              <a:buFontTx/>
              <a:buNone/>
            </a:pPr>
            <a:r>
              <a:rPr lang="en-US" altLang="en-US" sz="1800"/>
              <a:t>      A obj1=new A(this);</a:t>
            </a:r>
          </a:p>
          <a:p>
            <a:pPr eaLnBrk="1" hangingPunct="1">
              <a:spcBef>
                <a:spcPct val="0"/>
              </a:spcBef>
              <a:buFontTx/>
              <a:buNone/>
            </a:pPr>
            <a:r>
              <a:rPr lang="en-US" altLang="en-US" sz="1800"/>
              <a:t>      addKeyListener(obj1);</a:t>
            </a:r>
          </a:p>
          <a:p>
            <a:pPr eaLnBrk="1" hangingPunct="1">
              <a:spcBef>
                <a:spcPct val="0"/>
              </a:spcBef>
              <a:buFontTx/>
              <a:buNone/>
            </a:pPr>
            <a:r>
              <a:rPr lang="en-US" altLang="en-US" sz="1800"/>
              <a:t>      requestFocus();</a:t>
            </a:r>
          </a:p>
          <a:p>
            <a:pPr eaLnBrk="1" hangingPunct="1">
              <a:spcBef>
                <a:spcPct val="0"/>
              </a:spcBef>
              <a:buFontTx/>
              <a:buNone/>
            </a:pPr>
            <a:r>
              <a:rPr lang="en-US" altLang="en-US" sz="1800"/>
              <a:t>   }</a:t>
            </a:r>
          </a:p>
          <a:p>
            <a:pPr eaLnBrk="1" hangingPunct="1">
              <a:spcBef>
                <a:spcPct val="0"/>
              </a:spcBef>
              <a:buFontTx/>
              <a:buNone/>
            </a:pPr>
            <a:r>
              <a:rPr lang="en-US" altLang="en-US" sz="1800"/>
              <a:t>   public void paint(Graphics g)</a:t>
            </a:r>
          </a:p>
          <a:p>
            <a:pPr eaLnBrk="1" hangingPunct="1">
              <a:spcBef>
                <a:spcPct val="0"/>
              </a:spcBef>
              <a:buFontTx/>
              <a:buNone/>
            </a:pPr>
            <a:r>
              <a:rPr lang="en-US" altLang="en-US" sz="1800"/>
              <a:t>   {</a:t>
            </a:r>
          </a:p>
          <a:p>
            <a:pPr eaLnBrk="1" hangingPunct="1">
              <a:spcBef>
                <a:spcPct val="0"/>
              </a:spcBef>
              <a:buFontTx/>
              <a:buNone/>
            </a:pPr>
            <a:r>
              <a:rPr lang="en-US" altLang="en-US" sz="1800"/>
              <a:t>      g.drawString(msg,50,50);</a:t>
            </a:r>
          </a:p>
          <a:p>
            <a:pPr eaLnBrk="1" hangingPunct="1">
              <a:spcBef>
                <a:spcPct val="0"/>
              </a:spcBef>
              <a:buFontTx/>
              <a:buNone/>
            </a:pPr>
            <a:r>
              <a:rPr lang="en-US" altLang="en-US" sz="1800"/>
              <a:t>   }</a:t>
            </a:r>
          </a:p>
          <a:p>
            <a:pPr eaLnBrk="1" hangingPunct="1">
              <a:spcBef>
                <a:spcPct val="0"/>
              </a:spcBef>
              <a:buFontTx/>
              <a:buNone/>
            </a:pPr>
            <a:r>
              <a:rPr lang="en-US" altLang="en-US" sz="1800"/>
              <a:t>}</a:t>
            </a:r>
          </a:p>
        </p:txBody>
      </p:sp>
      <p:sp>
        <p:nvSpPr>
          <p:cNvPr id="41990" name="Rectangle 6">
            <a:extLst>
              <a:ext uri="{FF2B5EF4-FFF2-40B4-BE49-F238E27FC236}">
                <a16:creationId xmlns:a16="http://schemas.microsoft.com/office/drawing/2014/main" xmlns="" id="{BBF7B95F-A4C7-4ACC-B4F8-3638E46ED04C}"/>
              </a:ext>
            </a:extLst>
          </p:cNvPr>
          <p:cNvSpPr>
            <a:spLocks noChangeArrowheads="1"/>
          </p:cNvSpPr>
          <p:nvPr/>
        </p:nvSpPr>
        <p:spPr bwMode="auto">
          <a:xfrm>
            <a:off x="6477000" y="3119438"/>
            <a:ext cx="4114800" cy="3662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class A extends KeyAdapter</a:t>
            </a:r>
          </a:p>
          <a:p>
            <a:pPr eaLnBrk="1" hangingPunct="1">
              <a:spcBef>
                <a:spcPct val="0"/>
              </a:spcBef>
              <a:buFontTx/>
              <a:buNone/>
            </a:pPr>
            <a:r>
              <a:rPr lang="en-US" altLang="en-US" sz="1800"/>
              <a:t>{</a:t>
            </a:r>
          </a:p>
          <a:p>
            <a:pPr eaLnBrk="1" hangingPunct="1">
              <a:spcBef>
                <a:spcPct val="0"/>
              </a:spcBef>
              <a:buFontTx/>
              <a:buNone/>
            </a:pPr>
            <a:r>
              <a:rPr lang="en-US" altLang="en-US" sz="1800"/>
              <a:t>   AdapterKeyDemo akd;</a:t>
            </a:r>
          </a:p>
          <a:p>
            <a:pPr eaLnBrk="1" hangingPunct="1">
              <a:spcBef>
                <a:spcPct val="0"/>
              </a:spcBef>
              <a:buFontTx/>
              <a:buNone/>
            </a:pPr>
            <a:r>
              <a:rPr lang="en-US" altLang="en-US" sz="1800"/>
              <a:t>   A(AdapterKeyDemo akd1)</a:t>
            </a:r>
          </a:p>
          <a:p>
            <a:pPr eaLnBrk="1" hangingPunct="1">
              <a:spcBef>
                <a:spcPct val="0"/>
              </a:spcBef>
              <a:buFontTx/>
              <a:buNone/>
            </a:pPr>
            <a:r>
              <a:rPr lang="en-US" altLang="en-US" sz="1800"/>
              <a:t>   {</a:t>
            </a:r>
          </a:p>
          <a:p>
            <a:pPr eaLnBrk="1" hangingPunct="1">
              <a:spcBef>
                <a:spcPct val="0"/>
              </a:spcBef>
              <a:buFontTx/>
              <a:buNone/>
            </a:pPr>
            <a:r>
              <a:rPr lang="en-US" altLang="en-US" sz="1800"/>
              <a:t>      akd=akd1;</a:t>
            </a:r>
          </a:p>
          <a:p>
            <a:pPr eaLnBrk="1" hangingPunct="1">
              <a:spcBef>
                <a:spcPct val="0"/>
              </a:spcBef>
              <a:buFontTx/>
              <a:buNone/>
            </a:pPr>
            <a:r>
              <a:rPr lang="en-US" altLang="en-US" sz="1800"/>
              <a:t>   }</a:t>
            </a:r>
          </a:p>
          <a:p>
            <a:pPr eaLnBrk="1" hangingPunct="1">
              <a:spcBef>
                <a:spcPct val="0"/>
              </a:spcBef>
              <a:buFontTx/>
              <a:buNone/>
            </a:pPr>
            <a:r>
              <a:rPr lang="en-US" altLang="en-US" sz="1800"/>
              <a:t>   public void keyTyped(KeyEvent ke)</a:t>
            </a:r>
          </a:p>
          <a:p>
            <a:pPr eaLnBrk="1" hangingPunct="1">
              <a:spcBef>
                <a:spcPct val="0"/>
              </a:spcBef>
              <a:buFontTx/>
              <a:buNone/>
            </a:pPr>
            <a:r>
              <a:rPr lang="en-US" altLang="en-US" sz="1800"/>
              <a:t>   {</a:t>
            </a:r>
          </a:p>
          <a:p>
            <a:pPr eaLnBrk="1" hangingPunct="1">
              <a:spcBef>
                <a:spcPct val="0"/>
              </a:spcBef>
              <a:buFontTx/>
              <a:buNone/>
            </a:pPr>
            <a:r>
              <a:rPr lang="en-US" altLang="en-US" sz="1800"/>
              <a:t>      akd.msg+=ke.getKeyChar();</a:t>
            </a:r>
          </a:p>
          <a:p>
            <a:pPr eaLnBrk="1" hangingPunct="1">
              <a:spcBef>
                <a:spcPct val="0"/>
              </a:spcBef>
              <a:buFontTx/>
              <a:buNone/>
            </a:pPr>
            <a:r>
              <a:rPr lang="en-US" altLang="en-US" sz="1800"/>
              <a:t>      akd.repaint();</a:t>
            </a:r>
          </a:p>
          <a:p>
            <a:pPr eaLnBrk="1" hangingPunct="1">
              <a:spcBef>
                <a:spcPct val="0"/>
              </a:spcBef>
              <a:buFontTx/>
              <a:buNone/>
            </a:pPr>
            <a:r>
              <a:rPr lang="en-US" altLang="en-US" sz="1800"/>
              <a:t>   }</a:t>
            </a:r>
          </a:p>
          <a:p>
            <a:pPr eaLnBrk="1" hangingPunct="1">
              <a:spcBef>
                <a:spcPct val="0"/>
              </a:spcBef>
              <a:buFontTx/>
              <a:buNone/>
            </a:pPr>
            <a:r>
              <a:rPr lang="en-US" altLang="en-US" sz="1800"/>
              <a:t>}</a:t>
            </a:r>
          </a:p>
        </p:txBody>
      </p:sp>
      <p:sp>
        <p:nvSpPr>
          <p:cNvPr id="41991" name="Line 7">
            <a:extLst>
              <a:ext uri="{FF2B5EF4-FFF2-40B4-BE49-F238E27FC236}">
                <a16:creationId xmlns:a16="http://schemas.microsoft.com/office/drawing/2014/main" xmlns="" id="{F0C7C15A-60A5-4F26-A4D5-DB8314943A1C}"/>
              </a:ext>
            </a:extLst>
          </p:cNvPr>
          <p:cNvSpPr>
            <a:spLocks noChangeShapeType="1"/>
          </p:cNvSpPr>
          <p:nvPr/>
        </p:nvSpPr>
        <p:spPr bwMode="auto">
          <a:xfrm>
            <a:off x="5943600" y="3124200"/>
            <a:ext cx="0" cy="3352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41992" name="Line 8">
            <a:extLst>
              <a:ext uri="{FF2B5EF4-FFF2-40B4-BE49-F238E27FC236}">
                <a16:creationId xmlns:a16="http://schemas.microsoft.com/office/drawing/2014/main" xmlns="" id="{B3E544F9-6420-482F-BC9C-5248DCF32241}"/>
              </a:ext>
            </a:extLst>
          </p:cNvPr>
          <p:cNvSpPr>
            <a:spLocks noChangeShapeType="1"/>
          </p:cNvSpPr>
          <p:nvPr/>
        </p:nvSpPr>
        <p:spPr bwMode="auto">
          <a:xfrm>
            <a:off x="5943600" y="3124200"/>
            <a:ext cx="449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883" y="441434"/>
            <a:ext cx="11561379" cy="646331"/>
          </a:xfrm>
          <a:prstGeom prst="rect">
            <a:avLst/>
          </a:prstGeom>
        </p:spPr>
        <p:txBody>
          <a:bodyPr wrap="square">
            <a:spAutoFit/>
          </a:bodyPr>
          <a:lstStyle/>
          <a:p>
            <a:r>
              <a:rPr lang="en-US" b="1" dirty="0" smtClean="0"/>
              <a:t>Inner </a:t>
            </a:r>
            <a:r>
              <a:rPr lang="en-US" b="1" dirty="0" smtClean="0"/>
              <a:t>Classes:</a:t>
            </a:r>
            <a:endParaRPr lang="en-US" i="1" dirty="0" smtClean="0"/>
          </a:p>
          <a:p>
            <a:r>
              <a:rPr lang="en-US" i="1" dirty="0" smtClean="0"/>
              <a:t>inner </a:t>
            </a:r>
            <a:r>
              <a:rPr lang="en-US" i="1" dirty="0" smtClean="0"/>
              <a:t>class is a class defined within another class, or even within </a:t>
            </a:r>
            <a:r>
              <a:rPr lang="en-US" i="1" smtClean="0"/>
              <a:t>an</a:t>
            </a:r>
            <a:r>
              <a:rPr lang="en-US" smtClean="0"/>
              <a:t>expression</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5E016702-BBA3-4776-AB82-63C149DDC596}"/>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49155" name="Slide Number Placeholder 3">
            <a:extLst>
              <a:ext uri="{FF2B5EF4-FFF2-40B4-BE49-F238E27FC236}">
                <a16:creationId xmlns:a16="http://schemas.microsoft.com/office/drawing/2014/main" xmlns="" id="{7384A207-C562-4F0D-951D-ED2B3E437898}"/>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50D20F0-41F3-46B5-8A5A-39DFCD0E66F5}" type="slidenum">
              <a:rPr lang="en-US" altLang="en-US" sz="1400"/>
              <a:pPr algn="r" eaLnBrk="1" hangingPunct="1">
                <a:spcBef>
                  <a:spcPct val="0"/>
                </a:spcBef>
                <a:buFontTx/>
                <a:buNone/>
              </a:pPr>
              <a:t>27</a:t>
            </a:fld>
            <a:endParaRPr lang="en-US" altLang="en-US" sz="1400"/>
          </a:p>
        </p:txBody>
      </p:sp>
      <p:sp>
        <p:nvSpPr>
          <p:cNvPr id="49156" name="Text Box 4">
            <a:extLst>
              <a:ext uri="{FF2B5EF4-FFF2-40B4-BE49-F238E27FC236}">
                <a16:creationId xmlns:a16="http://schemas.microsoft.com/office/drawing/2014/main" xmlns="" id="{9838357B-82E8-4DA1-B500-050BCF355F47}"/>
              </a:ext>
            </a:extLst>
          </p:cNvPr>
          <p:cNvSpPr txBox="1">
            <a:spLocks noChangeArrowheads="1"/>
          </p:cNvSpPr>
          <p:nvPr/>
        </p:nvSpPr>
        <p:spPr bwMode="auto">
          <a:xfrm>
            <a:off x="1676400" y="152400"/>
            <a:ext cx="647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AWT Controls:</a:t>
            </a:r>
          </a:p>
        </p:txBody>
      </p:sp>
      <p:sp>
        <p:nvSpPr>
          <p:cNvPr id="49157" name="Text Box 5">
            <a:extLst>
              <a:ext uri="{FF2B5EF4-FFF2-40B4-BE49-F238E27FC236}">
                <a16:creationId xmlns:a16="http://schemas.microsoft.com/office/drawing/2014/main" xmlns="" id="{2556C293-DDF0-4596-AA5E-B555020B4179}"/>
              </a:ext>
            </a:extLst>
          </p:cNvPr>
          <p:cNvSpPr txBox="1">
            <a:spLocks noChangeArrowheads="1"/>
          </p:cNvSpPr>
          <p:nvPr/>
        </p:nvSpPr>
        <p:spPr bwMode="auto">
          <a:xfrm>
            <a:off x="1676400" y="746126"/>
            <a:ext cx="876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Controls are components that allow a user to interact with our application.</a:t>
            </a:r>
          </a:p>
        </p:txBody>
      </p:sp>
      <p:sp>
        <p:nvSpPr>
          <p:cNvPr id="49158" name="Text Box 6">
            <a:extLst>
              <a:ext uri="{FF2B5EF4-FFF2-40B4-BE49-F238E27FC236}">
                <a16:creationId xmlns:a16="http://schemas.microsoft.com/office/drawing/2014/main" xmlns="" id="{EAD88A86-D90F-4769-B324-D94261F411B0}"/>
              </a:ext>
            </a:extLst>
          </p:cNvPr>
          <p:cNvSpPr txBox="1">
            <a:spLocks noChangeArrowheads="1"/>
          </p:cNvSpPr>
          <p:nvPr/>
        </p:nvSpPr>
        <p:spPr bwMode="auto">
          <a:xfrm>
            <a:off x="3048000" y="1965326"/>
            <a:ext cx="22860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2000"/>
              <a:t> Labels</a:t>
            </a:r>
          </a:p>
          <a:p>
            <a:pPr eaLnBrk="1" hangingPunct="1">
              <a:spcBef>
                <a:spcPct val="50000"/>
              </a:spcBef>
            </a:pPr>
            <a:r>
              <a:rPr lang="en-US" altLang="en-US" sz="2000"/>
              <a:t> Buttons</a:t>
            </a:r>
          </a:p>
          <a:p>
            <a:pPr eaLnBrk="1" hangingPunct="1">
              <a:spcBef>
                <a:spcPct val="50000"/>
              </a:spcBef>
            </a:pPr>
            <a:r>
              <a:rPr lang="en-US" altLang="en-US" sz="2000"/>
              <a:t> Check boxes</a:t>
            </a:r>
          </a:p>
          <a:p>
            <a:pPr eaLnBrk="1" hangingPunct="1">
              <a:spcBef>
                <a:spcPct val="50000"/>
              </a:spcBef>
            </a:pPr>
            <a:r>
              <a:rPr lang="en-US" altLang="en-US" sz="2000"/>
              <a:t> Choice lists</a:t>
            </a:r>
          </a:p>
          <a:p>
            <a:pPr eaLnBrk="1" hangingPunct="1">
              <a:spcBef>
                <a:spcPct val="50000"/>
              </a:spcBef>
            </a:pPr>
            <a:r>
              <a:rPr lang="en-US" altLang="en-US" sz="2000"/>
              <a:t> Lists</a:t>
            </a:r>
          </a:p>
          <a:p>
            <a:pPr eaLnBrk="1" hangingPunct="1">
              <a:spcBef>
                <a:spcPct val="50000"/>
              </a:spcBef>
            </a:pPr>
            <a:r>
              <a:rPr lang="en-US" altLang="en-US" sz="2000"/>
              <a:t> Scroll bars</a:t>
            </a:r>
          </a:p>
          <a:p>
            <a:pPr eaLnBrk="1" hangingPunct="1">
              <a:spcBef>
                <a:spcPct val="50000"/>
              </a:spcBef>
            </a:pPr>
            <a:r>
              <a:rPr lang="en-US" altLang="en-US" sz="2000"/>
              <a:t> Text editing</a:t>
            </a:r>
          </a:p>
        </p:txBody>
      </p:sp>
      <p:sp>
        <p:nvSpPr>
          <p:cNvPr id="49159" name="Rectangle 8">
            <a:extLst>
              <a:ext uri="{FF2B5EF4-FFF2-40B4-BE49-F238E27FC236}">
                <a16:creationId xmlns:a16="http://schemas.microsoft.com/office/drawing/2014/main" xmlns="" id="{97520CB5-A01E-4811-8354-EDDF7CEB9BC3}"/>
              </a:ext>
            </a:extLst>
          </p:cNvPr>
          <p:cNvSpPr>
            <a:spLocks noChangeArrowheads="1"/>
          </p:cNvSpPr>
          <p:nvPr/>
        </p:nvSpPr>
        <p:spPr bwMode="auto">
          <a:xfrm>
            <a:off x="1676401" y="1295401"/>
            <a:ext cx="57689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AWT supports the following types of controls:</a:t>
            </a:r>
          </a:p>
        </p:txBody>
      </p:sp>
      <p:sp>
        <p:nvSpPr>
          <p:cNvPr id="49160" name="Text Box 9">
            <a:extLst>
              <a:ext uri="{FF2B5EF4-FFF2-40B4-BE49-F238E27FC236}">
                <a16:creationId xmlns:a16="http://schemas.microsoft.com/office/drawing/2014/main" xmlns="" id="{240A9F86-3795-4F7E-BBAB-BD7789DFA5F9}"/>
              </a:ext>
            </a:extLst>
          </p:cNvPr>
          <p:cNvSpPr txBox="1">
            <a:spLocks noChangeArrowheads="1"/>
          </p:cNvSpPr>
          <p:nvPr/>
        </p:nvSpPr>
        <p:spPr bwMode="auto">
          <a:xfrm>
            <a:off x="1905000" y="5470526"/>
            <a:ext cx="6858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All these controls are subclasses of </a:t>
            </a:r>
            <a:r>
              <a:rPr lang="en-US" altLang="en-US" sz="2000" b="1"/>
              <a:t>Component</a:t>
            </a:r>
            <a:r>
              <a:rPr lang="en-US" altLang="en-US" sz="2000"/>
              <a:t> class.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3439AA36-D106-4449-BAAC-4A0A645E186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0179" name="Slide Number Placeholder 2">
            <a:extLst>
              <a:ext uri="{FF2B5EF4-FFF2-40B4-BE49-F238E27FC236}">
                <a16:creationId xmlns:a16="http://schemas.microsoft.com/office/drawing/2014/main" xmlns="" id="{DF263F87-78D1-4C70-9328-2876002D4879}"/>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CE2CDBC8-4808-48E6-ADAC-B40EAD743672}" type="slidenum">
              <a:rPr lang="en-US" altLang="en-US" sz="1400"/>
              <a:pPr algn="r" eaLnBrk="1" hangingPunct="1">
                <a:spcBef>
                  <a:spcPct val="0"/>
                </a:spcBef>
                <a:buFontTx/>
                <a:buNone/>
              </a:pPr>
              <a:t>28</a:t>
            </a:fld>
            <a:endParaRPr lang="en-US" altLang="en-US" sz="1400"/>
          </a:p>
        </p:txBody>
      </p:sp>
      <p:sp>
        <p:nvSpPr>
          <p:cNvPr id="50180" name="Text Box 4">
            <a:extLst>
              <a:ext uri="{FF2B5EF4-FFF2-40B4-BE49-F238E27FC236}">
                <a16:creationId xmlns:a16="http://schemas.microsoft.com/office/drawing/2014/main" xmlns="" id="{15042E40-DF78-4072-97DB-614A9E668728}"/>
              </a:ext>
            </a:extLst>
          </p:cNvPr>
          <p:cNvSpPr txBox="1">
            <a:spLocks noChangeArrowheads="1"/>
          </p:cNvSpPr>
          <p:nvPr/>
        </p:nvSpPr>
        <p:spPr bwMode="auto">
          <a:xfrm>
            <a:off x="1676400" y="76200"/>
            <a:ext cx="807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Component Class Hierarchy:</a:t>
            </a:r>
          </a:p>
        </p:txBody>
      </p:sp>
      <p:pic>
        <p:nvPicPr>
          <p:cNvPr id="50181" name="Picture 5" descr="AWT%20class%20inheritance%20hierarchy">
            <a:extLst>
              <a:ext uri="{FF2B5EF4-FFF2-40B4-BE49-F238E27FC236}">
                <a16:creationId xmlns:a16="http://schemas.microsoft.com/office/drawing/2014/main" xmlns="" id="{05E281C6-2E38-4551-9FE1-7EC6F5EDFEFD}"/>
              </a:ext>
            </a:extLst>
          </p:cNvPr>
          <p:cNvPicPr>
            <a:picLocks noChangeAspect="1" noChangeArrowheads="1"/>
          </p:cNvPicPr>
          <p:nvPr/>
        </p:nvPicPr>
        <p:blipFill>
          <a:blip r:embed="rId2">
            <a:lum bright="-28000" contrast="46000"/>
            <a:extLst>
              <a:ext uri="{28A0092B-C50C-407E-A947-70E740481C1C}">
                <a14:useLocalDpi xmlns:a14="http://schemas.microsoft.com/office/drawing/2010/main" xmlns="" val="0"/>
              </a:ext>
            </a:extLst>
          </a:blip>
          <a:srcRect/>
          <a:stretch>
            <a:fillRect/>
          </a:stretch>
        </p:blipFill>
        <p:spPr bwMode="auto">
          <a:xfrm>
            <a:off x="1752600" y="685800"/>
            <a:ext cx="84582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98C206A5-3B7C-49CE-A4CC-DCA61A0DD4D8}"/>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1203" name="Slide Number Placeholder 3">
            <a:extLst>
              <a:ext uri="{FF2B5EF4-FFF2-40B4-BE49-F238E27FC236}">
                <a16:creationId xmlns:a16="http://schemas.microsoft.com/office/drawing/2014/main" xmlns="" id="{B9419174-A700-4CB4-84EA-9AB773AEA220}"/>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2AEC4E6-F460-4D79-802B-B1ECDB6D2E38}" type="slidenum">
              <a:rPr lang="en-US" altLang="en-US" sz="1400"/>
              <a:pPr algn="r" eaLnBrk="1" hangingPunct="1">
                <a:spcBef>
                  <a:spcPct val="0"/>
                </a:spcBef>
                <a:buFontTx/>
                <a:buNone/>
              </a:pPr>
              <a:t>29</a:t>
            </a:fld>
            <a:endParaRPr lang="en-US" altLang="en-US" sz="1400"/>
          </a:p>
        </p:txBody>
      </p:sp>
      <p:sp>
        <p:nvSpPr>
          <p:cNvPr id="51204" name="Text Box 5">
            <a:extLst>
              <a:ext uri="{FF2B5EF4-FFF2-40B4-BE49-F238E27FC236}">
                <a16:creationId xmlns:a16="http://schemas.microsoft.com/office/drawing/2014/main" xmlns="" id="{529D4A2C-99EF-48BD-B9A3-BC44083E352E}"/>
              </a:ext>
            </a:extLst>
          </p:cNvPr>
          <p:cNvSpPr txBox="1">
            <a:spLocks noChangeArrowheads="1"/>
          </p:cNvSpPr>
          <p:nvPr/>
        </p:nvSpPr>
        <p:spPr bwMode="auto">
          <a:xfrm>
            <a:off x="1676400" y="152400"/>
            <a:ext cx="685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Adding Controls:</a:t>
            </a:r>
          </a:p>
        </p:txBody>
      </p:sp>
      <p:sp>
        <p:nvSpPr>
          <p:cNvPr id="51205" name="Text Box 6">
            <a:extLst>
              <a:ext uri="{FF2B5EF4-FFF2-40B4-BE49-F238E27FC236}">
                <a16:creationId xmlns:a16="http://schemas.microsoft.com/office/drawing/2014/main" xmlns="" id="{C0E9DF62-1BB4-493B-B393-EAB90016908D}"/>
              </a:ext>
            </a:extLst>
          </p:cNvPr>
          <p:cNvSpPr txBox="1">
            <a:spLocks noChangeArrowheads="1"/>
          </p:cNvSpPr>
          <p:nvPr/>
        </p:nvSpPr>
        <p:spPr bwMode="auto">
          <a:xfrm>
            <a:off x="1600200" y="762001"/>
            <a:ext cx="8534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Steps to add a control to a container (Applet or Frame):</a:t>
            </a:r>
          </a:p>
        </p:txBody>
      </p:sp>
      <p:sp>
        <p:nvSpPr>
          <p:cNvPr id="51206" name="Text Box 7">
            <a:extLst>
              <a:ext uri="{FF2B5EF4-FFF2-40B4-BE49-F238E27FC236}">
                <a16:creationId xmlns:a16="http://schemas.microsoft.com/office/drawing/2014/main" xmlns="" id="{209A004B-0F0E-413E-AE05-560DA4DCF483}"/>
              </a:ext>
            </a:extLst>
          </p:cNvPr>
          <p:cNvSpPr txBox="1">
            <a:spLocks noChangeArrowheads="1"/>
          </p:cNvSpPr>
          <p:nvPr/>
        </p:nvSpPr>
        <p:spPr bwMode="auto">
          <a:xfrm>
            <a:off x="1600200" y="1355726"/>
            <a:ext cx="9220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2000"/>
              <a:t>Create an instance of the desired control.</a:t>
            </a:r>
          </a:p>
          <a:p>
            <a:pPr eaLnBrk="1" hangingPunct="1">
              <a:spcBef>
                <a:spcPct val="50000"/>
              </a:spcBef>
              <a:buFontTx/>
              <a:buAutoNum type="arabicPeriod"/>
            </a:pPr>
            <a:r>
              <a:rPr lang="en-US" altLang="en-US" sz="2000"/>
              <a:t>Add it to the container by calling the add method defined in </a:t>
            </a:r>
            <a:r>
              <a:rPr lang="en-US" altLang="en-US" sz="2000" b="1"/>
              <a:t>Container</a:t>
            </a:r>
            <a:r>
              <a:rPr lang="en-US" altLang="en-US" sz="2000"/>
              <a:t> class.</a:t>
            </a:r>
          </a:p>
          <a:p>
            <a:pPr eaLnBrk="1" hangingPunct="1">
              <a:spcBef>
                <a:spcPct val="50000"/>
              </a:spcBef>
              <a:buFontTx/>
              <a:buNone/>
            </a:pPr>
            <a:r>
              <a:rPr lang="en-US" altLang="en-US" sz="2000"/>
              <a:t>		Component  add(Component obj)</a:t>
            </a:r>
          </a:p>
          <a:p>
            <a:pPr eaLnBrk="1" hangingPunct="1">
              <a:spcBef>
                <a:spcPct val="50000"/>
              </a:spcBef>
              <a:buFontTx/>
              <a:buNone/>
            </a:pPr>
            <a:r>
              <a:rPr lang="en-US" altLang="en-US" sz="2000"/>
              <a:t>	obj is the instance of the control.</a:t>
            </a:r>
          </a:p>
          <a:p>
            <a:pPr eaLnBrk="1" hangingPunct="1">
              <a:spcBef>
                <a:spcPct val="50000"/>
              </a:spcBef>
              <a:buFontTx/>
              <a:buNone/>
            </a:pPr>
            <a:r>
              <a:rPr lang="en-US" altLang="en-US" sz="2000"/>
              <a:t>Once a control is added, it will automatically visible on the container.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xmlns="" id="{734C5986-13D4-418B-891E-9388AC83C7FC}"/>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27651" name="Rectangle 6">
            <a:extLst>
              <a:ext uri="{FF2B5EF4-FFF2-40B4-BE49-F238E27FC236}">
                <a16:creationId xmlns:a16="http://schemas.microsoft.com/office/drawing/2014/main" xmlns="" id="{8385C43E-E3D2-4C65-B581-8BEF6E6F0EB8}"/>
              </a:ext>
            </a:extLst>
          </p:cNvPr>
          <p:cNvSpPr>
            <a:spLocks noChangeArrowheads="1"/>
          </p:cNvSpPr>
          <p:nvPr/>
        </p:nvSpPr>
        <p:spPr bwMode="auto">
          <a:xfrm>
            <a:off x="1673225" y="152400"/>
            <a:ext cx="3721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ko-KR" sz="2400" b="1">
                <a:solidFill>
                  <a:schemeClr val="tx2"/>
                </a:solidFill>
                <a:ea typeface="굴림" panose="020B0600000101010101" pitchFamily="34" charset="-127"/>
              </a:rPr>
              <a:t>Delegation Event Model:</a:t>
            </a:r>
          </a:p>
        </p:txBody>
      </p:sp>
      <p:sp>
        <p:nvSpPr>
          <p:cNvPr id="27652" name="Text Box 7">
            <a:extLst>
              <a:ext uri="{FF2B5EF4-FFF2-40B4-BE49-F238E27FC236}">
                <a16:creationId xmlns:a16="http://schemas.microsoft.com/office/drawing/2014/main" xmlns="" id="{8EDCF0CD-7709-45E7-A3F6-EDCD1F8DD5BC}"/>
              </a:ext>
            </a:extLst>
          </p:cNvPr>
          <p:cNvSpPr txBox="1">
            <a:spLocks noChangeArrowheads="1"/>
          </p:cNvSpPr>
          <p:nvPr/>
        </p:nvSpPr>
        <p:spPr bwMode="auto">
          <a:xfrm>
            <a:off x="1828800" y="762001"/>
            <a:ext cx="8686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concept of delegation event model is: a source generates an event and sends it to one or more listeners. The listener waits until it receives an event, once received the listener processes the event and then returns.</a:t>
            </a:r>
          </a:p>
        </p:txBody>
      </p:sp>
      <p:sp>
        <p:nvSpPr>
          <p:cNvPr id="27653" name="Text Box 8">
            <a:extLst>
              <a:ext uri="{FF2B5EF4-FFF2-40B4-BE49-F238E27FC236}">
                <a16:creationId xmlns:a16="http://schemas.microsoft.com/office/drawing/2014/main" xmlns="" id="{5158C94A-4C27-4EC9-BF56-2AD33819EFCB}"/>
              </a:ext>
            </a:extLst>
          </p:cNvPr>
          <p:cNvSpPr txBox="1">
            <a:spLocks noChangeArrowheads="1"/>
          </p:cNvSpPr>
          <p:nvPr/>
        </p:nvSpPr>
        <p:spPr bwMode="auto">
          <a:xfrm>
            <a:off x="1828800" y="1889126"/>
            <a:ext cx="8610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In the delegation event model, listeners must register with the source to receive an event notification.</a:t>
            </a:r>
          </a:p>
        </p:txBody>
      </p:sp>
      <p:sp>
        <p:nvSpPr>
          <p:cNvPr id="16393" name="Text Box 9">
            <a:extLst>
              <a:ext uri="{FF2B5EF4-FFF2-40B4-BE49-F238E27FC236}">
                <a16:creationId xmlns:a16="http://schemas.microsoft.com/office/drawing/2014/main" xmlns="" id="{4853B5B1-4D20-4C11-9404-E84ABF9ED743}"/>
              </a:ext>
            </a:extLst>
          </p:cNvPr>
          <p:cNvSpPr txBox="1">
            <a:spLocks noChangeArrowheads="1"/>
          </p:cNvSpPr>
          <p:nvPr/>
        </p:nvSpPr>
        <p:spPr bwMode="auto">
          <a:xfrm>
            <a:off x="3657600" y="3260726"/>
            <a:ext cx="36576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2000"/>
          </a:p>
          <a:p>
            <a:pPr eaLnBrk="1" hangingPunct="1">
              <a:spcBef>
                <a:spcPct val="50000"/>
              </a:spcBef>
              <a:buFontTx/>
              <a:buAutoNum type="arabicPeriod"/>
            </a:pPr>
            <a:r>
              <a:rPr lang="en-US" altLang="en-US" sz="2000"/>
              <a:t>Events</a:t>
            </a:r>
          </a:p>
          <a:p>
            <a:pPr eaLnBrk="1" hangingPunct="1">
              <a:spcBef>
                <a:spcPct val="50000"/>
              </a:spcBef>
              <a:buFontTx/>
              <a:buAutoNum type="arabicPeriod"/>
            </a:pPr>
            <a:r>
              <a:rPr lang="en-US" altLang="en-US" sz="2000"/>
              <a:t>Event Sources</a:t>
            </a:r>
          </a:p>
          <a:p>
            <a:pPr eaLnBrk="1" hangingPunct="1">
              <a:spcBef>
                <a:spcPct val="50000"/>
              </a:spcBef>
              <a:buFontTx/>
              <a:buAutoNum type="arabicPeriod"/>
            </a:pPr>
            <a:r>
              <a:rPr lang="en-US" altLang="en-US" sz="2000"/>
              <a:t>Event listeners</a:t>
            </a:r>
          </a:p>
        </p:txBody>
      </p:sp>
      <p:sp>
        <p:nvSpPr>
          <p:cNvPr id="16394" name="Rectangle 10">
            <a:extLst>
              <a:ext uri="{FF2B5EF4-FFF2-40B4-BE49-F238E27FC236}">
                <a16:creationId xmlns:a16="http://schemas.microsoft.com/office/drawing/2014/main" xmlns="" id="{01F3D73E-325E-4E8B-B4A7-EBFBA6445D4B}"/>
              </a:ext>
            </a:extLst>
          </p:cNvPr>
          <p:cNvSpPr>
            <a:spLocks noChangeArrowheads="1"/>
          </p:cNvSpPr>
          <p:nvPr/>
        </p:nvSpPr>
        <p:spPr bwMode="auto">
          <a:xfrm>
            <a:off x="2971800" y="3171826"/>
            <a:ext cx="32718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Three points to notice here:</a:t>
            </a:r>
          </a:p>
        </p:txBody>
      </p:sp>
      <p:sp>
        <p:nvSpPr>
          <p:cNvPr id="27656" name="Slide Number Placeholder 3">
            <a:extLst>
              <a:ext uri="{FF2B5EF4-FFF2-40B4-BE49-F238E27FC236}">
                <a16:creationId xmlns:a16="http://schemas.microsoft.com/office/drawing/2014/main" xmlns="" id="{CA975466-0F1E-4E5A-B60F-4C251119ADA2}"/>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75EA70D6-C335-4AA2-A782-4597A5E8FC94}" type="slidenum">
              <a:rPr lang="en-US" altLang="en-US" sz="1400"/>
              <a:pPr algn="r" eaLnBrk="1" hangingPunct="1">
                <a:spcBef>
                  <a:spcPct val="0"/>
                </a:spcBef>
                <a:buFontTx/>
                <a:buNone/>
              </a:pPr>
              <a:t>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3" grpId="0"/>
      <p:bldP spid="163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F4386B46-0087-446D-9177-536323968B0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2227" name="Slide Number Placeholder 3">
            <a:extLst>
              <a:ext uri="{FF2B5EF4-FFF2-40B4-BE49-F238E27FC236}">
                <a16:creationId xmlns:a16="http://schemas.microsoft.com/office/drawing/2014/main" xmlns="" id="{A3429B7A-C91D-4B5A-80E3-E46C3395AED9}"/>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682E63D-CB25-4D1C-ADE9-BFC9C2DE4F17}" type="slidenum">
              <a:rPr lang="en-US" altLang="en-US" sz="1400"/>
              <a:pPr algn="r" eaLnBrk="1" hangingPunct="1">
                <a:spcBef>
                  <a:spcPct val="0"/>
                </a:spcBef>
                <a:buFontTx/>
                <a:buNone/>
              </a:pPr>
              <a:t>30</a:t>
            </a:fld>
            <a:endParaRPr lang="en-US" altLang="en-US" sz="1400"/>
          </a:p>
        </p:txBody>
      </p:sp>
      <p:sp>
        <p:nvSpPr>
          <p:cNvPr id="52228" name="Text Box 4">
            <a:extLst>
              <a:ext uri="{FF2B5EF4-FFF2-40B4-BE49-F238E27FC236}">
                <a16:creationId xmlns:a16="http://schemas.microsoft.com/office/drawing/2014/main" xmlns="" id="{2FEBDD93-5BAB-4139-A0FA-D579173E3003}"/>
              </a:ext>
            </a:extLst>
          </p:cNvPr>
          <p:cNvSpPr txBox="1">
            <a:spLocks noChangeArrowheads="1"/>
          </p:cNvSpPr>
          <p:nvPr/>
        </p:nvSpPr>
        <p:spPr bwMode="auto">
          <a:xfrm>
            <a:off x="1676400" y="152400"/>
            <a:ext cx="685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Removing Controls:</a:t>
            </a:r>
          </a:p>
        </p:txBody>
      </p:sp>
      <p:sp>
        <p:nvSpPr>
          <p:cNvPr id="52229" name="Text Box 5">
            <a:extLst>
              <a:ext uri="{FF2B5EF4-FFF2-40B4-BE49-F238E27FC236}">
                <a16:creationId xmlns:a16="http://schemas.microsoft.com/office/drawing/2014/main" xmlns="" id="{C7B00BEB-DD8C-4D46-A7E3-AAA74B67EE6A}"/>
              </a:ext>
            </a:extLst>
          </p:cNvPr>
          <p:cNvSpPr txBox="1">
            <a:spLocks noChangeArrowheads="1"/>
          </p:cNvSpPr>
          <p:nvPr/>
        </p:nvSpPr>
        <p:spPr bwMode="auto">
          <a:xfrm>
            <a:off x="1752600" y="914401"/>
            <a:ext cx="868680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To remove a control, Container class defined a method:</a:t>
            </a:r>
          </a:p>
          <a:p>
            <a:pPr eaLnBrk="1" hangingPunct="1">
              <a:spcBef>
                <a:spcPct val="50000"/>
              </a:spcBef>
              <a:buFontTx/>
              <a:buNone/>
            </a:pPr>
            <a:r>
              <a:rPr lang="en-US" altLang="en-US" sz="2000"/>
              <a:t>	void remove(Component obj)</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xmlns="" id="{720E5DFF-0B3E-416E-8913-7E6AF1FCF4F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3251" name="Slide Number Placeholder 3">
            <a:extLst>
              <a:ext uri="{FF2B5EF4-FFF2-40B4-BE49-F238E27FC236}">
                <a16:creationId xmlns:a16="http://schemas.microsoft.com/office/drawing/2014/main" xmlns="" id="{A3944E2E-801B-4899-A88A-4DE279D7E8C0}"/>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D2743CC-A8F1-4484-98B5-8A42A5A25329}" type="slidenum">
              <a:rPr lang="en-US" altLang="en-US" sz="1400"/>
              <a:pPr algn="r" eaLnBrk="1" hangingPunct="1">
                <a:spcBef>
                  <a:spcPct val="0"/>
                </a:spcBef>
                <a:buFontTx/>
                <a:buNone/>
              </a:pPr>
              <a:t>31</a:t>
            </a:fld>
            <a:endParaRPr lang="en-US" altLang="en-US" sz="1400"/>
          </a:p>
        </p:txBody>
      </p:sp>
      <p:sp>
        <p:nvSpPr>
          <p:cNvPr id="53252" name="Text Box 4">
            <a:extLst>
              <a:ext uri="{FF2B5EF4-FFF2-40B4-BE49-F238E27FC236}">
                <a16:creationId xmlns:a16="http://schemas.microsoft.com/office/drawing/2014/main" xmlns="" id="{E7454CFF-0947-4B2D-AF59-61D220F508EA}"/>
              </a:ext>
            </a:extLst>
          </p:cNvPr>
          <p:cNvSpPr txBox="1">
            <a:spLocks noChangeArrowheads="1"/>
          </p:cNvSpPr>
          <p:nvPr/>
        </p:nvSpPr>
        <p:spPr bwMode="auto">
          <a:xfrm>
            <a:off x="1676400" y="1524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Label:</a:t>
            </a:r>
          </a:p>
        </p:txBody>
      </p:sp>
      <p:sp>
        <p:nvSpPr>
          <p:cNvPr id="53253" name="Text Box 5">
            <a:extLst>
              <a:ext uri="{FF2B5EF4-FFF2-40B4-BE49-F238E27FC236}">
                <a16:creationId xmlns:a16="http://schemas.microsoft.com/office/drawing/2014/main" xmlns="" id="{1F686D58-FAE8-4527-B87F-160C34AA86F4}"/>
              </a:ext>
            </a:extLst>
          </p:cNvPr>
          <p:cNvSpPr txBox="1">
            <a:spLocks noChangeArrowheads="1"/>
          </p:cNvSpPr>
          <p:nvPr/>
        </p:nvSpPr>
        <p:spPr bwMode="auto">
          <a:xfrm>
            <a:off x="1752600" y="762001"/>
            <a:ext cx="8915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Labels are passive controls that do not support any interaction with the user.</a:t>
            </a:r>
          </a:p>
        </p:txBody>
      </p:sp>
      <p:sp>
        <p:nvSpPr>
          <p:cNvPr id="32774" name="Text Box 6">
            <a:extLst>
              <a:ext uri="{FF2B5EF4-FFF2-40B4-BE49-F238E27FC236}">
                <a16:creationId xmlns:a16="http://schemas.microsoft.com/office/drawing/2014/main" xmlns="" id="{41061C04-2412-4933-8A83-7FE69B6797E2}"/>
              </a:ext>
            </a:extLst>
          </p:cNvPr>
          <p:cNvSpPr txBox="1">
            <a:spLocks noChangeArrowheads="1"/>
          </p:cNvSpPr>
          <p:nvPr/>
        </p:nvSpPr>
        <p:spPr bwMode="auto">
          <a:xfrm>
            <a:off x="1752600" y="1295401"/>
            <a:ext cx="3810000"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Label class Constructors:</a:t>
            </a:r>
          </a:p>
          <a:p>
            <a:pPr eaLnBrk="1" hangingPunct="1">
              <a:spcBef>
                <a:spcPct val="50000"/>
              </a:spcBef>
              <a:buFontTx/>
              <a:buNone/>
            </a:pPr>
            <a:r>
              <a:rPr lang="en-US" altLang="en-US" sz="2000"/>
              <a:t>Label( )</a:t>
            </a:r>
          </a:p>
          <a:p>
            <a:pPr eaLnBrk="1" hangingPunct="1">
              <a:spcBef>
                <a:spcPct val="50000"/>
              </a:spcBef>
              <a:buFontTx/>
              <a:buNone/>
            </a:pPr>
            <a:r>
              <a:rPr lang="en-US" altLang="en-US" sz="2000"/>
              <a:t>Label(String str)</a:t>
            </a:r>
          </a:p>
          <a:p>
            <a:pPr eaLnBrk="1" hangingPunct="1">
              <a:spcBef>
                <a:spcPct val="50000"/>
              </a:spcBef>
              <a:buFontTx/>
              <a:buNone/>
            </a:pPr>
            <a:r>
              <a:rPr lang="en-US" altLang="en-US" sz="2000"/>
              <a:t>Label(String str, int how)</a:t>
            </a:r>
          </a:p>
          <a:p>
            <a:pPr eaLnBrk="1" hangingPunct="1">
              <a:spcBef>
                <a:spcPct val="50000"/>
              </a:spcBef>
              <a:buFontTx/>
              <a:buNone/>
            </a:pPr>
            <a:r>
              <a:rPr lang="en-US" altLang="en-US" sz="2000"/>
              <a:t>   str is the text of the Label</a:t>
            </a:r>
          </a:p>
          <a:p>
            <a:pPr eaLnBrk="1" hangingPunct="1">
              <a:spcBef>
                <a:spcPct val="50000"/>
              </a:spcBef>
              <a:buFontTx/>
              <a:buNone/>
            </a:pPr>
            <a:r>
              <a:rPr lang="en-US" altLang="en-US" sz="2000"/>
              <a:t>   how specifies the alignment</a:t>
            </a:r>
          </a:p>
          <a:p>
            <a:pPr eaLnBrk="1" hangingPunct="1">
              <a:spcBef>
                <a:spcPct val="50000"/>
              </a:spcBef>
              <a:buFontTx/>
              <a:buNone/>
            </a:pPr>
            <a:r>
              <a:rPr lang="en-US" altLang="en-US" sz="2000"/>
              <a:t>      Label.LEFT</a:t>
            </a:r>
          </a:p>
          <a:p>
            <a:pPr eaLnBrk="1" hangingPunct="1">
              <a:spcBef>
                <a:spcPct val="50000"/>
              </a:spcBef>
              <a:buFontTx/>
              <a:buNone/>
            </a:pPr>
            <a:r>
              <a:rPr lang="en-US" altLang="en-US" sz="2000"/>
              <a:t>      Label.RIGHT</a:t>
            </a:r>
          </a:p>
          <a:p>
            <a:pPr eaLnBrk="1" hangingPunct="1">
              <a:spcBef>
                <a:spcPct val="50000"/>
              </a:spcBef>
              <a:buFontTx/>
              <a:buNone/>
            </a:pPr>
            <a:r>
              <a:rPr lang="en-US" altLang="en-US" sz="2000"/>
              <a:t>      Label.CENTER</a:t>
            </a:r>
          </a:p>
        </p:txBody>
      </p:sp>
      <p:sp>
        <p:nvSpPr>
          <p:cNvPr id="32775" name="Line 7">
            <a:extLst>
              <a:ext uri="{FF2B5EF4-FFF2-40B4-BE49-F238E27FC236}">
                <a16:creationId xmlns:a16="http://schemas.microsoft.com/office/drawing/2014/main" xmlns="" id="{BF0E0013-E5F6-45DA-8EFF-F7244293243A}"/>
              </a:ext>
            </a:extLst>
          </p:cNvPr>
          <p:cNvSpPr>
            <a:spLocks noChangeShapeType="1"/>
          </p:cNvSpPr>
          <p:nvPr/>
        </p:nvSpPr>
        <p:spPr bwMode="auto">
          <a:xfrm>
            <a:off x="5486400" y="1295400"/>
            <a:ext cx="0" cy="457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32776" name="Text Box 8">
            <a:extLst>
              <a:ext uri="{FF2B5EF4-FFF2-40B4-BE49-F238E27FC236}">
                <a16:creationId xmlns:a16="http://schemas.microsoft.com/office/drawing/2014/main" xmlns="" id="{430C3324-8B34-4A37-950F-2C80B111F893}"/>
              </a:ext>
            </a:extLst>
          </p:cNvPr>
          <p:cNvSpPr txBox="1">
            <a:spLocks noChangeArrowheads="1"/>
          </p:cNvSpPr>
          <p:nvPr/>
        </p:nvSpPr>
        <p:spPr bwMode="auto">
          <a:xfrm>
            <a:off x="5715000" y="1355726"/>
            <a:ext cx="4648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Methods:</a:t>
            </a:r>
          </a:p>
          <a:p>
            <a:pPr eaLnBrk="1" hangingPunct="1">
              <a:spcBef>
                <a:spcPct val="50000"/>
              </a:spcBef>
              <a:buFontTx/>
              <a:buNone/>
            </a:pPr>
            <a:r>
              <a:rPr lang="en-US" altLang="en-US" sz="2000"/>
              <a:t>void setText(String str)</a:t>
            </a:r>
          </a:p>
          <a:p>
            <a:pPr eaLnBrk="1" hangingPunct="1">
              <a:spcBef>
                <a:spcPct val="50000"/>
              </a:spcBef>
              <a:buFontTx/>
              <a:buNone/>
            </a:pPr>
            <a:r>
              <a:rPr lang="en-US" altLang="en-US" sz="2000"/>
              <a:t>String getText( )</a:t>
            </a:r>
          </a:p>
          <a:p>
            <a:pPr eaLnBrk="1" hangingPunct="1">
              <a:spcBef>
                <a:spcPct val="50000"/>
              </a:spcBef>
              <a:buFontTx/>
              <a:buNone/>
            </a:pPr>
            <a:r>
              <a:rPr lang="en-US" altLang="en-US" sz="2000"/>
              <a:t>void setAlignment(int how)</a:t>
            </a:r>
          </a:p>
          <a:p>
            <a:pPr eaLnBrk="1" hangingPunct="1">
              <a:spcBef>
                <a:spcPct val="50000"/>
              </a:spcBef>
              <a:buFontTx/>
              <a:buNone/>
            </a:pPr>
            <a:r>
              <a:rPr lang="en-US" altLang="en-US" sz="2000"/>
              <a:t>int getAlignment(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3046D65E-2244-40F3-B4FF-A0C3AF08BDC5}"/>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4275" name="Slide Number Placeholder 3">
            <a:extLst>
              <a:ext uri="{FF2B5EF4-FFF2-40B4-BE49-F238E27FC236}">
                <a16:creationId xmlns:a16="http://schemas.microsoft.com/office/drawing/2014/main" xmlns="" id="{4CBB78D5-2D9B-47BB-B22F-EEEB7551B810}"/>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9441B19F-30AC-411C-A9AD-B5330D5BFB63}" type="slidenum">
              <a:rPr lang="en-US" altLang="en-US" sz="1400"/>
              <a:pPr algn="r" eaLnBrk="1" hangingPunct="1">
                <a:spcBef>
                  <a:spcPct val="0"/>
                </a:spcBef>
                <a:buFontTx/>
                <a:buNone/>
              </a:pPr>
              <a:t>32</a:t>
            </a:fld>
            <a:endParaRPr lang="en-US" altLang="en-US" sz="1400"/>
          </a:p>
        </p:txBody>
      </p:sp>
      <p:sp>
        <p:nvSpPr>
          <p:cNvPr id="54276" name="Text Box 4">
            <a:extLst>
              <a:ext uri="{FF2B5EF4-FFF2-40B4-BE49-F238E27FC236}">
                <a16:creationId xmlns:a16="http://schemas.microsoft.com/office/drawing/2014/main" xmlns="" id="{E7E3BFD5-9547-4E3A-855D-B52814540F21}"/>
              </a:ext>
            </a:extLst>
          </p:cNvPr>
          <p:cNvSpPr txBox="1">
            <a:spLocks noChangeArrowheads="1"/>
          </p:cNvSpPr>
          <p:nvPr/>
        </p:nvSpPr>
        <p:spPr bwMode="auto">
          <a:xfrm>
            <a:off x="1676400" y="152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Button:</a:t>
            </a:r>
          </a:p>
        </p:txBody>
      </p:sp>
      <p:sp>
        <p:nvSpPr>
          <p:cNvPr id="54277" name="Text Box 5">
            <a:extLst>
              <a:ext uri="{FF2B5EF4-FFF2-40B4-BE49-F238E27FC236}">
                <a16:creationId xmlns:a16="http://schemas.microsoft.com/office/drawing/2014/main" xmlns="" id="{DBF9DCC6-59EB-455D-B2B2-16F5ADDA867B}"/>
              </a:ext>
            </a:extLst>
          </p:cNvPr>
          <p:cNvSpPr txBox="1">
            <a:spLocks noChangeArrowheads="1"/>
          </p:cNvSpPr>
          <p:nvPr/>
        </p:nvSpPr>
        <p:spPr bwMode="auto">
          <a:xfrm>
            <a:off x="1600200" y="762001"/>
            <a:ext cx="9144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button (push button) is a component that contains a label and that generates an event when it is pressed.</a:t>
            </a:r>
          </a:p>
        </p:txBody>
      </p:sp>
      <p:sp>
        <p:nvSpPr>
          <p:cNvPr id="33798" name="Text Box 6">
            <a:extLst>
              <a:ext uri="{FF2B5EF4-FFF2-40B4-BE49-F238E27FC236}">
                <a16:creationId xmlns:a16="http://schemas.microsoft.com/office/drawing/2014/main" xmlns="" id="{58301744-CE49-4083-BC1B-464646F548C8}"/>
              </a:ext>
            </a:extLst>
          </p:cNvPr>
          <p:cNvSpPr txBox="1">
            <a:spLocks noChangeArrowheads="1"/>
          </p:cNvSpPr>
          <p:nvPr/>
        </p:nvSpPr>
        <p:spPr bwMode="auto">
          <a:xfrm>
            <a:off x="1905000" y="1676401"/>
            <a:ext cx="3810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Button class Constructors:</a:t>
            </a:r>
          </a:p>
          <a:p>
            <a:pPr eaLnBrk="1" hangingPunct="1">
              <a:spcBef>
                <a:spcPct val="50000"/>
              </a:spcBef>
              <a:buFontTx/>
              <a:buNone/>
            </a:pPr>
            <a:r>
              <a:rPr lang="en-US" altLang="en-US" sz="2000"/>
              <a:t>   Button( )</a:t>
            </a:r>
          </a:p>
          <a:p>
            <a:pPr eaLnBrk="1" hangingPunct="1">
              <a:spcBef>
                <a:spcPct val="50000"/>
              </a:spcBef>
              <a:buFontTx/>
              <a:buNone/>
            </a:pPr>
            <a:r>
              <a:rPr lang="en-US" altLang="en-US" sz="2000"/>
              <a:t>   Button(String str)</a:t>
            </a:r>
          </a:p>
        </p:txBody>
      </p:sp>
      <p:sp>
        <p:nvSpPr>
          <p:cNvPr id="33800" name="Text Box 8">
            <a:extLst>
              <a:ext uri="{FF2B5EF4-FFF2-40B4-BE49-F238E27FC236}">
                <a16:creationId xmlns:a16="http://schemas.microsoft.com/office/drawing/2014/main" xmlns="" id="{BE2EA10F-C971-4AB0-A693-245D8E7AB4CB}"/>
              </a:ext>
            </a:extLst>
          </p:cNvPr>
          <p:cNvSpPr txBox="1">
            <a:spLocks noChangeArrowheads="1"/>
          </p:cNvSpPr>
          <p:nvPr/>
        </p:nvSpPr>
        <p:spPr bwMode="auto">
          <a:xfrm>
            <a:off x="1828800" y="3260726"/>
            <a:ext cx="4648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Methods:</a:t>
            </a:r>
          </a:p>
          <a:p>
            <a:pPr eaLnBrk="1" hangingPunct="1">
              <a:spcBef>
                <a:spcPct val="50000"/>
              </a:spcBef>
              <a:buFontTx/>
              <a:buNone/>
            </a:pPr>
            <a:r>
              <a:rPr lang="en-US" altLang="en-US" sz="2000"/>
              <a:t>   void setLabel(String str)</a:t>
            </a:r>
          </a:p>
          <a:p>
            <a:pPr eaLnBrk="1" hangingPunct="1">
              <a:spcBef>
                <a:spcPct val="50000"/>
              </a:spcBef>
              <a:buFontTx/>
              <a:buNone/>
            </a:pPr>
            <a:r>
              <a:rPr lang="en-US" altLang="en-US" sz="2000"/>
              <a:t>   String getLabel(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xmlns="" id="{689C6ABA-AB1A-45FF-B394-EE2577E4B501}"/>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5299" name="Slide Number Placeholder 3">
            <a:extLst>
              <a:ext uri="{FF2B5EF4-FFF2-40B4-BE49-F238E27FC236}">
                <a16:creationId xmlns:a16="http://schemas.microsoft.com/office/drawing/2014/main" xmlns="" id="{FD7CC8DF-CA77-4598-8853-C102885FDB1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14119C-BA80-4865-9D0B-DBDB29678034}" type="slidenum">
              <a:rPr lang="en-US" altLang="en-US" sz="1400"/>
              <a:pPr>
                <a:spcBef>
                  <a:spcPct val="0"/>
                </a:spcBef>
                <a:buFontTx/>
                <a:buNone/>
              </a:pPr>
              <a:t>33</a:t>
            </a:fld>
            <a:endParaRPr lang="en-US" altLang="en-US" sz="1400"/>
          </a:p>
        </p:txBody>
      </p:sp>
      <p:sp>
        <p:nvSpPr>
          <p:cNvPr id="55300" name="Text Box 4">
            <a:extLst>
              <a:ext uri="{FF2B5EF4-FFF2-40B4-BE49-F238E27FC236}">
                <a16:creationId xmlns:a16="http://schemas.microsoft.com/office/drawing/2014/main" xmlns="" id="{BBE87275-7CD8-48F7-BF03-13ECC4C02F0D}"/>
              </a:ext>
            </a:extLst>
          </p:cNvPr>
          <p:cNvSpPr txBox="1">
            <a:spLocks noChangeArrowheads="1"/>
          </p:cNvSpPr>
          <p:nvPr/>
        </p:nvSpPr>
        <p:spPr bwMode="auto">
          <a:xfrm>
            <a:off x="1676400" y="152400"/>
            <a:ext cx="647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AWT Controls:</a:t>
            </a:r>
          </a:p>
        </p:txBody>
      </p:sp>
      <p:sp>
        <p:nvSpPr>
          <p:cNvPr id="55301" name="Text Box 5">
            <a:extLst>
              <a:ext uri="{FF2B5EF4-FFF2-40B4-BE49-F238E27FC236}">
                <a16:creationId xmlns:a16="http://schemas.microsoft.com/office/drawing/2014/main" xmlns="" id="{8FAC6D52-7F87-4633-BAE5-6BDECE160DE8}"/>
              </a:ext>
            </a:extLst>
          </p:cNvPr>
          <p:cNvSpPr txBox="1">
            <a:spLocks noChangeArrowheads="1"/>
          </p:cNvSpPr>
          <p:nvPr/>
        </p:nvSpPr>
        <p:spPr bwMode="auto">
          <a:xfrm>
            <a:off x="1676400" y="746126"/>
            <a:ext cx="876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Controls are components that allow a user to interact with our application.</a:t>
            </a:r>
          </a:p>
        </p:txBody>
      </p:sp>
      <p:sp>
        <p:nvSpPr>
          <p:cNvPr id="55302" name="Text Box 6">
            <a:extLst>
              <a:ext uri="{FF2B5EF4-FFF2-40B4-BE49-F238E27FC236}">
                <a16:creationId xmlns:a16="http://schemas.microsoft.com/office/drawing/2014/main" xmlns="" id="{51A004E3-4038-4008-BB3D-8CD728BE0D12}"/>
              </a:ext>
            </a:extLst>
          </p:cNvPr>
          <p:cNvSpPr txBox="1">
            <a:spLocks noChangeArrowheads="1"/>
          </p:cNvSpPr>
          <p:nvPr/>
        </p:nvSpPr>
        <p:spPr bwMode="auto">
          <a:xfrm>
            <a:off x="3048000" y="1965326"/>
            <a:ext cx="22860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en-US" altLang="en-US" sz="2000"/>
              <a:t> Labels</a:t>
            </a:r>
          </a:p>
          <a:p>
            <a:pPr eaLnBrk="1" hangingPunct="1">
              <a:spcBef>
                <a:spcPct val="50000"/>
              </a:spcBef>
            </a:pPr>
            <a:r>
              <a:rPr lang="en-US" altLang="en-US" sz="2000"/>
              <a:t> Buttons</a:t>
            </a:r>
          </a:p>
          <a:p>
            <a:pPr eaLnBrk="1" hangingPunct="1">
              <a:spcBef>
                <a:spcPct val="50000"/>
              </a:spcBef>
            </a:pPr>
            <a:r>
              <a:rPr lang="en-US" altLang="en-US" sz="2000"/>
              <a:t> Check boxes</a:t>
            </a:r>
          </a:p>
          <a:p>
            <a:pPr eaLnBrk="1" hangingPunct="1">
              <a:spcBef>
                <a:spcPct val="50000"/>
              </a:spcBef>
            </a:pPr>
            <a:r>
              <a:rPr lang="en-US" altLang="en-US" sz="2000"/>
              <a:t> Choice lists</a:t>
            </a:r>
          </a:p>
          <a:p>
            <a:pPr eaLnBrk="1" hangingPunct="1">
              <a:spcBef>
                <a:spcPct val="50000"/>
              </a:spcBef>
            </a:pPr>
            <a:r>
              <a:rPr lang="en-US" altLang="en-US" sz="2000"/>
              <a:t> Lists</a:t>
            </a:r>
          </a:p>
          <a:p>
            <a:pPr eaLnBrk="1" hangingPunct="1">
              <a:spcBef>
                <a:spcPct val="50000"/>
              </a:spcBef>
            </a:pPr>
            <a:r>
              <a:rPr lang="en-US" altLang="en-US" sz="2000"/>
              <a:t> Scroll bars</a:t>
            </a:r>
          </a:p>
          <a:p>
            <a:pPr eaLnBrk="1" hangingPunct="1">
              <a:spcBef>
                <a:spcPct val="50000"/>
              </a:spcBef>
            </a:pPr>
            <a:r>
              <a:rPr lang="en-US" altLang="en-US" sz="2000"/>
              <a:t> Text editing</a:t>
            </a:r>
          </a:p>
        </p:txBody>
      </p:sp>
      <p:sp>
        <p:nvSpPr>
          <p:cNvPr id="55303" name="Rectangle 8">
            <a:extLst>
              <a:ext uri="{FF2B5EF4-FFF2-40B4-BE49-F238E27FC236}">
                <a16:creationId xmlns:a16="http://schemas.microsoft.com/office/drawing/2014/main" xmlns="" id="{7F809A84-7FC0-44AD-9F7E-39691CBCEAE7}"/>
              </a:ext>
            </a:extLst>
          </p:cNvPr>
          <p:cNvSpPr>
            <a:spLocks noChangeArrowheads="1"/>
          </p:cNvSpPr>
          <p:nvPr/>
        </p:nvSpPr>
        <p:spPr bwMode="auto">
          <a:xfrm>
            <a:off x="1676401" y="1295401"/>
            <a:ext cx="57689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AWT supports the following types of controls:</a:t>
            </a:r>
          </a:p>
        </p:txBody>
      </p:sp>
      <p:sp>
        <p:nvSpPr>
          <p:cNvPr id="55304" name="Text Box 9">
            <a:extLst>
              <a:ext uri="{FF2B5EF4-FFF2-40B4-BE49-F238E27FC236}">
                <a16:creationId xmlns:a16="http://schemas.microsoft.com/office/drawing/2014/main" xmlns="" id="{A02B5344-F9B7-4D4C-B1A1-FADC3C39C84A}"/>
              </a:ext>
            </a:extLst>
          </p:cNvPr>
          <p:cNvSpPr txBox="1">
            <a:spLocks noChangeArrowheads="1"/>
          </p:cNvSpPr>
          <p:nvPr/>
        </p:nvSpPr>
        <p:spPr bwMode="auto">
          <a:xfrm>
            <a:off x="1905000" y="5470526"/>
            <a:ext cx="6858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All these controls are subclasses of </a:t>
            </a:r>
            <a:r>
              <a:rPr lang="en-US" altLang="en-US" sz="2000" b="1"/>
              <a:t>Component</a:t>
            </a:r>
            <a:r>
              <a:rPr lang="en-US" altLang="en-US" sz="2000"/>
              <a:t> class.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2AE7F77A-B675-4FAE-8986-3D9586DDD72C}"/>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6323" name="Slide Number Placeholder 3">
            <a:extLst>
              <a:ext uri="{FF2B5EF4-FFF2-40B4-BE49-F238E27FC236}">
                <a16:creationId xmlns:a16="http://schemas.microsoft.com/office/drawing/2014/main" xmlns="" id="{D6814125-1558-4F5D-9E13-A6340337F72F}"/>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DD5090-8DAB-4B01-A35C-D11517FDE8A8}" type="slidenum">
              <a:rPr lang="en-US" altLang="en-US" sz="1400"/>
              <a:pPr>
                <a:spcBef>
                  <a:spcPct val="0"/>
                </a:spcBef>
                <a:buFontTx/>
                <a:buNone/>
              </a:pPr>
              <a:t>34</a:t>
            </a:fld>
            <a:endParaRPr lang="en-US" altLang="en-US" sz="1400"/>
          </a:p>
        </p:txBody>
      </p:sp>
      <p:sp>
        <p:nvSpPr>
          <p:cNvPr id="56324" name="Text Box 5">
            <a:extLst>
              <a:ext uri="{FF2B5EF4-FFF2-40B4-BE49-F238E27FC236}">
                <a16:creationId xmlns:a16="http://schemas.microsoft.com/office/drawing/2014/main" xmlns="" id="{40C24300-9C42-44B5-9F2D-739813E448B6}"/>
              </a:ext>
            </a:extLst>
          </p:cNvPr>
          <p:cNvSpPr txBox="1">
            <a:spLocks noChangeArrowheads="1"/>
          </p:cNvSpPr>
          <p:nvPr/>
        </p:nvSpPr>
        <p:spPr bwMode="auto">
          <a:xfrm>
            <a:off x="1676400" y="152400"/>
            <a:ext cx="685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Adding Controls:</a:t>
            </a:r>
          </a:p>
        </p:txBody>
      </p:sp>
      <p:sp>
        <p:nvSpPr>
          <p:cNvPr id="56325" name="Text Box 6">
            <a:extLst>
              <a:ext uri="{FF2B5EF4-FFF2-40B4-BE49-F238E27FC236}">
                <a16:creationId xmlns:a16="http://schemas.microsoft.com/office/drawing/2014/main" xmlns="" id="{D9BA66FC-61CF-457A-A2A9-47835870AC51}"/>
              </a:ext>
            </a:extLst>
          </p:cNvPr>
          <p:cNvSpPr txBox="1">
            <a:spLocks noChangeArrowheads="1"/>
          </p:cNvSpPr>
          <p:nvPr/>
        </p:nvSpPr>
        <p:spPr bwMode="auto">
          <a:xfrm>
            <a:off x="1600200" y="762001"/>
            <a:ext cx="8534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Steps to add a control to a container (Applet or Frame):</a:t>
            </a:r>
          </a:p>
        </p:txBody>
      </p:sp>
      <p:sp>
        <p:nvSpPr>
          <p:cNvPr id="56326" name="Text Box 7">
            <a:extLst>
              <a:ext uri="{FF2B5EF4-FFF2-40B4-BE49-F238E27FC236}">
                <a16:creationId xmlns:a16="http://schemas.microsoft.com/office/drawing/2014/main" xmlns="" id="{558292E8-1FE1-4E40-B996-188C86CE3C10}"/>
              </a:ext>
            </a:extLst>
          </p:cNvPr>
          <p:cNvSpPr txBox="1">
            <a:spLocks noChangeArrowheads="1"/>
          </p:cNvSpPr>
          <p:nvPr/>
        </p:nvSpPr>
        <p:spPr bwMode="auto">
          <a:xfrm>
            <a:off x="1600200" y="1355726"/>
            <a:ext cx="9220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AutoNum type="arabicPeriod"/>
            </a:pPr>
            <a:r>
              <a:rPr lang="en-US" altLang="en-US" sz="2000"/>
              <a:t>Create an instance of the desired control.</a:t>
            </a:r>
          </a:p>
          <a:p>
            <a:pPr eaLnBrk="1" hangingPunct="1">
              <a:spcBef>
                <a:spcPct val="50000"/>
              </a:spcBef>
              <a:buFontTx/>
              <a:buAutoNum type="arabicPeriod"/>
            </a:pPr>
            <a:r>
              <a:rPr lang="en-US" altLang="en-US" sz="2000"/>
              <a:t>Add it to the container by calling the add method defined in </a:t>
            </a:r>
            <a:r>
              <a:rPr lang="en-US" altLang="en-US" sz="2000" b="1"/>
              <a:t>Container</a:t>
            </a:r>
            <a:r>
              <a:rPr lang="en-US" altLang="en-US" sz="2000"/>
              <a:t> class.</a:t>
            </a:r>
          </a:p>
          <a:p>
            <a:pPr eaLnBrk="1" hangingPunct="1">
              <a:spcBef>
                <a:spcPct val="50000"/>
              </a:spcBef>
              <a:buFontTx/>
              <a:buNone/>
            </a:pPr>
            <a:r>
              <a:rPr lang="en-US" altLang="en-US" sz="2000"/>
              <a:t>		Component add(Component obj)</a:t>
            </a:r>
          </a:p>
          <a:p>
            <a:pPr eaLnBrk="1" hangingPunct="1">
              <a:spcBef>
                <a:spcPct val="50000"/>
              </a:spcBef>
              <a:buFontTx/>
              <a:buNone/>
            </a:pPr>
            <a:r>
              <a:rPr lang="en-US" altLang="en-US" sz="2000"/>
              <a:t>	obj is the instance of the control.</a:t>
            </a:r>
          </a:p>
          <a:p>
            <a:pPr eaLnBrk="1" hangingPunct="1">
              <a:spcBef>
                <a:spcPct val="50000"/>
              </a:spcBef>
              <a:buFontTx/>
              <a:buNone/>
            </a:pPr>
            <a:r>
              <a:rPr lang="en-US" altLang="en-US" sz="2000"/>
              <a:t>Once a control is added, it will automatically visible on the container.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DFB494C7-E5AB-4EAE-933B-657EBEBF425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7347" name="Slide Number Placeholder 3">
            <a:extLst>
              <a:ext uri="{FF2B5EF4-FFF2-40B4-BE49-F238E27FC236}">
                <a16:creationId xmlns:a16="http://schemas.microsoft.com/office/drawing/2014/main" xmlns="" id="{C82C575C-E49D-4A56-B6B6-971CABD29AF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25D5333-7B36-4212-8BE8-A07EB1CF685B}" type="slidenum">
              <a:rPr lang="en-US" altLang="en-US" sz="1400"/>
              <a:pPr>
                <a:spcBef>
                  <a:spcPct val="0"/>
                </a:spcBef>
                <a:buFontTx/>
                <a:buNone/>
              </a:pPr>
              <a:t>35</a:t>
            </a:fld>
            <a:endParaRPr lang="en-US" altLang="en-US" sz="1400"/>
          </a:p>
        </p:txBody>
      </p:sp>
      <p:sp>
        <p:nvSpPr>
          <p:cNvPr id="57348" name="Text Box 4">
            <a:extLst>
              <a:ext uri="{FF2B5EF4-FFF2-40B4-BE49-F238E27FC236}">
                <a16:creationId xmlns:a16="http://schemas.microsoft.com/office/drawing/2014/main" xmlns="" id="{F2BA4724-7A26-4CA8-85B9-F537031871CA}"/>
              </a:ext>
            </a:extLst>
          </p:cNvPr>
          <p:cNvSpPr txBox="1">
            <a:spLocks noChangeArrowheads="1"/>
          </p:cNvSpPr>
          <p:nvPr/>
        </p:nvSpPr>
        <p:spPr bwMode="auto">
          <a:xfrm>
            <a:off x="1676400" y="152400"/>
            <a:ext cx="685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Removing Controls:</a:t>
            </a:r>
          </a:p>
        </p:txBody>
      </p:sp>
      <p:sp>
        <p:nvSpPr>
          <p:cNvPr id="57349" name="Text Box 5">
            <a:extLst>
              <a:ext uri="{FF2B5EF4-FFF2-40B4-BE49-F238E27FC236}">
                <a16:creationId xmlns:a16="http://schemas.microsoft.com/office/drawing/2014/main" xmlns="" id="{554966A8-8667-4631-8E35-EE9013AF75E1}"/>
              </a:ext>
            </a:extLst>
          </p:cNvPr>
          <p:cNvSpPr txBox="1">
            <a:spLocks noChangeArrowheads="1"/>
          </p:cNvSpPr>
          <p:nvPr/>
        </p:nvSpPr>
        <p:spPr bwMode="auto">
          <a:xfrm>
            <a:off x="1752600" y="914401"/>
            <a:ext cx="868680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To remove a control, Container class defined a method:</a:t>
            </a:r>
          </a:p>
          <a:p>
            <a:pPr eaLnBrk="1" hangingPunct="1">
              <a:spcBef>
                <a:spcPct val="50000"/>
              </a:spcBef>
              <a:buFontTx/>
              <a:buNone/>
            </a:pPr>
            <a:r>
              <a:rPr lang="en-US" altLang="en-US" sz="2000"/>
              <a:t>	void remove(Component obj)</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D4DAF6D6-9383-4E55-BFA1-767E890D20B6}"/>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8371" name="Slide Number Placeholder 3">
            <a:extLst>
              <a:ext uri="{FF2B5EF4-FFF2-40B4-BE49-F238E27FC236}">
                <a16:creationId xmlns:a16="http://schemas.microsoft.com/office/drawing/2014/main" xmlns="" id="{CC8257E6-CBA9-4068-BD49-6E1124A5633C}"/>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A64A36-E2DC-43EA-AF5D-169E441EF389}" type="slidenum">
              <a:rPr lang="en-US" altLang="en-US" sz="1400"/>
              <a:pPr>
                <a:spcBef>
                  <a:spcPct val="0"/>
                </a:spcBef>
                <a:buFontTx/>
                <a:buNone/>
              </a:pPr>
              <a:t>36</a:t>
            </a:fld>
            <a:endParaRPr lang="en-US" altLang="en-US" sz="1400"/>
          </a:p>
        </p:txBody>
      </p:sp>
      <p:sp>
        <p:nvSpPr>
          <p:cNvPr id="58372" name="Text Box 4">
            <a:extLst>
              <a:ext uri="{FF2B5EF4-FFF2-40B4-BE49-F238E27FC236}">
                <a16:creationId xmlns:a16="http://schemas.microsoft.com/office/drawing/2014/main" xmlns="" id="{8438432B-D9CF-43D8-A71F-9DE36B9DD85E}"/>
              </a:ext>
            </a:extLst>
          </p:cNvPr>
          <p:cNvSpPr txBox="1">
            <a:spLocks noChangeArrowheads="1"/>
          </p:cNvSpPr>
          <p:nvPr/>
        </p:nvSpPr>
        <p:spPr bwMode="auto">
          <a:xfrm>
            <a:off x="1676400" y="1524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Label:</a:t>
            </a:r>
          </a:p>
        </p:txBody>
      </p:sp>
      <p:sp>
        <p:nvSpPr>
          <p:cNvPr id="58373" name="Text Box 5">
            <a:extLst>
              <a:ext uri="{FF2B5EF4-FFF2-40B4-BE49-F238E27FC236}">
                <a16:creationId xmlns:a16="http://schemas.microsoft.com/office/drawing/2014/main" xmlns="" id="{00BE8E6E-F8BC-409D-AF90-847E64A7015D}"/>
              </a:ext>
            </a:extLst>
          </p:cNvPr>
          <p:cNvSpPr txBox="1">
            <a:spLocks noChangeArrowheads="1"/>
          </p:cNvSpPr>
          <p:nvPr/>
        </p:nvSpPr>
        <p:spPr bwMode="auto">
          <a:xfrm>
            <a:off x="1752600" y="762001"/>
            <a:ext cx="8915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Labels are passive controls that do not support any interaction with the user.</a:t>
            </a:r>
          </a:p>
        </p:txBody>
      </p:sp>
      <p:sp>
        <p:nvSpPr>
          <p:cNvPr id="32774" name="Text Box 6">
            <a:extLst>
              <a:ext uri="{FF2B5EF4-FFF2-40B4-BE49-F238E27FC236}">
                <a16:creationId xmlns:a16="http://schemas.microsoft.com/office/drawing/2014/main" xmlns="" id="{0BB8C538-4E9C-4E75-8E97-8D26C2C5C674}"/>
              </a:ext>
            </a:extLst>
          </p:cNvPr>
          <p:cNvSpPr txBox="1">
            <a:spLocks noChangeArrowheads="1"/>
          </p:cNvSpPr>
          <p:nvPr/>
        </p:nvSpPr>
        <p:spPr bwMode="auto">
          <a:xfrm>
            <a:off x="1752600" y="1295401"/>
            <a:ext cx="3810000"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Label class Constructors:</a:t>
            </a:r>
          </a:p>
          <a:p>
            <a:pPr eaLnBrk="1" hangingPunct="1">
              <a:spcBef>
                <a:spcPct val="50000"/>
              </a:spcBef>
              <a:buFontTx/>
              <a:buNone/>
            </a:pPr>
            <a:r>
              <a:rPr lang="en-US" altLang="en-US" sz="2000"/>
              <a:t>Label( )</a:t>
            </a:r>
          </a:p>
          <a:p>
            <a:pPr eaLnBrk="1" hangingPunct="1">
              <a:spcBef>
                <a:spcPct val="50000"/>
              </a:spcBef>
              <a:buFontTx/>
              <a:buNone/>
            </a:pPr>
            <a:r>
              <a:rPr lang="en-US" altLang="en-US" sz="2000"/>
              <a:t>Label(String str)</a:t>
            </a:r>
          </a:p>
          <a:p>
            <a:pPr eaLnBrk="1" hangingPunct="1">
              <a:spcBef>
                <a:spcPct val="50000"/>
              </a:spcBef>
              <a:buFontTx/>
              <a:buNone/>
            </a:pPr>
            <a:r>
              <a:rPr lang="en-US" altLang="en-US" sz="2000"/>
              <a:t>Label(String str, int how)</a:t>
            </a:r>
          </a:p>
          <a:p>
            <a:pPr eaLnBrk="1" hangingPunct="1">
              <a:spcBef>
                <a:spcPct val="50000"/>
              </a:spcBef>
              <a:buFontTx/>
              <a:buNone/>
            </a:pPr>
            <a:r>
              <a:rPr lang="en-US" altLang="en-US" sz="2000"/>
              <a:t>   str is the text of the Label</a:t>
            </a:r>
          </a:p>
          <a:p>
            <a:pPr eaLnBrk="1" hangingPunct="1">
              <a:spcBef>
                <a:spcPct val="50000"/>
              </a:spcBef>
              <a:buFontTx/>
              <a:buNone/>
            </a:pPr>
            <a:r>
              <a:rPr lang="en-US" altLang="en-US" sz="2000"/>
              <a:t>   how specifies the alignment</a:t>
            </a:r>
          </a:p>
          <a:p>
            <a:pPr eaLnBrk="1" hangingPunct="1">
              <a:spcBef>
                <a:spcPct val="50000"/>
              </a:spcBef>
              <a:buFontTx/>
              <a:buNone/>
            </a:pPr>
            <a:r>
              <a:rPr lang="en-US" altLang="en-US" sz="2000"/>
              <a:t>      Label.LEFT</a:t>
            </a:r>
          </a:p>
          <a:p>
            <a:pPr eaLnBrk="1" hangingPunct="1">
              <a:spcBef>
                <a:spcPct val="50000"/>
              </a:spcBef>
              <a:buFontTx/>
              <a:buNone/>
            </a:pPr>
            <a:r>
              <a:rPr lang="en-US" altLang="en-US" sz="2000"/>
              <a:t>      Label.RIGHT</a:t>
            </a:r>
          </a:p>
          <a:p>
            <a:pPr eaLnBrk="1" hangingPunct="1">
              <a:spcBef>
                <a:spcPct val="50000"/>
              </a:spcBef>
              <a:buFontTx/>
              <a:buNone/>
            </a:pPr>
            <a:r>
              <a:rPr lang="en-US" altLang="en-US" sz="2000"/>
              <a:t>      Label.CENTER</a:t>
            </a:r>
          </a:p>
        </p:txBody>
      </p:sp>
      <p:sp>
        <p:nvSpPr>
          <p:cNvPr id="32775" name="Line 7">
            <a:extLst>
              <a:ext uri="{FF2B5EF4-FFF2-40B4-BE49-F238E27FC236}">
                <a16:creationId xmlns:a16="http://schemas.microsoft.com/office/drawing/2014/main" xmlns="" id="{4FCBBCA4-42CE-4D23-B0A8-9E4DFE882BD9}"/>
              </a:ext>
            </a:extLst>
          </p:cNvPr>
          <p:cNvSpPr>
            <a:spLocks noChangeShapeType="1"/>
          </p:cNvSpPr>
          <p:nvPr/>
        </p:nvSpPr>
        <p:spPr bwMode="auto">
          <a:xfrm>
            <a:off x="5486400" y="1295400"/>
            <a:ext cx="0" cy="457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32776" name="Text Box 8">
            <a:extLst>
              <a:ext uri="{FF2B5EF4-FFF2-40B4-BE49-F238E27FC236}">
                <a16:creationId xmlns:a16="http://schemas.microsoft.com/office/drawing/2014/main" xmlns="" id="{8D83A8AB-DB3E-4A19-A794-1A6A59CF43C8}"/>
              </a:ext>
            </a:extLst>
          </p:cNvPr>
          <p:cNvSpPr txBox="1">
            <a:spLocks noChangeArrowheads="1"/>
          </p:cNvSpPr>
          <p:nvPr/>
        </p:nvSpPr>
        <p:spPr bwMode="auto">
          <a:xfrm>
            <a:off x="5715000" y="1355726"/>
            <a:ext cx="4648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Methods:</a:t>
            </a:r>
          </a:p>
          <a:p>
            <a:pPr eaLnBrk="1" hangingPunct="1">
              <a:spcBef>
                <a:spcPct val="50000"/>
              </a:spcBef>
              <a:buFontTx/>
              <a:buNone/>
            </a:pPr>
            <a:r>
              <a:rPr lang="en-US" altLang="en-US" sz="2000"/>
              <a:t>void setText(String str)</a:t>
            </a:r>
          </a:p>
          <a:p>
            <a:pPr eaLnBrk="1" hangingPunct="1">
              <a:spcBef>
                <a:spcPct val="50000"/>
              </a:spcBef>
              <a:buFontTx/>
              <a:buNone/>
            </a:pPr>
            <a:r>
              <a:rPr lang="en-US" altLang="en-US" sz="2000"/>
              <a:t>String getText( )</a:t>
            </a:r>
          </a:p>
          <a:p>
            <a:pPr eaLnBrk="1" hangingPunct="1">
              <a:spcBef>
                <a:spcPct val="50000"/>
              </a:spcBef>
              <a:buFontTx/>
              <a:buNone/>
            </a:pPr>
            <a:r>
              <a:rPr lang="en-US" altLang="en-US" sz="2000"/>
              <a:t>void setAlignment(int how)</a:t>
            </a:r>
          </a:p>
          <a:p>
            <a:pPr eaLnBrk="1" hangingPunct="1">
              <a:spcBef>
                <a:spcPct val="50000"/>
              </a:spcBef>
              <a:buFontTx/>
              <a:buNone/>
            </a:pPr>
            <a:r>
              <a:rPr lang="en-US" altLang="en-US" sz="2000"/>
              <a:t>int getAlignment(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CF5E403-EE6B-4683-9F4D-A6D56817860D}"/>
              </a:ext>
            </a:extLst>
          </p:cNvPr>
          <p:cNvPicPr>
            <a:picLocks noChangeAspect="1"/>
          </p:cNvPicPr>
          <p:nvPr/>
        </p:nvPicPr>
        <p:blipFill>
          <a:blip r:embed="rId2"/>
          <a:stretch>
            <a:fillRect/>
          </a:stretch>
        </p:blipFill>
        <p:spPr>
          <a:xfrm>
            <a:off x="344178" y="148418"/>
            <a:ext cx="5311033" cy="5956959"/>
          </a:xfrm>
          <a:prstGeom prst="rect">
            <a:avLst/>
          </a:prstGeom>
        </p:spPr>
      </p:pic>
      <p:pic>
        <p:nvPicPr>
          <p:cNvPr id="9" name="Picture 8">
            <a:extLst>
              <a:ext uri="{FF2B5EF4-FFF2-40B4-BE49-F238E27FC236}">
                <a16:creationId xmlns:a16="http://schemas.microsoft.com/office/drawing/2014/main" xmlns="" id="{39595902-532C-4312-A10C-6E2A6D068231}"/>
              </a:ext>
            </a:extLst>
          </p:cNvPr>
          <p:cNvPicPr>
            <a:picLocks noChangeAspect="1"/>
          </p:cNvPicPr>
          <p:nvPr/>
        </p:nvPicPr>
        <p:blipFill>
          <a:blip r:embed="rId3"/>
          <a:stretch>
            <a:fillRect/>
          </a:stretch>
        </p:blipFill>
        <p:spPr>
          <a:xfrm>
            <a:off x="6037073" y="1772258"/>
            <a:ext cx="4314825" cy="733425"/>
          </a:xfrm>
          <a:prstGeom prst="rect">
            <a:avLst/>
          </a:prstGeom>
        </p:spPr>
      </p:pic>
      <p:pic>
        <p:nvPicPr>
          <p:cNvPr id="11" name="Picture 10">
            <a:extLst>
              <a:ext uri="{FF2B5EF4-FFF2-40B4-BE49-F238E27FC236}">
                <a16:creationId xmlns:a16="http://schemas.microsoft.com/office/drawing/2014/main" xmlns="" id="{8EFF854D-DF10-4A12-B789-D71D8FF9C746}"/>
              </a:ext>
            </a:extLst>
          </p:cNvPr>
          <p:cNvPicPr>
            <a:picLocks noChangeAspect="1"/>
          </p:cNvPicPr>
          <p:nvPr/>
        </p:nvPicPr>
        <p:blipFill>
          <a:blip r:embed="rId4"/>
          <a:stretch>
            <a:fillRect/>
          </a:stretch>
        </p:blipFill>
        <p:spPr>
          <a:xfrm>
            <a:off x="6037073" y="317092"/>
            <a:ext cx="4591050" cy="1181100"/>
          </a:xfrm>
          <a:prstGeom prst="rect">
            <a:avLst/>
          </a:prstGeom>
        </p:spPr>
      </p:pic>
      <p:pic>
        <p:nvPicPr>
          <p:cNvPr id="13" name="Picture 12">
            <a:extLst>
              <a:ext uri="{FF2B5EF4-FFF2-40B4-BE49-F238E27FC236}">
                <a16:creationId xmlns:a16="http://schemas.microsoft.com/office/drawing/2014/main" xmlns="" id="{D5DE733A-496A-4CF1-8DEC-FC5546581476}"/>
              </a:ext>
            </a:extLst>
          </p:cNvPr>
          <p:cNvPicPr>
            <a:picLocks noChangeAspect="1"/>
          </p:cNvPicPr>
          <p:nvPr/>
        </p:nvPicPr>
        <p:blipFill>
          <a:blip r:embed="rId5"/>
          <a:stretch>
            <a:fillRect/>
          </a:stretch>
        </p:blipFill>
        <p:spPr>
          <a:xfrm>
            <a:off x="6536791" y="3126897"/>
            <a:ext cx="4857750" cy="2990850"/>
          </a:xfrm>
          <a:prstGeom prst="rect">
            <a:avLst/>
          </a:prstGeom>
        </p:spPr>
      </p:pic>
    </p:spTree>
    <p:extLst>
      <p:ext uri="{BB962C8B-B14F-4D97-AF65-F5344CB8AC3E}">
        <p14:creationId xmlns:p14="http://schemas.microsoft.com/office/powerpoint/2010/main" xmlns="" val="195815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8B22BD48-2B1E-4CA5-BB44-9A676548D497}"/>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59395" name="Slide Number Placeholder 3">
            <a:extLst>
              <a:ext uri="{FF2B5EF4-FFF2-40B4-BE49-F238E27FC236}">
                <a16:creationId xmlns:a16="http://schemas.microsoft.com/office/drawing/2014/main" xmlns="" id="{493BA579-35F6-46C2-B7B8-762E0CF9A856}"/>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59E5C9-8FE9-4A97-B0B6-AFDCAC9CA0A9}" type="slidenum">
              <a:rPr lang="en-US" altLang="en-US" sz="1400"/>
              <a:pPr>
                <a:spcBef>
                  <a:spcPct val="0"/>
                </a:spcBef>
                <a:buFontTx/>
                <a:buNone/>
              </a:pPr>
              <a:t>38</a:t>
            </a:fld>
            <a:endParaRPr lang="en-US" altLang="en-US" sz="1400"/>
          </a:p>
        </p:txBody>
      </p:sp>
      <p:sp>
        <p:nvSpPr>
          <p:cNvPr id="59396" name="Text Box 4">
            <a:extLst>
              <a:ext uri="{FF2B5EF4-FFF2-40B4-BE49-F238E27FC236}">
                <a16:creationId xmlns:a16="http://schemas.microsoft.com/office/drawing/2014/main" xmlns="" id="{375FB56B-E0A8-4881-B4FE-E9B3E758DB8D}"/>
              </a:ext>
            </a:extLst>
          </p:cNvPr>
          <p:cNvSpPr txBox="1">
            <a:spLocks noChangeArrowheads="1"/>
          </p:cNvSpPr>
          <p:nvPr/>
        </p:nvSpPr>
        <p:spPr bwMode="auto">
          <a:xfrm>
            <a:off x="1676400" y="152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Button:</a:t>
            </a:r>
          </a:p>
        </p:txBody>
      </p:sp>
      <p:sp>
        <p:nvSpPr>
          <p:cNvPr id="59397" name="Text Box 5">
            <a:extLst>
              <a:ext uri="{FF2B5EF4-FFF2-40B4-BE49-F238E27FC236}">
                <a16:creationId xmlns:a16="http://schemas.microsoft.com/office/drawing/2014/main" xmlns="" id="{4A92B31F-ECB3-498C-BC8B-EA09CA920DF1}"/>
              </a:ext>
            </a:extLst>
          </p:cNvPr>
          <p:cNvSpPr txBox="1">
            <a:spLocks noChangeArrowheads="1"/>
          </p:cNvSpPr>
          <p:nvPr/>
        </p:nvSpPr>
        <p:spPr bwMode="auto">
          <a:xfrm>
            <a:off x="1600200" y="762001"/>
            <a:ext cx="9144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button (push button) is a component that contains a label and that generates an event when it is pressed.</a:t>
            </a:r>
          </a:p>
        </p:txBody>
      </p:sp>
      <p:sp>
        <p:nvSpPr>
          <p:cNvPr id="33798" name="Text Box 6">
            <a:extLst>
              <a:ext uri="{FF2B5EF4-FFF2-40B4-BE49-F238E27FC236}">
                <a16:creationId xmlns:a16="http://schemas.microsoft.com/office/drawing/2014/main" xmlns="" id="{8C4D7A95-85B2-4887-99BD-AA762BEE4644}"/>
              </a:ext>
            </a:extLst>
          </p:cNvPr>
          <p:cNvSpPr txBox="1">
            <a:spLocks noChangeArrowheads="1"/>
          </p:cNvSpPr>
          <p:nvPr/>
        </p:nvSpPr>
        <p:spPr bwMode="auto">
          <a:xfrm>
            <a:off x="1905000" y="1676401"/>
            <a:ext cx="3810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Button class Constructors:</a:t>
            </a:r>
          </a:p>
          <a:p>
            <a:pPr eaLnBrk="1" hangingPunct="1">
              <a:spcBef>
                <a:spcPct val="50000"/>
              </a:spcBef>
              <a:buFontTx/>
              <a:buNone/>
            </a:pPr>
            <a:r>
              <a:rPr lang="en-US" altLang="en-US" sz="2000"/>
              <a:t>   Button( )</a:t>
            </a:r>
          </a:p>
          <a:p>
            <a:pPr eaLnBrk="1" hangingPunct="1">
              <a:spcBef>
                <a:spcPct val="50000"/>
              </a:spcBef>
              <a:buFontTx/>
              <a:buNone/>
            </a:pPr>
            <a:r>
              <a:rPr lang="en-US" altLang="en-US" sz="2000"/>
              <a:t>   Button(String str)</a:t>
            </a:r>
          </a:p>
        </p:txBody>
      </p:sp>
      <p:sp>
        <p:nvSpPr>
          <p:cNvPr id="33800" name="Text Box 8">
            <a:extLst>
              <a:ext uri="{FF2B5EF4-FFF2-40B4-BE49-F238E27FC236}">
                <a16:creationId xmlns:a16="http://schemas.microsoft.com/office/drawing/2014/main" xmlns="" id="{C1E185CF-6B44-4B9B-9FD7-41873EE5270F}"/>
              </a:ext>
            </a:extLst>
          </p:cNvPr>
          <p:cNvSpPr txBox="1">
            <a:spLocks noChangeArrowheads="1"/>
          </p:cNvSpPr>
          <p:nvPr/>
        </p:nvSpPr>
        <p:spPr bwMode="auto">
          <a:xfrm>
            <a:off x="1828800" y="3260726"/>
            <a:ext cx="4648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Methods:</a:t>
            </a:r>
          </a:p>
          <a:p>
            <a:pPr eaLnBrk="1" hangingPunct="1">
              <a:spcBef>
                <a:spcPct val="50000"/>
              </a:spcBef>
              <a:buFontTx/>
              <a:buNone/>
            </a:pPr>
            <a:r>
              <a:rPr lang="en-US" altLang="en-US" sz="2000"/>
              <a:t>   void setLabel(String str)</a:t>
            </a:r>
          </a:p>
          <a:p>
            <a:pPr eaLnBrk="1" hangingPunct="1">
              <a:spcBef>
                <a:spcPct val="50000"/>
              </a:spcBef>
              <a:buFontTx/>
              <a:buNone/>
            </a:pPr>
            <a:r>
              <a:rPr lang="en-US" altLang="en-US" sz="2000"/>
              <a:t>   String getLabel(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55AB99C-4593-4E31-9A43-AB68D6A30A02}"/>
              </a:ext>
            </a:extLst>
          </p:cNvPr>
          <p:cNvPicPr>
            <a:picLocks noChangeAspect="1"/>
          </p:cNvPicPr>
          <p:nvPr/>
        </p:nvPicPr>
        <p:blipFill>
          <a:blip r:embed="rId2"/>
          <a:stretch>
            <a:fillRect/>
          </a:stretch>
        </p:blipFill>
        <p:spPr>
          <a:xfrm>
            <a:off x="133130" y="57150"/>
            <a:ext cx="6467475" cy="6743700"/>
          </a:xfrm>
          <a:prstGeom prst="rect">
            <a:avLst/>
          </a:prstGeom>
        </p:spPr>
      </p:pic>
      <p:pic>
        <p:nvPicPr>
          <p:cNvPr id="5" name="Picture 4">
            <a:extLst>
              <a:ext uri="{FF2B5EF4-FFF2-40B4-BE49-F238E27FC236}">
                <a16:creationId xmlns:a16="http://schemas.microsoft.com/office/drawing/2014/main" xmlns="" id="{ED8CE67A-5BC8-470C-B634-3EDB8A67BF3C}"/>
              </a:ext>
            </a:extLst>
          </p:cNvPr>
          <p:cNvPicPr>
            <a:picLocks noChangeAspect="1"/>
          </p:cNvPicPr>
          <p:nvPr/>
        </p:nvPicPr>
        <p:blipFill>
          <a:blip r:embed="rId3"/>
          <a:stretch>
            <a:fillRect/>
          </a:stretch>
        </p:blipFill>
        <p:spPr>
          <a:xfrm>
            <a:off x="7172325" y="427672"/>
            <a:ext cx="3333750" cy="1247775"/>
          </a:xfrm>
          <a:prstGeom prst="rect">
            <a:avLst/>
          </a:prstGeom>
        </p:spPr>
      </p:pic>
      <p:pic>
        <p:nvPicPr>
          <p:cNvPr id="7" name="Picture 6">
            <a:extLst>
              <a:ext uri="{FF2B5EF4-FFF2-40B4-BE49-F238E27FC236}">
                <a16:creationId xmlns:a16="http://schemas.microsoft.com/office/drawing/2014/main" xmlns="" id="{4FF4DB66-4ED1-42FC-8576-D9272E0070F2}"/>
              </a:ext>
            </a:extLst>
          </p:cNvPr>
          <p:cNvPicPr>
            <a:picLocks noChangeAspect="1"/>
          </p:cNvPicPr>
          <p:nvPr/>
        </p:nvPicPr>
        <p:blipFill>
          <a:blip r:embed="rId4"/>
          <a:stretch>
            <a:fillRect/>
          </a:stretch>
        </p:blipFill>
        <p:spPr>
          <a:xfrm>
            <a:off x="6192276" y="2012779"/>
            <a:ext cx="4867275" cy="1228725"/>
          </a:xfrm>
          <a:prstGeom prst="rect">
            <a:avLst/>
          </a:prstGeom>
        </p:spPr>
      </p:pic>
      <p:pic>
        <p:nvPicPr>
          <p:cNvPr id="9" name="Picture 8">
            <a:extLst>
              <a:ext uri="{FF2B5EF4-FFF2-40B4-BE49-F238E27FC236}">
                <a16:creationId xmlns:a16="http://schemas.microsoft.com/office/drawing/2014/main" xmlns="" id="{99D18BA9-1F0E-4952-81EA-A20990A3D443}"/>
              </a:ext>
            </a:extLst>
          </p:cNvPr>
          <p:cNvPicPr>
            <a:picLocks noChangeAspect="1"/>
          </p:cNvPicPr>
          <p:nvPr/>
        </p:nvPicPr>
        <p:blipFill>
          <a:blip r:embed="rId5"/>
          <a:stretch>
            <a:fillRect/>
          </a:stretch>
        </p:blipFill>
        <p:spPr>
          <a:xfrm>
            <a:off x="6096000" y="3177100"/>
            <a:ext cx="4457700" cy="1047750"/>
          </a:xfrm>
          <a:prstGeom prst="rect">
            <a:avLst/>
          </a:prstGeom>
        </p:spPr>
      </p:pic>
      <p:pic>
        <p:nvPicPr>
          <p:cNvPr id="11" name="Picture 10">
            <a:extLst>
              <a:ext uri="{FF2B5EF4-FFF2-40B4-BE49-F238E27FC236}">
                <a16:creationId xmlns:a16="http://schemas.microsoft.com/office/drawing/2014/main" xmlns="" id="{C5FB6210-B279-4125-8318-B1294ACA86A7}"/>
              </a:ext>
            </a:extLst>
          </p:cNvPr>
          <p:cNvPicPr>
            <a:picLocks noChangeAspect="1"/>
          </p:cNvPicPr>
          <p:nvPr/>
        </p:nvPicPr>
        <p:blipFill>
          <a:blip r:embed="rId6"/>
          <a:stretch>
            <a:fillRect/>
          </a:stretch>
        </p:blipFill>
        <p:spPr>
          <a:xfrm>
            <a:off x="5943600" y="4378716"/>
            <a:ext cx="4762500" cy="2590800"/>
          </a:xfrm>
          <a:prstGeom prst="rect">
            <a:avLst/>
          </a:prstGeom>
        </p:spPr>
      </p:pic>
    </p:spTree>
    <p:extLst>
      <p:ext uri="{BB962C8B-B14F-4D97-AF65-F5344CB8AC3E}">
        <p14:creationId xmlns:p14="http://schemas.microsoft.com/office/powerpoint/2010/main" xmlns="" val="231088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xmlns="" id="{3C86B48C-CFC2-42B5-BA52-9D51312285FF}"/>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28675" name="Slide Number Placeholder 3">
            <a:extLst>
              <a:ext uri="{FF2B5EF4-FFF2-40B4-BE49-F238E27FC236}">
                <a16:creationId xmlns:a16="http://schemas.microsoft.com/office/drawing/2014/main" xmlns="" id="{A1F8E578-5056-4D09-864D-E254EEDF0D55}"/>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4E9F247B-4EEE-48C4-9AEF-CC0783408886}" type="slidenum">
              <a:rPr lang="en-US" altLang="en-US" sz="1400"/>
              <a:pPr algn="r" eaLnBrk="1" hangingPunct="1">
                <a:spcBef>
                  <a:spcPct val="0"/>
                </a:spcBef>
                <a:buFontTx/>
                <a:buNone/>
              </a:pPr>
              <a:t>4</a:t>
            </a:fld>
            <a:endParaRPr lang="en-US" altLang="en-US" sz="1400"/>
          </a:p>
        </p:txBody>
      </p:sp>
      <p:sp>
        <p:nvSpPr>
          <p:cNvPr id="28676" name="Text Box 4">
            <a:extLst>
              <a:ext uri="{FF2B5EF4-FFF2-40B4-BE49-F238E27FC236}">
                <a16:creationId xmlns:a16="http://schemas.microsoft.com/office/drawing/2014/main" xmlns="" id="{B057592E-D10F-4638-A8B7-B423D3DF88B4}"/>
              </a:ext>
            </a:extLst>
          </p:cNvPr>
          <p:cNvSpPr txBox="1">
            <a:spLocks noChangeArrowheads="1"/>
          </p:cNvSpPr>
          <p:nvPr/>
        </p:nvSpPr>
        <p:spPr bwMode="auto">
          <a:xfrm>
            <a:off x="1676400" y="152400"/>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Events:</a:t>
            </a:r>
          </a:p>
        </p:txBody>
      </p:sp>
      <p:sp>
        <p:nvSpPr>
          <p:cNvPr id="28677" name="Text Box 5">
            <a:extLst>
              <a:ext uri="{FF2B5EF4-FFF2-40B4-BE49-F238E27FC236}">
                <a16:creationId xmlns:a16="http://schemas.microsoft.com/office/drawing/2014/main" xmlns="" id="{7CD136C4-1BBB-40AE-BDE6-F78E7FE90E85}"/>
              </a:ext>
            </a:extLst>
          </p:cNvPr>
          <p:cNvSpPr txBox="1">
            <a:spLocks noChangeArrowheads="1"/>
          </p:cNvSpPr>
          <p:nvPr/>
        </p:nvSpPr>
        <p:spPr bwMode="auto">
          <a:xfrm>
            <a:off x="1752600" y="914401"/>
            <a:ext cx="8534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An event is an object that describes a state change in a source.</a:t>
            </a:r>
          </a:p>
        </p:txBody>
      </p:sp>
      <p:sp>
        <p:nvSpPr>
          <p:cNvPr id="28678" name="Rectangle 6">
            <a:extLst>
              <a:ext uri="{FF2B5EF4-FFF2-40B4-BE49-F238E27FC236}">
                <a16:creationId xmlns:a16="http://schemas.microsoft.com/office/drawing/2014/main" xmlns="" id="{57F7C8EF-E8FA-4965-93CA-E31D64FC3EF0}"/>
              </a:ext>
            </a:extLst>
          </p:cNvPr>
          <p:cNvSpPr>
            <a:spLocks noChangeArrowheads="1"/>
          </p:cNvSpPr>
          <p:nvPr/>
        </p:nvSpPr>
        <p:spPr bwMode="auto">
          <a:xfrm>
            <a:off x="1828800" y="1584326"/>
            <a:ext cx="7772400"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Some activities that cause events to be generated are:</a:t>
            </a:r>
          </a:p>
          <a:p>
            <a:pPr eaLnBrk="1" hangingPunct="1">
              <a:spcBef>
                <a:spcPct val="0"/>
              </a:spcBef>
              <a:buFontTx/>
              <a:buChar char="-"/>
            </a:pPr>
            <a:r>
              <a:rPr lang="en-US" altLang="en-US" sz="2000"/>
              <a:t> pressing a button</a:t>
            </a:r>
          </a:p>
          <a:p>
            <a:pPr eaLnBrk="1" hangingPunct="1">
              <a:spcBef>
                <a:spcPct val="0"/>
              </a:spcBef>
              <a:buFontTx/>
              <a:buChar char="-"/>
            </a:pPr>
            <a:r>
              <a:rPr lang="en-US" altLang="en-US" sz="2000"/>
              <a:t> entering a character via keyboard</a:t>
            </a:r>
          </a:p>
          <a:p>
            <a:pPr eaLnBrk="1" hangingPunct="1">
              <a:spcBef>
                <a:spcPct val="0"/>
              </a:spcBef>
              <a:buFontTx/>
              <a:buChar char="-"/>
            </a:pPr>
            <a:r>
              <a:rPr lang="en-US" altLang="en-US" sz="2000"/>
              <a:t> clicking mouse</a:t>
            </a:r>
          </a:p>
          <a:p>
            <a:pPr eaLnBrk="1" hangingPunct="1">
              <a:spcBef>
                <a:spcPct val="0"/>
              </a:spcBef>
              <a:buFontTx/>
              <a:buChar char="-"/>
            </a:pPr>
            <a:r>
              <a:rPr lang="en-US" altLang="en-US" sz="2000"/>
              <a:t> selecting a checkbox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9A4CB664-B246-4E87-967D-BDDBC98F5EA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0419" name="Slide Number Placeholder 3">
            <a:extLst>
              <a:ext uri="{FF2B5EF4-FFF2-40B4-BE49-F238E27FC236}">
                <a16:creationId xmlns:a16="http://schemas.microsoft.com/office/drawing/2014/main" xmlns="" id="{F5CBD9F6-ACAF-438C-BDD5-BD1D6B622DA8}"/>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35C4C0-0D82-483C-A642-680F53E6E51C}" type="slidenum">
              <a:rPr lang="en-US" altLang="en-US" sz="1400"/>
              <a:pPr>
                <a:spcBef>
                  <a:spcPct val="0"/>
                </a:spcBef>
                <a:buFontTx/>
                <a:buNone/>
              </a:pPr>
              <a:t>40</a:t>
            </a:fld>
            <a:endParaRPr lang="en-US" altLang="en-US" sz="1400"/>
          </a:p>
        </p:txBody>
      </p:sp>
      <p:sp>
        <p:nvSpPr>
          <p:cNvPr id="60420" name="Text Box 4">
            <a:extLst>
              <a:ext uri="{FF2B5EF4-FFF2-40B4-BE49-F238E27FC236}">
                <a16:creationId xmlns:a16="http://schemas.microsoft.com/office/drawing/2014/main" xmlns="" id="{172E9B2A-459F-4FB0-B318-ED955AE49CD9}"/>
              </a:ext>
            </a:extLst>
          </p:cNvPr>
          <p:cNvSpPr txBox="1">
            <a:spLocks noChangeArrowheads="1"/>
          </p:cNvSpPr>
          <p:nvPr/>
        </p:nvSpPr>
        <p:spPr bwMode="auto">
          <a:xfrm>
            <a:off x="1676400" y="152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Checkbox:</a:t>
            </a:r>
          </a:p>
        </p:txBody>
      </p:sp>
      <p:sp>
        <p:nvSpPr>
          <p:cNvPr id="60421" name="Text Box 5">
            <a:extLst>
              <a:ext uri="{FF2B5EF4-FFF2-40B4-BE49-F238E27FC236}">
                <a16:creationId xmlns:a16="http://schemas.microsoft.com/office/drawing/2014/main" xmlns="" id="{D31006F1-5D40-4589-B53D-2230AF09C669}"/>
              </a:ext>
            </a:extLst>
          </p:cNvPr>
          <p:cNvSpPr txBox="1">
            <a:spLocks noChangeArrowheads="1"/>
          </p:cNvSpPr>
          <p:nvPr/>
        </p:nvSpPr>
        <p:spPr bwMode="auto">
          <a:xfrm>
            <a:off x="1752600" y="685801"/>
            <a:ext cx="891540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check box is a control that is used to turn an option on or off (check mark).</a:t>
            </a:r>
          </a:p>
          <a:p>
            <a:pPr eaLnBrk="1" hangingPunct="1">
              <a:spcBef>
                <a:spcPct val="50000"/>
              </a:spcBef>
              <a:buFontTx/>
              <a:buNone/>
            </a:pPr>
            <a:r>
              <a:rPr lang="en-US" altLang="en-US" sz="2000"/>
              <a:t>Each time a check box is selected or deselected, an item event is generated.</a:t>
            </a:r>
          </a:p>
        </p:txBody>
      </p:sp>
      <p:sp>
        <p:nvSpPr>
          <p:cNvPr id="34822" name="Text Box 6">
            <a:extLst>
              <a:ext uri="{FF2B5EF4-FFF2-40B4-BE49-F238E27FC236}">
                <a16:creationId xmlns:a16="http://schemas.microsoft.com/office/drawing/2014/main" xmlns="" id="{8BFCF437-5C1D-46D6-BECB-3B5768BD04C5}"/>
              </a:ext>
            </a:extLst>
          </p:cNvPr>
          <p:cNvSpPr txBox="1">
            <a:spLocks noChangeArrowheads="1"/>
          </p:cNvSpPr>
          <p:nvPr/>
        </p:nvSpPr>
        <p:spPr bwMode="auto">
          <a:xfrm>
            <a:off x="1752600" y="1584326"/>
            <a:ext cx="6781800" cy="268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Checkbox class Constructors:</a:t>
            </a:r>
          </a:p>
          <a:p>
            <a:pPr eaLnBrk="1" hangingPunct="1">
              <a:spcBef>
                <a:spcPct val="50000"/>
              </a:spcBef>
              <a:buFontTx/>
              <a:buNone/>
            </a:pPr>
            <a:r>
              <a:rPr lang="en-US" altLang="en-US" sz="2000"/>
              <a:t>   Checkbox( )</a:t>
            </a:r>
          </a:p>
          <a:p>
            <a:pPr eaLnBrk="1" hangingPunct="1">
              <a:spcBef>
                <a:spcPct val="50000"/>
              </a:spcBef>
              <a:buFontTx/>
              <a:buNone/>
            </a:pPr>
            <a:r>
              <a:rPr lang="en-US" altLang="en-US" sz="2000"/>
              <a:t>   Checkbox(String str)</a:t>
            </a:r>
          </a:p>
          <a:p>
            <a:pPr eaLnBrk="1" hangingPunct="1">
              <a:spcBef>
                <a:spcPct val="50000"/>
              </a:spcBef>
              <a:buFontTx/>
              <a:buNone/>
            </a:pPr>
            <a:r>
              <a:rPr lang="en-US" altLang="en-US" sz="2000"/>
              <a:t>   Checkbox(String str, boolean on)</a:t>
            </a:r>
          </a:p>
          <a:p>
            <a:pPr eaLnBrk="1" hangingPunct="1">
              <a:spcBef>
                <a:spcPct val="50000"/>
              </a:spcBef>
              <a:buFontTx/>
              <a:buNone/>
            </a:pPr>
            <a:r>
              <a:rPr lang="en-US" altLang="en-US" sz="2000"/>
              <a:t>   Checkbox(String str, boolean on, CheckboxGroup cbg)</a:t>
            </a:r>
          </a:p>
          <a:p>
            <a:pPr eaLnBrk="1" hangingPunct="1">
              <a:spcBef>
                <a:spcPct val="50000"/>
              </a:spcBef>
              <a:buFontTx/>
              <a:buNone/>
            </a:pPr>
            <a:r>
              <a:rPr lang="en-US" altLang="en-US" sz="2000"/>
              <a:t>   Checkbox(String str, CheckboxGroup cbg, boolean on)</a:t>
            </a:r>
          </a:p>
        </p:txBody>
      </p:sp>
      <p:sp>
        <p:nvSpPr>
          <p:cNvPr id="34823" name="Text Box 7">
            <a:extLst>
              <a:ext uri="{FF2B5EF4-FFF2-40B4-BE49-F238E27FC236}">
                <a16:creationId xmlns:a16="http://schemas.microsoft.com/office/drawing/2014/main" xmlns="" id="{2F732E75-905F-4223-93CA-B475A0CBFDD5}"/>
              </a:ext>
            </a:extLst>
          </p:cNvPr>
          <p:cNvSpPr txBox="1">
            <a:spLocks noChangeArrowheads="1"/>
          </p:cNvSpPr>
          <p:nvPr/>
        </p:nvSpPr>
        <p:spPr bwMode="auto">
          <a:xfrm>
            <a:off x="1828800" y="4327526"/>
            <a:ext cx="4648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Checkbox</a:t>
            </a:r>
            <a:r>
              <a:rPr lang="en-US" altLang="en-US" sz="2000"/>
              <a:t> </a:t>
            </a:r>
            <a:r>
              <a:rPr lang="en-US" altLang="en-US" sz="2000" b="1"/>
              <a:t>methods:</a:t>
            </a:r>
          </a:p>
          <a:p>
            <a:pPr eaLnBrk="1" hangingPunct="1">
              <a:spcBef>
                <a:spcPct val="50000"/>
              </a:spcBef>
              <a:buFontTx/>
              <a:buNone/>
            </a:pPr>
            <a:r>
              <a:rPr lang="en-US" altLang="en-US" sz="2000"/>
              <a:t>   void setLabel(String str)</a:t>
            </a:r>
          </a:p>
          <a:p>
            <a:pPr eaLnBrk="1" hangingPunct="1">
              <a:spcBef>
                <a:spcPct val="50000"/>
              </a:spcBef>
              <a:buFontTx/>
              <a:buNone/>
            </a:pPr>
            <a:r>
              <a:rPr lang="en-US" altLang="en-US" sz="2000"/>
              <a:t>   String getLabel( )</a:t>
            </a:r>
          </a:p>
          <a:p>
            <a:pPr eaLnBrk="1" hangingPunct="1">
              <a:spcBef>
                <a:spcPct val="50000"/>
              </a:spcBef>
              <a:buFontTx/>
              <a:buNone/>
            </a:pPr>
            <a:r>
              <a:rPr lang="en-US" altLang="en-US" sz="2000"/>
              <a:t>   void setState(boolean on)</a:t>
            </a:r>
          </a:p>
          <a:p>
            <a:pPr eaLnBrk="1" hangingPunct="1">
              <a:spcBef>
                <a:spcPct val="50000"/>
              </a:spcBef>
              <a:buFontTx/>
              <a:buNone/>
            </a:pPr>
            <a:r>
              <a:rPr lang="en-US" altLang="en-US" sz="2000"/>
              <a:t>   boolean getState( )</a:t>
            </a:r>
          </a:p>
        </p:txBody>
      </p:sp>
      <p:sp>
        <p:nvSpPr>
          <p:cNvPr id="34824" name="Rectangle 8">
            <a:extLst>
              <a:ext uri="{FF2B5EF4-FFF2-40B4-BE49-F238E27FC236}">
                <a16:creationId xmlns:a16="http://schemas.microsoft.com/office/drawing/2014/main" xmlns="" id="{2AF6A757-9B83-4567-835C-116232A503A3}"/>
              </a:ext>
            </a:extLst>
          </p:cNvPr>
          <p:cNvSpPr>
            <a:spLocks noChangeArrowheads="1"/>
          </p:cNvSpPr>
          <p:nvPr/>
        </p:nvSpPr>
        <p:spPr bwMode="auto">
          <a:xfrm>
            <a:off x="5334000" y="4343401"/>
            <a:ext cx="5029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CheckboxGroup methods:</a:t>
            </a:r>
          </a:p>
          <a:p>
            <a:pPr eaLnBrk="1" hangingPunct="1">
              <a:spcBef>
                <a:spcPct val="50000"/>
              </a:spcBef>
              <a:buFontTx/>
              <a:buNone/>
            </a:pPr>
            <a:r>
              <a:rPr lang="en-US" altLang="en-US" sz="2000"/>
              <a:t>   Checkbox getSelectedCheckbox( )</a:t>
            </a:r>
          </a:p>
          <a:p>
            <a:pPr eaLnBrk="1" hangingPunct="1">
              <a:spcBef>
                <a:spcPct val="50000"/>
              </a:spcBef>
              <a:buFontTx/>
              <a:buNone/>
            </a:pPr>
            <a:r>
              <a:rPr lang="en-US" altLang="en-US" sz="2000"/>
              <a:t>   void setSelectedCheckbox(Checkbox cb)</a:t>
            </a:r>
          </a:p>
        </p:txBody>
      </p:sp>
      <p:sp>
        <p:nvSpPr>
          <p:cNvPr id="34825" name="Line 9">
            <a:extLst>
              <a:ext uri="{FF2B5EF4-FFF2-40B4-BE49-F238E27FC236}">
                <a16:creationId xmlns:a16="http://schemas.microsoft.com/office/drawing/2014/main" xmlns="" id="{676C5840-3A03-4BE8-9C6B-D68792C2B6A5}"/>
              </a:ext>
            </a:extLst>
          </p:cNvPr>
          <p:cNvSpPr>
            <a:spLocks noChangeShapeType="1"/>
          </p:cNvSpPr>
          <p:nvPr/>
        </p:nvSpPr>
        <p:spPr bwMode="auto">
          <a:xfrm>
            <a:off x="5181600" y="4419600"/>
            <a:ext cx="0" cy="2209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3" grpId="0"/>
      <p:bldP spid="348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245A4CF-32B9-4E5B-BF29-36380AF28CFF}"/>
              </a:ext>
            </a:extLst>
          </p:cNvPr>
          <p:cNvPicPr>
            <a:picLocks noChangeAspect="1"/>
          </p:cNvPicPr>
          <p:nvPr/>
        </p:nvPicPr>
        <p:blipFill>
          <a:blip r:embed="rId2"/>
          <a:stretch>
            <a:fillRect/>
          </a:stretch>
        </p:blipFill>
        <p:spPr>
          <a:xfrm>
            <a:off x="0" y="0"/>
            <a:ext cx="6629400" cy="6724357"/>
          </a:xfrm>
          <a:prstGeom prst="rect">
            <a:avLst/>
          </a:prstGeom>
        </p:spPr>
      </p:pic>
      <p:pic>
        <p:nvPicPr>
          <p:cNvPr id="5" name="Picture 4">
            <a:extLst>
              <a:ext uri="{FF2B5EF4-FFF2-40B4-BE49-F238E27FC236}">
                <a16:creationId xmlns:a16="http://schemas.microsoft.com/office/drawing/2014/main" xmlns="" id="{219F8223-6860-4188-A346-4A7F7DB73DC1}"/>
              </a:ext>
            </a:extLst>
          </p:cNvPr>
          <p:cNvPicPr>
            <a:picLocks noChangeAspect="1"/>
          </p:cNvPicPr>
          <p:nvPr/>
        </p:nvPicPr>
        <p:blipFill>
          <a:blip r:embed="rId3"/>
          <a:stretch>
            <a:fillRect/>
          </a:stretch>
        </p:blipFill>
        <p:spPr>
          <a:xfrm>
            <a:off x="6825248" y="161778"/>
            <a:ext cx="4562475" cy="3200400"/>
          </a:xfrm>
          <a:prstGeom prst="rect">
            <a:avLst/>
          </a:prstGeom>
        </p:spPr>
      </p:pic>
      <p:pic>
        <p:nvPicPr>
          <p:cNvPr id="7" name="Picture 6">
            <a:extLst>
              <a:ext uri="{FF2B5EF4-FFF2-40B4-BE49-F238E27FC236}">
                <a16:creationId xmlns:a16="http://schemas.microsoft.com/office/drawing/2014/main" xmlns="" id="{C24A7D96-9ACC-4D37-A060-65B9B52A85FA}"/>
              </a:ext>
            </a:extLst>
          </p:cNvPr>
          <p:cNvPicPr>
            <a:picLocks noChangeAspect="1"/>
          </p:cNvPicPr>
          <p:nvPr/>
        </p:nvPicPr>
        <p:blipFill>
          <a:blip r:embed="rId4"/>
          <a:stretch>
            <a:fillRect/>
          </a:stretch>
        </p:blipFill>
        <p:spPr>
          <a:xfrm>
            <a:off x="6025148" y="4094357"/>
            <a:ext cx="5362575" cy="1285875"/>
          </a:xfrm>
          <a:prstGeom prst="rect">
            <a:avLst/>
          </a:prstGeom>
        </p:spPr>
      </p:pic>
    </p:spTree>
    <p:extLst>
      <p:ext uri="{BB962C8B-B14F-4D97-AF65-F5344CB8AC3E}">
        <p14:creationId xmlns:p14="http://schemas.microsoft.com/office/powerpoint/2010/main" xmlns="" val="331669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060A11C-4A41-4288-B8C9-6E12C1E1C250}"/>
              </a:ext>
            </a:extLst>
          </p:cNvPr>
          <p:cNvPicPr>
            <a:picLocks noChangeAspect="1"/>
          </p:cNvPicPr>
          <p:nvPr/>
        </p:nvPicPr>
        <p:blipFill>
          <a:blip r:embed="rId2"/>
          <a:stretch>
            <a:fillRect/>
          </a:stretch>
        </p:blipFill>
        <p:spPr>
          <a:xfrm>
            <a:off x="686752" y="309489"/>
            <a:ext cx="4600575" cy="2799471"/>
          </a:xfrm>
          <a:prstGeom prst="rect">
            <a:avLst/>
          </a:prstGeom>
        </p:spPr>
      </p:pic>
      <p:pic>
        <p:nvPicPr>
          <p:cNvPr id="5" name="Picture 4">
            <a:extLst>
              <a:ext uri="{FF2B5EF4-FFF2-40B4-BE49-F238E27FC236}">
                <a16:creationId xmlns:a16="http://schemas.microsoft.com/office/drawing/2014/main" xmlns="" id="{EE370905-7F37-47DF-848E-21A5C05234C3}"/>
              </a:ext>
            </a:extLst>
          </p:cNvPr>
          <p:cNvPicPr>
            <a:picLocks noChangeAspect="1"/>
          </p:cNvPicPr>
          <p:nvPr/>
        </p:nvPicPr>
        <p:blipFill>
          <a:blip r:embed="rId3"/>
          <a:stretch>
            <a:fillRect/>
          </a:stretch>
        </p:blipFill>
        <p:spPr>
          <a:xfrm>
            <a:off x="5683348" y="309489"/>
            <a:ext cx="6063175" cy="4881489"/>
          </a:xfrm>
          <a:prstGeom prst="rect">
            <a:avLst/>
          </a:prstGeom>
        </p:spPr>
      </p:pic>
    </p:spTree>
    <p:extLst>
      <p:ext uri="{BB962C8B-B14F-4D97-AF65-F5344CB8AC3E}">
        <p14:creationId xmlns:p14="http://schemas.microsoft.com/office/powerpoint/2010/main" xmlns="" val="674574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3B7B254F-05A8-42A5-918C-F7A9F6EB0F93}"/>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1443" name="Slide Number Placeholder 3">
            <a:extLst>
              <a:ext uri="{FF2B5EF4-FFF2-40B4-BE49-F238E27FC236}">
                <a16:creationId xmlns:a16="http://schemas.microsoft.com/office/drawing/2014/main" xmlns="" id="{D9A58C66-C6BD-473B-843B-407655BA05DD}"/>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F94271-025B-44D0-8F04-F2CCF29A29CC}" type="slidenum">
              <a:rPr lang="en-US" altLang="en-US" sz="1400"/>
              <a:pPr>
                <a:spcBef>
                  <a:spcPct val="0"/>
                </a:spcBef>
                <a:buFontTx/>
                <a:buNone/>
              </a:pPr>
              <a:t>43</a:t>
            </a:fld>
            <a:endParaRPr lang="en-US" altLang="en-US" sz="1400"/>
          </a:p>
        </p:txBody>
      </p:sp>
      <p:sp>
        <p:nvSpPr>
          <p:cNvPr id="61444" name="Text Box 4">
            <a:extLst>
              <a:ext uri="{FF2B5EF4-FFF2-40B4-BE49-F238E27FC236}">
                <a16:creationId xmlns:a16="http://schemas.microsoft.com/office/drawing/2014/main" xmlns="" id="{528447D8-83CC-4A9D-A9C4-80469C8122AF}"/>
              </a:ext>
            </a:extLst>
          </p:cNvPr>
          <p:cNvSpPr txBox="1">
            <a:spLocks noChangeArrowheads="1"/>
          </p:cNvSpPr>
          <p:nvPr/>
        </p:nvSpPr>
        <p:spPr bwMode="auto">
          <a:xfrm>
            <a:off x="1676400" y="152400"/>
            <a:ext cx="533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Choice:</a:t>
            </a:r>
          </a:p>
        </p:txBody>
      </p:sp>
      <p:sp>
        <p:nvSpPr>
          <p:cNvPr id="35845" name="Text Box 5">
            <a:extLst>
              <a:ext uri="{FF2B5EF4-FFF2-40B4-BE49-F238E27FC236}">
                <a16:creationId xmlns:a16="http://schemas.microsoft.com/office/drawing/2014/main" xmlns="" id="{58727EAF-4A17-4106-8A19-AAF1F7C27B41}"/>
              </a:ext>
            </a:extLst>
          </p:cNvPr>
          <p:cNvSpPr txBox="1">
            <a:spLocks noChangeArrowheads="1"/>
          </p:cNvSpPr>
          <p:nvPr/>
        </p:nvSpPr>
        <p:spPr bwMode="auto">
          <a:xfrm>
            <a:off x="1752600" y="685801"/>
            <a:ext cx="73914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Choice is used to create a pop-up list of items.</a:t>
            </a:r>
          </a:p>
          <a:p>
            <a:pPr eaLnBrk="1" hangingPunct="1">
              <a:spcBef>
                <a:spcPct val="50000"/>
              </a:spcBef>
              <a:buFontTx/>
              <a:buNone/>
            </a:pPr>
            <a:r>
              <a:rPr lang="en-US" altLang="en-US" sz="2000"/>
              <a:t>Each time a choice is selected, an item event is generated.</a:t>
            </a:r>
          </a:p>
          <a:p>
            <a:pPr eaLnBrk="1" hangingPunct="1">
              <a:spcBef>
                <a:spcPct val="50000"/>
              </a:spcBef>
              <a:buFontTx/>
              <a:buNone/>
            </a:pPr>
            <a:r>
              <a:rPr lang="en-US" altLang="en-US" sz="2000"/>
              <a:t>Choice class contains only the default constructor.</a:t>
            </a:r>
          </a:p>
        </p:txBody>
      </p:sp>
      <p:sp>
        <p:nvSpPr>
          <p:cNvPr id="35846" name="Text Box 6">
            <a:extLst>
              <a:ext uri="{FF2B5EF4-FFF2-40B4-BE49-F238E27FC236}">
                <a16:creationId xmlns:a16="http://schemas.microsoft.com/office/drawing/2014/main" xmlns="" id="{2F6E106A-1750-4D09-90BB-06A6F9E9FF77}"/>
              </a:ext>
            </a:extLst>
          </p:cNvPr>
          <p:cNvSpPr txBox="1">
            <a:spLocks noChangeArrowheads="1"/>
          </p:cNvSpPr>
          <p:nvPr/>
        </p:nvSpPr>
        <p:spPr bwMode="auto">
          <a:xfrm>
            <a:off x="1752600" y="2041526"/>
            <a:ext cx="4038600"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Choice methods:</a:t>
            </a:r>
          </a:p>
          <a:p>
            <a:pPr eaLnBrk="1" hangingPunct="1">
              <a:spcBef>
                <a:spcPct val="50000"/>
              </a:spcBef>
              <a:buFontTx/>
              <a:buNone/>
            </a:pPr>
            <a:r>
              <a:rPr lang="en-US" altLang="en-US" sz="2000"/>
              <a:t>   void addItem(String name)</a:t>
            </a:r>
          </a:p>
          <a:p>
            <a:pPr eaLnBrk="1" hangingPunct="1">
              <a:spcBef>
                <a:spcPct val="50000"/>
              </a:spcBef>
              <a:buFontTx/>
              <a:buNone/>
            </a:pPr>
            <a:r>
              <a:rPr lang="en-US" altLang="en-US" sz="2000"/>
              <a:t>   void add(String name)</a:t>
            </a:r>
          </a:p>
          <a:p>
            <a:pPr eaLnBrk="1" hangingPunct="1">
              <a:spcBef>
                <a:spcPct val="50000"/>
              </a:spcBef>
              <a:buFontTx/>
              <a:buNone/>
            </a:pPr>
            <a:r>
              <a:rPr lang="en-US" altLang="en-US" sz="2000"/>
              <a:t>   String getSelectedItem( )</a:t>
            </a:r>
          </a:p>
          <a:p>
            <a:pPr eaLnBrk="1" hangingPunct="1">
              <a:spcBef>
                <a:spcPct val="50000"/>
              </a:spcBef>
              <a:buFontTx/>
              <a:buNone/>
            </a:pPr>
            <a:r>
              <a:rPr lang="en-US" altLang="en-US" sz="2000"/>
              <a:t>   int getSelectedIndex( )</a:t>
            </a:r>
          </a:p>
          <a:p>
            <a:pPr eaLnBrk="1" hangingPunct="1">
              <a:spcBef>
                <a:spcPct val="50000"/>
              </a:spcBef>
              <a:buFontTx/>
              <a:buNone/>
            </a:pPr>
            <a:r>
              <a:rPr lang="en-US" altLang="en-US" sz="2000"/>
              <a:t>   int getItemCount( )</a:t>
            </a:r>
          </a:p>
          <a:p>
            <a:pPr eaLnBrk="1" hangingPunct="1">
              <a:spcBef>
                <a:spcPct val="50000"/>
              </a:spcBef>
              <a:buFontTx/>
              <a:buNone/>
            </a:pPr>
            <a:r>
              <a:rPr lang="en-US" altLang="en-US" sz="2000"/>
              <a:t>   void select(int index)</a:t>
            </a:r>
          </a:p>
          <a:p>
            <a:pPr eaLnBrk="1" hangingPunct="1">
              <a:spcBef>
                <a:spcPct val="50000"/>
              </a:spcBef>
              <a:buFontTx/>
              <a:buNone/>
            </a:pPr>
            <a:r>
              <a:rPr lang="en-US" altLang="en-US" sz="2000"/>
              <a:t>   void select(String name)</a:t>
            </a:r>
          </a:p>
          <a:p>
            <a:pPr eaLnBrk="1" hangingPunct="1">
              <a:spcBef>
                <a:spcPct val="50000"/>
              </a:spcBef>
              <a:buFontTx/>
              <a:buNone/>
            </a:pPr>
            <a:r>
              <a:rPr lang="en-US" altLang="en-US" sz="2000"/>
              <a:t>   String getItem(int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30332D3-BE6C-4187-9621-645B0EEDFC8C}"/>
              </a:ext>
            </a:extLst>
          </p:cNvPr>
          <p:cNvPicPr>
            <a:picLocks noChangeAspect="1"/>
          </p:cNvPicPr>
          <p:nvPr/>
        </p:nvPicPr>
        <p:blipFill>
          <a:blip r:embed="rId2"/>
          <a:stretch>
            <a:fillRect/>
          </a:stretch>
        </p:blipFill>
        <p:spPr>
          <a:xfrm>
            <a:off x="0" y="61912"/>
            <a:ext cx="6334125" cy="6734175"/>
          </a:xfrm>
          <a:prstGeom prst="rect">
            <a:avLst/>
          </a:prstGeom>
        </p:spPr>
      </p:pic>
      <p:pic>
        <p:nvPicPr>
          <p:cNvPr id="7" name="Picture 6">
            <a:extLst>
              <a:ext uri="{FF2B5EF4-FFF2-40B4-BE49-F238E27FC236}">
                <a16:creationId xmlns:a16="http://schemas.microsoft.com/office/drawing/2014/main" xmlns="" id="{D2627545-DA47-4219-B851-C4B6CF54915C}"/>
              </a:ext>
            </a:extLst>
          </p:cNvPr>
          <p:cNvPicPr>
            <a:picLocks noChangeAspect="1"/>
          </p:cNvPicPr>
          <p:nvPr/>
        </p:nvPicPr>
        <p:blipFill>
          <a:blip r:embed="rId3"/>
          <a:stretch>
            <a:fillRect/>
          </a:stretch>
        </p:blipFill>
        <p:spPr>
          <a:xfrm>
            <a:off x="7381801" y="289925"/>
            <a:ext cx="3533775" cy="2521514"/>
          </a:xfrm>
          <a:prstGeom prst="rect">
            <a:avLst/>
          </a:prstGeom>
        </p:spPr>
      </p:pic>
      <p:pic>
        <p:nvPicPr>
          <p:cNvPr id="9" name="Picture 8">
            <a:extLst>
              <a:ext uri="{FF2B5EF4-FFF2-40B4-BE49-F238E27FC236}">
                <a16:creationId xmlns:a16="http://schemas.microsoft.com/office/drawing/2014/main" xmlns="" id="{984A7541-D3EB-4BC6-A45D-A6634EDFE8FF}"/>
              </a:ext>
            </a:extLst>
          </p:cNvPr>
          <p:cNvPicPr>
            <a:picLocks noChangeAspect="1"/>
          </p:cNvPicPr>
          <p:nvPr/>
        </p:nvPicPr>
        <p:blipFill>
          <a:blip r:embed="rId4"/>
          <a:stretch>
            <a:fillRect/>
          </a:stretch>
        </p:blipFill>
        <p:spPr>
          <a:xfrm>
            <a:off x="5137312" y="3917500"/>
            <a:ext cx="6657975" cy="1666875"/>
          </a:xfrm>
          <a:prstGeom prst="rect">
            <a:avLst/>
          </a:prstGeom>
        </p:spPr>
      </p:pic>
    </p:spTree>
    <p:extLst>
      <p:ext uri="{BB962C8B-B14F-4D97-AF65-F5344CB8AC3E}">
        <p14:creationId xmlns:p14="http://schemas.microsoft.com/office/powerpoint/2010/main" xmlns="" val="4237242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6E32D08-0287-42C9-964E-1BCB50E5DEFE}"/>
              </a:ext>
            </a:extLst>
          </p:cNvPr>
          <p:cNvPicPr>
            <a:picLocks noChangeAspect="1"/>
          </p:cNvPicPr>
          <p:nvPr/>
        </p:nvPicPr>
        <p:blipFill>
          <a:blip r:embed="rId2"/>
          <a:stretch>
            <a:fillRect/>
          </a:stretch>
        </p:blipFill>
        <p:spPr>
          <a:xfrm>
            <a:off x="6096000" y="2964408"/>
            <a:ext cx="4804064" cy="2621507"/>
          </a:xfrm>
          <a:prstGeom prst="rect">
            <a:avLst/>
          </a:prstGeom>
        </p:spPr>
      </p:pic>
      <p:pic>
        <p:nvPicPr>
          <p:cNvPr id="4" name="Picture 3">
            <a:extLst>
              <a:ext uri="{FF2B5EF4-FFF2-40B4-BE49-F238E27FC236}">
                <a16:creationId xmlns:a16="http://schemas.microsoft.com/office/drawing/2014/main" xmlns="" id="{7C8B6133-AD19-449F-8F0C-90CC733EA88E}"/>
              </a:ext>
            </a:extLst>
          </p:cNvPr>
          <p:cNvPicPr>
            <a:picLocks noChangeAspect="1"/>
          </p:cNvPicPr>
          <p:nvPr/>
        </p:nvPicPr>
        <p:blipFill>
          <a:blip r:embed="rId3"/>
          <a:stretch>
            <a:fillRect/>
          </a:stretch>
        </p:blipFill>
        <p:spPr>
          <a:xfrm>
            <a:off x="1050948" y="532263"/>
            <a:ext cx="5554568" cy="2210937"/>
          </a:xfrm>
          <a:prstGeom prst="rect">
            <a:avLst/>
          </a:prstGeom>
        </p:spPr>
      </p:pic>
    </p:spTree>
    <p:extLst>
      <p:ext uri="{BB962C8B-B14F-4D97-AF65-F5344CB8AC3E}">
        <p14:creationId xmlns:p14="http://schemas.microsoft.com/office/powerpoint/2010/main" xmlns="" val="3898761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0CC8DA04-37C1-471D-A6D9-12BF8EA95F76}"/>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2467" name="Slide Number Placeholder 3">
            <a:extLst>
              <a:ext uri="{FF2B5EF4-FFF2-40B4-BE49-F238E27FC236}">
                <a16:creationId xmlns:a16="http://schemas.microsoft.com/office/drawing/2014/main" xmlns="" id="{B5BFC325-CD2E-4865-8816-6F9CF20C33FA}"/>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9AFFD9-D17D-45AD-BFCA-68E86C419783}" type="slidenum">
              <a:rPr lang="en-US" altLang="en-US" sz="1400"/>
              <a:pPr>
                <a:spcBef>
                  <a:spcPct val="0"/>
                </a:spcBef>
                <a:buFontTx/>
                <a:buNone/>
              </a:pPr>
              <a:t>46</a:t>
            </a:fld>
            <a:endParaRPr lang="en-US" altLang="en-US" sz="1400"/>
          </a:p>
        </p:txBody>
      </p:sp>
      <p:sp>
        <p:nvSpPr>
          <p:cNvPr id="62468" name="Text Box 4">
            <a:extLst>
              <a:ext uri="{FF2B5EF4-FFF2-40B4-BE49-F238E27FC236}">
                <a16:creationId xmlns:a16="http://schemas.microsoft.com/office/drawing/2014/main" xmlns="" id="{6596AFAC-FDBA-4C39-8846-E91376D963DD}"/>
              </a:ext>
            </a:extLst>
          </p:cNvPr>
          <p:cNvSpPr txBox="1">
            <a:spLocks noChangeArrowheads="1"/>
          </p:cNvSpPr>
          <p:nvPr/>
        </p:nvSpPr>
        <p:spPr bwMode="auto">
          <a:xfrm>
            <a:off x="1676400" y="1524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List:</a:t>
            </a:r>
          </a:p>
        </p:txBody>
      </p:sp>
      <p:sp>
        <p:nvSpPr>
          <p:cNvPr id="36869" name="Text Box 5">
            <a:extLst>
              <a:ext uri="{FF2B5EF4-FFF2-40B4-BE49-F238E27FC236}">
                <a16:creationId xmlns:a16="http://schemas.microsoft.com/office/drawing/2014/main" xmlns="" id="{BF277C51-3FDC-43D9-8B44-8C6D05D779A9}"/>
              </a:ext>
            </a:extLst>
          </p:cNvPr>
          <p:cNvSpPr txBox="1">
            <a:spLocks noChangeArrowheads="1"/>
          </p:cNvSpPr>
          <p:nvPr/>
        </p:nvSpPr>
        <p:spPr bwMode="auto">
          <a:xfrm>
            <a:off x="1676400" y="685801"/>
            <a:ext cx="906780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List provides a compact, multiple-choice, scrolling selection list.</a:t>
            </a:r>
          </a:p>
          <a:p>
            <a:pPr eaLnBrk="1" hangingPunct="1">
              <a:spcBef>
                <a:spcPct val="50000"/>
              </a:spcBef>
              <a:buFontTx/>
              <a:buNone/>
            </a:pPr>
            <a:r>
              <a:rPr lang="en-US" altLang="en-US" sz="2000"/>
              <a:t>A list shows a number of choices in the visible widow. It also allow multiple selections.</a:t>
            </a:r>
          </a:p>
        </p:txBody>
      </p:sp>
      <p:sp>
        <p:nvSpPr>
          <p:cNvPr id="36870" name="Text Box 6">
            <a:extLst>
              <a:ext uri="{FF2B5EF4-FFF2-40B4-BE49-F238E27FC236}">
                <a16:creationId xmlns:a16="http://schemas.microsoft.com/office/drawing/2014/main" xmlns="" id="{4B0DB5DB-F4A0-4BCD-88B1-269DAE7F3F7D}"/>
              </a:ext>
            </a:extLst>
          </p:cNvPr>
          <p:cNvSpPr txBox="1">
            <a:spLocks noChangeArrowheads="1"/>
          </p:cNvSpPr>
          <p:nvPr/>
        </p:nvSpPr>
        <p:spPr bwMode="auto">
          <a:xfrm>
            <a:off x="1752600" y="1965326"/>
            <a:ext cx="75438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List constructors:</a:t>
            </a:r>
          </a:p>
          <a:p>
            <a:pPr eaLnBrk="1" hangingPunct="1">
              <a:spcBef>
                <a:spcPct val="50000"/>
              </a:spcBef>
              <a:buFontTx/>
              <a:buNone/>
            </a:pPr>
            <a:r>
              <a:rPr lang="en-US" altLang="en-US" sz="2000"/>
              <a:t>   List( )</a:t>
            </a:r>
          </a:p>
          <a:p>
            <a:pPr eaLnBrk="1" hangingPunct="1">
              <a:spcBef>
                <a:spcPct val="50000"/>
              </a:spcBef>
              <a:buFontTx/>
              <a:buNone/>
            </a:pPr>
            <a:r>
              <a:rPr lang="en-US" altLang="en-US" sz="2000"/>
              <a:t>   List(int numRows)</a:t>
            </a:r>
          </a:p>
          <a:p>
            <a:pPr eaLnBrk="1" hangingPunct="1">
              <a:spcBef>
                <a:spcPct val="50000"/>
              </a:spcBef>
              <a:buFontTx/>
              <a:buNone/>
            </a:pPr>
            <a:r>
              <a:rPr lang="en-US" altLang="en-US" sz="2000"/>
              <a:t>   List(int numRows, boolean multipleSelect)</a:t>
            </a:r>
          </a:p>
        </p:txBody>
      </p:sp>
      <p:sp>
        <p:nvSpPr>
          <p:cNvPr id="36871" name="Text Box 7">
            <a:extLst>
              <a:ext uri="{FF2B5EF4-FFF2-40B4-BE49-F238E27FC236}">
                <a16:creationId xmlns:a16="http://schemas.microsoft.com/office/drawing/2014/main" xmlns="" id="{70CA3305-CB72-495B-9440-D2C65E62151B}"/>
              </a:ext>
            </a:extLst>
          </p:cNvPr>
          <p:cNvSpPr txBox="1">
            <a:spLocks noChangeArrowheads="1"/>
          </p:cNvSpPr>
          <p:nvPr/>
        </p:nvSpPr>
        <p:spPr bwMode="auto">
          <a:xfrm>
            <a:off x="1752600" y="4022726"/>
            <a:ext cx="4191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List methods:</a:t>
            </a:r>
          </a:p>
          <a:p>
            <a:pPr eaLnBrk="1" hangingPunct="1">
              <a:spcBef>
                <a:spcPct val="50000"/>
              </a:spcBef>
              <a:buFontTx/>
              <a:buNone/>
            </a:pPr>
            <a:r>
              <a:rPr lang="en-US" altLang="en-US" sz="2000"/>
              <a:t>   void add(String name)</a:t>
            </a:r>
          </a:p>
          <a:p>
            <a:pPr eaLnBrk="1" hangingPunct="1">
              <a:spcBef>
                <a:spcPct val="50000"/>
              </a:spcBef>
              <a:buFontTx/>
              <a:buNone/>
            </a:pPr>
            <a:r>
              <a:rPr lang="en-US" altLang="en-US" sz="2000"/>
              <a:t>   void add(String name, int index)</a:t>
            </a:r>
          </a:p>
          <a:p>
            <a:pPr eaLnBrk="1" hangingPunct="1">
              <a:spcBef>
                <a:spcPct val="50000"/>
              </a:spcBef>
              <a:buFontTx/>
              <a:buNone/>
            </a:pPr>
            <a:r>
              <a:rPr lang="en-US" altLang="en-US" sz="2000"/>
              <a:t>   String getSelectedItem( )</a:t>
            </a:r>
          </a:p>
          <a:p>
            <a:pPr eaLnBrk="1" hangingPunct="1">
              <a:spcBef>
                <a:spcPct val="50000"/>
              </a:spcBef>
              <a:buFontTx/>
              <a:buNone/>
            </a:pPr>
            <a:r>
              <a:rPr lang="en-US" altLang="en-US" sz="2000"/>
              <a:t>   int getSelectedIndex( )</a:t>
            </a:r>
          </a:p>
        </p:txBody>
      </p:sp>
      <p:sp>
        <p:nvSpPr>
          <p:cNvPr id="36872" name="Text Box 8">
            <a:extLst>
              <a:ext uri="{FF2B5EF4-FFF2-40B4-BE49-F238E27FC236}">
                <a16:creationId xmlns:a16="http://schemas.microsoft.com/office/drawing/2014/main" xmlns="" id="{15FAF050-0F41-443C-A625-D3F524A44AD9}"/>
              </a:ext>
            </a:extLst>
          </p:cNvPr>
          <p:cNvSpPr txBox="1">
            <a:spLocks noChangeArrowheads="1"/>
          </p:cNvSpPr>
          <p:nvPr/>
        </p:nvSpPr>
        <p:spPr bwMode="auto">
          <a:xfrm>
            <a:off x="6172200" y="4022726"/>
            <a:ext cx="4191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String[ ] getSelectedItems( )</a:t>
            </a:r>
          </a:p>
          <a:p>
            <a:pPr eaLnBrk="1" hangingPunct="1">
              <a:spcBef>
                <a:spcPct val="50000"/>
              </a:spcBef>
              <a:buFontTx/>
              <a:buNone/>
            </a:pPr>
            <a:r>
              <a:rPr lang="en-US" altLang="en-US" sz="2000"/>
              <a:t>int[ ] getSelectedIndexes( )</a:t>
            </a:r>
          </a:p>
          <a:p>
            <a:pPr eaLnBrk="1" hangingPunct="1">
              <a:spcBef>
                <a:spcPct val="50000"/>
              </a:spcBef>
              <a:buFontTx/>
              <a:buNone/>
            </a:pPr>
            <a:r>
              <a:rPr lang="en-US" altLang="en-US" sz="2000"/>
              <a:t>int getItemCount( )</a:t>
            </a:r>
          </a:p>
          <a:p>
            <a:pPr eaLnBrk="1" hangingPunct="1">
              <a:spcBef>
                <a:spcPct val="50000"/>
              </a:spcBef>
              <a:buFontTx/>
              <a:buNone/>
            </a:pPr>
            <a:r>
              <a:rPr lang="en-US" altLang="en-US" sz="2000"/>
              <a:t>void select(int index)</a:t>
            </a:r>
          </a:p>
          <a:p>
            <a:pPr eaLnBrk="1" hangingPunct="1">
              <a:spcBef>
                <a:spcPct val="50000"/>
              </a:spcBef>
              <a:buFontTx/>
              <a:buNone/>
            </a:pPr>
            <a:r>
              <a:rPr lang="en-US" altLang="en-US" sz="2000"/>
              <a:t>String getItem(int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P spid="36871" grpId="0"/>
      <p:bldP spid="3687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5B3EEAB9-E7E9-414B-80EA-8A1FCDFD1163}"/>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3491" name="Slide Number Placeholder 3">
            <a:extLst>
              <a:ext uri="{FF2B5EF4-FFF2-40B4-BE49-F238E27FC236}">
                <a16:creationId xmlns:a16="http://schemas.microsoft.com/office/drawing/2014/main" xmlns="" id="{7438412B-ADC9-4FFC-A362-3E6C5903B38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042CEB-D31E-4A01-85E3-A8BAA2129094}" type="slidenum">
              <a:rPr lang="en-US" altLang="en-US" sz="1400"/>
              <a:pPr>
                <a:spcBef>
                  <a:spcPct val="0"/>
                </a:spcBef>
                <a:buFontTx/>
                <a:buNone/>
              </a:pPr>
              <a:t>47</a:t>
            </a:fld>
            <a:endParaRPr lang="en-US" altLang="en-US" sz="1400"/>
          </a:p>
        </p:txBody>
      </p:sp>
      <p:sp>
        <p:nvSpPr>
          <p:cNvPr id="63492" name="Text Box 4">
            <a:extLst>
              <a:ext uri="{FF2B5EF4-FFF2-40B4-BE49-F238E27FC236}">
                <a16:creationId xmlns:a16="http://schemas.microsoft.com/office/drawing/2014/main" xmlns="" id="{2A9D7379-DF04-4D4F-A160-0C28497F33F3}"/>
              </a:ext>
            </a:extLst>
          </p:cNvPr>
          <p:cNvSpPr txBox="1">
            <a:spLocks noChangeArrowheads="1"/>
          </p:cNvSpPr>
          <p:nvPr/>
        </p:nvSpPr>
        <p:spPr bwMode="auto">
          <a:xfrm>
            <a:off x="1676400" y="1524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List:</a:t>
            </a:r>
          </a:p>
        </p:txBody>
      </p:sp>
      <p:sp>
        <p:nvSpPr>
          <p:cNvPr id="63493" name="Text Box 5">
            <a:extLst>
              <a:ext uri="{FF2B5EF4-FFF2-40B4-BE49-F238E27FC236}">
                <a16:creationId xmlns:a16="http://schemas.microsoft.com/office/drawing/2014/main" xmlns="" id="{EE80B742-6D07-4B73-A978-5336472BC41A}"/>
              </a:ext>
            </a:extLst>
          </p:cNvPr>
          <p:cNvSpPr txBox="1">
            <a:spLocks noChangeArrowheads="1"/>
          </p:cNvSpPr>
          <p:nvPr/>
        </p:nvSpPr>
        <p:spPr bwMode="auto">
          <a:xfrm>
            <a:off x="1752600" y="762001"/>
            <a:ext cx="868680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Each time an item in the list is selected or deselected with a single click, an item event is generated.</a:t>
            </a:r>
          </a:p>
          <a:p>
            <a:pPr eaLnBrk="1" hangingPunct="1">
              <a:spcBef>
                <a:spcPct val="50000"/>
              </a:spcBef>
              <a:buFontTx/>
              <a:buNone/>
            </a:pPr>
            <a:r>
              <a:rPr lang="en-US" altLang="en-US" sz="2000"/>
              <a:t>When a list item is double-clicked, an action event is generated.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C9D37FB2-64D1-4003-AF30-6100F547E526}"/>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4515" name="Slide Number Placeholder 3">
            <a:extLst>
              <a:ext uri="{FF2B5EF4-FFF2-40B4-BE49-F238E27FC236}">
                <a16:creationId xmlns:a16="http://schemas.microsoft.com/office/drawing/2014/main" xmlns="" id="{FAD74527-C99F-4CAC-87B6-E238FC50B698}"/>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5BCE83-67D2-4AAD-A350-72B5C87AE9C8}" type="slidenum">
              <a:rPr lang="en-US" altLang="en-US" sz="1400"/>
              <a:pPr>
                <a:spcBef>
                  <a:spcPct val="0"/>
                </a:spcBef>
                <a:buFontTx/>
                <a:buNone/>
              </a:pPr>
              <a:t>48</a:t>
            </a:fld>
            <a:endParaRPr lang="en-US" altLang="en-US" sz="1400"/>
          </a:p>
        </p:txBody>
      </p:sp>
      <p:sp>
        <p:nvSpPr>
          <p:cNvPr id="64516" name="Text Box 4">
            <a:extLst>
              <a:ext uri="{FF2B5EF4-FFF2-40B4-BE49-F238E27FC236}">
                <a16:creationId xmlns:a16="http://schemas.microsoft.com/office/drawing/2014/main" xmlns="" id="{5B7E2700-5D92-4588-AD05-EBFE70A8A2DB}"/>
              </a:ext>
            </a:extLst>
          </p:cNvPr>
          <p:cNvSpPr txBox="1">
            <a:spLocks noChangeArrowheads="1"/>
          </p:cNvSpPr>
          <p:nvPr/>
        </p:nvSpPr>
        <p:spPr bwMode="auto">
          <a:xfrm>
            <a:off x="1676400" y="152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Scrollbar:</a:t>
            </a:r>
          </a:p>
        </p:txBody>
      </p:sp>
      <p:sp>
        <p:nvSpPr>
          <p:cNvPr id="64517" name="Text Box 5">
            <a:extLst>
              <a:ext uri="{FF2B5EF4-FFF2-40B4-BE49-F238E27FC236}">
                <a16:creationId xmlns:a16="http://schemas.microsoft.com/office/drawing/2014/main" xmlns="" id="{AC112BAE-DF15-4D2A-A9C4-989075BD107D}"/>
              </a:ext>
            </a:extLst>
          </p:cNvPr>
          <p:cNvSpPr txBox="1">
            <a:spLocks noChangeArrowheads="1"/>
          </p:cNvSpPr>
          <p:nvPr/>
        </p:nvSpPr>
        <p:spPr bwMode="auto">
          <a:xfrm>
            <a:off x="1600200" y="609601"/>
            <a:ext cx="8991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Scrollbars are used to select continuous values between a specified minimum and maximum.</a:t>
            </a:r>
          </a:p>
        </p:txBody>
      </p:sp>
      <p:sp>
        <p:nvSpPr>
          <p:cNvPr id="37894" name="Text Box 6">
            <a:extLst>
              <a:ext uri="{FF2B5EF4-FFF2-40B4-BE49-F238E27FC236}">
                <a16:creationId xmlns:a16="http://schemas.microsoft.com/office/drawing/2014/main" xmlns="" id="{153B2BED-FFB1-4F9E-98BD-1D0F7DACC2E5}"/>
              </a:ext>
            </a:extLst>
          </p:cNvPr>
          <p:cNvSpPr txBox="1">
            <a:spLocks noChangeArrowheads="1"/>
          </p:cNvSpPr>
          <p:nvPr/>
        </p:nvSpPr>
        <p:spPr bwMode="auto">
          <a:xfrm>
            <a:off x="1600200" y="1355726"/>
            <a:ext cx="77724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Scrollbar constructors:</a:t>
            </a:r>
          </a:p>
          <a:p>
            <a:pPr eaLnBrk="1" hangingPunct="1">
              <a:spcBef>
                <a:spcPct val="50000"/>
              </a:spcBef>
              <a:buFontTx/>
              <a:buNone/>
            </a:pPr>
            <a:r>
              <a:rPr lang="en-US" altLang="en-US" sz="2000"/>
              <a:t>   Scrollbar( )</a:t>
            </a:r>
          </a:p>
          <a:p>
            <a:pPr eaLnBrk="1" hangingPunct="1">
              <a:spcBef>
                <a:spcPct val="50000"/>
              </a:spcBef>
              <a:buFontTx/>
              <a:buNone/>
            </a:pPr>
            <a:r>
              <a:rPr lang="en-US" altLang="en-US" sz="2000"/>
              <a:t>   Scrollbar(int style)</a:t>
            </a:r>
          </a:p>
          <a:p>
            <a:pPr eaLnBrk="1" hangingPunct="1">
              <a:spcBef>
                <a:spcPct val="50000"/>
              </a:spcBef>
              <a:buFontTx/>
              <a:buNone/>
            </a:pPr>
            <a:r>
              <a:rPr lang="en-US" altLang="en-US" sz="2000"/>
              <a:t>   Scrollbar(int style, int initialValue, int thumbSize, int min, int max)</a:t>
            </a:r>
          </a:p>
        </p:txBody>
      </p:sp>
      <p:sp>
        <p:nvSpPr>
          <p:cNvPr id="37895" name="Text Box 7">
            <a:extLst>
              <a:ext uri="{FF2B5EF4-FFF2-40B4-BE49-F238E27FC236}">
                <a16:creationId xmlns:a16="http://schemas.microsoft.com/office/drawing/2014/main" xmlns="" id="{58F0EBC5-C9AC-42F9-A00A-FDC021DF470F}"/>
              </a:ext>
            </a:extLst>
          </p:cNvPr>
          <p:cNvSpPr txBox="1">
            <a:spLocks noChangeArrowheads="1"/>
          </p:cNvSpPr>
          <p:nvPr/>
        </p:nvSpPr>
        <p:spPr bwMode="auto">
          <a:xfrm>
            <a:off x="6096000" y="1524001"/>
            <a:ext cx="3429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Style can be,</a:t>
            </a:r>
          </a:p>
          <a:p>
            <a:pPr eaLnBrk="1" hangingPunct="1">
              <a:spcBef>
                <a:spcPct val="50000"/>
              </a:spcBef>
              <a:buFontTx/>
              <a:buNone/>
            </a:pPr>
            <a:r>
              <a:rPr lang="en-US" altLang="en-US" sz="2000"/>
              <a:t>   Scrollbar.VERTICAL</a:t>
            </a:r>
          </a:p>
          <a:p>
            <a:pPr eaLnBrk="1" hangingPunct="1">
              <a:spcBef>
                <a:spcPct val="50000"/>
              </a:spcBef>
              <a:buFontTx/>
              <a:buNone/>
            </a:pPr>
            <a:r>
              <a:rPr lang="en-US" altLang="en-US" sz="2000"/>
              <a:t>   Scrollbar.HORIZONTAL</a:t>
            </a:r>
          </a:p>
        </p:txBody>
      </p:sp>
      <p:sp>
        <p:nvSpPr>
          <p:cNvPr id="37896" name="Text Box 8">
            <a:extLst>
              <a:ext uri="{FF2B5EF4-FFF2-40B4-BE49-F238E27FC236}">
                <a16:creationId xmlns:a16="http://schemas.microsoft.com/office/drawing/2014/main" xmlns="" id="{56A99D17-E9DD-4E64-84D8-49A50F84AB75}"/>
              </a:ext>
            </a:extLst>
          </p:cNvPr>
          <p:cNvSpPr txBox="1">
            <a:spLocks noChangeArrowheads="1"/>
          </p:cNvSpPr>
          <p:nvPr/>
        </p:nvSpPr>
        <p:spPr bwMode="auto">
          <a:xfrm>
            <a:off x="1676400" y="3124201"/>
            <a:ext cx="82296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Scrollbar methods:</a:t>
            </a:r>
          </a:p>
          <a:p>
            <a:pPr eaLnBrk="1" hangingPunct="1">
              <a:spcBef>
                <a:spcPct val="50000"/>
              </a:spcBef>
              <a:buFontTx/>
              <a:buNone/>
            </a:pPr>
            <a:r>
              <a:rPr lang="en-US" altLang="en-US" sz="2000"/>
              <a:t>   void setValues(int initialValue, int thumbSize, int min, int max)</a:t>
            </a:r>
          </a:p>
          <a:p>
            <a:pPr eaLnBrk="1" hangingPunct="1">
              <a:spcBef>
                <a:spcPct val="50000"/>
              </a:spcBef>
              <a:buFontTx/>
              <a:buNone/>
            </a:pPr>
            <a:r>
              <a:rPr lang="en-US" altLang="en-US" sz="2000"/>
              <a:t>   int getValue( )</a:t>
            </a:r>
          </a:p>
          <a:p>
            <a:pPr eaLnBrk="1" hangingPunct="1">
              <a:spcBef>
                <a:spcPct val="50000"/>
              </a:spcBef>
              <a:buFontTx/>
              <a:buNone/>
            </a:pPr>
            <a:r>
              <a:rPr lang="en-US" altLang="en-US" sz="2000"/>
              <a:t>   void setValue(int newValue)</a:t>
            </a:r>
          </a:p>
          <a:p>
            <a:pPr eaLnBrk="1" hangingPunct="1">
              <a:spcBef>
                <a:spcPct val="50000"/>
              </a:spcBef>
              <a:buFontTx/>
              <a:buNone/>
            </a:pPr>
            <a:r>
              <a:rPr lang="en-US" altLang="en-US" sz="2000"/>
              <a:t>   int getMinimum( )</a:t>
            </a:r>
          </a:p>
          <a:p>
            <a:pPr eaLnBrk="1" hangingPunct="1">
              <a:spcBef>
                <a:spcPct val="50000"/>
              </a:spcBef>
              <a:buFontTx/>
              <a:buNone/>
            </a:pPr>
            <a:r>
              <a:rPr lang="en-US" altLang="en-US" sz="2000"/>
              <a:t>   int getMaximum( )</a:t>
            </a:r>
          </a:p>
          <a:p>
            <a:pPr eaLnBrk="1" hangingPunct="1">
              <a:spcBef>
                <a:spcPct val="50000"/>
              </a:spcBef>
              <a:buFontTx/>
              <a:buNone/>
            </a:pPr>
            <a:r>
              <a:rPr lang="en-US" altLang="en-US" sz="2000"/>
              <a:t>   void setUnitIncrement(int newIncr)</a:t>
            </a:r>
          </a:p>
          <a:p>
            <a:pPr eaLnBrk="1" hangingPunct="1">
              <a:spcBef>
                <a:spcPct val="50000"/>
              </a:spcBef>
              <a:buFontTx/>
              <a:buNone/>
            </a:pPr>
            <a:r>
              <a:rPr lang="en-US" altLang="en-US" sz="2000"/>
              <a:t>   void setBlockIncrement(int newIncr)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P spid="3789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5903C47-E4A6-4217-BB6F-5D43DAEA6DED}"/>
              </a:ext>
            </a:extLst>
          </p:cNvPr>
          <p:cNvPicPr>
            <a:picLocks noChangeAspect="1"/>
          </p:cNvPicPr>
          <p:nvPr/>
        </p:nvPicPr>
        <p:blipFill>
          <a:blip r:embed="rId2"/>
          <a:stretch>
            <a:fillRect/>
          </a:stretch>
        </p:blipFill>
        <p:spPr>
          <a:xfrm>
            <a:off x="154034" y="166402"/>
            <a:ext cx="6124575" cy="6334125"/>
          </a:xfrm>
          <a:prstGeom prst="rect">
            <a:avLst/>
          </a:prstGeom>
        </p:spPr>
      </p:pic>
      <p:pic>
        <p:nvPicPr>
          <p:cNvPr id="5" name="Picture 4">
            <a:extLst>
              <a:ext uri="{FF2B5EF4-FFF2-40B4-BE49-F238E27FC236}">
                <a16:creationId xmlns:a16="http://schemas.microsoft.com/office/drawing/2014/main" xmlns="" id="{2CA4EFFD-F574-410F-AB77-C5B7FBFD912C}"/>
              </a:ext>
            </a:extLst>
          </p:cNvPr>
          <p:cNvPicPr>
            <a:picLocks noChangeAspect="1"/>
          </p:cNvPicPr>
          <p:nvPr/>
        </p:nvPicPr>
        <p:blipFill>
          <a:blip r:embed="rId3"/>
          <a:stretch>
            <a:fillRect/>
          </a:stretch>
        </p:blipFill>
        <p:spPr>
          <a:xfrm>
            <a:off x="6402007" y="166402"/>
            <a:ext cx="5229225" cy="4467225"/>
          </a:xfrm>
          <a:prstGeom prst="rect">
            <a:avLst/>
          </a:prstGeom>
        </p:spPr>
      </p:pic>
      <p:pic>
        <p:nvPicPr>
          <p:cNvPr id="7" name="Picture 6">
            <a:extLst>
              <a:ext uri="{FF2B5EF4-FFF2-40B4-BE49-F238E27FC236}">
                <a16:creationId xmlns:a16="http://schemas.microsoft.com/office/drawing/2014/main" xmlns="" id="{A733ECEA-87DC-47F8-A6BB-D7147F496974}"/>
              </a:ext>
            </a:extLst>
          </p:cNvPr>
          <p:cNvPicPr>
            <a:picLocks noChangeAspect="1"/>
          </p:cNvPicPr>
          <p:nvPr/>
        </p:nvPicPr>
        <p:blipFill>
          <a:blip r:embed="rId4"/>
          <a:stretch>
            <a:fillRect/>
          </a:stretch>
        </p:blipFill>
        <p:spPr>
          <a:xfrm>
            <a:off x="6799640" y="4633627"/>
            <a:ext cx="4895850" cy="1466850"/>
          </a:xfrm>
          <a:prstGeom prst="rect">
            <a:avLst/>
          </a:prstGeom>
        </p:spPr>
      </p:pic>
    </p:spTree>
    <p:extLst>
      <p:ext uri="{BB962C8B-B14F-4D97-AF65-F5344CB8AC3E}">
        <p14:creationId xmlns:p14="http://schemas.microsoft.com/office/powerpoint/2010/main" xmlns="" val="208192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C5167985-866C-442D-A2EA-AF3BC66C3BA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29699" name="Slide Number Placeholder 3">
            <a:extLst>
              <a:ext uri="{FF2B5EF4-FFF2-40B4-BE49-F238E27FC236}">
                <a16:creationId xmlns:a16="http://schemas.microsoft.com/office/drawing/2014/main" xmlns="" id="{C357434D-10E2-4B7B-AA4F-5E1394CEC411}"/>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E4C27AB0-0445-4A4B-BF60-FE2AB09114A8}" type="slidenum">
              <a:rPr lang="en-US" altLang="en-US" sz="1400"/>
              <a:pPr algn="r" eaLnBrk="1" hangingPunct="1">
                <a:spcBef>
                  <a:spcPct val="0"/>
                </a:spcBef>
                <a:buFontTx/>
                <a:buNone/>
              </a:pPr>
              <a:t>5</a:t>
            </a:fld>
            <a:endParaRPr lang="en-US" altLang="en-US" sz="1400"/>
          </a:p>
        </p:txBody>
      </p:sp>
      <p:sp>
        <p:nvSpPr>
          <p:cNvPr id="29700" name="Text Box 4">
            <a:extLst>
              <a:ext uri="{FF2B5EF4-FFF2-40B4-BE49-F238E27FC236}">
                <a16:creationId xmlns:a16="http://schemas.microsoft.com/office/drawing/2014/main" xmlns="" id="{175BCE3B-11A9-48BB-8DA8-B59699D32210}"/>
              </a:ext>
            </a:extLst>
          </p:cNvPr>
          <p:cNvSpPr txBox="1">
            <a:spLocks noChangeArrowheads="1"/>
          </p:cNvSpPr>
          <p:nvPr/>
        </p:nvSpPr>
        <p:spPr bwMode="auto">
          <a:xfrm>
            <a:off x="1676400" y="1524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Sources:</a:t>
            </a:r>
          </a:p>
        </p:txBody>
      </p:sp>
      <p:sp>
        <p:nvSpPr>
          <p:cNvPr id="29701" name="Text Box 5">
            <a:extLst>
              <a:ext uri="{FF2B5EF4-FFF2-40B4-BE49-F238E27FC236}">
                <a16:creationId xmlns:a16="http://schemas.microsoft.com/office/drawing/2014/main" xmlns="" id="{064CE98D-C1FE-4DE1-B22D-86E61008E139}"/>
              </a:ext>
            </a:extLst>
          </p:cNvPr>
          <p:cNvSpPr txBox="1">
            <a:spLocks noChangeArrowheads="1"/>
          </p:cNvSpPr>
          <p:nvPr/>
        </p:nvSpPr>
        <p:spPr bwMode="auto">
          <a:xfrm>
            <a:off x="1752600" y="762001"/>
            <a:ext cx="8458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source is an object that generates an event.</a:t>
            </a:r>
          </a:p>
        </p:txBody>
      </p:sp>
      <p:sp>
        <p:nvSpPr>
          <p:cNvPr id="29702" name="Text Box 6">
            <a:extLst>
              <a:ext uri="{FF2B5EF4-FFF2-40B4-BE49-F238E27FC236}">
                <a16:creationId xmlns:a16="http://schemas.microsoft.com/office/drawing/2014/main" xmlns="" id="{AA01AB8A-A6D1-461B-8909-7DAF77787FD9}"/>
              </a:ext>
            </a:extLst>
          </p:cNvPr>
          <p:cNvSpPr txBox="1">
            <a:spLocks noChangeArrowheads="1"/>
          </p:cNvSpPr>
          <p:nvPr/>
        </p:nvSpPr>
        <p:spPr bwMode="auto">
          <a:xfrm>
            <a:off x="1752600" y="1295401"/>
            <a:ext cx="6248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Source may generate more than one type of event.</a:t>
            </a:r>
          </a:p>
        </p:txBody>
      </p:sp>
      <p:sp>
        <p:nvSpPr>
          <p:cNvPr id="29703" name="Text Box 7">
            <a:extLst>
              <a:ext uri="{FF2B5EF4-FFF2-40B4-BE49-F238E27FC236}">
                <a16:creationId xmlns:a16="http://schemas.microsoft.com/office/drawing/2014/main" xmlns="" id="{E53415A7-A5B9-4D72-991A-04C27944BA88}"/>
              </a:ext>
            </a:extLst>
          </p:cNvPr>
          <p:cNvSpPr txBox="1">
            <a:spLocks noChangeArrowheads="1"/>
          </p:cNvSpPr>
          <p:nvPr/>
        </p:nvSpPr>
        <p:spPr bwMode="auto">
          <a:xfrm>
            <a:off x="1752600" y="1828801"/>
            <a:ext cx="83058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source must register listeners in order for the listeners to receive notifications about the event.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B3BF16C-06DA-4F4C-A0B1-3BC7B8B714AD}"/>
              </a:ext>
            </a:extLst>
          </p:cNvPr>
          <p:cNvPicPr>
            <a:picLocks noChangeAspect="1"/>
          </p:cNvPicPr>
          <p:nvPr/>
        </p:nvPicPr>
        <p:blipFill>
          <a:blip r:embed="rId2"/>
          <a:stretch>
            <a:fillRect/>
          </a:stretch>
        </p:blipFill>
        <p:spPr>
          <a:xfrm>
            <a:off x="641872" y="594885"/>
            <a:ext cx="4248150" cy="809625"/>
          </a:xfrm>
          <a:prstGeom prst="rect">
            <a:avLst/>
          </a:prstGeom>
        </p:spPr>
      </p:pic>
      <p:pic>
        <p:nvPicPr>
          <p:cNvPr id="5" name="Picture 4">
            <a:extLst>
              <a:ext uri="{FF2B5EF4-FFF2-40B4-BE49-F238E27FC236}">
                <a16:creationId xmlns:a16="http://schemas.microsoft.com/office/drawing/2014/main" xmlns="" id="{BCF6879A-65D4-4E3D-9F5A-16FE2F5A9924}"/>
              </a:ext>
            </a:extLst>
          </p:cNvPr>
          <p:cNvPicPr>
            <a:picLocks noChangeAspect="1"/>
          </p:cNvPicPr>
          <p:nvPr/>
        </p:nvPicPr>
        <p:blipFill>
          <a:blip r:embed="rId3"/>
          <a:stretch>
            <a:fillRect/>
          </a:stretch>
        </p:blipFill>
        <p:spPr>
          <a:xfrm>
            <a:off x="6357014" y="387610"/>
            <a:ext cx="4800600" cy="2752725"/>
          </a:xfrm>
          <a:prstGeom prst="rect">
            <a:avLst/>
          </a:prstGeom>
        </p:spPr>
      </p:pic>
      <p:pic>
        <p:nvPicPr>
          <p:cNvPr id="7" name="Picture 6">
            <a:extLst>
              <a:ext uri="{FF2B5EF4-FFF2-40B4-BE49-F238E27FC236}">
                <a16:creationId xmlns:a16="http://schemas.microsoft.com/office/drawing/2014/main" xmlns="" id="{9587DA4C-F77C-4CA5-B0D0-F9BE8C4B7688}"/>
              </a:ext>
            </a:extLst>
          </p:cNvPr>
          <p:cNvPicPr>
            <a:picLocks noChangeAspect="1"/>
          </p:cNvPicPr>
          <p:nvPr/>
        </p:nvPicPr>
        <p:blipFill>
          <a:blip r:embed="rId4"/>
          <a:stretch>
            <a:fillRect/>
          </a:stretch>
        </p:blipFill>
        <p:spPr>
          <a:xfrm>
            <a:off x="749063" y="2727420"/>
            <a:ext cx="4743450" cy="2686050"/>
          </a:xfrm>
          <a:prstGeom prst="rect">
            <a:avLst/>
          </a:prstGeom>
        </p:spPr>
      </p:pic>
    </p:spTree>
    <p:extLst>
      <p:ext uri="{BB962C8B-B14F-4D97-AF65-F5344CB8AC3E}">
        <p14:creationId xmlns:p14="http://schemas.microsoft.com/office/powerpoint/2010/main" xmlns="" val="2951224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29B6F8E1-B274-4C07-8F51-7443A835FCF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5539" name="Slide Number Placeholder 3">
            <a:extLst>
              <a:ext uri="{FF2B5EF4-FFF2-40B4-BE49-F238E27FC236}">
                <a16:creationId xmlns:a16="http://schemas.microsoft.com/office/drawing/2014/main" xmlns="" id="{F403F7E0-B59C-45EC-8FBB-87CEA9C434B5}"/>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E8FBB02-C510-4FB7-8FD3-FB5600F2D496}" type="slidenum">
              <a:rPr lang="en-US" altLang="en-US" sz="1400"/>
              <a:pPr>
                <a:spcBef>
                  <a:spcPct val="0"/>
                </a:spcBef>
                <a:buFontTx/>
                <a:buNone/>
              </a:pPr>
              <a:t>51</a:t>
            </a:fld>
            <a:endParaRPr lang="en-US" altLang="en-US" sz="1400"/>
          </a:p>
        </p:txBody>
      </p:sp>
      <p:sp>
        <p:nvSpPr>
          <p:cNvPr id="65540" name="Text Box 4">
            <a:extLst>
              <a:ext uri="{FF2B5EF4-FFF2-40B4-BE49-F238E27FC236}">
                <a16:creationId xmlns:a16="http://schemas.microsoft.com/office/drawing/2014/main" xmlns="" id="{5350475F-5ADC-4000-A8BF-793861A1AE0B}"/>
              </a:ext>
            </a:extLst>
          </p:cNvPr>
          <p:cNvSpPr txBox="1">
            <a:spLocks noChangeArrowheads="1"/>
          </p:cNvSpPr>
          <p:nvPr/>
        </p:nvSpPr>
        <p:spPr bwMode="auto">
          <a:xfrm>
            <a:off x="1676400" y="152400"/>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TextField:</a:t>
            </a:r>
          </a:p>
        </p:txBody>
      </p:sp>
      <p:sp>
        <p:nvSpPr>
          <p:cNvPr id="65541" name="Text Box 5">
            <a:extLst>
              <a:ext uri="{FF2B5EF4-FFF2-40B4-BE49-F238E27FC236}">
                <a16:creationId xmlns:a16="http://schemas.microsoft.com/office/drawing/2014/main" xmlns="" id="{27B5538F-9A5B-4D11-9C30-3A5948EC5E45}"/>
              </a:ext>
            </a:extLst>
          </p:cNvPr>
          <p:cNvSpPr txBox="1">
            <a:spLocks noChangeArrowheads="1"/>
          </p:cNvSpPr>
          <p:nvPr/>
        </p:nvSpPr>
        <p:spPr bwMode="auto">
          <a:xfrm>
            <a:off x="1524000" y="762001"/>
            <a:ext cx="92964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TextField is a single line text entry area. TexField is subclass of TextComponent.</a:t>
            </a:r>
          </a:p>
        </p:txBody>
      </p:sp>
      <p:sp>
        <p:nvSpPr>
          <p:cNvPr id="39942" name="Text Box 6">
            <a:extLst>
              <a:ext uri="{FF2B5EF4-FFF2-40B4-BE49-F238E27FC236}">
                <a16:creationId xmlns:a16="http://schemas.microsoft.com/office/drawing/2014/main" xmlns="" id="{3B612B10-4C0B-49EC-904D-4ED4878D8908}"/>
              </a:ext>
            </a:extLst>
          </p:cNvPr>
          <p:cNvSpPr txBox="1">
            <a:spLocks noChangeArrowheads="1"/>
          </p:cNvSpPr>
          <p:nvPr/>
        </p:nvSpPr>
        <p:spPr bwMode="auto">
          <a:xfrm>
            <a:off x="1676400" y="1295401"/>
            <a:ext cx="56388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TextField constructors:</a:t>
            </a:r>
          </a:p>
          <a:p>
            <a:pPr eaLnBrk="1" hangingPunct="1">
              <a:spcBef>
                <a:spcPct val="50000"/>
              </a:spcBef>
              <a:buFontTx/>
              <a:buNone/>
            </a:pPr>
            <a:r>
              <a:rPr lang="en-US" altLang="en-US" sz="2000"/>
              <a:t>   TextField( )</a:t>
            </a:r>
          </a:p>
          <a:p>
            <a:pPr eaLnBrk="1" hangingPunct="1">
              <a:spcBef>
                <a:spcPct val="50000"/>
              </a:spcBef>
              <a:buFontTx/>
              <a:buNone/>
            </a:pPr>
            <a:r>
              <a:rPr lang="en-US" altLang="en-US" sz="2000"/>
              <a:t>   TextField(int numChars)</a:t>
            </a:r>
          </a:p>
          <a:p>
            <a:pPr eaLnBrk="1" hangingPunct="1">
              <a:spcBef>
                <a:spcPct val="50000"/>
              </a:spcBef>
              <a:buFontTx/>
              <a:buNone/>
            </a:pPr>
            <a:r>
              <a:rPr lang="en-US" altLang="en-US" sz="2000"/>
              <a:t>   TextField(String str)</a:t>
            </a:r>
          </a:p>
          <a:p>
            <a:pPr eaLnBrk="1" hangingPunct="1">
              <a:spcBef>
                <a:spcPct val="50000"/>
              </a:spcBef>
              <a:buFontTx/>
              <a:buNone/>
            </a:pPr>
            <a:r>
              <a:rPr lang="en-US" altLang="en-US" sz="2000"/>
              <a:t>   TextField(String str, int numChars)</a:t>
            </a:r>
          </a:p>
        </p:txBody>
      </p:sp>
      <p:sp>
        <p:nvSpPr>
          <p:cNvPr id="39943" name="Text Box 7">
            <a:extLst>
              <a:ext uri="{FF2B5EF4-FFF2-40B4-BE49-F238E27FC236}">
                <a16:creationId xmlns:a16="http://schemas.microsoft.com/office/drawing/2014/main" xmlns="" id="{AB55859C-9E21-40E8-B42B-069E050FB23D}"/>
              </a:ext>
            </a:extLst>
          </p:cNvPr>
          <p:cNvSpPr txBox="1">
            <a:spLocks noChangeArrowheads="1"/>
          </p:cNvSpPr>
          <p:nvPr/>
        </p:nvSpPr>
        <p:spPr bwMode="auto">
          <a:xfrm>
            <a:off x="1676400" y="3581401"/>
            <a:ext cx="48768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TextField methods:</a:t>
            </a:r>
          </a:p>
          <a:p>
            <a:pPr eaLnBrk="1" hangingPunct="1">
              <a:spcBef>
                <a:spcPct val="50000"/>
              </a:spcBef>
              <a:buFontTx/>
              <a:buNone/>
            </a:pPr>
            <a:r>
              <a:rPr lang="en-US" altLang="en-US" sz="2000"/>
              <a:t>   String getText( )</a:t>
            </a:r>
          </a:p>
          <a:p>
            <a:pPr eaLnBrk="1" hangingPunct="1">
              <a:spcBef>
                <a:spcPct val="50000"/>
              </a:spcBef>
              <a:buFontTx/>
              <a:buNone/>
            </a:pPr>
            <a:r>
              <a:rPr lang="en-US" altLang="en-US" sz="2000"/>
              <a:t>   void setText(String str)</a:t>
            </a:r>
          </a:p>
          <a:p>
            <a:pPr eaLnBrk="1" hangingPunct="1">
              <a:spcBef>
                <a:spcPct val="50000"/>
              </a:spcBef>
              <a:buFontTx/>
              <a:buNone/>
            </a:pPr>
            <a:r>
              <a:rPr lang="en-US" altLang="en-US" sz="2000"/>
              <a:t>   String getSelectedText( )</a:t>
            </a:r>
          </a:p>
          <a:p>
            <a:pPr eaLnBrk="1" hangingPunct="1">
              <a:spcBef>
                <a:spcPct val="50000"/>
              </a:spcBef>
              <a:buFontTx/>
              <a:buNone/>
            </a:pPr>
            <a:r>
              <a:rPr lang="en-US" altLang="en-US" sz="2000"/>
              <a:t>   void select(int startIndex, int endIndex)</a:t>
            </a:r>
          </a:p>
          <a:p>
            <a:pPr eaLnBrk="1" hangingPunct="1">
              <a:spcBef>
                <a:spcPct val="50000"/>
              </a:spcBef>
              <a:buFontTx/>
              <a:buNone/>
            </a:pPr>
            <a:r>
              <a:rPr lang="en-US" altLang="en-US" sz="2000"/>
              <a:t>   boolean isEditable( )</a:t>
            </a:r>
          </a:p>
          <a:p>
            <a:pPr eaLnBrk="1" hangingPunct="1">
              <a:spcBef>
                <a:spcPct val="50000"/>
              </a:spcBef>
              <a:buFontTx/>
              <a:buNone/>
            </a:pPr>
            <a:r>
              <a:rPr lang="en-US" altLang="en-US" sz="2000"/>
              <a:t>   void setEditable(boolean canEdit)</a:t>
            </a:r>
          </a:p>
        </p:txBody>
      </p:sp>
      <p:sp>
        <p:nvSpPr>
          <p:cNvPr id="39944" name="Text Box 8">
            <a:extLst>
              <a:ext uri="{FF2B5EF4-FFF2-40B4-BE49-F238E27FC236}">
                <a16:creationId xmlns:a16="http://schemas.microsoft.com/office/drawing/2014/main" xmlns="" id="{325AC9E9-1E84-4502-9025-4B4B30FCD8AB}"/>
              </a:ext>
            </a:extLst>
          </p:cNvPr>
          <p:cNvSpPr txBox="1">
            <a:spLocks noChangeArrowheads="1"/>
          </p:cNvSpPr>
          <p:nvPr/>
        </p:nvSpPr>
        <p:spPr bwMode="auto">
          <a:xfrm>
            <a:off x="6629400" y="3794126"/>
            <a:ext cx="3810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int getSelectionStart( )</a:t>
            </a:r>
          </a:p>
          <a:p>
            <a:pPr eaLnBrk="1" hangingPunct="1">
              <a:spcBef>
                <a:spcPct val="50000"/>
              </a:spcBef>
              <a:buFontTx/>
              <a:buNone/>
            </a:pPr>
            <a:r>
              <a:rPr lang="en-US" altLang="en-US" sz="2000"/>
              <a:t>int getSelectionEnd( )</a:t>
            </a:r>
          </a:p>
          <a:p>
            <a:pPr eaLnBrk="1" hangingPunct="1">
              <a:spcBef>
                <a:spcPct val="50000"/>
              </a:spcBef>
              <a:buFontTx/>
              <a:buNone/>
            </a:pPr>
            <a:r>
              <a:rPr lang="en-US" altLang="en-US" sz="2000"/>
              <a:t>void setEchoChar(char ch)</a:t>
            </a:r>
          </a:p>
          <a:p>
            <a:pPr eaLnBrk="1" hangingPunct="1">
              <a:spcBef>
                <a:spcPct val="50000"/>
              </a:spcBef>
              <a:buFontTx/>
              <a:buNone/>
            </a:pPr>
            <a:r>
              <a:rPr lang="en-US" altLang="en-US" sz="2000"/>
              <a:t>boolean echoCharIsSet( )</a:t>
            </a:r>
          </a:p>
          <a:p>
            <a:pPr eaLnBrk="1" hangingPunct="1">
              <a:spcBef>
                <a:spcPct val="50000"/>
              </a:spcBef>
              <a:buFontTx/>
              <a:buNone/>
            </a:pPr>
            <a:r>
              <a:rPr lang="en-US" altLang="en-US" sz="2000"/>
              <a:t>char getEchoChar(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F1BBDF5-7A20-450E-B7C1-1A1BE8EB9703}"/>
              </a:ext>
            </a:extLst>
          </p:cNvPr>
          <p:cNvPicPr>
            <a:picLocks noChangeAspect="1"/>
          </p:cNvPicPr>
          <p:nvPr/>
        </p:nvPicPr>
        <p:blipFill>
          <a:blip r:embed="rId2"/>
          <a:stretch>
            <a:fillRect/>
          </a:stretch>
        </p:blipFill>
        <p:spPr>
          <a:xfrm>
            <a:off x="0" y="0"/>
            <a:ext cx="5114925" cy="6781800"/>
          </a:xfrm>
          <a:prstGeom prst="rect">
            <a:avLst/>
          </a:prstGeom>
        </p:spPr>
      </p:pic>
      <p:pic>
        <p:nvPicPr>
          <p:cNvPr id="5" name="Picture 4">
            <a:extLst>
              <a:ext uri="{FF2B5EF4-FFF2-40B4-BE49-F238E27FC236}">
                <a16:creationId xmlns:a16="http://schemas.microsoft.com/office/drawing/2014/main" xmlns="" id="{66A1B730-5825-4E6A-A45C-D670D4DD84CE}"/>
              </a:ext>
            </a:extLst>
          </p:cNvPr>
          <p:cNvPicPr>
            <a:picLocks noChangeAspect="1"/>
          </p:cNvPicPr>
          <p:nvPr/>
        </p:nvPicPr>
        <p:blipFill>
          <a:blip r:embed="rId3"/>
          <a:stretch>
            <a:fillRect/>
          </a:stretch>
        </p:blipFill>
        <p:spPr>
          <a:xfrm>
            <a:off x="5946897" y="286409"/>
            <a:ext cx="5362575" cy="714375"/>
          </a:xfrm>
          <a:prstGeom prst="rect">
            <a:avLst/>
          </a:prstGeom>
        </p:spPr>
      </p:pic>
      <p:pic>
        <p:nvPicPr>
          <p:cNvPr id="9" name="Picture 8">
            <a:extLst>
              <a:ext uri="{FF2B5EF4-FFF2-40B4-BE49-F238E27FC236}">
                <a16:creationId xmlns:a16="http://schemas.microsoft.com/office/drawing/2014/main" xmlns="" id="{04515869-4C7B-4766-8EE0-FED0EAF1F957}"/>
              </a:ext>
            </a:extLst>
          </p:cNvPr>
          <p:cNvPicPr>
            <a:picLocks noChangeAspect="1"/>
          </p:cNvPicPr>
          <p:nvPr/>
        </p:nvPicPr>
        <p:blipFill>
          <a:blip r:embed="rId4"/>
          <a:stretch>
            <a:fillRect/>
          </a:stretch>
        </p:blipFill>
        <p:spPr>
          <a:xfrm>
            <a:off x="5851646" y="1589182"/>
            <a:ext cx="5553075" cy="1304925"/>
          </a:xfrm>
          <a:prstGeom prst="rect">
            <a:avLst/>
          </a:prstGeom>
        </p:spPr>
      </p:pic>
      <p:pic>
        <p:nvPicPr>
          <p:cNvPr id="11" name="Picture 10">
            <a:extLst>
              <a:ext uri="{FF2B5EF4-FFF2-40B4-BE49-F238E27FC236}">
                <a16:creationId xmlns:a16="http://schemas.microsoft.com/office/drawing/2014/main" xmlns="" id="{6CC834E8-B33D-4703-8A74-3D73BF1F97DE}"/>
              </a:ext>
            </a:extLst>
          </p:cNvPr>
          <p:cNvPicPr>
            <a:picLocks noChangeAspect="1"/>
          </p:cNvPicPr>
          <p:nvPr/>
        </p:nvPicPr>
        <p:blipFill>
          <a:blip r:embed="rId5"/>
          <a:stretch>
            <a:fillRect/>
          </a:stretch>
        </p:blipFill>
        <p:spPr>
          <a:xfrm>
            <a:off x="6096000" y="3142754"/>
            <a:ext cx="4972050" cy="838200"/>
          </a:xfrm>
          <a:prstGeom prst="rect">
            <a:avLst/>
          </a:prstGeom>
        </p:spPr>
      </p:pic>
      <p:pic>
        <p:nvPicPr>
          <p:cNvPr id="13" name="Picture 12">
            <a:extLst>
              <a:ext uri="{FF2B5EF4-FFF2-40B4-BE49-F238E27FC236}">
                <a16:creationId xmlns:a16="http://schemas.microsoft.com/office/drawing/2014/main" xmlns="" id="{567B944A-6B4E-48F8-B5F3-53636769F1AD}"/>
              </a:ext>
            </a:extLst>
          </p:cNvPr>
          <p:cNvPicPr>
            <a:picLocks noChangeAspect="1"/>
          </p:cNvPicPr>
          <p:nvPr/>
        </p:nvPicPr>
        <p:blipFill>
          <a:blip r:embed="rId6"/>
          <a:stretch>
            <a:fillRect/>
          </a:stretch>
        </p:blipFill>
        <p:spPr>
          <a:xfrm>
            <a:off x="7077077" y="4114141"/>
            <a:ext cx="3648075" cy="2457450"/>
          </a:xfrm>
          <a:prstGeom prst="rect">
            <a:avLst/>
          </a:prstGeom>
        </p:spPr>
      </p:pic>
    </p:spTree>
    <p:extLst>
      <p:ext uri="{BB962C8B-B14F-4D97-AF65-F5344CB8AC3E}">
        <p14:creationId xmlns:p14="http://schemas.microsoft.com/office/powerpoint/2010/main" xmlns="" val="520172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E6C31F0D-2A7C-49E7-A326-036018780FC1}"/>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6563" name="Slide Number Placeholder 3">
            <a:extLst>
              <a:ext uri="{FF2B5EF4-FFF2-40B4-BE49-F238E27FC236}">
                <a16:creationId xmlns:a16="http://schemas.microsoft.com/office/drawing/2014/main" xmlns="" id="{A430390C-A4F4-4C16-ACDC-F626C43668B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1BAF67-C603-4CEF-A70D-CA6290892E66}" type="slidenum">
              <a:rPr lang="en-US" altLang="en-US" sz="1400"/>
              <a:pPr>
                <a:spcBef>
                  <a:spcPct val="0"/>
                </a:spcBef>
                <a:buFontTx/>
                <a:buNone/>
              </a:pPr>
              <a:t>53</a:t>
            </a:fld>
            <a:endParaRPr lang="en-US" altLang="en-US" sz="1400"/>
          </a:p>
        </p:txBody>
      </p:sp>
      <p:sp>
        <p:nvSpPr>
          <p:cNvPr id="66564" name="Text Box 4">
            <a:extLst>
              <a:ext uri="{FF2B5EF4-FFF2-40B4-BE49-F238E27FC236}">
                <a16:creationId xmlns:a16="http://schemas.microsoft.com/office/drawing/2014/main" xmlns="" id="{35B42BDD-BBC5-4C8D-AA57-FC7CE204C496}"/>
              </a:ext>
            </a:extLst>
          </p:cNvPr>
          <p:cNvSpPr txBox="1">
            <a:spLocks noChangeArrowheads="1"/>
          </p:cNvSpPr>
          <p:nvPr/>
        </p:nvSpPr>
        <p:spPr bwMode="auto">
          <a:xfrm>
            <a:off x="1676400" y="152400"/>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TextArea:</a:t>
            </a:r>
          </a:p>
        </p:txBody>
      </p:sp>
      <p:sp>
        <p:nvSpPr>
          <p:cNvPr id="66565" name="Text Box 5">
            <a:extLst>
              <a:ext uri="{FF2B5EF4-FFF2-40B4-BE49-F238E27FC236}">
                <a16:creationId xmlns:a16="http://schemas.microsoft.com/office/drawing/2014/main" xmlns="" id="{B65BE79F-ABB9-4D82-86F3-EE02F8B2F2D9}"/>
              </a:ext>
            </a:extLst>
          </p:cNvPr>
          <p:cNvSpPr txBox="1">
            <a:spLocks noChangeArrowheads="1"/>
          </p:cNvSpPr>
          <p:nvPr/>
        </p:nvSpPr>
        <p:spPr bwMode="auto">
          <a:xfrm>
            <a:off x="1676400" y="685801"/>
            <a:ext cx="8763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TextArea is a multiline editor. TextArea is subclass of TextComponent.</a:t>
            </a:r>
          </a:p>
        </p:txBody>
      </p:sp>
      <p:sp>
        <p:nvSpPr>
          <p:cNvPr id="40966" name="Text Box 6">
            <a:extLst>
              <a:ext uri="{FF2B5EF4-FFF2-40B4-BE49-F238E27FC236}">
                <a16:creationId xmlns:a16="http://schemas.microsoft.com/office/drawing/2014/main" xmlns="" id="{F376F2B7-D2C7-419E-BF90-60973C5C869B}"/>
              </a:ext>
            </a:extLst>
          </p:cNvPr>
          <p:cNvSpPr txBox="1">
            <a:spLocks noChangeArrowheads="1"/>
          </p:cNvSpPr>
          <p:nvPr/>
        </p:nvSpPr>
        <p:spPr bwMode="auto">
          <a:xfrm>
            <a:off x="1676400" y="1203326"/>
            <a:ext cx="7391400" cy="268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TextArea constructors:</a:t>
            </a:r>
          </a:p>
          <a:p>
            <a:pPr eaLnBrk="1" hangingPunct="1">
              <a:spcBef>
                <a:spcPct val="50000"/>
              </a:spcBef>
              <a:buFontTx/>
              <a:buNone/>
            </a:pPr>
            <a:r>
              <a:rPr lang="en-US" altLang="en-US" sz="2000"/>
              <a:t>   TextArea( )</a:t>
            </a:r>
          </a:p>
          <a:p>
            <a:pPr eaLnBrk="1" hangingPunct="1">
              <a:spcBef>
                <a:spcPct val="50000"/>
              </a:spcBef>
              <a:buFontTx/>
              <a:buNone/>
            </a:pPr>
            <a:r>
              <a:rPr lang="en-US" altLang="en-US" sz="2000"/>
              <a:t>   TextArea(int numLines, int numChars)</a:t>
            </a:r>
          </a:p>
          <a:p>
            <a:pPr eaLnBrk="1" hangingPunct="1">
              <a:spcBef>
                <a:spcPct val="50000"/>
              </a:spcBef>
              <a:buFontTx/>
              <a:buNone/>
            </a:pPr>
            <a:r>
              <a:rPr lang="en-US" altLang="en-US" sz="2000"/>
              <a:t>   TextArea(String str)</a:t>
            </a:r>
          </a:p>
          <a:p>
            <a:pPr eaLnBrk="1" hangingPunct="1">
              <a:spcBef>
                <a:spcPct val="50000"/>
              </a:spcBef>
              <a:buFontTx/>
              <a:buNone/>
            </a:pPr>
            <a:r>
              <a:rPr lang="en-US" altLang="en-US" sz="2000"/>
              <a:t>   TextArea(String str, int numLines, int numChars)</a:t>
            </a:r>
          </a:p>
          <a:p>
            <a:pPr eaLnBrk="1" hangingPunct="1">
              <a:spcBef>
                <a:spcPct val="50000"/>
              </a:spcBef>
              <a:buFontTx/>
              <a:buNone/>
            </a:pPr>
            <a:r>
              <a:rPr lang="en-US" altLang="en-US" sz="2000"/>
              <a:t>   TextArea(String str, int numLines, int numChars, int scrBars)</a:t>
            </a:r>
          </a:p>
        </p:txBody>
      </p:sp>
      <p:sp>
        <p:nvSpPr>
          <p:cNvPr id="40967" name="Text Box 7">
            <a:extLst>
              <a:ext uri="{FF2B5EF4-FFF2-40B4-BE49-F238E27FC236}">
                <a16:creationId xmlns:a16="http://schemas.microsoft.com/office/drawing/2014/main" xmlns="" id="{5F5B4D43-F6CB-4696-92FD-9F872BA135AD}"/>
              </a:ext>
            </a:extLst>
          </p:cNvPr>
          <p:cNvSpPr txBox="1">
            <a:spLocks noChangeArrowheads="1"/>
          </p:cNvSpPr>
          <p:nvPr/>
        </p:nvSpPr>
        <p:spPr bwMode="auto">
          <a:xfrm>
            <a:off x="1905000" y="4114800"/>
            <a:ext cx="5334000" cy="2235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scrBars can be</a:t>
            </a:r>
          </a:p>
          <a:p>
            <a:pPr eaLnBrk="1" hangingPunct="1">
              <a:spcBef>
                <a:spcPct val="50000"/>
              </a:spcBef>
              <a:buFontTx/>
              <a:buNone/>
            </a:pPr>
            <a:r>
              <a:rPr lang="en-US" altLang="en-US" sz="2000"/>
              <a:t>   SCROLLBARS_BOTH</a:t>
            </a:r>
          </a:p>
          <a:p>
            <a:pPr eaLnBrk="1" hangingPunct="1">
              <a:spcBef>
                <a:spcPct val="50000"/>
              </a:spcBef>
              <a:buFontTx/>
              <a:buNone/>
            </a:pPr>
            <a:r>
              <a:rPr lang="en-US" altLang="en-US" sz="2000"/>
              <a:t>   SCROLLBARS_NONE</a:t>
            </a:r>
          </a:p>
          <a:p>
            <a:pPr eaLnBrk="1" hangingPunct="1">
              <a:spcBef>
                <a:spcPct val="50000"/>
              </a:spcBef>
              <a:buFontTx/>
              <a:buNone/>
            </a:pPr>
            <a:r>
              <a:rPr lang="en-US" altLang="en-US" sz="2000"/>
              <a:t>   SCROLLBARS_HORIZONTAL_ONLY</a:t>
            </a:r>
          </a:p>
          <a:p>
            <a:pPr eaLnBrk="1" hangingPunct="1">
              <a:spcBef>
                <a:spcPct val="50000"/>
              </a:spcBef>
              <a:buFontTx/>
              <a:buNone/>
            </a:pPr>
            <a:r>
              <a:rPr lang="en-US" altLang="en-US" sz="2000"/>
              <a:t>   SCROLLBARS_VERTICAL_ONLY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xmlns="" id="{EA8A9C4D-710F-488B-B939-8D3497E502E8}"/>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7587" name="Slide Number Placeholder 3">
            <a:extLst>
              <a:ext uri="{FF2B5EF4-FFF2-40B4-BE49-F238E27FC236}">
                <a16:creationId xmlns:a16="http://schemas.microsoft.com/office/drawing/2014/main" xmlns="" id="{9F926522-C5A1-43E9-8125-F99A84E33937}"/>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3B4D0A-A731-4A34-A814-8644B4759211}" type="slidenum">
              <a:rPr lang="en-US" altLang="en-US" sz="1400"/>
              <a:pPr>
                <a:spcBef>
                  <a:spcPct val="0"/>
                </a:spcBef>
                <a:buFontTx/>
                <a:buNone/>
              </a:pPr>
              <a:t>54</a:t>
            </a:fld>
            <a:endParaRPr lang="en-US" altLang="en-US" sz="1400"/>
          </a:p>
        </p:txBody>
      </p:sp>
      <p:sp>
        <p:nvSpPr>
          <p:cNvPr id="67588" name="Text Box 4">
            <a:extLst>
              <a:ext uri="{FF2B5EF4-FFF2-40B4-BE49-F238E27FC236}">
                <a16:creationId xmlns:a16="http://schemas.microsoft.com/office/drawing/2014/main" xmlns="" id="{6D5D9C1D-BF79-46BB-82D9-920E27022BBE}"/>
              </a:ext>
            </a:extLst>
          </p:cNvPr>
          <p:cNvSpPr txBox="1">
            <a:spLocks noChangeArrowheads="1"/>
          </p:cNvSpPr>
          <p:nvPr/>
        </p:nvSpPr>
        <p:spPr bwMode="auto">
          <a:xfrm>
            <a:off x="1828800" y="838201"/>
            <a:ext cx="7010400" cy="542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TextArea methods:</a:t>
            </a:r>
          </a:p>
          <a:p>
            <a:pPr eaLnBrk="1" hangingPunct="1">
              <a:spcBef>
                <a:spcPct val="50000"/>
              </a:spcBef>
              <a:buFontTx/>
              <a:buNone/>
            </a:pPr>
            <a:r>
              <a:rPr lang="en-US" altLang="en-US" sz="2000"/>
              <a:t>   String getText( )</a:t>
            </a:r>
          </a:p>
          <a:p>
            <a:pPr eaLnBrk="1" hangingPunct="1">
              <a:spcBef>
                <a:spcPct val="50000"/>
              </a:spcBef>
              <a:buFontTx/>
              <a:buNone/>
            </a:pPr>
            <a:r>
              <a:rPr lang="en-US" altLang="en-US" sz="2000"/>
              <a:t>   void setText(String str)</a:t>
            </a:r>
          </a:p>
          <a:p>
            <a:pPr eaLnBrk="1" hangingPunct="1">
              <a:spcBef>
                <a:spcPct val="50000"/>
              </a:spcBef>
              <a:buFontTx/>
              <a:buNone/>
            </a:pPr>
            <a:r>
              <a:rPr lang="en-US" altLang="en-US" sz="2000"/>
              <a:t>   String getSelectedText( )</a:t>
            </a:r>
          </a:p>
          <a:p>
            <a:pPr eaLnBrk="1" hangingPunct="1">
              <a:spcBef>
                <a:spcPct val="50000"/>
              </a:spcBef>
              <a:buFontTx/>
              <a:buNone/>
            </a:pPr>
            <a:r>
              <a:rPr lang="en-US" altLang="en-US" sz="2000"/>
              <a:t>   void select(int startIndex, int endIndex)</a:t>
            </a:r>
          </a:p>
          <a:p>
            <a:pPr eaLnBrk="1" hangingPunct="1">
              <a:spcBef>
                <a:spcPct val="50000"/>
              </a:spcBef>
              <a:buFontTx/>
              <a:buNone/>
            </a:pPr>
            <a:r>
              <a:rPr lang="en-US" altLang="en-US" sz="2000"/>
              <a:t>   boolean isEditable( )</a:t>
            </a:r>
          </a:p>
          <a:p>
            <a:pPr eaLnBrk="1" hangingPunct="1">
              <a:spcBef>
                <a:spcPct val="50000"/>
              </a:spcBef>
              <a:buFontTx/>
              <a:buNone/>
            </a:pPr>
            <a:r>
              <a:rPr lang="en-US" altLang="en-US" sz="2000"/>
              <a:t>   void setEditable(boolean canEdit)</a:t>
            </a:r>
          </a:p>
          <a:p>
            <a:pPr eaLnBrk="1" hangingPunct="1">
              <a:spcBef>
                <a:spcPct val="50000"/>
              </a:spcBef>
              <a:buFontTx/>
              <a:buNone/>
            </a:pPr>
            <a:r>
              <a:rPr lang="en-US" altLang="en-US" sz="2000"/>
              <a:t>   int getSelectionStart( )</a:t>
            </a:r>
          </a:p>
          <a:p>
            <a:pPr eaLnBrk="1" hangingPunct="1">
              <a:spcBef>
                <a:spcPct val="50000"/>
              </a:spcBef>
              <a:buFontTx/>
              <a:buNone/>
            </a:pPr>
            <a:r>
              <a:rPr lang="en-US" altLang="en-US" sz="2000"/>
              <a:t>   int getSelectionEnd( )</a:t>
            </a:r>
          </a:p>
          <a:p>
            <a:pPr eaLnBrk="1" hangingPunct="1">
              <a:spcBef>
                <a:spcPct val="50000"/>
              </a:spcBef>
              <a:buFontTx/>
              <a:buNone/>
            </a:pPr>
            <a:r>
              <a:rPr lang="en-US" altLang="en-US" sz="2000"/>
              <a:t>   void append(String str)</a:t>
            </a:r>
          </a:p>
          <a:p>
            <a:pPr eaLnBrk="1" hangingPunct="1">
              <a:spcBef>
                <a:spcPct val="50000"/>
              </a:spcBef>
              <a:buFontTx/>
              <a:buNone/>
            </a:pPr>
            <a:r>
              <a:rPr lang="en-US" altLang="en-US" sz="2000"/>
              <a:t>   void insert(String str, int index)</a:t>
            </a:r>
          </a:p>
          <a:p>
            <a:pPr eaLnBrk="1" hangingPunct="1">
              <a:spcBef>
                <a:spcPct val="50000"/>
              </a:spcBef>
              <a:buFontTx/>
              <a:buNone/>
            </a:pPr>
            <a:r>
              <a:rPr lang="en-US" altLang="en-US" sz="2000"/>
              <a:t>   void replaceRange(String str, int startIndex, ine endIndex)</a:t>
            </a:r>
          </a:p>
        </p:txBody>
      </p:sp>
      <p:sp>
        <p:nvSpPr>
          <p:cNvPr id="67589" name="Text Box 5">
            <a:extLst>
              <a:ext uri="{FF2B5EF4-FFF2-40B4-BE49-F238E27FC236}">
                <a16:creationId xmlns:a16="http://schemas.microsoft.com/office/drawing/2014/main" xmlns="" id="{3E82F4D3-F439-4EB8-B7DC-0C0A9DAD32C9}"/>
              </a:ext>
            </a:extLst>
          </p:cNvPr>
          <p:cNvSpPr txBox="1">
            <a:spLocks noChangeArrowheads="1"/>
          </p:cNvSpPr>
          <p:nvPr/>
        </p:nvSpPr>
        <p:spPr bwMode="auto">
          <a:xfrm>
            <a:off x="1676400" y="152400"/>
            <a:ext cx="2438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TextArea: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xmlns="" id="{FB7694FB-3A2E-433B-BDBD-BE8DD6F8B4BD}"/>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8611" name="Slide Number Placeholder 3">
            <a:extLst>
              <a:ext uri="{FF2B5EF4-FFF2-40B4-BE49-F238E27FC236}">
                <a16:creationId xmlns:a16="http://schemas.microsoft.com/office/drawing/2014/main" xmlns="" id="{2A2FFA6E-62BB-4942-B044-B3E2DE8B22F0}"/>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97EDF7B-AEDC-4E12-B2FC-097CEC17E9B2}" type="slidenum">
              <a:rPr lang="en-US" altLang="en-US" sz="1400"/>
              <a:pPr>
                <a:spcBef>
                  <a:spcPct val="0"/>
                </a:spcBef>
                <a:buFontTx/>
                <a:buNone/>
              </a:pPr>
              <a:t>55</a:t>
            </a:fld>
            <a:endParaRPr lang="en-US" altLang="en-US" sz="1400"/>
          </a:p>
        </p:txBody>
      </p:sp>
      <p:sp>
        <p:nvSpPr>
          <p:cNvPr id="68612" name="Text Box 4">
            <a:extLst>
              <a:ext uri="{FF2B5EF4-FFF2-40B4-BE49-F238E27FC236}">
                <a16:creationId xmlns:a16="http://schemas.microsoft.com/office/drawing/2014/main" xmlns="" id="{08B7F675-E514-4057-B44D-EB0016BE3B19}"/>
              </a:ext>
            </a:extLst>
          </p:cNvPr>
          <p:cNvSpPr txBox="1">
            <a:spLocks noChangeArrowheads="1"/>
          </p:cNvSpPr>
          <p:nvPr/>
        </p:nvSpPr>
        <p:spPr bwMode="auto">
          <a:xfrm>
            <a:off x="1676400" y="152400"/>
            <a:ext cx="3810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Menu Bars and Menus:</a:t>
            </a:r>
          </a:p>
        </p:txBody>
      </p:sp>
      <p:sp>
        <p:nvSpPr>
          <p:cNvPr id="68613" name="Text Box 5">
            <a:extLst>
              <a:ext uri="{FF2B5EF4-FFF2-40B4-BE49-F238E27FC236}">
                <a16:creationId xmlns:a16="http://schemas.microsoft.com/office/drawing/2014/main" xmlns="" id="{A868CA0D-D835-47CC-8D4A-DD92125DCAC7}"/>
              </a:ext>
            </a:extLst>
          </p:cNvPr>
          <p:cNvSpPr txBox="1">
            <a:spLocks noChangeArrowheads="1"/>
          </p:cNvSpPr>
          <p:nvPr/>
        </p:nvSpPr>
        <p:spPr bwMode="auto">
          <a:xfrm>
            <a:off x="1752600" y="685801"/>
            <a:ext cx="8382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Menus in Java are implemented by the use of the following classes:</a:t>
            </a:r>
          </a:p>
          <a:p>
            <a:pPr eaLnBrk="1" hangingPunct="1">
              <a:spcBef>
                <a:spcPct val="50000"/>
              </a:spcBef>
              <a:buFontTx/>
              <a:buNone/>
            </a:pPr>
            <a:r>
              <a:rPr lang="en-US" altLang="en-US" sz="2000"/>
              <a:t>	MenuBar</a:t>
            </a:r>
          </a:p>
          <a:p>
            <a:pPr eaLnBrk="1" hangingPunct="1">
              <a:spcBef>
                <a:spcPct val="50000"/>
              </a:spcBef>
              <a:buFontTx/>
              <a:buNone/>
            </a:pPr>
            <a:r>
              <a:rPr lang="en-US" altLang="en-US" sz="2000"/>
              <a:t> 	Menu</a:t>
            </a:r>
          </a:p>
          <a:p>
            <a:pPr eaLnBrk="1" hangingPunct="1">
              <a:spcBef>
                <a:spcPct val="50000"/>
              </a:spcBef>
              <a:buFontTx/>
              <a:buNone/>
            </a:pPr>
            <a:r>
              <a:rPr lang="en-US" altLang="en-US" sz="2000"/>
              <a:t>	MenuItem</a:t>
            </a:r>
          </a:p>
          <a:p>
            <a:pPr eaLnBrk="1" hangingPunct="1">
              <a:spcBef>
                <a:spcPct val="50000"/>
              </a:spcBef>
              <a:buFontTx/>
              <a:buNone/>
            </a:pPr>
            <a:r>
              <a:rPr lang="en-US" altLang="en-US" sz="2000"/>
              <a:t>	CheckboxMenuItem</a:t>
            </a:r>
          </a:p>
        </p:txBody>
      </p:sp>
      <p:sp>
        <p:nvSpPr>
          <p:cNvPr id="68614" name="Text Box 6">
            <a:extLst>
              <a:ext uri="{FF2B5EF4-FFF2-40B4-BE49-F238E27FC236}">
                <a16:creationId xmlns:a16="http://schemas.microsoft.com/office/drawing/2014/main" xmlns="" id="{EFA281B1-1FF6-4953-AAA7-6ABC4AD5EAC5}"/>
              </a:ext>
            </a:extLst>
          </p:cNvPr>
          <p:cNvSpPr txBox="1">
            <a:spLocks noChangeArrowheads="1"/>
          </p:cNvSpPr>
          <p:nvPr/>
        </p:nvSpPr>
        <p:spPr bwMode="auto">
          <a:xfrm>
            <a:off x="1752600" y="3336926"/>
            <a:ext cx="861060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To create a menu bar, just create an instance on MenuBar class.</a:t>
            </a:r>
          </a:p>
          <a:p>
            <a:pPr eaLnBrk="1" hangingPunct="1">
              <a:spcBef>
                <a:spcPct val="50000"/>
              </a:spcBef>
              <a:buFontTx/>
              <a:buNone/>
            </a:pPr>
            <a:r>
              <a:rPr lang="en-US" altLang="en-US" sz="2000"/>
              <a:t>MenuBar class defines only the default constructor.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xmlns="" id="{40209E00-DD0E-4E64-AC70-3137F7FD57A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69635" name="Slide Number Placeholder 3">
            <a:extLst>
              <a:ext uri="{FF2B5EF4-FFF2-40B4-BE49-F238E27FC236}">
                <a16:creationId xmlns:a16="http://schemas.microsoft.com/office/drawing/2014/main" xmlns="" id="{E483954A-C3A7-4CC7-95A4-5E22571A7181}"/>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6D196A3-5ECD-424F-8A1A-8381A58EFEBA}" type="slidenum">
              <a:rPr lang="en-US" altLang="en-US" sz="1400"/>
              <a:pPr>
                <a:spcBef>
                  <a:spcPct val="0"/>
                </a:spcBef>
                <a:buFontTx/>
                <a:buNone/>
              </a:pPr>
              <a:t>56</a:t>
            </a:fld>
            <a:endParaRPr lang="en-US" altLang="en-US" sz="1400"/>
          </a:p>
        </p:txBody>
      </p:sp>
      <p:sp>
        <p:nvSpPr>
          <p:cNvPr id="69636" name="Text Box 4">
            <a:extLst>
              <a:ext uri="{FF2B5EF4-FFF2-40B4-BE49-F238E27FC236}">
                <a16:creationId xmlns:a16="http://schemas.microsoft.com/office/drawing/2014/main" xmlns="" id="{44E1D538-C727-4AEB-89AB-3D1A3524A915}"/>
              </a:ext>
            </a:extLst>
          </p:cNvPr>
          <p:cNvSpPr txBox="1">
            <a:spLocks noChangeArrowheads="1"/>
          </p:cNvSpPr>
          <p:nvPr/>
        </p:nvSpPr>
        <p:spPr bwMode="auto">
          <a:xfrm>
            <a:off x="1676400" y="1524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Menu:</a:t>
            </a:r>
          </a:p>
        </p:txBody>
      </p:sp>
      <p:sp>
        <p:nvSpPr>
          <p:cNvPr id="69637" name="Text Box 5">
            <a:extLst>
              <a:ext uri="{FF2B5EF4-FFF2-40B4-BE49-F238E27FC236}">
                <a16:creationId xmlns:a16="http://schemas.microsoft.com/office/drawing/2014/main" xmlns="" id="{62558F52-44DB-4039-ADA8-B6984A65E28B}"/>
              </a:ext>
            </a:extLst>
          </p:cNvPr>
          <p:cNvSpPr txBox="1">
            <a:spLocks noChangeArrowheads="1"/>
          </p:cNvSpPr>
          <p:nvPr/>
        </p:nvSpPr>
        <p:spPr bwMode="auto">
          <a:xfrm>
            <a:off x="1600200" y="762001"/>
            <a:ext cx="89916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50000"/>
              </a:spcBef>
              <a:buFontTx/>
              <a:buNone/>
            </a:pPr>
            <a:r>
              <a:rPr lang="en-US" altLang="en-US" sz="2000"/>
              <a:t>	Menu( )</a:t>
            </a:r>
          </a:p>
          <a:p>
            <a:pPr eaLnBrk="1" hangingPunct="1">
              <a:spcBef>
                <a:spcPct val="50000"/>
              </a:spcBef>
              <a:buFontTx/>
              <a:buNone/>
            </a:pPr>
            <a:r>
              <a:rPr lang="en-US" altLang="en-US" sz="2000"/>
              <a:t>	Menu(String optionName)</a:t>
            </a:r>
          </a:p>
          <a:p>
            <a:pPr eaLnBrk="1" hangingPunct="1">
              <a:spcBef>
                <a:spcPct val="50000"/>
              </a:spcBef>
              <a:buFontTx/>
              <a:buNone/>
            </a:pPr>
            <a:r>
              <a:rPr lang="en-US" altLang="en-US" sz="2000"/>
              <a:t>	Menu(String optionName, boolean removable)</a:t>
            </a:r>
          </a:p>
        </p:txBody>
      </p:sp>
      <p:sp>
        <p:nvSpPr>
          <p:cNvPr id="69638" name="Text Box 6">
            <a:extLst>
              <a:ext uri="{FF2B5EF4-FFF2-40B4-BE49-F238E27FC236}">
                <a16:creationId xmlns:a16="http://schemas.microsoft.com/office/drawing/2014/main" xmlns="" id="{15D64DDE-D555-488F-9516-34D8260C0A8A}"/>
              </a:ext>
            </a:extLst>
          </p:cNvPr>
          <p:cNvSpPr txBox="1">
            <a:spLocks noChangeArrowheads="1"/>
          </p:cNvSpPr>
          <p:nvPr/>
        </p:nvSpPr>
        <p:spPr bwMode="auto">
          <a:xfrm>
            <a:off x="1676400" y="2971800"/>
            <a:ext cx="1752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MenuItem:</a:t>
            </a:r>
          </a:p>
        </p:txBody>
      </p:sp>
      <p:sp>
        <p:nvSpPr>
          <p:cNvPr id="69639" name="Text Box 7">
            <a:extLst>
              <a:ext uri="{FF2B5EF4-FFF2-40B4-BE49-F238E27FC236}">
                <a16:creationId xmlns:a16="http://schemas.microsoft.com/office/drawing/2014/main" xmlns="" id="{877948D2-F5C0-4329-A417-986582AF67BA}"/>
              </a:ext>
            </a:extLst>
          </p:cNvPr>
          <p:cNvSpPr txBox="1">
            <a:spLocks noChangeArrowheads="1"/>
          </p:cNvSpPr>
          <p:nvPr/>
        </p:nvSpPr>
        <p:spPr bwMode="auto">
          <a:xfrm>
            <a:off x="1676400" y="3581401"/>
            <a:ext cx="89916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50000"/>
              </a:spcBef>
              <a:buFontTx/>
              <a:buNone/>
            </a:pPr>
            <a:r>
              <a:rPr lang="en-US" altLang="en-US" sz="2000"/>
              <a:t>	MenuItem( )</a:t>
            </a:r>
          </a:p>
          <a:p>
            <a:pPr eaLnBrk="1" hangingPunct="1">
              <a:spcBef>
                <a:spcPct val="50000"/>
              </a:spcBef>
              <a:buFontTx/>
              <a:buNone/>
            </a:pPr>
            <a:r>
              <a:rPr lang="en-US" altLang="en-US" sz="2000"/>
              <a:t>	MenuItem(String itemName)</a:t>
            </a:r>
          </a:p>
          <a:p>
            <a:pPr eaLnBrk="1" hangingPunct="1">
              <a:spcBef>
                <a:spcPct val="50000"/>
              </a:spcBef>
              <a:buFontTx/>
              <a:buNone/>
            </a:pPr>
            <a:r>
              <a:rPr lang="en-US" altLang="en-US" sz="2000"/>
              <a:t>	MenuItem(String itemName, MenuShortcut keyAccel)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xmlns="" id="{D4398FA8-BCE5-4922-9077-B3C270236F19}"/>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70659" name="Slide Number Placeholder 3">
            <a:extLst>
              <a:ext uri="{FF2B5EF4-FFF2-40B4-BE49-F238E27FC236}">
                <a16:creationId xmlns:a16="http://schemas.microsoft.com/office/drawing/2014/main" xmlns="" id="{76A2BB73-BB05-44F0-B1FB-A59E7854077B}"/>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3B8489-614C-4AAA-927C-F05677C75357}" type="slidenum">
              <a:rPr lang="en-US" altLang="en-US" sz="1400"/>
              <a:pPr>
                <a:spcBef>
                  <a:spcPct val="0"/>
                </a:spcBef>
                <a:buFontTx/>
                <a:buNone/>
              </a:pPr>
              <a:t>57</a:t>
            </a:fld>
            <a:endParaRPr lang="en-US" altLang="en-US" sz="1400"/>
          </a:p>
        </p:txBody>
      </p:sp>
      <p:sp>
        <p:nvSpPr>
          <p:cNvPr id="70660" name="Text Box 4">
            <a:extLst>
              <a:ext uri="{FF2B5EF4-FFF2-40B4-BE49-F238E27FC236}">
                <a16:creationId xmlns:a16="http://schemas.microsoft.com/office/drawing/2014/main" xmlns="" id="{28EDBFCC-FB5F-41E2-A975-A0E0178AB242}"/>
              </a:ext>
            </a:extLst>
          </p:cNvPr>
          <p:cNvSpPr txBox="1">
            <a:spLocks noChangeArrowheads="1"/>
          </p:cNvSpPr>
          <p:nvPr/>
        </p:nvSpPr>
        <p:spPr bwMode="auto">
          <a:xfrm>
            <a:off x="1676400" y="136525"/>
            <a:ext cx="3200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CheckboxMenuItem:</a:t>
            </a:r>
          </a:p>
        </p:txBody>
      </p:sp>
      <p:sp>
        <p:nvSpPr>
          <p:cNvPr id="70661" name="Text Box 5">
            <a:extLst>
              <a:ext uri="{FF2B5EF4-FFF2-40B4-BE49-F238E27FC236}">
                <a16:creationId xmlns:a16="http://schemas.microsoft.com/office/drawing/2014/main" xmlns="" id="{6C3F6FC5-58F1-420D-B322-40E2F2C81C79}"/>
              </a:ext>
            </a:extLst>
          </p:cNvPr>
          <p:cNvSpPr txBox="1">
            <a:spLocks noChangeArrowheads="1"/>
          </p:cNvSpPr>
          <p:nvPr/>
        </p:nvSpPr>
        <p:spPr bwMode="auto">
          <a:xfrm>
            <a:off x="1676400" y="746126"/>
            <a:ext cx="89916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50000"/>
              </a:spcBef>
              <a:buFontTx/>
              <a:buNone/>
            </a:pPr>
            <a:r>
              <a:rPr lang="en-US" altLang="en-US" sz="2000"/>
              <a:t>	CheckboxMenuItem( )</a:t>
            </a:r>
          </a:p>
          <a:p>
            <a:pPr eaLnBrk="1" hangingPunct="1">
              <a:spcBef>
                <a:spcPct val="50000"/>
              </a:spcBef>
              <a:buFontTx/>
              <a:buNone/>
            </a:pPr>
            <a:r>
              <a:rPr lang="en-US" altLang="en-US" sz="2000"/>
              <a:t>	CheckboxMenuItem(String itemName)</a:t>
            </a:r>
          </a:p>
          <a:p>
            <a:pPr eaLnBrk="1" hangingPunct="1">
              <a:spcBef>
                <a:spcPct val="50000"/>
              </a:spcBef>
              <a:buFontTx/>
              <a:buNone/>
            </a:pPr>
            <a:r>
              <a:rPr lang="en-US" altLang="en-US" sz="2000"/>
              <a:t>	CheckboxMenuItem(String itemName, boolean on)</a:t>
            </a:r>
          </a:p>
        </p:txBody>
      </p:sp>
      <p:sp>
        <p:nvSpPr>
          <p:cNvPr id="70662" name="Rectangle 6">
            <a:extLst>
              <a:ext uri="{FF2B5EF4-FFF2-40B4-BE49-F238E27FC236}">
                <a16:creationId xmlns:a16="http://schemas.microsoft.com/office/drawing/2014/main" xmlns="" id="{8A4F39E1-87EF-4C21-BC2A-5FC54EF59E1B}"/>
              </a:ext>
            </a:extLst>
          </p:cNvPr>
          <p:cNvSpPr>
            <a:spLocks noChangeArrowheads="1"/>
          </p:cNvSpPr>
          <p:nvPr/>
        </p:nvSpPr>
        <p:spPr bwMode="auto">
          <a:xfrm>
            <a:off x="1651001" y="2895600"/>
            <a:ext cx="233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t>MenuShortcut:</a:t>
            </a:r>
          </a:p>
        </p:txBody>
      </p:sp>
      <p:sp>
        <p:nvSpPr>
          <p:cNvPr id="70663" name="Rectangle 8">
            <a:extLst>
              <a:ext uri="{FF2B5EF4-FFF2-40B4-BE49-F238E27FC236}">
                <a16:creationId xmlns:a16="http://schemas.microsoft.com/office/drawing/2014/main" xmlns="" id="{7195EDD0-4017-4A78-A868-E8BA374DF93A}"/>
              </a:ext>
            </a:extLst>
          </p:cNvPr>
          <p:cNvSpPr>
            <a:spLocks noChangeArrowheads="1"/>
          </p:cNvSpPr>
          <p:nvPr/>
        </p:nvSpPr>
        <p:spPr bwMode="auto">
          <a:xfrm>
            <a:off x="1722438" y="3733801"/>
            <a:ext cx="6430962"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0"/>
              </a:spcBef>
              <a:buFontTx/>
              <a:buNone/>
            </a:pPr>
            <a:endParaRPr lang="en-US" altLang="en-US" sz="2000"/>
          </a:p>
          <a:p>
            <a:pPr eaLnBrk="1" hangingPunct="1">
              <a:spcBef>
                <a:spcPct val="0"/>
              </a:spcBef>
              <a:buFontTx/>
              <a:buNone/>
            </a:pPr>
            <a:r>
              <a:rPr lang="en-US" altLang="en-US" sz="2000"/>
              <a:t>	MenuShortcut(int key)</a:t>
            </a:r>
          </a:p>
          <a:p>
            <a:pPr eaLnBrk="1" hangingPunct="1">
              <a:spcBef>
                <a:spcPct val="0"/>
              </a:spcBef>
              <a:buFontTx/>
              <a:buNone/>
            </a:pPr>
            <a:endParaRPr lang="en-US" altLang="en-US" sz="2000"/>
          </a:p>
          <a:p>
            <a:pPr eaLnBrk="1" hangingPunct="1">
              <a:spcBef>
                <a:spcPct val="0"/>
              </a:spcBef>
              <a:buFontTx/>
              <a:buNone/>
            </a:pPr>
            <a:r>
              <a:rPr lang="en-US" altLang="en-US" sz="2000"/>
              <a:t>	MenuShortcut(int key, boolean useShiftMidifier)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xmlns="" id="{BC14523D-CEB2-45CD-8AC9-BCB481FBE246}"/>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71683" name="Slide Number Placeholder 3">
            <a:extLst>
              <a:ext uri="{FF2B5EF4-FFF2-40B4-BE49-F238E27FC236}">
                <a16:creationId xmlns:a16="http://schemas.microsoft.com/office/drawing/2014/main" xmlns="" id="{CD08A36C-3541-495D-8E39-B3B28DE8CB95}"/>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97C119-C455-4A58-A77E-EA35C0F12DBD}" type="slidenum">
              <a:rPr lang="en-US" altLang="en-US" sz="1400"/>
              <a:pPr>
                <a:spcBef>
                  <a:spcPct val="0"/>
                </a:spcBef>
                <a:buFontTx/>
                <a:buNone/>
              </a:pPr>
              <a:t>58</a:t>
            </a:fld>
            <a:endParaRPr lang="en-US" altLang="en-US" sz="1400"/>
          </a:p>
        </p:txBody>
      </p:sp>
      <p:sp>
        <p:nvSpPr>
          <p:cNvPr id="71684" name="Text Box 5">
            <a:extLst>
              <a:ext uri="{FF2B5EF4-FFF2-40B4-BE49-F238E27FC236}">
                <a16:creationId xmlns:a16="http://schemas.microsoft.com/office/drawing/2014/main" xmlns="" id="{7A27625E-384B-40A5-803E-F3C4EB2B78A1}"/>
              </a:ext>
            </a:extLst>
          </p:cNvPr>
          <p:cNvSpPr txBox="1">
            <a:spLocks noChangeArrowheads="1"/>
          </p:cNvSpPr>
          <p:nvPr/>
        </p:nvSpPr>
        <p:spPr bwMode="auto">
          <a:xfrm>
            <a:off x="1676400" y="152400"/>
            <a:ext cx="3276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Layout Managers:</a:t>
            </a:r>
          </a:p>
        </p:txBody>
      </p:sp>
      <p:sp>
        <p:nvSpPr>
          <p:cNvPr id="71685" name="Text Box 6">
            <a:extLst>
              <a:ext uri="{FF2B5EF4-FFF2-40B4-BE49-F238E27FC236}">
                <a16:creationId xmlns:a16="http://schemas.microsoft.com/office/drawing/2014/main" xmlns="" id="{4F056363-3998-43C0-96EE-F83D956337D1}"/>
              </a:ext>
            </a:extLst>
          </p:cNvPr>
          <p:cNvSpPr txBox="1">
            <a:spLocks noChangeArrowheads="1"/>
          </p:cNvSpPr>
          <p:nvPr/>
        </p:nvSpPr>
        <p:spPr bwMode="auto">
          <a:xfrm>
            <a:off x="1676400" y="685801"/>
            <a:ext cx="8839200" cy="2835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layout manager is used by a container to position each of the components with in it. </a:t>
            </a:r>
          </a:p>
          <a:p>
            <a:pPr eaLnBrk="1" hangingPunct="1">
              <a:spcBef>
                <a:spcPct val="50000"/>
              </a:spcBef>
              <a:buFontTx/>
              <a:buNone/>
            </a:pPr>
            <a:r>
              <a:rPr lang="en-US" altLang="en-US" sz="2000"/>
              <a:t>Each container has a layout manager associated with it.</a:t>
            </a:r>
          </a:p>
          <a:p>
            <a:pPr eaLnBrk="1" hangingPunct="1">
              <a:spcBef>
                <a:spcPct val="50000"/>
              </a:spcBef>
              <a:buFontTx/>
              <a:buNone/>
            </a:pPr>
            <a:r>
              <a:rPr lang="en-US" altLang="en-US" sz="2000"/>
              <a:t>A layout manager is an instance of any class that implements the interface </a:t>
            </a:r>
            <a:r>
              <a:rPr lang="en-US" altLang="en-US" sz="2000" b="1"/>
              <a:t>LayoutManager</a:t>
            </a:r>
            <a:r>
              <a:rPr lang="en-US" altLang="en-US" sz="2000"/>
              <a:t>.</a:t>
            </a:r>
          </a:p>
          <a:p>
            <a:pPr eaLnBrk="1" hangingPunct="1">
              <a:spcBef>
                <a:spcPct val="50000"/>
              </a:spcBef>
              <a:buFontTx/>
              <a:buNone/>
            </a:pPr>
            <a:r>
              <a:rPr lang="en-US" altLang="en-US" sz="2000"/>
              <a:t>The layout manager is set by:</a:t>
            </a:r>
          </a:p>
          <a:p>
            <a:pPr eaLnBrk="1" hangingPunct="1">
              <a:spcBef>
                <a:spcPct val="50000"/>
              </a:spcBef>
              <a:buFontTx/>
              <a:buNone/>
            </a:pPr>
            <a:r>
              <a:rPr lang="en-US" altLang="en-US" sz="2000"/>
              <a:t>	void setLayout(LayoutManager layoutObj)</a:t>
            </a:r>
          </a:p>
        </p:txBody>
      </p:sp>
      <p:sp>
        <p:nvSpPr>
          <p:cNvPr id="41991" name="Text Box 7">
            <a:extLst>
              <a:ext uri="{FF2B5EF4-FFF2-40B4-BE49-F238E27FC236}">
                <a16:creationId xmlns:a16="http://schemas.microsoft.com/office/drawing/2014/main" xmlns="" id="{457904A0-D051-4683-87D5-0C9E8FAF3DAE}"/>
              </a:ext>
            </a:extLst>
          </p:cNvPr>
          <p:cNvSpPr txBox="1">
            <a:spLocks noChangeArrowheads="1"/>
          </p:cNvSpPr>
          <p:nvPr/>
        </p:nvSpPr>
        <p:spPr bwMode="auto">
          <a:xfrm>
            <a:off x="1905000" y="3657601"/>
            <a:ext cx="6248400" cy="268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Java defines the following layout manager classes:</a:t>
            </a:r>
          </a:p>
          <a:p>
            <a:pPr eaLnBrk="1" hangingPunct="1">
              <a:spcBef>
                <a:spcPct val="50000"/>
              </a:spcBef>
              <a:buFontTx/>
              <a:buNone/>
            </a:pPr>
            <a:r>
              <a:rPr lang="en-US" altLang="en-US" sz="2000"/>
              <a:t>	1. FlowLayout</a:t>
            </a:r>
          </a:p>
          <a:p>
            <a:pPr eaLnBrk="1" hangingPunct="1">
              <a:spcBef>
                <a:spcPct val="50000"/>
              </a:spcBef>
              <a:buFontTx/>
              <a:buNone/>
            </a:pPr>
            <a:r>
              <a:rPr lang="en-US" altLang="en-US" sz="2000"/>
              <a:t>	2. BorderLayout</a:t>
            </a:r>
          </a:p>
          <a:p>
            <a:pPr eaLnBrk="1" hangingPunct="1">
              <a:spcBef>
                <a:spcPct val="50000"/>
              </a:spcBef>
              <a:buFontTx/>
              <a:buNone/>
            </a:pPr>
            <a:r>
              <a:rPr lang="en-US" altLang="en-US" sz="2000"/>
              <a:t>	3. GridLayout</a:t>
            </a:r>
          </a:p>
          <a:p>
            <a:pPr eaLnBrk="1" hangingPunct="1">
              <a:spcBef>
                <a:spcPct val="50000"/>
              </a:spcBef>
              <a:buFontTx/>
              <a:buNone/>
            </a:pPr>
            <a:r>
              <a:rPr lang="en-US" altLang="en-US" sz="2000"/>
              <a:t>	4. CardLayout</a:t>
            </a:r>
          </a:p>
          <a:p>
            <a:pPr eaLnBrk="1" hangingPunct="1">
              <a:spcBef>
                <a:spcPct val="50000"/>
              </a:spcBef>
              <a:buFontTx/>
              <a:buNone/>
            </a:pPr>
            <a:r>
              <a:rPr lang="en-US" altLang="en-US" sz="2000"/>
              <a:t>	5. GridbagLayout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xmlns="" id="{08A60555-21A1-47E9-A137-E7D1E8E955CB}"/>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72707" name="Slide Number Placeholder 3">
            <a:extLst>
              <a:ext uri="{FF2B5EF4-FFF2-40B4-BE49-F238E27FC236}">
                <a16:creationId xmlns:a16="http://schemas.microsoft.com/office/drawing/2014/main" xmlns="" id="{42E43623-75DC-4113-93D3-0834BF5233C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9ECBBC-DA69-446C-A48C-F33C2D22C22A}" type="slidenum">
              <a:rPr lang="en-US" altLang="en-US" sz="1400"/>
              <a:pPr>
                <a:spcBef>
                  <a:spcPct val="0"/>
                </a:spcBef>
                <a:buFontTx/>
                <a:buNone/>
              </a:pPr>
              <a:t>59</a:t>
            </a:fld>
            <a:endParaRPr lang="en-US" altLang="en-US" sz="1400"/>
          </a:p>
        </p:txBody>
      </p:sp>
      <p:sp>
        <p:nvSpPr>
          <p:cNvPr id="72708" name="Rectangle 4">
            <a:extLst>
              <a:ext uri="{FF2B5EF4-FFF2-40B4-BE49-F238E27FC236}">
                <a16:creationId xmlns:a16="http://schemas.microsoft.com/office/drawing/2014/main" xmlns="" id="{A6C3C1C3-8DD8-4F15-851E-0D267206C0AA}"/>
              </a:ext>
            </a:extLst>
          </p:cNvPr>
          <p:cNvSpPr>
            <a:spLocks noChangeArrowheads="1"/>
          </p:cNvSpPr>
          <p:nvPr/>
        </p:nvSpPr>
        <p:spPr bwMode="auto">
          <a:xfrm>
            <a:off x="1684338" y="152400"/>
            <a:ext cx="20494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FlowLayout:</a:t>
            </a:r>
          </a:p>
        </p:txBody>
      </p:sp>
      <p:sp>
        <p:nvSpPr>
          <p:cNvPr id="72709" name="Text Box 5">
            <a:extLst>
              <a:ext uri="{FF2B5EF4-FFF2-40B4-BE49-F238E27FC236}">
                <a16:creationId xmlns:a16="http://schemas.microsoft.com/office/drawing/2014/main" xmlns="" id="{8A681A50-141D-4206-A913-05C9E10F29B6}"/>
              </a:ext>
            </a:extLst>
          </p:cNvPr>
          <p:cNvSpPr txBox="1">
            <a:spLocks noChangeArrowheads="1"/>
          </p:cNvSpPr>
          <p:nvPr/>
        </p:nvSpPr>
        <p:spPr bwMode="auto">
          <a:xfrm>
            <a:off x="1752600" y="685801"/>
            <a:ext cx="8763000"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FlowLayout is the default layout manager.</a:t>
            </a:r>
          </a:p>
          <a:p>
            <a:pPr eaLnBrk="1" hangingPunct="1">
              <a:spcBef>
                <a:spcPct val="50000"/>
              </a:spcBef>
              <a:buFontTx/>
              <a:buNone/>
            </a:pPr>
            <a:r>
              <a:rPr lang="en-US" altLang="en-US" sz="2000"/>
              <a:t>With this components are laid out from the upper-left corner, left to right and top to bottom line by line.</a:t>
            </a:r>
          </a:p>
        </p:txBody>
      </p:sp>
      <p:sp>
        <p:nvSpPr>
          <p:cNvPr id="72710" name="Text Box 6">
            <a:extLst>
              <a:ext uri="{FF2B5EF4-FFF2-40B4-BE49-F238E27FC236}">
                <a16:creationId xmlns:a16="http://schemas.microsoft.com/office/drawing/2014/main" xmlns="" id="{68FC84CE-7E3E-46CD-8CAD-93D0C0264AB4}"/>
              </a:ext>
            </a:extLst>
          </p:cNvPr>
          <p:cNvSpPr txBox="1">
            <a:spLocks noChangeArrowheads="1"/>
          </p:cNvSpPr>
          <p:nvPr/>
        </p:nvSpPr>
        <p:spPr bwMode="auto">
          <a:xfrm>
            <a:off x="2209800" y="1981201"/>
            <a:ext cx="59436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50000"/>
              </a:spcBef>
              <a:buFontTx/>
              <a:buNone/>
            </a:pPr>
            <a:r>
              <a:rPr lang="en-US" altLang="en-US" sz="2000"/>
              <a:t>	FlowLayout( )</a:t>
            </a:r>
          </a:p>
          <a:p>
            <a:pPr eaLnBrk="1" hangingPunct="1">
              <a:spcBef>
                <a:spcPct val="50000"/>
              </a:spcBef>
              <a:buFontTx/>
              <a:buNone/>
            </a:pPr>
            <a:r>
              <a:rPr lang="en-US" altLang="en-US" sz="2000"/>
              <a:t>	FlowLayout(int how)</a:t>
            </a:r>
          </a:p>
          <a:p>
            <a:pPr eaLnBrk="1" hangingPunct="1">
              <a:spcBef>
                <a:spcPct val="50000"/>
              </a:spcBef>
              <a:buFontTx/>
              <a:buNone/>
            </a:pPr>
            <a:r>
              <a:rPr lang="en-US" altLang="en-US" sz="2000"/>
              <a:t>	FlowLayout(int how, int horz, int vert)</a:t>
            </a:r>
          </a:p>
          <a:p>
            <a:pPr eaLnBrk="1" hangingPunct="1">
              <a:spcBef>
                <a:spcPct val="50000"/>
              </a:spcBef>
              <a:buFontTx/>
              <a:buNone/>
            </a:pPr>
            <a:r>
              <a:rPr lang="en-US" altLang="en-US" sz="2000"/>
              <a:t>Valid how values are</a:t>
            </a:r>
          </a:p>
          <a:p>
            <a:pPr eaLnBrk="1" hangingPunct="1">
              <a:spcBef>
                <a:spcPct val="50000"/>
              </a:spcBef>
              <a:buFontTx/>
              <a:buNone/>
            </a:pPr>
            <a:r>
              <a:rPr lang="en-US" altLang="en-US" sz="2000"/>
              <a:t>	 FlowLayout.LEFT</a:t>
            </a:r>
          </a:p>
          <a:p>
            <a:pPr eaLnBrk="1" hangingPunct="1">
              <a:spcBef>
                <a:spcPct val="50000"/>
              </a:spcBef>
              <a:buFontTx/>
              <a:buNone/>
            </a:pPr>
            <a:r>
              <a:rPr lang="en-US" altLang="en-US" sz="2000"/>
              <a:t>	 FlowLayout.CENTER</a:t>
            </a:r>
          </a:p>
          <a:p>
            <a:pPr eaLnBrk="1" hangingPunct="1">
              <a:spcBef>
                <a:spcPct val="50000"/>
              </a:spcBef>
              <a:buFontTx/>
              <a:buNone/>
            </a:pPr>
            <a:r>
              <a:rPr lang="en-US" altLang="en-US" sz="2000"/>
              <a:t>	 FlowLayout.RIGHT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xmlns="" id="{3E3D9FA0-E2E2-4E31-AD2D-EF860B80B9B7}"/>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0723" name="Slide Number Placeholder 3">
            <a:extLst>
              <a:ext uri="{FF2B5EF4-FFF2-40B4-BE49-F238E27FC236}">
                <a16:creationId xmlns:a16="http://schemas.microsoft.com/office/drawing/2014/main" xmlns="" id="{417DFE18-D742-452D-B913-B4D9F3ED36A6}"/>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288C9EE3-1816-43A8-8174-4EF8DD4EAF53}" type="slidenum">
              <a:rPr lang="en-US" altLang="en-US" sz="1400"/>
              <a:pPr algn="r" eaLnBrk="1" hangingPunct="1">
                <a:spcBef>
                  <a:spcPct val="0"/>
                </a:spcBef>
                <a:buFontTx/>
                <a:buNone/>
              </a:pPr>
              <a:t>6</a:t>
            </a:fld>
            <a:endParaRPr lang="en-US" altLang="en-US" sz="1400"/>
          </a:p>
        </p:txBody>
      </p:sp>
      <p:sp>
        <p:nvSpPr>
          <p:cNvPr id="30724" name="Text Box 4">
            <a:extLst>
              <a:ext uri="{FF2B5EF4-FFF2-40B4-BE49-F238E27FC236}">
                <a16:creationId xmlns:a16="http://schemas.microsoft.com/office/drawing/2014/main" xmlns="" id="{A4043138-3DFF-4B3A-A563-E9A9F1C488B1}"/>
              </a:ext>
            </a:extLst>
          </p:cNvPr>
          <p:cNvSpPr txBox="1">
            <a:spLocks noChangeArrowheads="1"/>
          </p:cNvSpPr>
          <p:nvPr/>
        </p:nvSpPr>
        <p:spPr bwMode="auto">
          <a:xfrm>
            <a:off x="1676400" y="152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Listeners:</a:t>
            </a:r>
          </a:p>
        </p:txBody>
      </p:sp>
      <p:sp>
        <p:nvSpPr>
          <p:cNvPr id="30725" name="Text Box 5">
            <a:extLst>
              <a:ext uri="{FF2B5EF4-FFF2-40B4-BE49-F238E27FC236}">
                <a16:creationId xmlns:a16="http://schemas.microsoft.com/office/drawing/2014/main" xmlns="" id="{BB0AD5C3-2395-4891-8F7C-041512CBA66B}"/>
              </a:ext>
            </a:extLst>
          </p:cNvPr>
          <p:cNvSpPr txBox="1">
            <a:spLocks noChangeArrowheads="1"/>
          </p:cNvSpPr>
          <p:nvPr/>
        </p:nvSpPr>
        <p:spPr bwMode="auto">
          <a:xfrm>
            <a:off x="1752600" y="762001"/>
            <a:ext cx="8686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 listener is an object that is notified when an event occurs.</a:t>
            </a:r>
          </a:p>
        </p:txBody>
      </p:sp>
      <p:sp>
        <p:nvSpPr>
          <p:cNvPr id="30726" name="Text Box 6">
            <a:extLst>
              <a:ext uri="{FF2B5EF4-FFF2-40B4-BE49-F238E27FC236}">
                <a16:creationId xmlns:a16="http://schemas.microsoft.com/office/drawing/2014/main" xmlns="" id="{9AAC047A-9C09-4283-AFDF-88070B5D54F0}"/>
              </a:ext>
            </a:extLst>
          </p:cNvPr>
          <p:cNvSpPr txBox="1">
            <a:spLocks noChangeArrowheads="1"/>
          </p:cNvSpPr>
          <p:nvPr/>
        </p:nvSpPr>
        <p:spPr bwMode="auto">
          <a:xfrm>
            <a:off x="1828800" y="1371601"/>
            <a:ext cx="8458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Every listener has two requirements:</a:t>
            </a:r>
          </a:p>
          <a:p>
            <a:pPr eaLnBrk="1" hangingPunct="1">
              <a:spcBef>
                <a:spcPct val="50000"/>
              </a:spcBef>
              <a:buFontTx/>
              <a:buAutoNum type="arabicPeriod"/>
            </a:pPr>
            <a:r>
              <a:rPr lang="en-US" altLang="en-US" sz="2000"/>
              <a:t>It must register with one or more sources.</a:t>
            </a:r>
          </a:p>
          <a:p>
            <a:pPr eaLnBrk="1" hangingPunct="1">
              <a:spcBef>
                <a:spcPct val="50000"/>
              </a:spcBef>
              <a:buFontTx/>
              <a:buAutoNum type="arabicPeriod"/>
            </a:pPr>
            <a:r>
              <a:rPr lang="en-US" altLang="en-US" sz="2000"/>
              <a:t>It must implement methods to receive and process events.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xmlns="" id="{AAF54629-3F29-4D29-8B6C-3333C22F463E}"/>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092886B-C23C-4CAC-A76E-82258606A978}" type="slidenum">
              <a:rPr lang="en-US" altLang="en-US" sz="1400"/>
              <a:pPr/>
              <a:t>60</a:t>
            </a:fld>
            <a:endParaRPr lang="en-US" altLang="en-US" sz="1400"/>
          </a:p>
        </p:txBody>
      </p:sp>
      <p:sp>
        <p:nvSpPr>
          <p:cNvPr id="73731" name="Footer Placeholder 2">
            <a:extLst>
              <a:ext uri="{FF2B5EF4-FFF2-40B4-BE49-F238E27FC236}">
                <a16:creationId xmlns:a16="http://schemas.microsoft.com/office/drawing/2014/main" xmlns="" id="{3FD84A69-3324-405B-B40B-D11540DEE64E}"/>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sp>
        <p:nvSpPr>
          <p:cNvPr id="73732" name="Rectangle 4">
            <a:extLst>
              <a:ext uri="{FF2B5EF4-FFF2-40B4-BE49-F238E27FC236}">
                <a16:creationId xmlns:a16="http://schemas.microsoft.com/office/drawing/2014/main" xmlns="" id="{003C88FC-548D-4471-BC7D-53292B5C5A89}"/>
              </a:ext>
            </a:extLst>
          </p:cNvPr>
          <p:cNvSpPr>
            <a:spLocks noChangeArrowheads="1"/>
          </p:cNvSpPr>
          <p:nvPr/>
        </p:nvSpPr>
        <p:spPr bwMode="auto">
          <a:xfrm>
            <a:off x="1905000" y="58738"/>
            <a:ext cx="7543800" cy="4894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IN" altLang="en-US" dirty="0"/>
              <a:t>import </a:t>
            </a:r>
            <a:r>
              <a:rPr lang="en-IN" altLang="en-US" dirty="0" err="1"/>
              <a:t>java.awt</a:t>
            </a:r>
            <a:r>
              <a:rPr lang="en-IN" altLang="en-US" dirty="0"/>
              <a:t>.*;  </a:t>
            </a:r>
          </a:p>
          <a:p>
            <a:r>
              <a:rPr lang="en-IN" altLang="en-US" dirty="0"/>
              <a:t>import </a:t>
            </a:r>
            <a:r>
              <a:rPr lang="en-IN" altLang="en-US" dirty="0" err="1"/>
              <a:t>javax.swing</a:t>
            </a:r>
            <a:r>
              <a:rPr lang="en-IN" altLang="en-US" dirty="0"/>
              <a:t>.*;  </a:t>
            </a:r>
          </a:p>
          <a:p>
            <a:r>
              <a:rPr lang="en-IN" altLang="en-US" dirty="0"/>
              <a:t>  </a:t>
            </a:r>
          </a:p>
          <a:p>
            <a:r>
              <a:rPr lang="en-IN" altLang="en-US" dirty="0"/>
              <a:t>public class </a:t>
            </a:r>
            <a:r>
              <a:rPr lang="en-IN" altLang="en-US" dirty="0" err="1"/>
              <a:t>MyFlowLayout</a:t>
            </a:r>
            <a:r>
              <a:rPr lang="en-IN" altLang="en-US" dirty="0"/>
              <a:t>{  </a:t>
            </a:r>
          </a:p>
          <a:p>
            <a:r>
              <a:rPr lang="en-IN" altLang="en-US" dirty="0" err="1"/>
              <a:t>JFrame</a:t>
            </a:r>
            <a:r>
              <a:rPr lang="en-IN" altLang="en-US" dirty="0"/>
              <a:t> f;  </a:t>
            </a:r>
          </a:p>
          <a:p>
            <a:r>
              <a:rPr lang="en-IN" altLang="en-US" dirty="0" err="1"/>
              <a:t>MyFlowLayout</a:t>
            </a:r>
            <a:r>
              <a:rPr lang="en-IN" altLang="en-US" dirty="0"/>
              <a:t>(){  </a:t>
            </a:r>
          </a:p>
          <a:p>
            <a:r>
              <a:rPr lang="en-IN" altLang="en-US" dirty="0"/>
              <a:t>    f=new </a:t>
            </a:r>
            <a:r>
              <a:rPr lang="en-IN" altLang="en-US" dirty="0" err="1"/>
              <a:t>JFrame</a:t>
            </a:r>
            <a:r>
              <a:rPr lang="en-IN" altLang="en-US" dirty="0"/>
              <a:t>();  </a:t>
            </a:r>
          </a:p>
          <a:p>
            <a:r>
              <a:rPr lang="en-IN" altLang="en-US" dirty="0"/>
              <a:t>      </a:t>
            </a:r>
          </a:p>
          <a:p>
            <a:r>
              <a:rPr lang="en-IN" altLang="en-US" dirty="0"/>
              <a:t>    </a:t>
            </a:r>
            <a:r>
              <a:rPr lang="en-IN" altLang="en-US" dirty="0" err="1"/>
              <a:t>JButton</a:t>
            </a:r>
            <a:r>
              <a:rPr lang="en-IN" altLang="en-US" dirty="0"/>
              <a:t> b1=new </a:t>
            </a:r>
            <a:r>
              <a:rPr lang="en-IN" altLang="en-US" dirty="0" err="1"/>
              <a:t>JButton</a:t>
            </a:r>
            <a:r>
              <a:rPr lang="en-IN" altLang="en-US" dirty="0"/>
              <a:t>("1");  </a:t>
            </a:r>
          </a:p>
          <a:p>
            <a:r>
              <a:rPr lang="en-IN" altLang="en-US" dirty="0"/>
              <a:t>    </a:t>
            </a:r>
            <a:r>
              <a:rPr lang="en-IN" altLang="en-US" dirty="0" err="1"/>
              <a:t>JButton</a:t>
            </a:r>
            <a:r>
              <a:rPr lang="en-IN" altLang="en-US" dirty="0"/>
              <a:t> b2=new </a:t>
            </a:r>
            <a:r>
              <a:rPr lang="en-IN" altLang="en-US" dirty="0" err="1"/>
              <a:t>JButton</a:t>
            </a:r>
            <a:r>
              <a:rPr lang="en-IN" altLang="en-US" dirty="0"/>
              <a:t>("2");  </a:t>
            </a:r>
          </a:p>
          <a:p>
            <a:r>
              <a:rPr lang="en-IN" altLang="en-US" dirty="0"/>
              <a:t>    </a:t>
            </a:r>
            <a:r>
              <a:rPr lang="en-IN" altLang="en-US" dirty="0" err="1"/>
              <a:t>JButton</a:t>
            </a:r>
            <a:r>
              <a:rPr lang="en-IN" altLang="en-US" dirty="0"/>
              <a:t> b3=new </a:t>
            </a:r>
            <a:r>
              <a:rPr lang="en-IN" altLang="en-US" dirty="0" err="1"/>
              <a:t>JButton</a:t>
            </a:r>
            <a:r>
              <a:rPr lang="en-IN" altLang="en-US" dirty="0"/>
              <a:t>("3");  </a:t>
            </a:r>
          </a:p>
          <a:p>
            <a:r>
              <a:rPr lang="en-IN" altLang="en-US" dirty="0"/>
              <a:t>    </a:t>
            </a:r>
            <a:r>
              <a:rPr lang="en-IN" altLang="en-US" dirty="0" err="1"/>
              <a:t>JButton</a:t>
            </a:r>
            <a:r>
              <a:rPr lang="en-IN" altLang="en-US" dirty="0"/>
              <a:t> b4=new </a:t>
            </a:r>
            <a:r>
              <a:rPr lang="en-IN" altLang="en-US" dirty="0" err="1"/>
              <a:t>JButton</a:t>
            </a:r>
            <a:r>
              <a:rPr lang="en-IN" altLang="en-US" dirty="0"/>
              <a:t>("4");  </a:t>
            </a:r>
          </a:p>
          <a:p>
            <a:r>
              <a:rPr lang="en-IN" altLang="en-US" dirty="0"/>
              <a:t>    </a:t>
            </a:r>
            <a:r>
              <a:rPr lang="en-IN" altLang="en-US" dirty="0" err="1"/>
              <a:t>JButton</a:t>
            </a:r>
            <a:r>
              <a:rPr lang="en-IN" altLang="en-US" dirty="0"/>
              <a:t> b5=new </a:t>
            </a:r>
            <a:r>
              <a:rPr lang="en-IN" altLang="en-US" dirty="0" err="1"/>
              <a:t>JButton</a:t>
            </a:r>
            <a:r>
              <a:rPr lang="en-IN" altLang="en-US" dirty="0"/>
              <a:t>("5");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xmlns="" id="{9DC541FA-3657-4C5D-BBE9-2A8BEB5D5E20}"/>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28FE31C7-70A9-4602-BA8D-2EA428F0D800}" type="slidenum">
              <a:rPr lang="en-US" altLang="en-US" sz="1400"/>
              <a:pPr/>
              <a:t>61</a:t>
            </a:fld>
            <a:endParaRPr lang="en-US" altLang="en-US" sz="1400"/>
          </a:p>
        </p:txBody>
      </p:sp>
      <p:sp>
        <p:nvSpPr>
          <p:cNvPr id="74755" name="Footer Placeholder 2">
            <a:extLst>
              <a:ext uri="{FF2B5EF4-FFF2-40B4-BE49-F238E27FC236}">
                <a16:creationId xmlns:a16="http://schemas.microsoft.com/office/drawing/2014/main" xmlns="" id="{AAFF0843-03FA-40CA-A2AF-11A9FB05396F}"/>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sp>
        <p:nvSpPr>
          <p:cNvPr id="74756" name="Rectangle 3">
            <a:extLst>
              <a:ext uri="{FF2B5EF4-FFF2-40B4-BE49-F238E27FC236}">
                <a16:creationId xmlns:a16="http://schemas.microsoft.com/office/drawing/2014/main" xmlns="" id="{8234D9F0-170C-4F99-9F0E-AFC297CADFEF}"/>
              </a:ext>
            </a:extLst>
          </p:cNvPr>
          <p:cNvSpPr>
            <a:spLocks noChangeArrowheads="1"/>
          </p:cNvSpPr>
          <p:nvPr/>
        </p:nvSpPr>
        <p:spPr bwMode="auto">
          <a:xfrm>
            <a:off x="1828800" y="428626"/>
            <a:ext cx="7696200"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IN" altLang="en-US" dirty="0" err="1"/>
              <a:t>f.add</a:t>
            </a:r>
            <a:r>
              <a:rPr lang="en-IN" altLang="en-US" dirty="0"/>
              <a:t>(b1);</a:t>
            </a:r>
            <a:r>
              <a:rPr lang="en-IN" altLang="en-US" dirty="0" err="1"/>
              <a:t>f.add</a:t>
            </a:r>
            <a:r>
              <a:rPr lang="en-IN" altLang="en-US" dirty="0"/>
              <a:t>(b2);</a:t>
            </a:r>
            <a:r>
              <a:rPr lang="en-IN" altLang="en-US" dirty="0" err="1"/>
              <a:t>f.add</a:t>
            </a:r>
            <a:r>
              <a:rPr lang="en-IN" altLang="en-US" dirty="0"/>
              <a:t>(b3);</a:t>
            </a:r>
            <a:r>
              <a:rPr lang="en-IN" altLang="en-US" dirty="0" err="1"/>
              <a:t>f.add</a:t>
            </a:r>
            <a:r>
              <a:rPr lang="en-IN" altLang="en-US" dirty="0"/>
              <a:t>(b4);</a:t>
            </a:r>
            <a:r>
              <a:rPr lang="en-IN" altLang="en-US" dirty="0" err="1"/>
              <a:t>f.add</a:t>
            </a:r>
            <a:r>
              <a:rPr lang="en-IN" altLang="en-US" dirty="0"/>
              <a:t>(b5);  </a:t>
            </a:r>
          </a:p>
          <a:p>
            <a:r>
              <a:rPr lang="en-IN" altLang="en-US" dirty="0"/>
              <a:t>      </a:t>
            </a:r>
          </a:p>
          <a:p>
            <a:r>
              <a:rPr lang="en-IN" altLang="en-US" dirty="0"/>
              <a:t>    </a:t>
            </a:r>
            <a:r>
              <a:rPr lang="en-IN" altLang="en-US" dirty="0" err="1"/>
              <a:t>f.setLayout</a:t>
            </a:r>
            <a:r>
              <a:rPr lang="en-IN" altLang="en-US" dirty="0"/>
              <a:t>(new </a:t>
            </a:r>
            <a:r>
              <a:rPr lang="en-IN" altLang="en-US" dirty="0" err="1"/>
              <a:t>FlowLayout</a:t>
            </a:r>
            <a:r>
              <a:rPr lang="en-IN" altLang="en-US" dirty="0"/>
              <a:t>(</a:t>
            </a:r>
            <a:r>
              <a:rPr lang="en-IN" altLang="en-US" dirty="0" err="1"/>
              <a:t>FlowLayout.RIGHT</a:t>
            </a:r>
            <a:r>
              <a:rPr lang="en-IN" altLang="en-US" dirty="0"/>
              <a:t>));  </a:t>
            </a:r>
          </a:p>
          <a:p>
            <a:r>
              <a:rPr lang="en-IN" altLang="en-US" dirty="0"/>
              <a:t>    //setting flow layout of right alignment  </a:t>
            </a:r>
          </a:p>
          <a:p>
            <a:r>
              <a:rPr lang="en-IN" altLang="en-US" dirty="0"/>
              <a:t>  </a:t>
            </a:r>
          </a:p>
          <a:p>
            <a:r>
              <a:rPr lang="en-IN" altLang="en-US" dirty="0"/>
              <a:t>    </a:t>
            </a:r>
            <a:r>
              <a:rPr lang="en-IN" altLang="en-US" dirty="0" err="1"/>
              <a:t>f.setSize</a:t>
            </a:r>
            <a:r>
              <a:rPr lang="en-IN" altLang="en-US" dirty="0"/>
              <a:t>(300,300);  </a:t>
            </a:r>
          </a:p>
          <a:p>
            <a:r>
              <a:rPr lang="en-IN" altLang="en-US" dirty="0"/>
              <a:t>    </a:t>
            </a:r>
            <a:r>
              <a:rPr lang="en-IN" altLang="en-US" dirty="0" err="1"/>
              <a:t>f.setVisible</a:t>
            </a:r>
            <a:r>
              <a:rPr lang="en-IN" altLang="en-US" dirty="0"/>
              <a:t>(true);  </a:t>
            </a:r>
          </a:p>
          <a:p>
            <a:r>
              <a:rPr lang="en-IN" altLang="en-US" dirty="0"/>
              <a:t>}  </a:t>
            </a:r>
          </a:p>
          <a:p>
            <a:r>
              <a:rPr lang="en-IN" altLang="en-US" dirty="0"/>
              <a:t>public static void main(String[] </a:t>
            </a:r>
            <a:r>
              <a:rPr lang="en-IN" altLang="en-US" dirty="0" err="1"/>
              <a:t>args</a:t>
            </a:r>
            <a:r>
              <a:rPr lang="en-IN" altLang="en-US" dirty="0"/>
              <a:t>) {  </a:t>
            </a:r>
          </a:p>
          <a:p>
            <a:r>
              <a:rPr lang="en-IN" altLang="en-US" dirty="0"/>
              <a:t>    new </a:t>
            </a:r>
            <a:r>
              <a:rPr lang="en-IN" altLang="en-US" dirty="0" err="1"/>
              <a:t>MyFlowLayout</a:t>
            </a:r>
            <a:r>
              <a:rPr lang="en-IN" altLang="en-US" dirty="0"/>
              <a:t>();  </a:t>
            </a:r>
          </a:p>
          <a:p>
            <a:r>
              <a:rPr lang="en-IN" altLang="en-US" dirty="0"/>
              <a:t>}  </a:t>
            </a:r>
          </a:p>
          <a:p>
            <a:r>
              <a:rPr lang="en-IN" alt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xmlns="" id="{BB8E63AB-97DF-44E7-BEBC-BA2F42417EED}"/>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D2C4B03-9CF4-449F-B0FB-EAEB5D88CFE5}" type="slidenum">
              <a:rPr lang="en-US" altLang="en-US" sz="1400"/>
              <a:pPr/>
              <a:t>62</a:t>
            </a:fld>
            <a:endParaRPr lang="en-US" altLang="en-US" sz="1400"/>
          </a:p>
        </p:txBody>
      </p:sp>
      <p:sp>
        <p:nvSpPr>
          <p:cNvPr id="75779" name="Footer Placeholder 2">
            <a:extLst>
              <a:ext uri="{FF2B5EF4-FFF2-40B4-BE49-F238E27FC236}">
                <a16:creationId xmlns:a16="http://schemas.microsoft.com/office/drawing/2014/main" xmlns="" id="{D938588C-01D5-4F9A-9976-68CC703C60FA}"/>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pic>
        <p:nvPicPr>
          <p:cNvPr id="75780" name="Picture 3">
            <a:extLst>
              <a:ext uri="{FF2B5EF4-FFF2-40B4-BE49-F238E27FC236}">
                <a16:creationId xmlns:a16="http://schemas.microsoft.com/office/drawing/2014/main" xmlns="" id="{EB080F60-35F4-4789-B9D3-8BC07AD2FEB5}"/>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895600" y="1219201"/>
            <a:ext cx="6248400" cy="5026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A00D4083-122D-483C-916F-305755EFE022}"/>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76803" name="Slide Number Placeholder 3">
            <a:extLst>
              <a:ext uri="{FF2B5EF4-FFF2-40B4-BE49-F238E27FC236}">
                <a16:creationId xmlns:a16="http://schemas.microsoft.com/office/drawing/2014/main" xmlns="" id="{D4AD9732-CFB8-4EFD-8830-4EA4FEDE02F7}"/>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FAB157-BC41-42DB-807C-17FB8B1174A2}" type="slidenum">
              <a:rPr lang="en-US" altLang="en-US" sz="1400"/>
              <a:pPr>
                <a:spcBef>
                  <a:spcPct val="0"/>
                </a:spcBef>
                <a:buFontTx/>
                <a:buNone/>
              </a:pPr>
              <a:t>63</a:t>
            </a:fld>
            <a:endParaRPr lang="en-US" altLang="en-US" sz="1400"/>
          </a:p>
        </p:txBody>
      </p:sp>
      <p:sp>
        <p:nvSpPr>
          <p:cNvPr id="76804" name="Rectangle 4">
            <a:extLst>
              <a:ext uri="{FF2B5EF4-FFF2-40B4-BE49-F238E27FC236}">
                <a16:creationId xmlns:a16="http://schemas.microsoft.com/office/drawing/2014/main" xmlns="" id="{1147AA99-157A-44D6-937F-5745A7C80E43}"/>
              </a:ext>
            </a:extLst>
          </p:cNvPr>
          <p:cNvSpPr>
            <a:spLocks noChangeArrowheads="1"/>
          </p:cNvSpPr>
          <p:nvPr/>
        </p:nvSpPr>
        <p:spPr bwMode="auto">
          <a:xfrm>
            <a:off x="1641476" y="152400"/>
            <a:ext cx="2284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BorderLayout:</a:t>
            </a:r>
          </a:p>
        </p:txBody>
      </p:sp>
      <p:sp>
        <p:nvSpPr>
          <p:cNvPr id="76805" name="Text Box 5">
            <a:extLst>
              <a:ext uri="{FF2B5EF4-FFF2-40B4-BE49-F238E27FC236}">
                <a16:creationId xmlns:a16="http://schemas.microsoft.com/office/drawing/2014/main" xmlns="" id="{60AD22A1-8DAF-480F-9EDD-80D1368A4022}"/>
              </a:ext>
            </a:extLst>
          </p:cNvPr>
          <p:cNvSpPr txBox="1">
            <a:spLocks noChangeArrowheads="1"/>
          </p:cNvSpPr>
          <p:nvPr/>
        </p:nvSpPr>
        <p:spPr bwMode="auto">
          <a:xfrm>
            <a:off x="1752600" y="762001"/>
            <a:ext cx="87630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With BorderLayout, a conatiner has four narrow fixed-width components at the edges and one large are in the center. The four sides are referred to as north, south, east and west. The middle area is called the center.</a:t>
            </a:r>
          </a:p>
        </p:txBody>
      </p:sp>
      <p:sp>
        <p:nvSpPr>
          <p:cNvPr id="76806" name="Rectangle 6">
            <a:extLst>
              <a:ext uri="{FF2B5EF4-FFF2-40B4-BE49-F238E27FC236}">
                <a16:creationId xmlns:a16="http://schemas.microsoft.com/office/drawing/2014/main" xmlns="" id="{0AD285E7-45FE-48C2-BFD7-D328FC7BF3BF}"/>
              </a:ext>
            </a:extLst>
          </p:cNvPr>
          <p:cNvSpPr>
            <a:spLocks noChangeArrowheads="1"/>
          </p:cNvSpPr>
          <p:nvPr/>
        </p:nvSpPr>
        <p:spPr bwMode="auto">
          <a:xfrm>
            <a:off x="2133600" y="1981201"/>
            <a:ext cx="5486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Constructors:</a:t>
            </a:r>
          </a:p>
          <a:p>
            <a:pPr eaLnBrk="1" hangingPunct="1">
              <a:spcBef>
                <a:spcPct val="0"/>
              </a:spcBef>
              <a:buFontTx/>
              <a:buNone/>
            </a:pPr>
            <a:r>
              <a:rPr lang="en-US" altLang="en-US" sz="2000"/>
              <a:t>	BorderLayout(  )</a:t>
            </a:r>
          </a:p>
          <a:p>
            <a:pPr eaLnBrk="1" hangingPunct="1">
              <a:spcBef>
                <a:spcPct val="0"/>
              </a:spcBef>
              <a:buFontTx/>
              <a:buNone/>
            </a:pPr>
            <a:r>
              <a:rPr lang="en-US" altLang="en-US" sz="2000"/>
              <a:t>	BorderLayout(int horz, int vert)</a:t>
            </a:r>
          </a:p>
        </p:txBody>
      </p:sp>
      <p:sp>
        <p:nvSpPr>
          <p:cNvPr id="76807" name="Text Box 7">
            <a:extLst>
              <a:ext uri="{FF2B5EF4-FFF2-40B4-BE49-F238E27FC236}">
                <a16:creationId xmlns:a16="http://schemas.microsoft.com/office/drawing/2014/main" xmlns="" id="{8B0AC08A-5B79-40AC-9DB4-A2CA505CA369}"/>
              </a:ext>
            </a:extLst>
          </p:cNvPr>
          <p:cNvSpPr txBox="1">
            <a:spLocks noChangeArrowheads="1"/>
          </p:cNvSpPr>
          <p:nvPr/>
        </p:nvSpPr>
        <p:spPr bwMode="auto">
          <a:xfrm>
            <a:off x="1752600" y="3032126"/>
            <a:ext cx="8763000" cy="359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To add components use the following add method:</a:t>
            </a:r>
          </a:p>
          <a:p>
            <a:pPr eaLnBrk="1" hangingPunct="1">
              <a:spcBef>
                <a:spcPct val="50000"/>
              </a:spcBef>
              <a:buFontTx/>
              <a:buNone/>
            </a:pPr>
            <a:r>
              <a:rPr lang="en-US" altLang="en-US" sz="2000"/>
              <a:t>	void add(Component compObj, Object region)</a:t>
            </a:r>
          </a:p>
          <a:p>
            <a:pPr eaLnBrk="1" hangingPunct="1">
              <a:spcBef>
                <a:spcPct val="50000"/>
              </a:spcBef>
              <a:buFontTx/>
              <a:buNone/>
            </a:pPr>
            <a:r>
              <a:rPr lang="en-US" altLang="en-US" sz="2000"/>
              <a:t>The region can be </a:t>
            </a:r>
          </a:p>
          <a:p>
            <a:pPr eaLnBrk="1" hangingPunct="1">
              <a:spcBef>
                <a:spcPct val="50000"/>
              </a:spcBef>
              <a:buFontTx/>
              <a:buNone/>
            </a:pPr>
            <a:r>
              <a:rPr lang="en-US" altLang="en-US" sz="2000"/>
              <a:t>	BorderLayout.CENTER</a:t>
            </a:r>
          </a:p>
          <a:p>
            <a:pPr eaLnBrk="1" hangingPunct="1">
              <a:spcBef>
                <a:spcPct val="50000"/>
              </a:spcBef>
              <a:buFontTx/>
              <a:buNone/>
            </a:pPr>
            <a:r>
              <a:rPr lang="en-US" altLang="en-US" sz="2000"/>
              <a:t>	BorderLayout.EAST</a:t>
            </a:r>
          </a:p>
          <a:p>
            <a:pPr eaLnBrk="1" hangingPunct="1">
              <a:spcBef>
                <a:spcPct val="50000"/>
              </a:spcBef>
              <a:buFontTx/>
              <a:buNone/>
            </a:pPr>
            <a:r>
              <a:rPr lang="en-US" altLang="en-US" sz="2000"/>
              <a:t>	BorderLayout.WEST</a:t>
            </a:r>
          </a:p>
          <a:p>
            <a:pPr eaLnBrk="1" hangingPunct="1">
              <a:spcBef>
                <a:spcPct val="50000"/>
              </a:spcBef>
              <a:buFontTx/>
              <a:buNone/>
            </a:pPr>
            <a:r>
              <a:rPr lang="en-US" altLang="en-US" sz="2000"/>
              <a:t>	BorderLayout.NORTH</a:t>
            </a:r>
          </a:p>
          <a:p>
            <a:pPr eaLnBrk="1" hangingPunct="1">
              <a:spcBef>
                <a:spcPct val="50000"/>
              </a:spcBef>
              <a:buFontTx/>
              <a:buNone/>
            </a:pPr>
            <a:r>
              <a:rPr lang="en-US" altLang="en-US" sz="2000"/>
              <a:t>	BorderLayout.SOUTH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xmlns="" id="{2444D708-407E-4AC4-BF72-7A66EDE9141F}"/>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6F7CB039-02B1-48DD-B852-BD836C776289}" type="slidenum">
              <a:rPr lang="en-US" altLang="en-US" sz="1400"/>
              <a:pPr/>
              <a:t>64</a:t>
            </a:fld>
            <a:endParaRPr lang="en-US" altLang="en-US" sz="1400"/>
          </a:p>
        </p:txBody>
      </p:sp>
      <p:sp>
        <p:nvSpPr>
          <p:cNvPr id="77827" name="Footer Placeholder 2">
            <a:extLst>
              <a:ext uri="{FF2B5EF4-FFF2-40B4-BE49-F238E27FC236}">
                <a16:creationId xmlns:a16="http://schemas.microsoft.com/office/drawing/2014/main" xmlns="" id="{4B88BF30-C53F-4CCA-B996-AC0F24AAFB66}"/>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sp>
        <p:nvSpPr>
          <p:cNvPr id="77828" name="Rectangle 3">
            <a:extLst>
              <a:ext uri="{FF2B5EF4-FFF2-40B4-BE49-F238E27FC236}">
                <a16:creationId xmlns:a16="http://schemas.microsoft.com/office/drawing/2014/main" xmlns="" id="{080BD8AF-EE09-4F8F-B8B3-CC11D8CFCAC3}"/>
              </a:ext>
            </a:extLst>
          </p:cNvPr>
          <p:cNvSpPr>
            <a:spLocks noChangeArrowheads="1"/>
          </p:cNvSpPr>
          <p:nvPr/>
        </p:nvSpPr>
        <p:spPr bwMode="auto">
          <a:xfrm>
            <a:off x="1828800" y="58738"/>
            <a:ext cx="6705600" cy="4894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IN" altLang="en-US"/>
              <a:t>import java.awt.*;  </a:t>
            </a:r>
          </a:p>
          <a:p>
            <a:r>
              <a:rPr lang="en-IN" altLang="en-US"/>
              <a:t>import javax.swing.*;  </a:t>
            </a:r>
          </a:p>
          <a:p>
            <a:r>
              <a:rPr lang="en-IN" altLang="en-US"/>
              <a:t>  </a:t>
            </a:r>
          </a:p>
          <a:p>
            <a:r>
              <a:rPr lang="en-IN" altLang="en-US"/>
              <a:t>public class Border {  </a:t>
            </a:r>
          </a:p>
          <a:p>
            <a:r>
              <a:rPr lang="en-IN" altLang="en-US"/>
              <a:t>JFrame f;  </a:t>
            </a:r>
          </a:p>
          <a:p>
            <a:r>
              <a:rPr lang="en-IN" altLang="en-US"/>
              <a:t>Border(){  </a:t>
            </a:r>
          </a:p>
          <a:p>
            <a:r>
              <a:rPr lang="en-IN" altLang="en-US"/>
              <a:t>    f=new JFrame();  </a:t>
            </a:r>
          </a:p>
          <a:p>
            <a:r>
              <a:rPr lang="en-IN" altLang="en-US"/>
              <a:t>      </a:t>
            </a:r>
          </a:p>
          <a:p>
            <a:r>
              <a:rPr lang="en-IN" altLang="en-US"/>
              <a:t>    JButton b1=new JButton("NORTH");;  </a:t>
            </a:r>
          </a:p>
          <a:p>
            <a:r>
              <a:rPr lang="en-IN" altLang="en-US"/>
              <a:t>    JButton b2=new JButton("SOUTH");;  </a:t>
            </a:r>
          </a:p>
          <a:p>
            <a:r>
              <a:rPr lang="en-IN" altLang="en-US"/>
              <a:t>    JButton b3=new JButton("EAST");;  </a:t>
            </a:r>
          </a:p>
          <a:p>
            <a:r>
              <a:rPr lang="en-IN" altLang="en-US"/>
              <a:t>    JButton b4=new JButton("WEST");;  </a:t>
            </a:r>
          </a:p>
          <a:p>
            <a:r>
              <a:rPr lang="en-IN" altLang="en-US"/>
              <a:t>    JButton b5=new JButton("CENTER");;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a:extLst>
              <a:ext uri="{FF2B5EF4-FFF2-40B4-BE49-F238E27FC236}">
                <a16:creationId xmlns:a16="http://schemas.microsoft.com/office/drawing/2014/main" xmlns="" id="{E70764E9-F01A-40E1-8385-D82E8388645A}"/>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4EB3F09-A044-41AF-8077-A3CF0CF13EB7}" type="slidenum">
              <a:rPr lang="en-US" altLang="en-US" sz="1400"/>
              <a:pPr/>
              <a:t>65</a:t>
            </a:fld>
            <a:endParaRPr lang="en-US" altLang="en-US" sz="1400"/>
          </a:p>
        </p:txBody>
      </p:sp>
      <p:sp>
        <p:nvSpPr>
          <p:cNvPr id="78851" name="Footer Placeholder 2">
            <a:extLst>
              <a:ext uri="{FF2B5EF4-FFF2-40B4-BE49-F238E27FC236}">
                <a16:creationId xmlns:a16="http://schemas.microsoft.com/office/drawing/2014/main" xmlns="" id="{CD61B302-2B24-4E75-AF34-C31968CBDA55}"/>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sp>
        <p:nvSpPr>
          <p:cNvPr id="78852" name="Rectangle 4">
            <a:extLst>
              <a:ext uri="{FF2B5EF4-FFF2-40B4-BE49-F238E27FC236}">
                <a16:creationId xmlns:a16="http://schemas.microsoft.com/office/drawing/2014/main" xmlns="" id="{DFE8851C-1F85-4E6F-94DA-FDD235B20FA6}"/>
              </a:ext>
            </a:extLst>
          </p:cNvPr>
          <p:cNvSpPr>
            <a:spLocks noChangeArrowheads="1"/>
          </p:cNvSpPr>
          <p:nvPr/>
        </p:nvSpPr>
        <p:spPr bwMode="auto">
          <a:xfrm>
            <a:off x="1524000" y="-125413"/>
            <a:ext cx="8534400" cy="6000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IN" altLang="en-US"/>
          </a:p>
          <a:p>
            <a:endParaRPr lang="en-IN" altLang="en-US"/>
          </a:p>
          <a:p>
            <a:endParaRPr lang="en-IN" altLang="en-US"/>
          </a:p>
          <a:p>
            <a:r>
              <a:rPr lang="en-IN" altLang="en-US"/>
              <a:t>    f.add(b1,BorderLayout.NORTH);  </a:t>
            </a:r>
          </a:p>
          <a:p>
            <a:r>
              <a:rPr lang="en-IN" altLang="en-US"/>
              <a:t>    f.add(b2,BorderLayout.SOUTH);  </a:t>
            </a:r>
          </a:p>
          <a:p>
            <a:r>
              <a:rPr lang="en-IN" altLang="en-US"/>
              <a:t>    f.add(b3,BorderLayout.EAST);  </a:t>
            </a:r>
          </a:p>
          <a:p>
            <a:r>
              <a:rPr lang="en-IN" altLang="en-US"/>
              <a:t>    f.add(b4,BorderLayout.WEST);  </a:t>
            </a:r>
          </a:p>
          <a:p>
            <a:r>
              <a:rPr lang="en-IN" altLang="en-US"/>
              <a:t>    f.add(b5,BorderLayout.CENTER);  </a:t>
            </a:r>
          </a:p>
          <a:p>
            <a:r>
              <a:rPr lang="en-IN" altLang="en-US"/>
              <a:t>      </a:t>
            </a:r>
          </a:p>
          <a:p>
            <a:r>
              <a:rPr lang="en-IN" altLang="en-US"/>
              <a:t>    f.setSize(300,300);  </a:t>
            </a:r>
          </a:p>
          <a:p>
            <a:r>
              <a:rPr lang="en-IN" altLang="en-US"/>
              <a:t>    f.setVisible(true);  </a:t>
            </a:r>
          </a:p>
          <a:p>
            <a:r>
              <a:rPr lang="en-IN" altLang="en-US"/>
              <a:t>}  </a:t>
            </a:r>
          </a:p>
          <a:p>
            <a:r>
              <a:rPr lang="en-IN" altLang="en-US"/>
              <a:t>public static void main(String[] args) {  </a:t>
            </a:r>
          </a:p>
          <a:p>
            <a:r>
              <a:rPr lang="en-IN" altLang="en-US"/>
              <a:t>    new Border();  </a:t>
            </a:r>
          </a:p>
          <a:p>
            <a:r>
              <a:rPr lang="en-IN" altLang="en-US"/>
              <a:t>}  </a:t>
            </a:r>
          </a:p>
          <a:p>
            <a:r>
              <a:rPr lang="en-IN" altLang="en-US"/>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xmlns="" id="{D358B70A-B1D9-4504-949D-3D25F05D7E94}"/>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44B5800-1419-4697-94F4-721491DBD556}" type="slidenum">
              <a:rPr lang="en-US" altLang="en-US" sz="1400"/>
              <a:pPr/>
              <a:t>66</a:t>
            </a:fld>
            <a:endParaRPr lang="en-US" altLang="en-US" sz="1400"/>
          </a:p>
        </p:txBody>
      </p:sp>
      <p:sp>
        <p:nvSpPr>
          <p:cNvPr id="79875" name="Footer Placeholder 2">
            <a:extLst>
              <a:ext uri="{FF2B5EF4-FFF2-40B4-BE49-F238E27FC236}">
                <a16:creationId xmlns:a16="http://schemas.microsoft.com/office/drawing/2014/main" xmlns="" id="{79BA3D52-6797-49E1-8AF5-3340CA9A46EF}"/>
              </a:ext>
            </a:extLst>
          </p:cNvPr>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400"/>
              <a:t>UNIT-V</a:t>
            </a:r>
          </a:p>
        </p:txBody>
      </p:sp>
      <p:pic>
        <p:nvPicPr>
          <p:cNvPr id="79876" name="Picture 3">
            <a:extLst>
              <a:ext uri="{FF2B5EF4-FFF2-40B4-BE49-F238E27FC236}">
                <a16:creationId xmlns:a16="http://schemas.microsoft.com/office/drawing/2014/main" xmlns="" id="{28FB2A7B-295C-4F0E-927C-E94F7B6D7FC2}"/>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4200" y="1600200"/>
            <a:ext cx="5638800" cy="413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DC942D65-1EA3-4578-BC7C-CFBB066F29FA}"/>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80899" name="Slide Number Placeholder 3">
            <a:extLst>
              <a:ext uri="{FF2B5EF4-FFF2-40B4-BE49-F238E27FC236}">
                <a16:creationId xmlns:a16="http://schemas.microsoft.com/office/drawing/2014/main" xmlns="" id="{E50FDE99-DE33-410A-81A2-DD0379B978C2}"/>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585167-AD38-456D-BEA9-B12D361F120F}" type="slidenum">
              <a:rPr lang="en-US" altLang="en-US" sz="1400"/>
              <a:pPr>
                <a:spcBef>
                  <a:spcPct val="0"/>
                </a:spcBef>
                <a:buFontTx/>
                <a:buNone/>
              </a:pPr>
              <a:t>67</a:t>
            </a:fld>
            <a:endParaRPr lang="en-US" altLang="en-US" sz="1400"/>
          </a:p>
        </p:txBody>
      </p:sp>
      <p:sp>
        <p:nvSpPr>
          <p:cNvPr id="80900" name="Rectangle 4">
            <a:extLst>
              <a:ext uri="{FF2B5EF4-FFF2-40B4-BE49-F238E27FC236}">
                <a16:creationId xmlns:a16="http://schemas.microsoft.com/office/drawing/2014/main" xmlns="" id="{A78CF29D-5F8C-4238-9958-52699A95CD77}"/>
              </a:ext>
            </a:extLst>
          </p:cNvPr>
          <p:cNvSpPr>
            <a:spLocks noChangeArrowheads="1"/>
          </p:cNvSpPr>
          <p:nvPr/>
        </p:nvSpPr>
        <p:spPr bwMode="auto">
          <a:xfrm>
            <a:off x="1676401" y="152400"/>
            <a:ext cx="1909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GridLayout:</a:t>
            </a:r>
          </a:p>
        </p:txBody>
      </p:sp>
      <p:sp>
        <p:nvSpPr>
          <p:cNvPr id="80901" name="Text Box 5">
            <a:extLst>
              <a:ext uri="{FF2B5EF4-FFF2-40B4-BE49-F238E27FC236}">
                <a16:creationId xmlns:a16="http://schemas.microsoft.com/office/drawing/2014/main" xmlns="" id="{F3C17202-B771-4AC4-8E6D-3BA4F53D86E0}"/>
              </a:ext>
            </a:extLst>
          </p:cNvPr>
          <p:cNvSpPr txBox="1">
            <a:spLocks noChangeArrowheads="1"/>
          </p:cNvSpPr>
          <p:nvPr/>
        </p:nvSpPr>
        <p:spPr bwMode="auto">
          <a:xfrm>
            <a:off x="1676400" y="762001"/>
            <a:ext cx="8839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GridLayout lays out components in a two-dimensional grid.</a:t>
            </a:r>
          </a:p>
        </p:txBody>
      </p:sp>
      <p:sp>
        <p:nvSpPr>
          <p:cNvPr id="80902" name="Text Box 6">
            <a:extLst>
              <a:ext uri="{FF2B5EF4-FFF2-40B4-BE49-F238E27FC236}">
                <a16:creationId xmlns:a16="http://schemas.microsoft.com/office/drawing/2014/main" xmlns="" id="{6A207B44-3296-4A80-96D6-C72687C0D65E}"/>
              </a:ext>
            </a:extLst>
          </p:cNvPr>
          <p:cNvSpPr txBox="1">
            <a:spLocks noChangeArrowheads="1"/>
          </p:cNvSpPr>
          <p:nvPr/>
        </p:nvSpPr>
        <p:spPr bwMode="auto">
          <a:xfrm>
            <a:off x="1905000" y="1524001"/>
            <a:ext cx="8001000"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Constructors:</a:t>
            </a:r>
          </a:p>
          <a:p>
            <a:pPr eaLnBrk="1" hangingPunct="1">
              <a:spcBef>
                <a:spcPct val="50000"/>
              </a:spcBef>
              <a:buFontTx/>
              <a:buNone/>
            </a:pPr>
            <a:r>
              <a:rPr lang="en-US" altLang="en-US" sz="2000"/>
              <a:t>	GridLayout( )</a:t>
            </a:r>
          </a:p>
          <a:p>
            <a:pPr eaLnBrk="1" hangingPunct="1">
              <a:spcBef>
                <a:spcPct val="50000"/>
              </a:spcBef>
              <a:buFontTx/>
              <a:buNone/>
            </a:pPr>
            <a:r>
              <a:rPr lang="en-US" altLang="en-US" sz="2000"/>
              <a:t>	GridLayout(int numRows, int numColumns)</a:t>
            </a:r>
          </a:p>
          <a:p>
            <a:pPr eaLnBrk="1" hangingPunct="1">
              <a:spcBef>
                <a:spcPct val="50000"/>
              </a:spcBef>
              <a:buFontTx/>
              <a:buNone/>
            </a:pPr>
            <a:r>
              <a:rPr lang="en-US" altLang="en-US" sz="2000"/>
              <a:t>	GridLayout(int numRows, int numColumns, int horz, int vert)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7BF5DDB-7DDB-49DE-9384-4850F8D41953}"/>
              </a:ext>
            </a:extLst>
          </p:cNvPr>
          <p:cNvPicPr>
            <a:picLocks noChangeAspect="1"/>
          </p:cNvPicPr>
          <p:nvPr/>
        </p:nvPicPr>
        <p:blipFill>
          <a:blip r:embed="rId2"/>
          <a:stretch>
            <a:fillRect/>
          </a:stretch>
        </p:blipFill>
        <p:spPr>
          <a:xfrm>
            <a:off x="261226" y="178842"/>
            <a:ext cx="5675340" cy="5490438"/>
          </a:xfrm>
          <a:prstGeom prst="rect">
            <a:avLst/>
          </a:prstGeom>
        </p:spPr>
      </p:pic>
      <p:pic>
        <p:nvPicPr>
          <p:cNvPr id="5" name="Picture 4">
            <a:extLst>
              <a:ext uri="{FF2B5EF4-FFF2-40B4-BE49-F238E27FC236}">
                <a16:creationId xmlns:a16="http://schemas.microsoft.com/office/drawing/2014/main" xmlns="" id="{839CF492-78B0-4D69-B5AD-8865773AD419}"/>
              </a:ext>
            </a:extLst>
          </p:cNvPr>
          <p:cNvPicPr>
            <a:picLocks noChangeAspect="1"/>
          </p:cNvPicPr>
          <p:nvPr/>
        </p:nvPicPr>
        <p:blipFill>
          <a:blip r:embed="rId3"/>
          <a:stretch>
            <a:fillRect/>
          </a:stretch>
        </p:blipFill>
        <p:spPr>
          <a:xfrm>
            <a:off x="6387224" y="178842"/>
            <a:ext cx="5543550" cy="1447800"/>
          </a:xfrm>
          <a:prstGeom prst="rect">
            <a:avLst/>
          </a:prstGeom>
        </p:spPr>
      </p:pic>
      <p:pic>
        <p:nvPicPr>
          <p:cNvPr id="7" name="Picture 6">
            <a:extLst>
              <a:ext uri="{FF2B5EF4-FFF2-40B4-BE49-F238E27FC236}">
                <a16:creationId xmlns:a16="http://schemas.microsoft.com/office/drawing/2014/main" xmlns="" id="{55808241-E724-4E76-A7F3-78416F2D38F3}"/>
              </a:ext>
            </a:extLst>
          </p:cNvPr>
          <p:cNvPicPr>
            <a:picLocks noChangeAspect="1"/>
          </p:cNvPicPr>
          <p:nvPr/>
        </p:nvPicPr>
        <p:blipFill>
          <a:blip r:embed="rId4"/>
          <a:stretch>
            <a:fillRect/>
          </a:stretch>
        </p:blipFill>
        <p:spPr>
          <a:xfrm>
            <a:off x="6570104" y="1626642"/>
            <a:ext cx="4714875" cy="1894449"/>
          </a:xfrm>
          <a:prstGeom prst="rect">
            <a:avLst/>
          </a:prstGeom>
        </p:spPr>
      </p:pic>
      <p:pic>
        <p:nvPicPr>
          <p:cNvPr id="9" name="Picture 8">
            <a:extLst>
              <a:ext uri="{FF2B5EF4-FFF2-40B4-BE49-F238E27FC236}">
                <a16:creationId xmlns:a16="http://schemas.microsoft.com/office/drawing/2014/main" xmlns="" id="{068AF8DD-1B85-424C-BC2B-376FBF780F18}"/>
              </a:ext>
            </a:extLst>
          </p:cNvPr>
          <p:cNvPicPr>
            <a:picLocks noChangeAspect="1"/>
          </p:cNvPicPr>
          <p:nvPr/>
        </p:nvPicPr>
        <p:blipFill>
          <a:blip r:embed="rId5"/>
          <a:stretch>
            <a:fillRect/>
          </a:stretch>
        </p:blipFill>
        <p:spPr>
          <a:xfrm>
            <a:off x="7188298" y="4050258"/>
            <a:ext cx="3695700" cy="2362200"/>
          </a:xfrm>
          <a:prstGeom prst="rect">
            <a:avLst/>
          </a:prstGeom>
        </p:spPr>
      </p:pic>
    </p:spTree>
    <p:extLst>
      <p:ext uri="{BB962C8B-B14F-4D97-AF65-F5344CB8AC3E}">
        <p14:creationId xmlns:p14="http://schemas.microsoft.com/office/powerpoint/2010/main" xmlns="" val="40672604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1DB2DE-E190-431E-A9D5-1FBAA6E6833C}"/>
              </a:ext>
            </a:extLst>
          </p:cNvPr>
          <p:cNvSpPr txBox="1"/>
          <p:nvPr/>
        </p:nvSpPr>
        <p:spPr>
          <a:xfrm>
            <a:off x="100360" y="144966"/>
            <a:ext cx="12188283" cy="4524315"/>
          </a:xfrm>
          <a:prstGeom prst="rect">
            <a:avLst/>
          </a:prstGeom>
          <a:noFill/>
        </p:spPr>
        <p:txBody>
          <a:bodyPr wrap="square">
            <a:spAutoFit/>
          </a:bodyPr>
          <a:lstStyle/>
          <a:p>
            <a:r>
              <a:rPr lang="en-US" b="1" dirty="0" err="1"/>
              <a:t>CardLayout</a:t>
            </a:r>
            <a:r>
              <a:rPr lang="en-US" b="1" dirty="0"/>
              <a:t> </a:t>
            </a:r>
          </a:p>
          <a:p>
            <a:endParaRPr lang="en-US" b="1" dirty="0"/>
          </a:p>
          <a:p>
            <a:r>
              <a:rPr lang="en-US" dirty="0"/>
              <a:t>The </a:t>
            </a:r>
            <a:r>
              <a:rPr lang="en-US" dirty="0" err="1"/>
              <a:t>CardLayout</a:t>
            </a:r>
            <a:r>
              <a:rPr lang="en-US" dirty="0"/>
              <a:t> class is unique among the other layout managers in that it stores several different layouts. Each layout can be thought of as being on a separate index card in a deck that can be shuffled so that any card is on top at a given time. This can be useful for user interfaces with optional components that can be dynamically enabled and disabled upon user input.</a:t>
            </a:r>
          </a:p>
          <a:p>
            <a:endParaRPr lang="en-US" dirty="0"/>
          </a:p>
          <a:p>
            <a:r>
              <a:rPr lang="en-US" dirty="0" err="1"/>
              <a:t>CardLayout</a:t>
            </a:r>
            <a:r>
              <a:rPr lang="en-US" dirty="0"/>
              <a:t>( ) </a:t>
            </a:r>
          </a:p>
          <a:p>
            <a:r>
              <a:rPr lang="en-US" dirty="0" err="1"/>
              <a:t>CardLayout</a:t>
            </a:r>
            <a:r>
              <a:rPr lang="en-US" dirty="0"/>
              <a:t>(int </a:t>
            </a:r>
            <a:r>
              <a:rPr lang="en-US" dirty="0" err="1"/>
              <a:t>horz</a:t>
            </a:r>
            <a:r>
              <a:rPr lang="en-US" dirty="0"/>
              <a:t>, int vert)</a:t>
            </a:r>
          </a:p>
          <a:p>
            <a:r>
              <a:rPr lang="en-US" dirty="0"/>
              <a:t>void add(Component </a:t>
            </a:r>
            <a:r>
              <a:rPr lang="en-US" dirty="0" err="1"/>
              <a:t>panelRef</a:t>
            </a:r>
            <a:r>
              <a:rPr lang="en-US" dirty="0"/>
              <a:t>, Object name)</a:t>
            </a:r>
          </a:p>
          <a:p>
            <a:r>
              <a:rPr lang="en-IN" dirty="0"/>
              <a:t>void first(Container deck) </a:t>
            </a:r>
          </a:p>
          <a:p>
            <a:r>
              <a:rPr lang="en-IN" dirty="0"/>
              <a:t>void last(Container deck)</a:t>
            </a:r>
          </a:p>
          <a:p>
            <a:r>
              <a:rPr lang="en-IN" dirty="0"/>
              <a:t> void next(Container deck) </a:t>
            </a:r>
          </a:p>
          <a:p>
            <a:r>
              <a:rPr lang="en-IN" dirty="0"/>
              <a:t>void previous(Container deck) </a:t>
            </a:r>
          </a:p>
          <a:p>
            <a:r>
              <a:rPr lang="en-IN" dirty="0"/>
              <a:t>void show(Container deck, String </a:t>
            </a:r>
            <a:r>
              <a:rPr lang="en-IN" dirty="0" err="1"/>
              <a:t>cardName</a:t>
            </a:r>
            <a:r>
              <a:rPr lang="en-IN" dirty="0"/>
              <a:t>)</a:t>
            </a:r>
          </a:p>
          <a:p>
            <a:endParaRPr lang="en-US" dirty="0"/>
          </a:p>
          <a:p>
            <a:endParaRPr lang="en-IN" dirty="0"/>
          </a:p>
        </p:txBody>
      </p:sp>
    </p:spTree>
    <p:extLst>
      <p:ext uri="{BB962C8B-B14F-4D97-AF65-F5344CB8AC3E}">
        <p14:creationId xmlns:p14="http://schemas.microsoft.com/office/powerpoint/2010/main" xmlns="" val="174080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86C48341-A9D6-411C-9F4C-61FAC31E6BE9}"/>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1747" name="Slide Number Placeholder 3">
            <a:extLst>
              <a:ext uri="{FF2B5EF4-FFF2-40B4-BE49-F238E27FC236}">
                <a16:creationId xmlns:a16="http://schemas.microsoft.com/office/drawing/2014/main" xmlns="" id="{E0BDCA12-815E-43D1-B0AE-360C9DA4C52B}"/>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85DC5894-11DD-4231-ADAA-88B0E2DD6A5A}" type="slidenum">
              <a:rPr lang="en-US" altLang="en-US" sz="1400"/>
              <a:pPr algn="r" eaLnBrk="1" hangingPunct="1">
                <a:spcBef>
                  <a:spcPct val="0"/>
                </a:spcBef>
                <a:buFontTx/>
                <a:buNone/>
              </a:pPr>
              <a:t>7</a:t>
            </a:fld>
            <a:endParaRPr lang="en-US" altLang="en-US" sz="1400"/>
          </a:p>
        </p:txBody>
      </p:sp>
      <p:sp>
        <p:nvSpPr>
          <p:cNvPr id="31748" name="Text Box 4">
            <a:extLst>
              <a:ext uri="{FF2B5EF4-FFF2-40B4-BE49-F238E27FC236}">
                <a16:creationId xmlns:a16="http://schemas.microsoft.com/office/drawing/2014/main" xmlns="" id="{B241AB47-8A95-44D8-912E-B28549EB7991}"/>
              </a:ext>
            </a:extLst>
          </p:cNvPr>
          <p:cNvSpPr txBox="1">
            <a:spLocks noChangeArrowheads="1"/>
          </p:cNvSpPr>
          <p:nvPr/>
        </p:nvSpPr>
        <p:spPr bwMode="auto">
          <a:xfrm>
            <a:off x="1676400" y="152400"/>
            <a:ext cx="259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Classes:</a:t>
            </a:r>
          </a:p>
        </p:txBody>
      </p:sp>
      <p:sp>
        <p:nvSpPr>
          <p:cNvPr id="31749" name="Text Box 5">
            <a:extLst>
              <a:ext uri="{FF2B5EF4-FFF2-40B4-BE49-F238E27FC236}">
                <a16:creationId xmlns:a16="http://schemas.microsoft.com/office/drawing/2014/main" xmlns="" id="{980067A4-F56F-4FE0-BE44-CC8B079CCC90}"/>
              </a:ext>
            </a:extLst>
          </p:cNvPr>
          <p:cNvSpPr txBox="1">
            <a:spLocks noChangeArrowheads="1"/>
          </p:cNvSpPr>
          <p:nvPr/>
        </p:nvSpPr>
        <p:spPr bwMode="auto">
          <a:xfrm>
            <a:off x="1828800" y="838201"/>
            <a:ext cx="8610600"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There are many events generated by many sources. </a:t>
            </a:r>
          </a:p>
          <a:p>
            <a:pPr eaLnBrk="1" hangingPunct="1">
              <a:spcBef>
                <a:spcPct val="50000"/>
              </a:spcBef>
              <a:buFontTx/>
              <a:buNone/>
            </a:pPr>
            <a:r>
              <a:rPr lang="en-US" altLang="en-US" sz="2000"/>
              <a:t>So, we begin with event classes:</a:t>
            </a:r>
          </a:p>
        </p:txBody>
      </p:sp>
      <p:sp>
        <p:nvSpPr>
          <p:cNvPr id="33798" name="Text Box 6">
            <a:extLst>
              <a:ext uri="{FF2B5EF4-FFF2-40B4-BE49-F238E27FC236}">
                <a16:creationId xmlns:a16="http://schemas.microsoft.com/office/drawing/2014/main" xmlns="" id="{8ADD2E13-2102-415E-BD92-868EC7415A0E}"/>
              </a:ext>
            </a:extLst>
          </p:cNvPr>
          <p:cNvSpPr txBox="1">
            <a:spLocks noChangeArrowheads="1"/>
          </p:cNvSpPr>
          <p:nvPr/>
        </p:nvSpPr>
        <p:spPr bwMode="auto">
          <a:xfrm>
            <a:off x="1905000" y="1828801"/>
            <a:ext cx="84582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At the root of Java event class hierarchy is </a:t>
            </a:r>
            <a:r>
              <a:rPr lang="en-US" altLang="en-US" sz="2000" b="1"/>
              <a:t>EventObject</a:t>
            </a:r>
            <a:r>
              <a:rPr lang="en-US" altLang="en-US" sz="2000"/>
              <a:t> class in java.util.</a:t>
            </a:r>
          </a:p>
          <a:p>
            <a:pPr eaLnBrk="1" hangingPunct="1">
              <a:spcBef>
                <a:spcPct val="50000"/>
              </a:spcBef>
              <a:buFontTx/>
              <a:buNone/>
            </a:pPr>
            <a:r>
              <a:rPr lang="en-US" altLang="en-US" sz="2000"/>
              <a:t>It is the superclass for all events.</a:t>
            </a:r>
          </a:p>
          <a:p>
            <a:pPr eaLnBrk="1" hangingPunct="1">
              <a:spcBef>
                <a:spcPct val="50000"/>
              </a:spcBef>
              <a:buFontTx/>
              <a:buNone/>
            </a:pPr>
            <a:r>
              <a:rPr lang="en-US" altLang="en-US" sz="2000"/>
              <a:t>It contains two methods:</a:t>
            </a:r>
          </a:p>
          <a:p>
            <a:pPr eaLnBrk="1" hangingPunct="1">
              <a:spcBef>
                <a:spcPct val="50000"/>
              </a:spcBef>
              <a:buFontTx/>
              <a:buNone/>
            </a:pPr>
            <a:r>
              <a:rPr lang="en-US" altLang="en-US" sz="2000"/>
              <a:t>	Object getSource( )</a:t>
            </a:r>
          </a:p>
          <a:p>
            <a:pPr eaLnBrk="1" hangingPunct="1">
              <a:spcBef>
                <a:spcPct val="50000"/>
              </a:spcBef>
              <a:buFontTx/>
              <a:buNone/>
            </a:pPr>
            <a:r>
              <a:rPr lang="en-US" altLang="en-US" sz="2000"/>
              <a:t>	String toString( ) </a:t>
            </a:r>
          </a:p>
        </p:txBody>
      </p:sp>
      <p:sp>
        <p:nvSpPr>
          <p:cNvPr id="33799" name="Text Box 7">
            <a:extLst>
              <a:ext uri="{FF2B5EF4-FFF2-40B4-BE49-F238E27FC236}">
                <a16:creationId xmlns:a16="http://schemas.microsoft.com/office/drawing/2014/main" xmlns="" id="{469D6F54-CF88-43CC-8F99-38D53C118027}"/>
              </a:ext>
            </a:extLst>
          </p:cNvPr>
          <p:cNvSpPr txBox="1">
            <a:spLocks noChangeArrowheads="1"/>
          </p:cNvSpPr>
          <p:nvPr/>
        </p:nvSpPr>
        <p:spPr bwMode="auto">
          <a:xfrm>
            <a:off x="1828800" y="4327526"/>
            <a:ext cx="89154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class </a:t>
            </a:r>
            <a:r>
              <a:rPr lang="en-US" altLang="en-US" sz="2000" b="1"/>
              <a:t>AWTEvent</a:t>
            </a:r>
            <a:r>
              <a:rPr lang="en-US" altLang="en-US" sz="2000"/>
              <a:t> in java.awt package is subclass of </a:t>
            </a:r>
            <a:r>
              <a:rPr lang="en-US" altLang="en-US" sz="2000" b="1"/>
              <a:t>EventObject</a:t>
            </a:r>
            <a:r>
              <a:rPr lang="en-US" altLang="en-US" sz="2000"/>
              <a:t> and is superclass of all AWT-based events used by the delegation event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53996A3-576C-4470-B4BB-8F37D8C52F55}"/>
              </a:ext>
            </a:extLst>
          </p:cNvPr>
          <p:cNvSpPr txBox="1"/>
          <p:nvPr/>
        </p:nvSpPr>
        <p:spPr>
          <a:xfrm>
            <a:off x="144966" y="0"/>
            <a:ext cx="8996245" cy="3139321"/>
          </a:xfrm>
          <a:prstGeom prst="rect">
            <a:avLst/>
          </a:prstGeom>
          <a:noFill/>
        </p:spPr>
        <p:txBody>
          <a:bodyPr wrap="square">
            <a:spAutoFit/>
          </a:bodyPr>
          <a:lstStyle/>
          <a:p>
            <a:r>
              <a:rPr lang="en-US" b="1" dirty="0" err="1"/>
              <a:t>GridBagLayout</a:t>
            </a:r>
            <a:endParaRPr lang="en-US" b="1" dirty="0"/>
          </a:p>
          <a:p>
            <a:endParaRPr lang="en-US" b="1" dirty="0"/>
          </a:p>
          <a:p>
            <a:r>
              <a:rPr lang="en-US" dirty="0"/>
              <a:t> Although the preceding layouts are perfectly acceptable for many uses, some situations will require that you take a bit more control over how the components are arranged. A good way to do this is to use a grid bag layout</a:t>
            </a:r>
          </a:p>
          <a:p>
            <a:endParaRPr lang="en-US" dirty="0"/>
          </a:p>
          <a:p>
            <a:r>
              <a:rPr lang="en-US" dirty="0"/>
              <a:t>you can specify the relative placement of components by specifying their positions within cells inside a grid. The key to the grid bag is that each component can be a different size, and each row in the grid can have a different number of columns. This is why the layout is called a grid bag</a:t>
            </a:r>
          </a:p>
          <a:p>
            <a:endParaRPr lang="en-IN" dirty="0"/>
          </a:p>
        </p:txBody>
      </p:sp>
    </p:spTree>
    <p:extLst>
      <p:ext uri="{BB962C8B-B14F-4D97-AF65-F5344CB8AC3E}">
        <p14:creationId xmlns:p14="http://schemas.microsoft.com/office/powerpoint/2010/main" xmlns="" val="219835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xmlns="" id="{CDE94FF1-4CCA-4156-AA15-921F7CC7EB5C}"/>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2771" name="Slide Number Placeholder 3">
            <a:extLst>
              <a:ext uri="{FF2B5EF4-FFF2-40B4-BE49-F238E27FC236}">
                <a16:creationId xmlns:a16="http://schemas.microsoft.com/office/drawing/2014/main" xmlns="" id="{D1BEB0A2-B627-419C-B43A-1AA4C06BEAAC}"/>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18A00CC1-CFFE-456A-9BA2-D033D4ACEC00}" type="slidenum">
              <a:rPr lang="en-US" altLang="en-US" sz="1400"/>
              <a:pPr algn="r" eaLnBrk="1" hangingPunct="1">
                <a:spcBef>
                  <a:spcPct val="0"/>
                </a:spcBef>
                <a:buFontTx/>
                <a:buNone/>
              </a:pPr>
              <a:t>8</a:t>
            </a:fld>
            <a:endParaRPr lang="en-US" altLang="en-US" sz="1400"/>
          </a:p>
        </p:txBody>
      </p:sp>
      <p:sp>
        <p:nvSpPr>
          <p:cNvPr id="32772" name="Text Box 4">
            <a:extLst>
              <a:ext uri="{FF2B5EF4-FFF2-40B4-BE49-F238E27FC236}">
                <a16:creationId xmlns:a16="http://schemas.microsoft.com/office/drawing/2014/main" xmlns="" id="{B7826303-8C65-4093-BA4E-32071373402D}"/>
              </a:ext>
            </a:extLst>
          </p:cNvPr>
          <p:cNvSpPr txBox="1">
            <a:spLocks noChangeArrowheads="1"/>
          </p:cNvSpPr>
          <p:nvPr/>
        </p:nvSpPr>
        <p:spPr bwMode="auto">
          <a:xfrm>
            <a:off x="1676400" y="152400"/>
            <a:ext cx="2590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Classes:</a:t>
            </a:r>
          </a:p>
        </p:txBody>
      </p:sp>
      <p:sp>
        <p:nvSpPr>
          <p:cNvPr id="32773" name="Text Box 5">
            <a:extLst>
              <a:ext uri="{FF2B5EF4-FFF2-40B4-BE49-F238E27FC236}">
                <a16:creationId xmlns:a16="http://schemas.microsoft.com/office/drawing/2014/main" xmlns="" id="{7B86F67B-FB8B-4A74-89BA-212DC4AA7AC0}"/>
              </a:ext>
            </a:extLst>
          </p:cNvPr>
          <p:cNvSpPr txBox="1">
            <a:spLocks noChangeArrowheads="1"/>
          </p:cNvSpPr>
          <p:nvPr/>
        </p:nvSpPr>
        <p:spPr bwMode="auto">
          <a:xfrm>
            <a:off x="1752600" y="685801"/>
            <a:ext cx="8763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a:t>The package java.awt.event defines several types of events generated by various sources.</a:t>
            </a:r>
          </a:p>
        </p:txBody>
      </p:sp>
      <p:graphicFrame>
        <p:nvGraphicFramePr>
          <p:cNvPr id="34904" name="Group 88">
            <a:extLst>
              <a:ext uri="{FF2B5EF4-FFF2-40B4-BE49-F238E27FC236}">
                <a16:creationId xmlns:a16="http://schemas.microsoft.com/office/drawing/2014/main" xmlns="" id="{FEE4BE50-C62D-4E8C-8543-CF599C0EAE78}"/>
              </a:ext>
            </a:extLst>
          </p:cNvPr>
          <p:cNvGraphicFramePr>
            <a:graphicFrameLocks noGrp="1"/>
          </p:cNvGraphicFramePr>
          <p:nvPr/>
        </p:nvGraphicFramePr>
        <p:xfrm>
          <a:off x="1905000" y="1519239"/>
          <a:ext cx="8610600" cy="4664075"/>
        </p:xfrm>
        <a:graphic>
          <a:graphicData uri="http://schemas.openxmlformats.org/drawingml/2006/table">
            <a:tbl>
              <a:tblPr/>
              <a:tblGrid>
                <a:gridCol w="19812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3962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Event Class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Description (Generated when)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ActionEvent</a:t>
                      </a:r>
                      <a:endParaRPr kumimoji="0" lang="en-US" sz="2000" b="0" i="0" u="none" strike="noStrike" cap="none" normalizeH="0" baseline="0" dirty="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 button is pressed, a list item is double clicked, menu selected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Adjustment</a:t>
                      </a:r>
                      <a:r>
                        <a:rPr kumimoji="0" lang="en-US" sz="1600" b="0" i="0" u="none" strike="noStrike" cap="none" normalizeH="0" baseline="0">
                          <a:ln>
                            <a:noFill/>
                          </a:ln>
                          <a:solidFill>
                            <a:schemeClr val="tx1"/>
                          </a:solidFill>
                          <a:effectLst/>
                          <a:latin typeface="Arial" charset="0"/>
                        </a:rPr>
                        <a:t>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Scroll bar is manipulated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Component</a:t>
                      </a:r>
                      <a:r>
                        <a:rPr kumimoji="0" lang="en-US" sz="1400" b="0" i="0" u="none" strike="noStrike" cap="none" normalizeH="0" baseline="0">
                          <a:ln>
                            <a:noFill/>
                          </a:ln>
                          <a:solidFill>
                            <a:schemeClr val="tx1"/>
                          </a:solidFill>
                          <a:effectLst/>
                          <a:latin typeface="Arial" charset="0"/>
                        </a:rPr>
                        <a:t>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Component is hidden, moved, resized or becomes visible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ContainerEvent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Component is added to or removed from a container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FocusEvent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Component gains or loses keyboard focus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ItemEvent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Checkbox or list item clicked, choice selection is made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KeyEvent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Input is received from the keyboard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7011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Arial" charset="0"/>
                        </a:rPr>
                        <a:t>MouseEvent</a:t>
                      </a:r>
                      <a:endParaRPr kumimoji="0" lang="en-US" sz="2000" b="0" i="0" u="none" strike="noStrike" cap="none" normalizeH="0" baseline="0" dirty="0">
                        <a:ln>
                          <a:noFill/>
                        </a:ln>
                        <a:solidFill>
                          <a:schemeClr val="tx1"/>
                        </a:solidFill>
                        <a:effectLst/>
                        <a:latin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Mouse is dragged, moved, clicked, pressed, released, enters or exits a component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TextEvent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Value in text area or text field is changed</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962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WindowEvent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Window is activated, closed, deactivated, opened or quit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61692587-46A2-4557-B842-E3DA96B98549}"/>
              </a:ext>
            </a:extLst>
          </p:cNvPr>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UNIT-V</a:t>
            </a:r>
          </a:p>
        </p:txBody>
      </p:sp>
      <p:sp>
        <p:nvSpPr>
          <p:cNvPr id="33795" name="Slide Number Placeholder 2">
            <a:extLst>
              <a:ext uri="{FF2B5EF4-FFF2-40B4-BE49-F238E27FC236}">
                <a16:creationId xmlns:a16="http://schemas.microsoft.com/office/drawing/2014/main" xmlns="" id="{18A50AB9-ECB7-423B-B5CC-13EA2759C843}"/>
              </a:ext>
            </a:extLst>
          </p:cNvPr>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3325AF56-33F1-41D8-B05F-C8B59BE54136}" type="slidenum">
              <a:rPr lang="en-US" altLang="en-US" sz="1400"/>
              <a:pPr algn="r" eaLnBrk="1" hangingPunct="1">
                <a:spcBef>
                  <a:spcPct val="0"/>
                </a:spcBef>
                <a:buFontTx/>
                <a:buNone/>
              </a:pPr>
              <a:t>9</a:t>
            </a:fld>
            <a:endParaRPr lang="en-US" altLang="en-US" sz="1400"/>
          </a:p>
        </p:txBody>
      </p:sp>
      <p:pic>
        <p:nvPicPr>
          <p:cNvPr id="33796" name="Picture 2">
            <a:extLst>
              <a:ext uri="{FF2B5EF4-FFF2-40B4-BE49-F238E27FC236}">
                <a16:creationId xmlns:a16="http://schemas.microsoft.com/office/drawing/2014/main" xmlns="" id="{C8EF731C-E33D-4706-B1C3-4A91069B9C0D}"/>
              </a:ext>
            </a:extLst>
          </p:cNvPr>
          <p:cNvPicPr>
            <a:picLocks noChangeAspect="1" noChangeArrowheads="1"/>
          </p:cNvPicPr>
          <p:nvPr/>
        </p:nvPicPr>
        <p:blipFill>
          <a:blip r:embed="rId2">
            <a:lum bright="-46000" contrast="54000"/>
            <a:extLst>
              <a:ext uri="{28A0092B-C50C-407E-A947-70E740481C1C}">
                <a14:useLocalDpi xmlns:a14="http://schemas.microsoft.com/office/drawing/2010/main" xmlns="" val="0"/>
              </a:ext>
            </a:extLst>
          </a:blip>
          <a:srcRect/>
          <a:stretch>
            <a:fillRect/>
          </a:stretch>
        </p:blipFill>
        <p:spPr bwMode="auto">
          <a:xfrm>
            <a:off x="2209800" y="990600"/>
            <a:ext cx="79248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7" name="Text Box 4">
            <a:extLst>
              <a:ext uri="{FF2B5EF4-FFF2-40B4-BE49-F238E27FC236}">
                <a16:creationId xmlns:a16="http://schemas.microsoft.com/office/drawing/2014/main" xmlns="" id="{D414A39B-E6DA-4E4F-BA91-1BC315F6ACFF}"/>
              </a:ext>
            </a:extLst>
          </p:cNvPr>
          <p:cNvSpPr txBox="1">
            <a:spLocks noChangeArrowheads="1"/>
          </p:cNvSpPr>
          <p:nvPr/>
        </p:nvSpPr>
        <p:spPr bwMode="auto">
          <a:xfrm>
            <a:off x="1676400" y="152401"/>
            <a:ext cx="3733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a:t>Event class hierarchies: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3058</Words>
  <Application>Microsoft Office PowerPoint</Application>
  <PresentationFormat>Custom</PresentationFormat>
  <Paragraphs>790</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Java Programming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Tasneem Rahath</dc:creator>
  <cp:lastModifiedBy>Dell</cp:lastModifiedBy>
  <cp:revision>17</cp:revision>
  <dcterms:created xsi:type="dcterms:W3CDTF">2021-12-06T05:58:00Z</dcterms:created>
  <dcterms:modified xsi:type="dcterms:W3CDTF">2023-08-22T06:00:15Z</dcterms:modified>
</cp:coreProperties>
</file>