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72B2-2D66-47F9-B12B-C05AEBACF1A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7B6-ECE8-4549-8DD5-6F731192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arrays.asp" TargetMode="External"/><Relationship Id="rId2" Type="http://schemas.openxmlformats.org/officeDocument/2006/relationships/hyperlink" Target="https://www.w3schools.com/java/java_string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ava/java_interface.asp" TargetMode="External"/><Relationship Id="rId4" Type="http://schemas.openxmlformats.org/officeDocument/2006/relationships/hyperlink" Target="https://www.w3schools.com/java/java_classes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conventions and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Based on the data type of a variable, the </a:t>
            </a:r>
            <a:r>
              <a:rPr lang="en-US" dirty="0" smtClean="0"/>
              <a:t>JVM </a:t>
            </a:r>
            <a:r>
              <a:rPr lang="en-US" dirty="0"/>
              <a:t>allocates memory and decides what can be stored in the reserved memory. Therefore, by assigning different data types to variables, you can store integers, decimals, or characters in these variables.</a:t>
            </a:r>
          </a:p>
          <a:p>
            <a:r>
              <a:rPr lang="en-US" dirty="0"/>
              <a:t>There are two data types available in Java −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Reference/Object Data </a:t>
            </a:r>
            <a:r>
              <a:rPr lang="en-US" dirty="0" smtClean="0"/>
              <a:t>Types or NON-primitive data 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Variable which represents a memory location which holds the data.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 x;</a:t>
            </a:r>
          </a:p>
          <a:p>
            <a:pPr marL="0" indent="0">
              <a:buNone/>
            </a:pPr>
            <a:r>
              <a:rPr lang="en-US" dirty="0" smtClean="0"/>
              <a:t>There are eight primitive data types.</a:t>
            </a:r>
          </a:p>
          <a:p>
            <a:pPr marL="0" indent="0">
              <a:buNone/>
            </a:pPr>
            <a:r>
              <a:rPr lang="en-US" dirty="0" err="1" smtClean="0"/>
              <a:t>Interger</a:t>
            </a:r>
            <a:r>
              <a:rPr lang="en-US" dirty="0" smtClean="0"/>
              <a:t> Data types:</a:t>
            </a:r>
          </a:p>
          <a:p>
            <a:pPr marL="0" indent="0">
              <a:buNone/>
            </a:pPr>
            <a:r>
              <a:rPr lang="en-US" dirty="0" smtClean="0"/>
              <a:t>These data types represent integer number, </a:t>
            </a:r>
            <a:r>
              <a:rPr lang="en-US" dirty="0" err="1"/>
              <a:t>i</a:t>
            </a:r>
            <a:r>
              <a:rPr lang="en-US" dirty="0" err="1" smtClean="0"/>
              <a:t>,e</a:t>
            </a:r>
            <a:r>
              <a:rPr lang="en-US" dirty="0" smtClean="0"/>
              <a:t> numbers without any fractions or decimal</a:t>
            </a:r>
          </a:p>
          <a:p>
            <a:pPr marL="0" indent="0">
              <a:buNone/>
            </a:pPr>
            <a:r>
              <a:rPr lang="en-US" dirty="0" smtClean="0"/>
              <a:t>Ex: 125, -2256,0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r>
              <a:rPr lang="en-US" sz="1600" dirty="0"/>
              <a:t>There are eight primitive </a:t>
            </a:r>
            <a:r>
              <a:rPr lang="en-US" sz="1600" dirty="0" err="1"/>
              <a:t>datatypes</a:t>
            </a:r>
            <a:r>
              <a:rPr lang="en-US" sz="1600" dirty="0"/>
              <a:t> supported by Java. Primitive </a:t>
            </a:r>
            <a:r>
              <a:rPr lang="en-US" sz="1600" dirty="0" err="1"/>
              <a:t>datatypes</a:t>
            </a:r>
            <a:r>
              <a:rPr lang="en-US" sz="1600" dirty="0"/>
              <a:t> are predefined by the language and named by a keyword. Let us now look into the eight primitive data types in detail.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docs.oracle.com/javase/tutorial/java/nutsandbolts/datatypes.html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b="1" u="sng" dirty="0"/>
              <a:t>byte</a:t>
            </a:r>
          </a:p>
          <a:p>
            <a:r>
              <a:rPr lang="en-US" sz="1600" dirty="0"/>
              <a:t>Byte data type is an 8-bit signed two's complement integer</a:t>
            </a:r>
          </a:p>
          <a:p>
            <a:r>
              <a:rPr lang="en-US" sz="1600" dirty="0"/>
              <a:t>Minimum value is -128 (-2^7)</a:t>
            </a:r>
          </a:p>
          <a:p>
            <a:r>
              <a:rPr lang="en-US" sz="1600" dirty="0"/>
              <a:t>Maximum value is 127 (inclusive)(2^7 -1)</a:t>
            </a:r>
          </a:p>
          <a:p>
            <a:r>
              <a:rPr lang="en-US" sz="1600" dirty="0"/>
              <a:t>Default value is 0</a:t>
            </a:r>
          </a:p>
          <a:p>
            <a:r>
              <a:rPr lang="en-US" sz="1600" dirty="0"/>
              <a:t>Byte data type is used to save space in large arrays, mainly in place of integers, since a byte is four times smaller than an integer.</a:t>
            </a:r>
          </a:p>
          <a:p>
            <a:r>
              <a:rPr lang="en-US" sz="1600" dirty="0"/>
              <a:t>Example: byte a = 100, byte b = -50</a:t>
            </a:r>
          </a:p>
          <a:p>
            <a:endParaRPr lang="en-US" sz="1600" b="1" u="sng" dirty="0" smtClean="0"/>
          </a:p>
          <a:p>
            <a:r>
              <a:rPr lang="en-US" sz="1600" b="1" u="sng" dirty="0" smtClean="0"/>
              <a:t>short</a:t>
            </a:r>
            <a:endParaRPr lang="en-US" sz="1600" b="1" u="sng" dirty="0"/>
          </a:p>
          <a:p>
            <a:r>
              <a:rPr lang="en-US" sz="1600" dirty="0"/>
              <a:t>Short data type is a 16-bit signed two's complement integer</a:t>
            </a:r>
          </a:p>
          <a:p>
            <a:r>
              <a:rPr lang="en-US" sz="1600" dirty="0"/>
              <a:t>Minimum value is -32,768 (-2^15)</a:t>
            </a:r>
          </a:p>
          <a:p>
            <a:r>
              <a:rPr lang="en-US" sz="1600" dirty="0"/>
              <a:t>Maximum value is 32,767 (inclusive) (2^15 -1)</a:t>
            </a:r>
          </a:p>
          <a:p>
            <a:r>
              <a:rPr lang="en-US" sz="1600" dirty="0"/>
              <a:t>Short data type can also be used to save memory as byte data type. A short is 2 times smaller than an integer</a:t>
            </a:r>
          </a:p>
          <a:p>
            <a:r>
              <a:rPr lang="en-US" sz="1600" dirty="0"/>
              <a:t>Default value is 0.</a:t>
            </a:r>
          </a:p>
          <a:p>
            <a:r>
              <a:rPr lang="en-US" sz="1600" dirty="0"/>
              <a:t>Example: short s = 10000, short r = -20000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06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Interger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u="sng" dirty="0" err="1"/>
              <a:t>int</a:t>
            </a:r>
            <a:endParaRPr lang="en-US" b="1" u="sng" dirty="0"/>
          </a:p>
          <a:p>
            <a:r>
              <a:rPr lang="en-US" dirty="0" err="1"/>
              <a:t>Int</a:t>
            </a:r>
            <a:r>
              <a:rPr lang="en-US" dirty="0"/>
              <a:t> data type is a 32-bit signed two's complement integer.</a:t>
            </a:r>
          </a:p>
          <a:p>
            <a:r>
              <a:rPr lang="en-US" dirty="0"/>
              <a:t>Minimum value is - 2,147,483,648 (-2^31)</a:t>
            </a:r>
          </a:p>
          <a:p>
            <a:r>
              <a:rPr lang="en-US" dirty="0"/>
              <a:t>Maximum value is 2,147,483,647(inclusive) (2^31 -1)</a:t>
            </a:r>
          </a:p>
          <a:p>
            <a:r>
              <a:rPr lang="en-US" dirty="0"/>
              <a:t>Integer is generally used as the default data type for integral values unless there is a concern about memory.</a:t>
            </a:r>
          </a:p>
          <a:p>
            <a:r>
              <a:rPr lang="en-US" dirty="0"/>
              <a:t>The default value is 0</a:t>
            </a:r>
          </a:p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a = 100000, </a:t>
            </a:r>
            <a:r>
              <a:rPr lang="en-US" dirty="0" err="1"/>
              <a:t>int</a:t>
            </a:r>
            <a:r>
              <a:rPr lang="en-US" dirty="0"/>
              <a:t> b = -200000</a:t>
            </a:r>
          </a:p>
          <a:p>
            <a:r>
              <a:rPr lang="en-US" b="1" u="sng" dirty="0"/>
              <a:t>long</a:t>
            </a:r>
          </a:p>
          <a:p>
            <a:r>
              <a:rPr lang="en-US" dirty="0"/>
              <a:t>Long data type is a 64-bit signed two's complement integer</a:t>
            </a:r>
          </a:p>
          <a:p>
            <a:r>
              <a:rPr lang="en-US" dirty="0"/>
              <a:t>Minimum value is -9,223,372,036,854,775,808(-2^63)</a:t>
            </a:r>
          </a:p>
          <a:p>
            <a:r>
              <a:rPr lang="en-US" dirty="0"/>
              <a:t>Maximum value is 9,223,372,036,854,775,807 (inclusive)(2^63 -1)</a:t>
            </a:r>
          </a:p>
          <a:p>
            <a:r>
              <a:rPr lang="en-US" dirty="0"/>
              <a:t>This type is used when a wider range than </a:t>
            </a:r>
            <a:r>
              <a:rPr lang="en-US" dirty="0" err="1"/>
              <a:t>int</a:t>
            </a:r>
            <a:r>
              <a:rPr lang="en-US" dirty="0"/>
              <a:t> is needed</a:t>
            </a:r>
          </a:p>
          <a:p>
            <a:r>
              <a:rPr lang="en-US" dirty="0"/>
              <a:t>Default value is 0L</a:t>
            </a:r>
          </a:p>
          <a:p>
            <a:r>
              <a:rPr lang="en-US" dirty="0"/>
              <a:t>Example: long a = 100000L, long b = -</a:t>
            </a:r>
            <a:r>
              <a:rPr lang="en-US" dirty="0" smtClean="0"/>
              <a:t>200000L</a:t>
            </a:r>
          </a:p>
          <a:p>
            <a:endParaRPr lang="en-US" dirty="0"/>
          </a:p>
          <a:p>
            <a:r>
              <a:rPr lang="en-US" dirty="0" smtClean="0"/>
              <a:t> long x= 150L </a:t>
            </a:r>
          </a:p>
          <a:p>
            <a:r>
              <a:rPr lang="en-US" dirty="0" smtClean="0"/>
              <a:t>If L is not given it allocates only two bytes . If L is there then it allocates 8 bytes.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Float represents decimals: 3.14, 0.002,-123.11</a:t>
            </a:r>
          </a:p>
          <a:p>
            <a:r>
              <a:rPr lang="en-US" b="1" u="sng" dirty="0" smtClean="0"/>
              <a:t>float</a:t>
            </a:r>
            <a:endParaRPr lang="en-US" b="1" u="sng" dirty="0"/>
          </a:p>
          <a:p>
            <a:r>
              <a:rPr lang="en-US" dirty="0"/>
              <a:t>Float data type is a single-precision 32-bit IEEE 754 floating point</a:t>
            </a:r>
          </a:p>
          <a:p>
            <a:r>
              <a:rPr lang="en-US" dirty="0"/>
              <a:t>Float is mainly used to save memory in large arrays of floating point numbers</a:t>
            </a:r>
          </a:p>
          <a:p>
            <a:r>
              <a:rPr lang="en-US" dirty="0"/>
              <a:t>Default value is 0.0f</a:t>
            </a:r>
          </a:p>
          <a:p>
            <a:r>
              <a:rPr lang="en-US" dirty="0"/>
              <a:t>Float data type is never used for precise values such as currency</a:t>
            </a:r>
          </a:p>
          <a:p>
            <a:r>
              <a:rPr lang="en-US" dirty="0"/>
              <a:t>Example: float f1 = 234.5f</a:t>
            </a:r>
          </a:p>
          <a:p>
            <a:r>
              <a:rPr lang="en-US" b="1" u="sng" dirty="0"/>
              <a:t>double</a:t>
            </a:r>
          </a:p>
          <a:p>
            <a:r>
              <a:rPr lang="en-US" dirty="0"/>
              <a:t>double data type is a double-precision 64-bit IEEE 754 floating point</a:t>
            </a:r>
          </a:p>
          <a:p>
            <a:r>
              <a:rPr lang="en-US" dirty="0"/>
              <a:t>This data type is generally used as the default data type for decimal values, generally the default choice</a:t>
            </a:r>
          </a:p>
          <a:p>
            <a:r>
              <a:rPr lang="en-US" dirty="0"/>
              <a:t>Double data type should never be used for precise values such as currency</a:t>
            </a:r>
          </a:p>
          <a:p>
            <a:r>
              <a:rPr lang="en-US" dirty="0"/>
              <a:t>Default value is 0.0d</a:t>
            </a:r>
          </a:p>
          <a:p>
            <a:r>
              <a:rPr lang="en-US" dirty="0"/>
              <a:t>Example: double d1 = 123.4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Precision : digits represents after accurately after decimal point.</a:t>
            </a:r>
          </a:p>
          <a:p>
            <a:r>
              <a:rPr lang="en-US" dirty="0" err="1" smtClean="0"/>
              <a:t>Ex:float</a:t>
            </a:r>
            <a:r>
              <a:rPr lang="en-US" dirty="0" smtClean="0"/>
              <a:t> pi= 3.142F;</a:t>
            </a:r>
          </a:p>
          <a:p>
            <a:r>
              <a:rPr lang="en-US" dirty="0" smtClean="0"/>
              <a:t>If F is not written at the end JVM assumes it is a double and allocated 8 bytes.</a:t>
            </a:r>
          </a:p>
          <a:p>
            <a:r>
              <a:rPr lang="en-US" dirty="0" smtClean="0"/>
              <a:t>Reason is by default JVM take as double. </a:t>
            </a:r>
          </a:p>
          <a:p>
            <a:endParaRPr lang="en-US" dirty="0"/>
          </a:p>
          <a:p>
            <a:r>
              <a:rPr lang="en-US" b="1" u="sng" dirty="0" smtClean="0"/>
              <a:t>Interview question</a:t>
            </a:r>
          </a:p>
          <a:p>
            <a:r>
              <a:rPr lang="en-US" dirty="0" smtClean="0"/>
              <a:t>What is the difference between float and double?</a:t>
            </a:r>
          </a:p>
          <a:p>
            <a:r>
              <a:rPr lang="en-US" dirty="0"/>
              <a:t> </a:t>
            </a:r>
            <a:r>
              <a:rPr lang="en-US" dirty="0" smtClean="0"/>
              <a:t>float represents </a:t>
            </a:r>
            <a:r>
              <a:rPr lang="en-US" dirty="0" err="1" smtClean="0"/>
              <a:t>upto</a:t>
            </a:r>
            <a:r>
              <a:rPr lang="en-US" dirty="0" smtClean="0"/>
              <a:t> 7 digits accurately after decimal point, where double can represents 15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Char--- 2 bytes</a:t>
            </a:r>
            <a:endParaRPr lang="en-US" dirty="0"/>
          </a:p>
          <a:p>
            <a:r>
              <a:rPr lang="en-US" dirty="0"/>
              <a:t>char data type is a single 16-bit Unicode character</a:t>
            </a:r>
          </a:p>
          <a:p>
            <a:r>
              <a:rPr lang="en-US" dirty="0"/>
              <a:t>Minimum value is '\u0000' (or 0)</a:t>
            </a:r>
          </a:p>
          <a:p>
            <a:r>
              <a:rPr lang="en-US" dirty="0"/>
              <a:t>Maximum value is '\</a:t>
            </a:r>
            <a:r>
              <a:rPr lang="en-US" dirty="0" err="1"/>
              <a:t>uffff</a:t>
            </a:r>
            <a:r>
              <a:rPr lang="en-US" dirty="0"/>
              <a:t>' (or 65,535 inclusive)</a:t>
            </a:r>
          </a:p>
          <a:p>
            <a:r>
              <a:rPr lang="en-US" dirty="0"/>
              <a:t>Char data type is used to store any character</a:t>
            </a:r>
          </a:p>
          <a:p>
            <a:r>
              <a:rPr lang="en-US" dirty="0"/>
              <a:t>Example: char </a:t>
            </a:r>
            <a:r>
              <a:rPr lang="en-US" dirty="0" err="1"/>
              <a:t>letterA</a:t>
            </a:r>
            <a:r>
              <a:rPr lang="en-US" dirty="0"/>
              <a:t> = 'A'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unicode</a:t>
            </a:r>
            <a:r>
              <a:rPr lang="en-US" dirty="0" smtClean="0"/>
              <a:t> system?</a:t>
            </a:r>
          </a:p>
          <a:p>
            <a:r>
              <a:rPr lang="en-US" dirty="0" smtClean="0"/>
              <a:t>Unicode system is an encoding standard that provides a unique number for every character, no matter what the platform, program or language is. Unicode uses 2 bytes to represent a single character.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890457"/>
              </p:ext>
            </p:extLst>
          </p:nvPr>
        </p:nvGraphicFramePr>
        <p:xfrm>
          <a:off x="457200" y="1600200"/>
          <a:ext cx="7467600" cy="4525964"/>
        </p:xfrm>
        <a:graphic>
          <a:graphicData uri="http://schemas.openxmlformats.org/drawingml/2006/table">
            <a:tbl>
              <a:tblPr/>
              <a:tblGrid>
                <a:gridCol w="1414145"/>
                <a:gridCol w="1414145"/>
                <a:gridCol w="4639310"/>
              </a:tblGrid>
              <a:tr h="1248542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Unicode</a:t>
                      </a:r>
                      <a:endParaRPr lang="en-US" sz="1500" dirty="0">
                        <a:effectLst/>
                      </a:endParaRP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</a:rPr>
                        <a:t>ASCII</a:t>
                      </a:r>
                      <a:r>
                        <a:rPr lang="en-US" sz="1500">
                          <a:effectLst/>
                        </a:rPr>
                        <a:t/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 b="1">
                          <a:effectLst/>
                        </a:rPr>
                        <a:t>Character</a:t>
                      </a:r>
                      <a:endParaRPr lang="en-US" sz="1500">
                        <a:effectLst/>
                      </a:endParaRP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</a:rPr>
                        <a:t>ASCII</a:t>
                      </a:r>
                      <a:r>
                        <a:rPr lang="en-US" sz="1500">
                          <a:effectLst/>
                        </a:rPr>
                        <a:t/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 b="1">
                          <a:effectLst/>
                        </a:rPr>
                        <a:t>Number</a:t>
                      </a:r>
                      <a:endParaRPr lang="en-US" sz="1500">
                        <a:effectLst/>
                      </a:endParaRP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5462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‘\u0030’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‘0’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48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23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‘\u0031’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‘1’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49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54623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‘\u0041’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‘A’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65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23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‘\u0042’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‘B’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66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54623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‘\u0061’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‘a’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97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23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‘\u0062’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‘b’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98</a:t>
                      </a:r>
                    </a:p>
                  </a:txBody>
                  <a:tcPr marL="78034" marR="78034" marT="39017" marB="3901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data type represents any of two values true or false. JVM uses </a:t>
            </a:r>
            <a:r>
              <a:rPr lang="en-US" b="1" dirty="0" smtClean="0"/>
              <a:t>1 bit </a:t>
            </a:r>
            <a:r>
              <a:rPr lang="en-US" dirty="0" smtClean="0"/>
              <a:t>to represent a </a:t>
            </a:r>
            <a:r>
              <a:rPr lang="en-US" dirty="0" err="1" smtClean="0"/>
              <a:t>boolean</a:t>
            </a:r>
            <a:r>
              <a:rPr lang="en-US" dirty="0" smtClean="0"/>
              <a:t> value internally.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boolean</a:t>
            </a:r>
            <a:r>
              <a:rPr lang="en-US" dirty="0" smtClean="0"/>
              <a:t> response = true.</a:t>
            </a:r>
          </a:p>
          <a:p>
            <a:r>
              <a:rPr lang="en-US" dirty="0" smtClean="0"/>
              <a:t>We should not enclose the </a:t>
            </a:r>
            <a:r>
              <a:rPr lang="en-US" dirty="0" err="1" smtClean="0"/>
              <a:t>boolean</a:t>
            </a:r>
            <a:r>
              <a:rPr lang="en-US" dirty="0" smtClean="0"/>
              <a:t> value in any quotations.</a:t>
            </a:r>
          </a:p>
          <a:p>
            <a:r>
              <a:rPr lang="en-US" dirty="0" smtClean="0"/>
              <a:t>****</a:t>
            </a:r>
            <a:r>
              <a:rPr lang="en-US" b="1" dirty="0" smtClean="0"/>
              <a:t>In C/C++ 0 represents false and any other number represents true. This is not valid in java.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9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JVM </a:t>
            </a:r>
            <a:r>
              <a:rPr lang="en-US" dirty="0"/>
              <a:t>(Java Virtual Machine) is an abstract machine. It is a</a:t>
            </a:r>
          </a:p>
          <a:p>
            <a:r>
              <a:rPr lang="en-US" dirty="0"/>
              <a:t>specification that provides runtime environment in which java</a:t>
            </a:r>
          </a:p>
          <a:p>
            <a:r>
              <a:rPr lang="en-US" dirty="0" smtClean="0"/>
              <a:t>Byte code </a:t>
            </a:r>
            <a:r>
              <a:rPr lang="en-US" dirty="0"/>
              <a:t>can be executed.</a:t>
            </a:r>
          </a:p>
          <a:p>
            <a:r>
              <a:rPr lang="en-US" dirty="0"/>
              <a:t>JVMs are available for many hardware and software platforms.</a:t>
            </a:r>
          </a:p>
          <a:p>
            <a:r>
              <a:rPr lang="en-US" b="1" dirty="0"/>
              <a:t>JVM, JRE and JDK are platform dependent because configuration</a:t>
            </a:r>
          </a:p>
          <a:p>
            <a:r>
              <a:rPr lang="en-US" dirty="0"/>
              <a:t>of each OS differs. But, Java is platform independent.</a:t>
            </a:r>
          </a:p>
          <a:p>
            <a:r>
              <a:rPr lang="en-US" dirty="0"/>
              <a:t>The JVM performs following main tasks:</a:t>
            </a:r>
          </a:p>
          <a:p>
            <a:r>
              <a:rPr lang="en-US" dirty="0"/>
              <a:t>Loads code</a:t>
            </a:r>
          </a:p>
          <a:p>
            <a:r>
              <a:rPr lang="en-US" dirty="0"/>
              <a:t>Verifies code</a:t>
            </a:r>
          </a:p>
          <a:p>
            <a:r>
              <a:rPr lang="en-US" dirty="0"/>
              <a:t>Executes code</a:t>
            </a:r>
          </a:p>
          <a:p>
            <a:r>
              <a:rPr lang="en-US" dirty="0"/>
              <a:t>Provides runtime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462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48461"/>
              </p:ext>
            </p:extLst>
          </p:nvPr>
        </p:nvGraphicFramePr>
        <p:xfrm>
          <a:off x="2057400" y="1912459"/>
          <a:ext cx="5257799" cy="4031140"/>
        </p:xfrm>
        <a:graphic>
          <a:graphicData uri="http://schemas.openxmlformats.org/drawingml/2006/table">
            <a:tbl>
              <a:tblPr/>
              <a:tblGrid>
                <a:gridCol w="3523708"/>
                <a:gridCol w="1734091"/>
              </a:tblGrid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155C92"/>
                          </a:solidFill>
                          <a:effectLst/>
                        </a:rPr>
                        <a:t>Type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155C92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7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0.0f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0.0d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'\u0000'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11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String or other object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30480" marR="30480" marT="30480" marB="30480">
                    <a:lnL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E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Strings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Arrays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4"/>
              </a:rPr>
              <a:t>Classes</a:t>
            </a:r>
            <a:r>
              <a:rPr lang="en-US" dirty="0" smtClean="0">
                <a:hlinkClick r:id="rId4"/>
              </a:rPr>
              <a:t>,</a:t>
            </a:r>
          </a:p>
          <a:p>
            <a:r>
              <a:rPr lang="en-US" dirty="0">
                <a:hlinkClick r:id="rId4"/>
              </a:rPr>
              <a:t> </a:t>
            </a:r>
            <a:r>
              <a:rPr lang="en-US" dirty="0" smtClean="0">
                <a:hlinkClick r:id="rId5"/>
              </a:rPr>
              <a:t>Interface</a:t>
            </a:r>
            <a:endParaRPr lang="en-US" dirty="0" smtClean="0"/>
          </a:p>
          <a:p>
            <a:r>
              <a:rPr lang="en-US" dirty="0"/>
              <a:t>Primitive types are predefined (already defined) in Java. Non-primitive types are created by the programmer and is not defined by Java (except for String).</a:t>
            </a:r>
          </a:p>
        </p:txBody>
      </p:sp>
    </p:spTree>
    <p:extLst>
      <p:ext uri="{BB962C8B-B14F-4D97-AF65-F5344CB8AC3E}">
        <p14:creationId xmlns:p14="http://schemas.microsoft.com/office/powerpoint/2010/main" val="32193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find the size of a Primitive data type.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no </a:t>
            </a:r>
            <a:r>
              <a:rPr lang="en-US" dirty="0" err="1" smtClean="0"/>
              <a:t>sizeOf</a:t>
            </a:r>
            <a:r>
              <a:rPr lang="en-US" dirty="0" smtClean="0"/>
              <a:t> operator like in c to find the size.</a:t>
            </a:r>
          </a:p>
          <a:p>
            <a:r>
              <a:rPr lang="en-US" dirty="0" smtClean="0"/>
              <a:t>But all java primitive wrapper classes except  Boolean provides the SIZE constants in bits that could be divided by 8 to get the size in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SizePrimitiveType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 static void main 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byte: " + (</a:t>
            </a:r>
            <a:r>
              <a:rPr lang="en-US" b="1" i="1" dirty="0" err="1"/>
              <a:t>Byte.SIZE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short: " + (</a:t>
            </a:r>
            <a:r>
              <a:rPr lang="en-US" b="1" i="1" dirty="0" err="1"/>
              <a:t>Short.SIZE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</a:t>
            </a:r>
            <a:r>
              <a:rPr lang="en-US" b="1" i="1" dirty="0" err="1"/>
              <a:t>int</a:t>
            </a:r>
            <a:r>
              <a:rPr lang="en-US" b="1" i="1" dirty="0"/>
              <a:t>: " + (</a:t>
            </a:r>
            <a:r>
              <a:rPr lang="en-US" b="1" i="1" dirty="0" err="1"/>
              <a:t>Integer.SIZE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long: " + (</a:t>
            </a:r>
            <a:r>
              <a:rPr lang="en-US" b="1" i="1" dirty="0" err="1"/>
              <a:t>Long.SIZE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char: " + (</a:t>
            </a:r>
            <a:r>
              <a:rPr lang="en-US" b="1" i="1" dirty="0" err="1"/>
              <a:t>Character.SIZE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float: " + (</a:t>
            </a:r>
            <a:r>
              <a:rPr lang="en-US" b="1" i="1" dirty="0" err="1"/>
              <a:t>Float.SIZE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("Size of double: " + (</a:t>
            </a:r>
            <a:r>
              <a:rPr lang="en-US" b="1" i="1" dirty="0" err="1"/>
              <a:t>Double.SIZE</a:t>
            </a:r>
            <a:r>
              <a:rPr lang="en-US" b="1" i="1" dirty="0"/>
              <a:t>/8) + " bytes.");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4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literal represents a value that is stored into a variable directly in the </a:t>
            </a:r>
            <a:r>
              <a:rPr lang="en-US" smtClean="0"/>
              <a:t>program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result= false;</a:t>
            </a:r>
          </a:p>
          <a:p>
            <a:r>
              <a:rPr lang="en-US" dirty="0"/>
              <a:t>c</a:t>
            </a:r>
            <a:r>
              <a:rPr lang="en-US" dirty="0" smtClean="0"/>
              <a:t>har gender=‘M’</a:t>
            </a:r>
          </a:p>
          <a:p>
            <a:r>
              <a:rPr lang="en-US" dirty="0"/>
              <a:t>s</a:t>
            </a:r>
            <a:r>
              <a:rPr lang="en-US" dirty="0" smtClean="0"/>
              <a:t>hort s =1000;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i=-125;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JRE is an acronym for Java Runtime </a:t>
            </a:r>
            <a:r>
              <a:rPr lang="en-US" dirty="0" err="1"/>
              <a:t>Environment.It</a:t>
            </a:r>
            <a:r>
              <a:rPr lang="en-US" dirty="0"/>
              <a:t> is used to</a:t>
            </a:r>
          </a:p>
          <a:p>
            <a:r>
              <a:rPr lang="en-US" dirty="0"/>
              <a:t>provide runtime </a:t>
            </a:r>
            <a:r>
              <a:rPr lang="en-US" dirty="0" err="1"/>
              <a:t>environment.It</a:t>
            </a:r>
            <a:r>
              <a:rPr lang="en-US" dirty="0"/>
              <a:t> is the implementation of JVM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physically </a:t>
            </a:r>
            <a:r>
              <a:rPr lang="en-US" dirty="0" err="1"/>
              <a:t>exists.It</a:t>
            </a:r>
            <a:r>
              <a:rPr lang="en-US" dirty="0"/>
              <a:t> contains set of libraries </a:t>
            </a:r>
            <a:r>
              <a:rPr lang="en-US" dirty="0" smtClean="0"/>
              <a:t>+ </a:t>
            </a:r>
            <a:r>
              <a:rPr lang="en-US" dirty="0"/>
              <a:t>other files that JVM</a:t>
            </a:r>
          </a:p>
          <a:p>
            <a:r>
              <a:rPr lang="en-US" dirty="0"/>
              <a:t>uses at runtime.</a:t>
            </a:r>
          </a:p>
          <a:p>
            <a:r>
              <a:rPr lang="en-US" dirty="0"/>
              <a:t>Implementation of JVMs are also actively released by other</a:t>
            </a:r>
          </a:p>
          <a:p>
            <a:r>
              <a:rPr lang="en-US" dirty="0"/>
              <a:t>companies besides Sun Micro Systems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JRE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28725"/>
            <a:ext cx="47625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JDK (</a:t>
            </a:r>
            <a:r>
              <a:rPr lang="en-US" sz="3600" dirty="0" smtClean="0"/>
              <a:t> </a:t>
            </a:r>
            <a:r>
              <a:rPr lang="en-US" sz="3600" dirty="0"/>
              <a:t>Java </a:t>
            </a:r>
            <a:r>
              <a:rPr lang="en-US" sz="3600" dirty="0" smtClean="0"/>
              <a:t>Development KIT)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It physically </a:t>
            </a:r>
            <a:r>
              <a:rPr lang="en-US" dirty="0" err="1" smtClean="0"/>
              <a:t>exists.It</a:t>
            </a:r>
            <a:r>
              <a:rPr lang="en-US" dirty="0" smtClean="0"/>
              <a:t> </a:t>
            </a:r>
            <a:r>
              <a:rPr lang="en-US" dirty="0"/>
              <a:t>contains JRE + development tools.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7010399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7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Specific rules to be followed by a java programmer while writing the names of packages, classes, methods, etc.</a:t>
            </a:r>
          </a:p>
          <a:p>
            <a:r>
              <a:rPr lang="en-US" dirty="0" smtClean="0"/>
              <a:t>A package represents a sub directory that contains a group of classes and interfaces.</a:t>
            </a:r>
          </a:p>
          <a:p>
            <a:r>
              <a:rPr lang="en-US" dirty="0" smtClean="0"/>
              <a:t>Small letters we need to represent:</a:t>
            </a:r>
          </a:p>
          <a:p>
            <a:r>
              <a:rPr lang="en-US" dirty="0"/>
              <a:t>j</a:t>
            </a:r>
            <a:r>
              <a:rPr lang="en-US" dirty="0" smtClean="0"/>
              <a:t>ava.io</a:t>
            </a:r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ava.swing</a:t>
            </a:r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ava.awt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A class is a model for creating objects. A class specifies properties and action of objects.</a:t>
            </a:r>
          </a:p>
          <a:p>
            <a:r>
              <a:rPr lang="en-US" dirty="0" smtClean="0"/>
              <a:t>Both interface and class similar.</a:t>
            </a:r>
          </a:p>
          <a:p>
            <a:r>
              <a:rPr lang="en-US" dirty="0" smtClean="0"/>
              <a:t>Each word of class and interface names starts with capital letter as :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err="1" smtClean="0"/>
              <a:t>DataInputStream</a:t>
            </a:r>
            <a:endParaRPr lang="en-US" dirty="0" smtClean="0"/>
          </a:p>
          <a:p>
            <a:r>
              <a:rPr lang="en-US" dirty="0" err="1" smtClean="0"/>
              <a:t>ActionListener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class and interface contains methods</a:t>
            </a:r>
          </a:p>
          <a:p>
            <a:r>
              <a:rPr lang="en-US" dirty="0" smtClean="0"/>
              <a:t>First word of a method names is in small letters then second word on wards, each new word starts with a capital letter as :</a:t>
            </a:r>
          </a:p>
          <a:p>
            <a:r>
              <a:rPr lang="en-US" dirty="0" err="1" smtClean="0"/>
              <a:t>readLine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get_Number_Instance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Naming convention for variables is same as methods</a:t>
            </a:r>
          </a:p>
          <a:p>
            <a:r>
              <a:rPr lang="en-US" dirty="0"/>
              <a:t>a</a:t>
            </a:r>
            <a:r>
              <a:rPr lang="en-US" dirty="0" smtClean="0"/>
              <a:t>ge</a:t>
            </a:r>
          </a:p>
          <a:p>
            <a:r>
              <a:rPr lang="en-US" dirty="0" err="1" smtClean="0"/>
              <a:t>empName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mployee_Net_Sal</a:t>
            </a:r>
            <a:endParaRPr lang="en-US" dirty="0" smtClean="0"/>
          </a:p>
          <a:p>
            <a:r>
              <a:rPr lang="en-US" dirty="0" smtClean="0"/>
              <a:t>Note: if methods and variables having same rules then how to distinguish? Method ends with a pair of simple braces(), variable will not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Constants represent fixed values and we cant be changed or altered.</a:t>
            </a:r>
          </a:p>
          <a:p>
            <a:r>
              <a:rPr lang="en-US" dirty="0" smtClean="0"/>
              <a:t>All are in capitals.</a:t>
            </a:r>
          </a:p>
          <a:p>
            <a:r>
              <a:rPr lang="en-US" dirty="0" smtClean="0"/>
              <a:t>PI</a:t>
            </a:r>
          </a:p>
          <a:p>
            <a:r>
              <a:rPr lang="en-US" dirty="0" smtClean="0"/>
              <a:t>MAX.VALUE</a:t>
            </a:r>
          </a:p>
          <a:p>
            <a:r>
              <a:rPr lang="en-US" dirty="0" err="1" smtClean="0"/>
              <a:t>Font.BOLD</a:t>
            </a:r>
            <a:endParaRPr lang="en-US" dirty="0" smtClean="0"/>
          </a:p>
          <a:p>
            <a:r>
              <a:rPr lang="en-US" dirty="0" smtClean="0"/>
              <a:t>Here BOLD is a constant in Font class.</a:t>
            </a:r>
          </a:p>
          <a:p>
            <a:r>
              <a:rPr lang="en-US" dirty="0" smtClean="0"/>
              <a:t>All keywords should be written by using small letters.</a:t>
            </a:r>
          </a:p>
          <a:p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</a:p>
          <a:p>
            <a:r>
              <a:rPr lang="en-US" dirty="0" smtClean="0"/>
              <a:t>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1465</Words>
  <Application>Microsoft Office PowerPoint</Application>
  <PresentationFormat>On-screen Show (4:3)</PresentationFormat>
  <Paragraphs>218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Naming conventions and Datatypes</vt:lpstr>
      <vt:lpstr>JVM</vt:lpstr>
      <vt:lpstr>JRE</vt:lpstr>
      <vt:lpstr> </vt:lpstr>
      <vt:lpstr> JDK ( Java Development KIT)</vt:lpstr>
      <vt:lpstr>Naming Conventions</vt:lpstr>
      <vt:lpstr> </vt:lpstr>
      <vt:lpstr> </vt:lpstr>
      <vt:lpstr> </vt:lpstr>
      <vt:lpstr>Data types</vt:lpstr>
      <vt:lpstr>Data types</vt:lpstr>
      <vt:lpstr>Primitive Data type</vt:lpstr>
      <vt:lpstr>Interger data type</vt:lpstr>
      <vt:lpstr>Float data type</vt:lpstr>
      <vt:lpstr>Float</vt:lpstr>
      <vt:lpstr>Character data type</vt:lpstr>
      <vt:lpstr>Unicode system</vt:lpstr>
      <vt:lpstr>unicode</vt:lpstr>
      <vt:lpstr>Boolean Data type</vt:lpstr>
      <vt:lpstr>Default values </vt:lpstr>
      <vt:lpstr>Non-primitive data types</vt:lpstr>
      <vt:lpstr>How to find the size of a Primitive data type.</vt:lpstr>
      <vt:lpstr>Size to find</vt:lpstr>
      <vt:lpstr>Literal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conventions and Datatypes</dc:title>
  <dc:creator>Welcome</dc:creator>
  <cp:lastModifiedBy>Welcome</cp:lastModifiedBy>
  <cp:revision>37</cp:revision>
  <dcterms:created xsi:type="dcterms:W3CDTF">2020-05-10T16:43:16Z</dcterms:created>
  <dcterms:modified xsi:type="dcterms:W3CDTF">2022-02-19T10:11:47Z</dcterms:modified>
</cp:coreProperties>
</file>