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5"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229"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2F81EC-2E30-418F-A4FC-B718E380CE70}"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11231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F81EC-2E30-418F-A4FC-B718E380CE70}"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420479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F81EC-2E30-418F-A4FC-B718E380CE70}"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83508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F81EC-2E30-418F-A4FC-B718E380CE70}"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109402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2F81EC-2E30-418F-A4FC-B718E380CE70}"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378472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2F81EC-2E30-418F-A4FC-B718E380CE70}"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359651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2F81EC-2E30-418F-A4FC-B718E380CE70}" type="datetimeFigureOut">
              <a:rPr lang="en-US" smtClean="0"/>
              <a:pPr/>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133092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2F81EC-2E30-418F-A4FC-B718E380CE70}" type="datetimeFigureOut">
              <a:rPr lang="en-US" smtClean="0"/>
              <a:pPr/>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1984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F81EC-2E30-418F-A4FC-B718E380CE70}" type="datetimeFigureOut">
              <a:rPr lang="en-US" smtClean="0"/>
              <a:pPr/>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131700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F81EC-2E30-418F-A4FC-B718E380CE70}"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288353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F81EC-2E30-418F-A4FC-B718E380CE70}"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135953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F81EC-2E30-418F-A4FC-B718E380CE70}" type="datetimeFigureOut">
              <a:rPr lang="en-US" smtClean="0"/>
              <a:pPr/>
              <a:t>8/17/2022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BBD00-454F-4CE0-9017-4FA4591212BC}" type="slidenum">
              <a:rPr lang="en-US" smtClean="0"/>
              <a:pPr/>
              <a:t>‹#›</a:t>
            </a:fld>
            <a:endParaRPr lang="en-US"/>
          </a:p>
        </p:txBody>
      </p:sp>
    </p:spTree>
    <p:extLst>
      <p:ext uri="{BB962C8B-B14F-4D97-AF65-F5344CB8AC3E}">
        <p14:creationId xmlns="" xmlns:p14="http://schemas.microsoft.com/office/powerpoint/2010/main" val="154963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oracle.com/javase/tutorial/java/nutsandbolts/operator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bitwise-shift-operators-in-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associativity-of-operators-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rogramiz.com/c-programming/bitwise-operato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Operators in Java</a:t>
            </a:r>
            <a:endParaRPr lang="en-US" dirty="0"/>
          </a:p>
        </p:txBody>
      </p:sp>
      <p:sp>
        <p:nvSpPr>
          <p:cNvPr id="3" name="Subtitle 2"/>
          <p:cNvSpPr>
            <a:spLocks noGrp="1"/>
          </p:cNvSpPr>
          <p:nvPr>
            <p:ph type="subTitle" idx="1"/>
          </p:nvPr>
        </p:nvSpPr>
        <p:spPr/>
        <p:txBody>
          <a:bodyPr/>
          <a:lstStyle/>
          <a:p>
            <a:r>
              <a:rPr lang="en-US" dirty="0">
                <a:hlinkClick r:id="rId2"/>
              </a:rPr>
              <a:t>https://docs.oracle.com/javase/tutorial/java///</a:t>
            </a:r>
            <a:r>
              <a:rPr lang="en-US" dirty="0" smtClean="0">
                <a:hlinkClick r:id="rId2"/>
              </a:rPr>
              <a:t>nutsandbolts/operators.html</a:t>
            </a:r>
            <a:r>
              <a:rPr lang="en-US" dirty="0" smtClean="0"/>
              <a:t> </a:t>
            </a:r>
            <a:endParaRPr lang="en-US" dirty="0"/>
          </a:p>
        </p:txBody>
      </p:sp>
    </p:spTree>
    <p:extLst>
      <p:ext uri="{BB962C8B-B14F-4D97-AF65-F5344CB8AC3E}">
        <p14:creationId xmlns="" xmlns:p14="http://schemas.microsoft.com/office/powerpoint/2010/main" val="165355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r>
              <a:rPr lang="en-US" sz="2400" b="1" dirty="0"/>
              <a:t>Bitwise AND operator &amp;</a:t>
            </a:r>
            <a:br>
              <a:rPr lang="en-US" sz="2400" b="1" dirty="0"/>
            </a:br>
            <a:r>
              <a:rPr lang="en-US" sz="2400" dirty="0"/>
              <a:t>The output of bitwise AND is 1 if the corresponding bits of two operands is 1. If either bit of an operand is 0, the result of corresponding bit is evaluated to 0</a:t>
            </a:r>
            <a:br>
              <a:rPr lang="en-US" sz="2400" dirty="0"/>
            </a:br>
            <a:endParaRPr lang="en-US" sz="2400" dirty="0"/>
          </a:p>
        </p:txBody>
      </p:sp>
      <p:sp>
        <p:nvSpPr>
          <p:cNvPr id="3" name="Content Placeholder 2"/>
          <p:cNvSpPr>
            <a:spLocks noGrp="1"/>
          </p:cNvSpPr>
          <p:nvPr>
            <p:ph idx="1"/>
          </p:nvPr>
        </p:nvSpPr>
        <p:spPr>
          <a:xfrm>
            <a:off x="457200" y="2286000"/>
            <a:ext cx="8229600" cy="3840163"/>
          </a:xfrm>
        </p:spPr>
        <p:txBody>
          <a:bodyPr>
            <a:normAutofit fontScale="77500" lnSpcReduction="20000"/>
          </a:bodyPr>
          <a:lstStyle/>
          <a:p>
            <a:r>
              <a:rPr lang="en-US" dirty="0"/>
              <a:t>Let us suppose the bitwise AND operation of two integers 12 and 25</a:t>
            </a:r>
            <a:r>
              <a:rPr lang="en-US" dirty="0" smtClean="0"/>
              <a:t>.</a:t>
            </a:r>
          </a:p>
          <a:p>
            <a:r>
              <a:rPr lang="en-US" dirty="0" smtClean="0"/>
              <a:t> 12 = 00001100 (In Binary)</a:t>
            </a:r>
          </a:p>
          <a:p>
            <a:r>
              <a:rPr lang="en-US" dirty="0" smtClean="0"/>
              <a:t>25 = 00011001 (In Binary)</a:t>
            </a:r>
          </a:p>
          <a:p>
            <a:endParaRPr lang="en-US" dirty="0" smtClean="0"/>
          </a:p>
          <a:p>
            <a:r>
              <a:rPr lang="en-US" dirty="0" smtClean="0"/>
              <a:t>Bit Operation of 12 and 25</a:t>
            </a:r>
          </a:p>
          <a:p>
            <a:pPr marL="0" indent="0">
              <a:buNone/>
            </a:pPr>
            <a:r>
              <a:rPr lang="en-US" dirty="0" smtClean="0"/>
              <a:t>    00001100</a:t>
            </a:r>
          </a:p>
          <a:p>
            <a:pPr marL="0" indent="0">
              <a:buNone/>
            </a:pPr>
            <a:r>
              <a:rPr lang="en-US" dirty="0" smtClean="0"/>
              <a:t>&amp; 00011001</a:t>
            </a:r>
          </a:p>
          <a:p>
            <a:pPr marL="0" indent="0">
              <a:buNone/>
            </a:pPr>
            <a:r>
              <a:rPr lang="en-US" dirty="0" smtClean="0"/>
              <a:t>    ________</a:t>
            </a:r>
          </a:p>
          <a:p>
            <a:pPr marL="0" indent="0">
              <a:buNone/>
            </a:pPr>
            <a:r>
              <a:rPr lang="en-US" dirty="0" smtClean="0"/>
              <a:t>    00001000  = 8 (In decimal)</a:t>
            </a:r>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10200" y="2798417"/>
            <a:ext cx="2200275" cy="2402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0345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OR operator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dirty="0" smtClean="0"/>
              <a:t>The output of bitwise OR is 1 if at least one corresponding bit of two operands is 1. In C Programming, bitwise OR operator is denoted by |.</a:t>
            </a:r>
          </a:p>
          <a:p>
            <a:pPr marL="0" indent="0">
              <a:buNone/>
            </a:pPr>
            <a:endParaRPr lang="en-US" dirty="0" smtClean="0"/>
          </a:p>
          <a:p>
            <a:pPr marL="0" indent="0">
              <a:buNone/>
            </a:pPr>
            <a:r>
              <a:rPr lang="en-US" dirty="0" smtClean="0"/>
              <a:t>12 = 00001100 (In Binary)</a:t>
            </a:r>
          </a:p>
          <a:p>
            <a:pPr marL="0" indent="0">
              <a:buNone/>
            </a:pPr>
            <a:r>
              <a:rPr lang="en-US" dirty="0" smtClean="0"/>
              <a:t>25 = 00011001 (In Binary)</a:t>
            </a:r>
          </a:p>
          <a:p>
            <a:pPr marL="0" indent="0">
              <a:buNone/>
            </a:pPr>
            <a:endParaRPr lang="en-US" dirty="0" smtClean="0"/>
          </a:p>
          <a:p>
            <a:pPr marL="0" indent="0">
              <a:buNone/>
            </a:pPr>
            <a:r>
              <a:rPr lang="en-US" dirty="0" smtClean="0"/>
              <a:t>Bitwise OR Operation of 12 and 25</a:t>
            </a:r>
          </a:p>
          <a:p>
            <a:pPr marL="0" indent="0">
              <a:buNone/>
            </a:pPr>
            <a:r>
              <a:rPr lang="en-US" dirty="0" smtClean="0"/>
              <a:t>   00001100</a:t>
            </a:r>
          </a:p>
          <a:p>
            <a:pPr marL="0" indent="0">
              <a:buNone/>
            </a:pPr>
            <a:r>
              <a:rPr lang="en-US" dirty="0" smtClean="0"/>
              <a:t>| 00011001</a:t>
            </a:r>
          </a:p>
          <a:p>
            <a:pPr marL="0" indent="0">
              <a:buNone/>
            </a:pPr>
            <a:r>
              <a:rPr lang="en-US" dirty="0" smtClean="0"/>
              <a:t>  ________</a:t>
            </a:r>
          </a:p>
          <a:p>
            <a:pPr marL="0" indent="0">
              <a:buNone/>
            </a:pPr>
            <a:r>
              <a:rPr lang="en-US" dirty="0" smtClean="0"/>
              <a:t>  00011101  = 29 (In decimal)</a:t>
            </a:r>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29200" y="2803442"/>
            <a:ext cx="2743200" cy="29115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6120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Bitwise XOR (exclusive OR) operator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result of bitwise XOR operator is 1 if the corresponding bits of two operands are opposite. It is denoted by ^.</a:t>
            </a:r>
          </a:p>
          <a:p>
            <a:endParaRPr lang="en-US" dirty="0" smtClean="0"/>
          </a:p>
          <a:p>
            <a:pPr marL="0" indent="0">
              <a:buNone/>
            </a:pPr>
            <a:r>
              <a:rPr lang="en-US" dirty="0" smtClean="0"/>
              <a:t>12 = 00001100 (In Binary)</a:t>
            </a:r>
          </a:p>
          <a:p>
            <a:pPr marL="0" indent="0">
              <a:buNone/>
            </a:pPr>
            <a:r>
              <a:rPr lang="en-US" dirty="0" smtClean="0"/>
              <a:t>25 = 00011001 (In Binary)</a:t>
            </a:r>
          </a:p>
          <a:p>
            <a:pPr marL="0" indent="0">
              <a:buNone/>
            </a:pPr>
            <a:endParaRPr lang="en-US" dirty="0" smtClean="0"/>
          </a:p>
          <a:p>
            <a:pPr marL="0" indent="0">
              <a:buNone/>
            </a:pPr>
            <a:r>
              <a:rPr lang="en-US" dirty="0" smtClean="0"/>
              <a:t>Bitwise XOR Operation of 12 and 25</a:t>
            </a:r>
          </a:p>
          <a:p>
            <a:pPr marL="0" indent="0">
              <a:buNone/>
            </a:pPr>
            <a:r>
              <a:rPr lang="en-US" dirty="0" smtClean="0"/>
              <a:t>   00001100</a:t>
            </a:r>
          </a:p>
          <a:p>
            <a:pPr marL="0" indent="0">
              <a:buNone/>
            </a:pPr>
            <a:r>
              <a:rPr lang="en-US" dirty="0" smtClean="0"/>
              <a:t>^ 00011001</a:t>
            </a:r>
          </a:p>
          <a:p>
            <a:pPr marL="0" indent="0">
              <a:buNone/>
            </a:pPr>
            <a:r>
              <a:rPr lang="en-US" dirty="0" smtClean="0"/>
              <a:t>  ________</a:t>
            </a:r>
          </a:p>
          <a:p>
            <a:pPr marL="0" indent="0">
              <a:buNone/>
            </a:pPr>
            <a:r>
              <a:rPr lang="en-US" dirty="0" smtClean="0"/>
              <a:t>   00010101  = 21 (In decimal)</a:t>
            </a:r>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24562" y="2667000"/>
            <a:ext cx="2281238" cy="2809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1539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Bitwise complement operator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Bitwise compliment operator is an unary operator (works on only one operand). It changes 1 to 0 and 0 to 1. It is denoted by ~.</a:t>
            </a:r>
          </a:p>
          <a:p>
            <a:pPr marL="0" indent="0">
              <a:buNone/>
            </a:pPr>
            <a:endParaRPr lang="en-US" dirty="0" smtClean="0"/>
          </a:p>
          <a:p>
            <a:pPr marL="0" indent="0">
              <a:buNone/>
            </a:pPr>
            <a:r>
              <a:rPr lang="en-US" dirty="0" smtClean="0"/>
              <a:t>35 = 00100011 (In Binary)</a:t>
            </a:r>
          </a:p>
          <a:p>
            <a:pPr marL="0" indent="0">
              <a:buNone/>
            </a:pPr>
            <a:endParaRPr lang="en-US" dirty="0" smtClean="0"/>
          </a:p>
          <a:p>
            <a:pPr marL="0" indent="0">
              <a:buNone/>
            </a:pPr>
            <a:r>
              <a:rPr lang="en-US" dirty="0" smtClean="0"/>
              <a:t>Bitwise complement Operation of 35</a:t>
            </a:r>
          </a:p>
          <a:p>
            <a:pPr marL="0" indent="0">
              <a:buNone/>
            </a:pPr>
            <a:r>
              <a:rPr lang="en-US" dirty="0" smtClean="0"/>
              <a:t>~ 00100011 </a:t>
            </a:r>
          </a:p>
          <a:p>
            <a:pPr marL="0" indent="0">
              <a:buNone/>
            </a:pPr>
            <a:r>
              <a:rPr lang="en-US" dirty="0" smtClean="0"/>
              <a:t>  ________</a:t>
            </a:r>
          </a:p>
          <a:p>
            <a:pPr marL="0" indent="0">
              <a:buNone/>
            </a:pPr>
            <a:r>
              <a:rPr lang="en-US" dirty="0" smtClean="0"/>
              <a:t>   11011100  = 220 (In decimal)</a:t>
            </a:r>
            <a:endParaRPr lang="en-US"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81800" y="3235738"/>
            <a:ext cx="1619250" cy="19458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00251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Twist in bitwise complement operator in C Programming</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bitwise complement of 35 (~35) is -36 instead of 220, but why?</a:t>
            </a:r>
          </a:p>
          <a:p>
            <a:r>
              <a:rPr lang="en-US" dirty="0"/>
              <a:t>For any integer n, bitwise complement of n will be -(n+1). To understand this, you should have the knowledge of 2's complement.</a:t>
            </a:r>
          </a:p>
          <a:p>
            <a:endParaRPr lang="en-US" dirty="0"/>
          </a:p>
        </p:txBody>
      </p:sp>
    </p:spTree>
    <p:extLst>
      <p:ext uri="{BB962C8B-B14F-4D97-AF65-F5344CB8AC3E}">
        <p14:creationId xmlns="" xmlns:p14="http://schemas.microsoft.com/office/powerpoint/2010/main" val="162123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2's Complement</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Two's complement is an operation on binary numbers. The 2's complement of a number is equal to the complement of that number plus 1. For example:</a:t>
            </a:r>
          </a:p>
          <a:p>
            <a:pPr marL="0" indent="0">
              <a:buNone/>
            </a:pPr>
            <a:endParaRPr lang="en-US" dirty="0" smtClean="0"/>
          </a:p>
          <a:p>
            <a:pPr marL="0" indent="0">
              <a:buNone/>
            </a:pPr>
            <a:r>
              <a:rPr lang="en-US" dirty="0" smtClean="0"/>
              <a:t> Decimal         Binary           2's complement </a:t>
            </a:r>
          </a:p>
          <a:p>
            <a:pPr marL="0" indent="0">
              <a:buNone/>
            </a:pPr>
            <a:r>
              <a:rPr lang="en-US" dirty="0" smtClean="0"/>
              <a:t>   0               00000000           -(11111111+1) = -00000000 = -0(decimal)</a:t>
            </a:r>
          </a:p>
          <a:p>
            <a:pPr marL="0" indent="0">
              <a:buNone/>
            </a:pPr>
            <a:r>
              <a:rPr lang="en-US" dirty="0" smtClean="0"/>
              <a:t>   1              00000001           -(11111110+1) = -11111111 = -256(decimal)</a:t>
            </a:r>
          </a:p>
          <a:p>
            <a:pPr marL="0" indent="0">
              <a:buNone/>
            </a:pPr>
            <a:r>
              <a:rPr lang="en-US" dirty="0" smtClean="0"/>
              <a:t>   12           00001100           -(11110011+1) = -11110100 = -244(decimal)</a:t>
            </a:r>
          </a:p>
          <a:p>
            <a:pPr marL="0" indent="0">
              <a:buNone/>
            </a:pPr>
            <a:r>
              <a:rPr lang="en-US" dirty="0" smtClean="0"/>
              <a:t>   220         11011100           -(00100011+1) = -00100100 = -36(decimal)</a:t>
            </a:r>
          </a:p>
          <a:p>
            <a:pPr marL="0" indent="0">
              <a:buNone/>
            </a:pPr>
            <a:endParaRPr lang="en-US" dirty="0" smtClean="0"/>
          </a:p>
          <a:p>
            <a:pPr marL="0" indent="0">
              <a:buNone/>
            </a:pPr>
            <a:r>
              <a:rPr lang="en-US" dirty="0" smtClean="0"/>
              <a:t>Note: Overflow is ignored while computing 2's complement.</a:t>
            </a:r>
          </a:p>
          <a:p>
            <a:pPr marL="0" indent="0">
              <a:buNone/>
            </a:pPr>
            <a:r>
              <a:rPr lang="en-US" dirty="0" smtClean="0"/>
              <a:t>The bitwise complement of 35 is 220 (in decimal). The 2's complement of 220 is -36. Hence, the output is -36 instead of 220.</a:t>
            </a:r>
            <a:endParaRPr lang="en-US" dirty="0"/>
          </a:p>
        </p:txBody>
      </p:sp>
    </p:spTree>
    <p:extLst>
      <p:ext uri="{BB962C8B-B14F-4D97-AF65-F5344CB8AC3E}">
        <p14:creationId xmlns="" xmlns:p14="http://schemas.microsoft.com/office/powerpoint/2010/main" val="31978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Bitwise complement of any number N is -(N+1). Here's how:</a:t>
            </a:r>
            <a:br>
              <a:rPr lang="en-US" dirty="0" smtClean="0"/>
            </a:br>
            <a:endParaRPr lang="en-US" dirty="0"/>
          </a:p>
        </p:txBody>
      </p:sp>
      <p:sp>
        <p:nvSpPr>
          <p:cNvPr id="3" name="Content Placeholder 2"/>
          <p:cNvSpPr>
            <a:spLocks noGrp="1"/>
          </p:cNvSpPr>
          <p:nvPr>
            <p:ph idx="1"/>
          </p:nvPr>
        </p:nvSpPr>
        <p:spPr>
          <a:xfrm>
            <a:off x="457200" y="2438400"/>
            <a:ext cx="8229600" cy="3687763"/>
          </a:xfrm>
        </p:spPr>
        <p:txBody>
          <a:bodyPr/>
          <a:lstStyle/>
          <a:p>
            <a:r>
              <a:rPr lang="en-US" dirty="0" smtClean="0"/>
              <a:t>bitwise complement of N = ~N (represented in 2's complement form)</a:t>
            </a:r>
          </a:p>
          <a:p>
            <a:r>
              <a:rPr lang="en-US" dirty="0" smtClean="0"/>
              <a:t>2'complement of ~N= -(~(~N)+1) = -(N+1)</a:t>
            </a:r>
            <a:endParaRPr lang="en-US" dirty="0"/>
          </a:p>
        </p:txBody>
      </p:sp>
    </p:spTree>
    <p:extLst>
      <p:ext uri="{BB962C8B-B14F-4D97-AF65-F5344CB8AC3E}">
        <p14:creationId xmlns="" xmlns:p14="http://schemas.microsoft.com/office/powerpoint/2010/main" val="53818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Bit wise Shift Operators in java programming</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There are three shift operators </a:t>
            </a:r>
            <a:r>
              <a:rPr lang="en-US" smtClean="0"/>
              <a:t>in </a:t>
            </a:r>
            <a:r>
              <a:rPr lang="en-US"/>
              <a:t> </a:t>
            </a:r>
            <a:r>
              <a:rPr lang="en-US" smtClean="0"/>
              <a:t>java programming</a:t>
            </a:r>
            <a:r>
              <a:rPr lang="en-US" dirty="0" smtClean="0"/>
              <a:t>:</a:t>
            </a:r>
          </a:p>
          <a:p>
            <a:pPr marL="0" indent="0">
              <a:buNone/>
            </a:pPr>
            <a:endParaRPr lang="en-US" dirty="0" smtClean="0"/>
          </a:p>
          <a:p>
            <a:pPr marL="0" indent="0">
              <a:buNone/>
            </a:pPr>
            <a:r>
              <a:rPr lang="en-US" dirty="0"/>
              <a:t>Left shift </a:t>
            </a:r>
            <a:r>
              <a:rPr lang="en-US" dirty="0" smtClean="0"/>
              <a:t>operator(&lt;&lt;).</a:t>
            </a:r>
            <a:endParaRPr lang="en-US" dirty="0"/>
          </a:p>
          <a:p>
            <a:pPr marL="0" indent="0">
              <a:buNone/>
            </a:pPr>
            <a:r>
              <a:rPr lang="en-US" dirty="0" smtClean="0"/>
              <a:t>Right shift operator(&gt;&gt;)</a:t>
            </a:r>
          </a:p>
          <a:p>
            <a:pPr marL="0" indent="0">
              <a:buNone/>
            </a:pPr>
            <a:r>
              <a:rPr lang="en-US" dirty="0" smtClean="0"/>
              <a:t>Zero fill Right shift operator.(&gt;&gt;&gt;)</a:t>
            </a:r>
          </a:p>
          <a:p>
            <a:pPr marL="0" indent="0">
              <a:buNone/>
            </a:pPr>
            <a:endParaRPr lang="en-US" dirty="0"/>
          </a:p>
        </p:txBody>
      </p:sp>
    </p:spTree>
    <p:extLst>
      <p:ext uri="{BB962C8B-B14F-4D97-AF65-F5344CB8AC3E}">
        <p14:creationId xmlns="" xmlns:p14="http://schemas.microsoft.com/office/powerpoint/2010/main" val="1889761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Shift Operator</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Right shift operator shifts all bits towards right by certain number of specified bits. It is denoted by &gt;&gt;.</a:t>
            </a:r>
          </a:p>
          <a:p>
            <a:endParaRPr lang="en-US" dirty="0" smtClean="0"/>
          </a:p>
          <a:p>
            <a:r>
              <a:rPr lang="en-US" dirty="0" smtClean="0"/>
              <a:t>212 = 11010100 (In binary)</a:t>
            </a:r>
          </a:p>
          <a:p>
            <a:r>
              <a:rPr lang="en-US" dirty="0" smtClean="0"/>
              <a:t>212&gt;&gt;2 = 00110101 (In binary) [Right shift by two bits]</a:t>
            </a:r>
          </a:p>
          <a:p>
            <a:r>
              <a:rPr lang="en-US" dirty="0" smtClean="0"/>
              <a:t>212&gt;&gt;7 = 00000001 (In binary)</a:t>
            </a:r>
          </a:p>
          <a:p>
            <a:r>
              <a:rPr lang="en-US" dirty="0" smtClean="0"/>
              <a:t>212&gt;&gt;8 = 00000000 </a:t>
            </a:r>
          </a:p>
          <a:p>
            <a:r>
              <a:rPr lang="en-US" dirty="0" smtClean="0"/>
              <a:t>212&gt;&gt;0 = 11010100 (No Shift)</a:t>
            </a:r>
            <a:endParaRPr lang="en-US" dirty="0"/>
          </a:p>
        </p:txBody>
      </p:sp>
    </p:spTree>
    <p:extLst>
      <p:ext uri="{BB962C8B-B14F-4D97-AF65-F5344CB8AC3E}">
        <p14:creationId xmlns="" xmlns:p14="http://schemas.microsoft.com/office/powerpoint/2010/main" val="2728965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Diagrammatic Representation</a:t>
            </a:r>
            <a:endParaRPr lang="en-US" dirty="0"/>
          </a:p>
        </p:txBody>
      </p:sp>
      <p:pic>
        <p:nvPicPr>
          <p:cNvPr id="6146" name="Picture 2" descr="G:\C Question papers\bitwise-right-shift-operator.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09600" y="1600200"/>
            <a:ext cx="8001000" cy="4648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4373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An operator is a symbol that performs an operation.</a:t>
            </a:r>
          </a:p>
          <a:p>
            <a:r>
              <a:rPr lang="en-US" dirty="0" smtClean="0"/>
              <a:t>An operator acts on some variable or data called operands.</a:t>
            </a:r>
          </a:p>
          <a:p>
            <a:r>
              <a:rPr lang="en-US" dirty="0" smtClean="0"/>
              <a:t>Single variable unary operator</a:t>
            </a:r>
          </a:p>
          <a:p>
            <a:r>
              <a:rPr lang="en-US" dirty="0" smtClean="0"/>
              <a:t>Two operands binary operator</a:t>
            </a:r>
          </a:p>
          <a:p>
            <a:r>
              <a:rPr lang="en-US" dirty="0" smtClean="0"/>
              <a:t>Three operands ternary operator</a:t>
            </a:r>
          </a:p>
          <a:p>
            <a:endParaRPr lang="en-US" dirty="0" smtClean="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72200" y="4038600"/>
            <a:ext cx="2847975" cy="196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96916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of Bitwise Right Shift Operator</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the above diagram, you can notice that whenever we shift the number one position to right, the output value will be exactly number / 2.</a:t>
            </a:r>
          </a:p>
          <a:p>
            <a:r>
              <a:rPr lang="en-US" dirty="0"/>
              <a:t>If I shift 14 by 1 position to the right, output will be 14 / 2 = 7. </a:t>
            </a:r>
            <a:r>
              <a:rPr lang="en-US" dirty="0" err="1"/>
              <a:t>i.e</a:t>
            </a:r>
            <a:r>
              <a:rPr lang="en-US" dirty="0"/>
              <a:t> 14/2 = 7</a:t>
            </a:r>
          </a:p>
          <a:p>
            <a:r>
              <a:rPr lang="en-US" dirty="0"/>
              <a:t>If I shift 14 by 2 position to the right, output will be 14 / 4 = 3. </a:t>
            </a:r>
            <a:r>
              <a:rPr lang="en-US" dirty="0" err="1"/>
              <a:t>i.e</a:t>
            </a:r>
            <a:r>
              <a:rPr lang="en-US" dirty="0"/>
              <a:t> 14/4 =3.5 since it’s an integer, fractional part will not be considered.</a:t>
            </a:r>
          </a:p>
          <a:p>
            <a:r>
              <a:rPr lang="en-US" dirty="0"/>
              <a:t>In general, if we shift a number by n times to right, the output will be number / (2</a:t>
            </a:r>
            <a:r>
              <a:rPr lang="en-US" baseline="30000" dirty="0"/>
              <a:t>n</a:t>
            </a:r>
            <a:r>
              <a:rPr lang="en-US" dirty="0"/>
              <a:t>) .</a:t>
            </a:r>
          </a:p>
          <a:p>
            <a:endParaRPr lang="en-US" dirty="0"/>
          </a:p>
        </p:txBody>
      </p:sp>
    </p:spTree>
    <p:extLst>
      <p:ext uri="{BB962C8B-B14F-4D97-AF65-F5344CB8AC3E}">
        <p14:creationId xmlns="" xmlns:p14="http://schemas.microsoft.com/office/powerpoint/2010/main" val="3237483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b="1" dirty="0"/>
          </a:p>
          <a:p>
            <a:pPr marL="0" indent="0">
              <a:buNone/>
            </a:pPr>
            <a:r>
              <a:rPr lang="en-US" dirty="0"/>
              <a:t>Let’s assume number as 128.</a:t>
            </a:r>
          </a:p>
          <a:p>
            <a:pPr marL="0" indent="0">
              <a:buNone/>
            </a:pPr>
            <a:r>
              <a:rPr lang="en-US" dirty="0"/>
              <a:t>If we shift the number 5 position to the right, the output will be</a:t>
            </a:r>
          </a:p>
          <a:p>
            <a:pPr marL="0" indent="0">
              <a:buNone/>
            </a:pPr>
            <a:r>
              <a:rPr lang="en-US" dirty="0" smtClean="0"/>
              <a:t/>
            </a:r>
            <a:br>
              <a:rPr lang="en-US" dirty="0" smtClean="0"/>
            </a:br>
            <a:r>
              <a:rPr lang="en-US" dirty="0"/>
              <a:t/>
            </a:r>
            <a:br>
              <a:rPr lang="en-US" dirty="0"/>
            </a:br>
            <a:r>
              <a:rPr lang="en-US" dirty="0"/>
              <a:t>= 128 &gt;&gt; 5</a:t>
            </a:r>
          </a:p>
          <a:p>
            <a:pPr marL="0" indent="0">
              <a:buNone/>
            </a:pPr>
            <a:r>
              <a:rPr lang="en-US" dirty="0"/>
              <a:t>= 128 / (2</a:t>
            </a:r>
            <a:r>
              <a:rPr lang="en-US" baseline="30000" dirty="0"/>
              <a:t>5</a:t>
            </a:r>
            <a:r>
              <a:rPr lang="en-US" dirty="0"/>
              <a:t>)</a:t>
            </a:r>
          </a:p>
          <a:p>
            <a:pPr marL="0" indent="0">
              <a:buNone/>
            </a:pPr>
            <a:r>
              <a:rPr lang="en-US" dirty="0"/>
              <a:t>=128/32</a:t>
            </a:r>
          </a:p>
          <a:p>
            <a:pPr marL="0" indent="0">
              <a:buNone/>
            </a:pPr>
            <a:r>
              <a:rPr lang="en-US" dirty="0"/>
              <a:t>=4.</a:t>
            </a:r>
          </a:p>
          <a:p>
            <a:pPr marL="0" indent="0">
              <a:buNone/>
            </a:pPr>
            <a:r>
              <a:rPr lang="en-US" dirty="0" smtClean="0"/>
              <a:t/>
            </a:r>
            <a:br>
              <a:rPr lang="en-US" dirty="0" smtClean="0"/>
            </a:br>
            <a:endParaRPr lang="en-US" dirty="0"/>
          </a:p>
        </p:txBody>
      </p:sp>
    </p:spTree>
    <p:extLst>
      <p:ext uri="{BB962C8B-B14F-4D97-AF65-F5344CB8AC3E}">
        <p14:creationId xmlns="" xmlns:p14="http://schemas.microsoft.com/office/powerpoint/2010/main" val="2095947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Left Shift Operator</a:t>
            </a:r>
            <a:br>
              <a:rPr lang="en-US" dirty="0" smtClean="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Left shift operator shifts all bits towards left by certain number of specified bits. It is denoted by &lt;&lt;.</a:t>
            </a:r>
          </a:p>
          <a:p>
            <a:pPr marL="0" indent="0">
              <a:buNone/>
            </a:pPr>
            <a:endParaRPr lang="en-US" dirty="0" smtClean="0"/>
          </a:p>
          <a:p>
            <a:pPr marL="0" indent="0">
              <a:buNone/>
            </a:pPr>
            <a:r>
              <a:rPr lang="en-US" dirty="0" smtClean="0"/>
              <a:t>212 = 11010100 (In binary)</a:t>
            </a:r>
          </a:p>
          <a:p>
            <a:pPr marL="0" indent="0">
              <a:buNone/>
            </a:pPr>
            <a:r>
              <a:rPr lang="en-US" dirty="0" smtClean="0"/>
              <a:t>212&lt;&lt;1 = 110101000 (In binary) [</a:t>
            </a:r>
            <a:r>
              <a:rPr lang="en-US" sz="2600" dirty="0" smtClean="0"/>
              <a:t>Left shift by one bit</a:t>
            </a:r>
            <a:r>
              <a:rPr lang="en-US" dirty="0" smtClean="0"/>
              <a:t>]</a:t>
            </a:r>
          </a:p>
          <a:p>
            <a:pPr marL="0" indent="0">
              <a:buNone/>
            </a:pPr>
            <a:r>
              <a:rPr lang="en-US" dirty="0" smtClean="0"/>
              <a:t>212&lt;&lt;0 =11010100 (Shift by 0)</a:t>
            </a:r>
          </a:p>
          <a:p>
            <a:pPr marL="0" indent="0">
              <a:buNone/>
            </a:pPr>
            <a:r>
              <a:rPr lang="en-US" dirty="0" smtClean="0"/>
              <a:t>212&lt;&lt;4 = 110101000000 (In binary) =3392(In decimal)</a:t>
            </a:r>
            <a:endParaRPr lang="en-US" dirty="0"/>
          </a:p>
        </p:txBody>
      </p:sp>
    </p:spTree>
    <p:extLst>
      <p:ext uri="{BB962C8B-B14F-4D97-AF65-F5344CB8AC3E}">
        <p14:creationId xmlns="" xmlns:p14="http://schemas.microsoft.com/office/powerpoint/2010/main" val="1082571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Diagrammatic left shift operator</a:t>
            </a:r>
            <a:endParaRPr lang="en-US" dirty="0"/>
          </a:p>
        </p:txBody>
      </p:sp>
      <p:sp>
        <p:nvSpPr>
          <p:cNvPr id="5" name="Content Placeholder 4"/>
          <p:cNvSpPr>
            <a:spLocks noGrp="1"/>
          </p:cNvSpPr>
          <p:nvPr>
            <p:ph idx="1"/>
          </p:nvPr>
        </p:nvSpPr>
        <p:spPr/>
        <p:txBody>
          <a:bodyPr/>
          <a:lstStyle/>
          <a:p>
            <a:endParaRPr lang="en-US" dirty="0"/>
          </a:p>
        </p:txBody>
      </p:sp>
      <p:pic>
        <p:nvPicPr>
          <p:cNvPr id="7172" name="Picture 4" descr="G:\C Question papers\bitwise-left-shift-operator.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414463"/>
            <a:ext cx="8305799" cy="46053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81367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of Bitwise Left Shift Operator</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In </a:t>
            </a:r>
            <a:r>
              <a:rPr lang="en-US" dirty="0"/>
              <a:t>the above diagram, you can notice that whenever we shift the number one position to left, the output value will be exactly number * 2.</a:t>
            </a:r>
          </a:p>
          <a:p>
            <a:r>
              <a:rPr lang="en-US" dirty="0"/>
              <a:t>If we shift 14 by 1 position to the left, output will be 14 * 2 = 28.</a:t>
            </a:r>
          </a:p>
          <a:p>
            <a:r>
              <a:rPr lang="en-US" dirty="0"/>
              <a:t>If we shift 14 by 2 position to the left, output will be 14 * 4 = 56.</a:t>
            </a:r>
          </a:p>
          <a:p>
            <a:r>
              <a:rPr lang="en-US" dirty="0"/>
              <a:t>In general, if we shift a number by n position to left, the output will be number * (2</a:t>
            </a:r>
            <a:r>
              <a:rPr lang="en-US" baseline="30000" dirty="0"/>
              <a:t>n</a:t>
            </a:r>
            <a:r>
              <a:rPr lang="en-US" dirty="0"/>
              <a:t>).</a:t>
            </a:r>
          </a:p>
          <a:p>
            <a:endParaRPr lang="en-US" dirty="0"/>
          </a:p>
        </p:txBody>
      </p:sp>
    </p:spTree>
    <p:extLst>
      <p:ext uri="{BB962C8B-B14F-4D97-AF65-F5344CB8AC3E}">
        <p14:creationId xmlns="" xmlns:p14="http://schemas.microsoft.com/office/powerpoint/2010/main" val="3894461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Let’s assume the number as 12</a:t>
            </a:r>
          </a:p>
          <a:p>
            <a:endParaRPr lang="en-US" dirty="0" smtClean="0"/>
          </a:p>
          <a:p>
            <a:r>
              <a:rPr lang="en-US" dirty="0" smtClean="0"/>
              <a:t>If we shift the number 3 position to the left.</a:t>
            </a:r>
          </a:p>
          <a:p>
            <a:endParaRPr lang="en-US" dirty="0" smtClean="0"/>
          </a:p>
          <a:p>
            <a:r>
              <a:rPr lang="en-US" dirty="0" smtClean="0"/>
              <a:t>Then the output will be,</a:t>
            </a:r>
          </a:p>
          <a:p>
            <a:endParaRPr lang="en-US" dirty="0" smtClean="0"/>
          </a:p>
          <a:p>
            <a:r>
              <a:rPr lang="en-US" dirty="0" smtClean="0"/>
              <a:t>Example</a:t>
            </a:r>
          </a:p>
          <a:p>
            <a:endParaRPr lang="en-US" dirty="0" smtClean="0"/>
          </a:p>
          <a:p>
            <a:r>
              <a:rPr lang="en-US" dirty="0" smtClean="0"/>
              <a:t>12 &lt;&lt; 3</a:t>
            </a:r>
          </a:p>
          <a:p>
            <a:endParaRPr lang="en-US" dirty="0" smtClean="0"/>
          </a:p>
          <a:p>
            <a:r>
              <a:rPr lang="en-US" dirty="0" smtClean="0"/>
              <a:t>= 12 * (2power3)</a:t>
            </a:r>
          </a:p>
          <a:p>
            <a:endParaRPr lang="en-US" dirty="0" smtClean="0"/>
          </a:p>
          <a:p>
            <a:r>
              <a:rPr lang="en-US" dirty="0" smtClean="0"/>
              <a:t>= 12 * 8</a:t>
            </a:r>
          </a:p>
          <a:p>
            <a:endParaRPr lang="en-US" dirty="0" smtClean="0"/>
          </a:p>
          <a:p>
            <a:r>
              <a:rPr lang="en-US" dirty="0" smtClean="0"/>
              <a:t>= 96.</a:t>
            </a:r>
          </a:p>
          <a:p>
            <a:endParaRPr lang="en-US" dirty="0" smtClean="0"/>
          </a:p>
          <a:p>
            <a:endParaRPr lang="en-US" dirty="0" smtClean="0"/>
          </a:p>
          <a:p>
            <a:endParaRPr lang="en-US" dirty="0" smtClean="0"/>
          </a:p>
          <a:p>
            <a:endParaRPr lang="en-US" dirty="0" smtClean="0"/>
          </a:p>
        </p:txBody>
      </p:sp>
    </p:spTree>
    <p:extLst>
      <p:ext uri="{BB962C8B-B14F-4D97-AF65-F5344CB8AC3E}">
        <p14:creationId xmlns="" xmlns:p14="http://schemas.microsoft.com/office/powerpoint/2010/main" val="3353555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fill Right shift operator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operator also shifts the bits of the number towards right a specified number of positions.</a:t>
            </a:r>
          </a:p>
          <a:p>
            <a:r>
              <a:rPr lang="en-US" dirty="0" smtClean="0"/>
              <a:t>But it stores 0 in sign bit.</a:t>
            </a:r>
          </a:p>
          <a:p>
            <a:r>
              <a:rPr lang="en-US" dirty="0" smtClean="0"/>
              <a:t>Since it always fills 0 in the sign bit it is called </a:t>
            </a:r>
            <a:r>
              <a:rPr lang="en-US" dirty="0"/>
              <a:t>Zero fill Right shift </a:t>
            </a:r>
            <a:r>
              <a:rPr lang="en-US" dirty="0" smtClean="0"/>
              <a:t>operator.</a:t>
            </a:r>
          </a:p>
          <a:p>
            <a:r>
              <a:rPr lang="en-US" dirty="0" smtClean="0"/>
              <a:t>If we apply &gt;&gt;&gt; on a positive number it gives same output as &gt;&gt;. But in case of negative numbers, the output will be positive, since sign bit is replaced by a 0.</a:t>
            </a:r>
          </a:p>
          <a:p>
            <a:r>
              <a:rPr lang="en-US" dirty="0">
                <a:hlinkClick r:id="rId2"/>
              </a:rPr>
              <a:t>https://www.geeksforgeeks.org/bitwise-shift-operators-in-java/</a:t>
            </a:r>
            <a:endParaRPr lang="en-US" dirty="0"/>
          </a:p>
        </p:txBody>
      </p:sp>
    </p:spTree>
    <p:extLst>
      <p:ext uri="{BB962C8B-B14F-4D97-AF65-F5344CB8AC3E}">
        <p14:creationId xmlns="" xmlns:p14="http://schemas.microsoft.com/office/powerpoint/2010/main" val="2056753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lstStyle/>
          <a:p>
            <a:r>
              <a:rPr lang="en-US" dirty="0" smtClean="0"/>
              <a:t>What is the difference between &gt;&gt; and &gt;&gt;&gt; ?</a:t>
            </a:r>
          </a:p>
          <a:p>
            <a:r>
              <a:rPr lang="en-US" dirty="0" smtClean="0"/>
              <a:t>Both bitwise right shift operator(&gt;&gt;) and bitwise zero fill shift operator(&gt;&gt;&gt;) are used to shift bits  towards right. The difference is that &gt;&gt; will protect the sign bit where as the &gt;&gt;&gt; operator will not protect the sign bit. It always fills with 0 in sign bit.</a:t>
            </a:r>
            <a:endParaRPr lang="en-US" dirty="0"/>
          </a:p>
        </p:txBody>
      </p:sp>
    </p:spTree>
    <p:extLst>
      <p:ext uri="{BB962C8B-B14F-4D97-AF65-F5344CB8AC3E}">
        <p14:creationId xmlns="" xmlns:p14="http://schemas.microsoft.com/office/powerpoint/2010/main" val="2700569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Operator(.)</a:t>
            </a:r>
            <a:endParaRPr lang="en-US" dirty="0"/>
          </a:p>
        </p:txBody>
      </p:sp>
      <p:sp>
        <p:nvSpPr>
          <p:cNvPr id="3" name="Content Placeholder 2"/>
          <p:cNvSpPr>
            <a:spLocks noGrp="1"/>
          </p:cNvSpPr>
          <p:nvPr>
            <p:ph idx="1"/>
          </p:nvPr>
        </p:nvSpPr>
        <p:spPr/>
        <p:txBody>
          <a:bodyPr/>
          <a:lstStyle/>
          <a:p>
            <a:r>
              <a:rPr lang="en-US" dirty="0" smtClean="0"/>
              <a:t>Member operator also called as dot operator.</a:t>
            </a:r>
          </a:p>
          <a:p>
            <a:r>
              <a:rPr lang="en-US" dirty="0" smtClean="0"/>
              <a:t>It symbol is a .(dot or period)</a:t>
            </a:r>
          </a:p>
          <a:p>
            <a:r>
              <a:rPr lang="en-US" dirty="0" smtClean="0"/>
              <a:t>This operator tells about a member of a package or a class.</a:t>
            </a:r>
          </a:p>
          <a:p>
            <a:r>
              <a:rPr lang="en-US" dirty="0" smtClean="0"/>
              <a:t>EX :</a:t>
            </a:r>
          </a:p>
          <a:p>
            <a:pPr marL="0" indent="0">
              <a:buNone/>
            </a:pPr>
            <a:r>
              <a:rPr lang="en-US" dirty="0" smtClean="0"/>
              <a:t> </a:t>
            </a:r>
            <a:r>
              <a:rPr lang="en-US" dirty="0" err="1" smtClean="0"/>
              <a:t>package.classname</a:t>
            </a:r>
            <a:r>
              <a:rPr lang="en-US" dirty="0" smtClean="0"/>
              <a:t>-</a:t>
            </a:r>
            <a:r>
              <a:rPr lang="en-US" dirty="0" smtClean="0">
                <a:sym typeface="Wingdings" pitchFamily="2" charset="2"/>
              </a:rPr>
              <a:t> </a:t>
            </a:r>
            <a:r>
              <a:rPr lang="en-US" dirty="0" err="1" smtClean="0">
                <a:sym typeface="Wingdings" pitchFamily="2" charset="2"/>
              </a:rPr>
              <a:t>java.lang.String</a:t>
            </a:r>
            <a:endParaRPr lang="en-US" dirty="0" smtClean="0">
              <a:sym typeface="Wingdings" pitchFamily="2" charset="2"/>
            </a:endParaRPr>
          </a:p>
          <a:p>
            <a:pPr marL="0" indent="0">
              <a:buNone/>
            </a:pPr>
            <a:r>
              <a:rPr lang="en-US" dirty="0" err="1" smtClean="0">
                <a:sym typeface="Wingdings" pitchFamily="2" charset="2"/>
              </a:rPr>
              <a:t>Classname.variable</a:t>
            </a:r>
            <a:r>
              <a:rPr lang="en-US" dirty="0" smtClean="0">
                <a:sym typeface="Wingdings" pitchFamily="2" charset="2"/>
              </a:rPr>
              <a:t>.</a:t>
            </a:r>
            <a:endParaRPr lang="en-US" dirty="0"/>
          </a:p>
        </p:txBody>
      </p:sp>
    </p:spTree>
    <p:extLst>
      <p:ext uri="{BB962C8B-B14F-4D97-AF65-F5344CB8AC3E}">
        <p14:creationId xmlns="" xmlns:p14="http://schemas.microsoft.com/office/powerpoint/2010/main" val="2857720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Instanceof</a:t>
            </a:r>
            <a:r>
              <a:rPr lang="en-US" dirty="0" smtClean="0"/>
              <a:t> operator</a:t>
            </a:r>
            <a:endParaRPr lang="en-US" dirty="0"/>
          </a:p>
        </p:txBody>
      </p:sp>
      <p:sp>
        <p:nvSpPr>
          <p:cNvPr id="3" name="Content Placeholder 2"/>
          <p:cNvSpPr>
            <a:spLocks noGrp="1"/>
          </p:cNvSpPr>
          <p:nvPr>
            <p:ph idx="1"/>
          </p:nvPr>
        </p:nvSpPr>
        <p:spPr/>
        <p:txBody>
          <a:bodyPr/>
          <a:lstStyle/>
          <a:p>
            <a:r>
              <a:rPr lang="en-US" dirty="0" smtClean="0"/>
              <a:t>This operator is used to test if an object belongs to a class or not.</a:t>
            </a:r>
          </a:p>
          <a:p>
            <a:r>
              <a:rPr lang="en-US" dirty="0" smtClean="0"/>
              <a:t>Instance means object.</a:t>
            </a:r>
          </a:p>
          <a:p>
            <a:r>
              <a:rPr lang="en-US" dirty="0" smtClean="0"/>
              <a:t>We can also check if an object belongs to an interface or not.</a:t>
            </a:r>
          </a:p>
          <a:p>
            <a:r>
              <a:rPr lang="en-US" dirty="0" smtClean="0"/>
              <a:t>Syntax :</a:t>
            </a:r>
          </a:p>
          <a:p>
            <a:r>
              <a:rPr lang="en-US" dirty="0"/>
              <a:t> </a:t>
            </a:r>
            <a:r>
              <a:rPr lang="en-US" dirty="0" err="1" smtClean="0"/>
              <a:t>boolean</a:t>
            </a:r>
            <a:r>
              <a:rPr lang="en-US" dirty="0" smtClean="0"/>
              <a:t> variable= object </a:t>
            </a:r>
            <a:r>
              <a:rPr lang="en-US" dirty="0" err="1" smtClean="0"/>
              <a:t>instanceof</a:t>
            </a:r>
            <a:r>
              <a:rPr lang="en-US" dirty="0" smtClean="0"/>
              <a:t> class;</a:t>
            </a:r>
          </a:p>
          <a:p>
            <a:r>
              <a:rPr lang="en-US" dirty="0" err="1"/>
              <a:t>boolean</a:t>
            </a:r>
            <a:r>
              <a:rPr lang="en-US" dirty="0"/>
              <a:t> variable= object </a:t>
            </a:r>
            <a:r>
              <a:rPr lang="en-US" dirty="0" err="1"/>
              <a:t>instanceof</a:t>
            </a:r>
            <a:r>
              <a:rPr lang="en-US" dirty="0"/>
              <a:t> </a:t>
            </a:r>
            <a:r>
              <a:rPr lang="en-US" dirty="0" smtClean="0"/>
              <a:t>interface;</a:t>
            </a:r>
            <a:endParaRPr lang="en-US" dirty="0"/>
          </a:p>
          <a:p>
            <a:endParaRPr lang="en-US" dirty="0" smtClean="0"/>
          </a:p>
          <a:p>
            <a:endParaRPr lang="en-US" dirty="0"/>
          </a:p>
        </p:txBody>
      </p:sp>
    </p:spTree>
    <p:extLst>
      <p:ext uri="{BB962C8B-B14F-4D97-AF65-F5344CB8AC3E}">
        <p14:creationId xmlns="" xmlns:p14="http://schemas.microsoft.com/office/powerpoint/2010/main" val="424962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various arithmetic operators used in Java:</a:t>
            </a:r>
          </a:p>
          <a:p>
            <a:endParaRPr lang="en-US" dirty="0" smtClean="0"/>
          </a:p>
          <a:p>
            <a:r>
              <a:rPr lang="en-US" dirty="0" smtClean="0"/>
              <a:t>Operator	Meaning	Work</a:t>
            </a:r>
          </a:p>
          <a:p>
            <a:r>
              <a:rPr lang="en-US" dirty="0" smtClean="0"/>
              <a:t>+		Addition	To add two operands.</a:t>
            </a:r>
          </a:p>
          <a:p>
            <a:r>
              <a:rPr lang="en-US" dirty="0" smtClean="0"/>
              <a:t>-		Subtraction	To subtract two operands.</a:t>
            </a:r>
          </a:p>
          <a:p>
            <a:r>
              <a:rPr lang="en-US" dirty="0" smtClean="0"/>
              <a:t>*		Multiplication	To multiply two operands.</a:t>
            </a:r>
          </a:p>
          <a:p>
            <a:r>
              <a:rPr lang="en-US" dirty="0" smtClean="0"/>
              <a:t>/		Division		To divide two operands.</a:t>
            </a:r>
          </a:p>
          <a:p>
            <a:r>
              <a:rPr lang="en-US" dirty="0" smtClean="0"/>
              <a:t>%		Modulus	To get the area of the division of two operands.</a:t>
            </a:r>
          </a:p>
          <a:p>
            <a:r>
              <a:rPr lang="en-US" dirty="0" smtClean="0"/>
              <a:t>Arithmetic operators are applied on integer and floating-point and not on </a:t>
            </a:r>
            <a:r>
              <a:rPr lang="en-US" dirty="0" err="1" smtClean="0"/>
              <a:t>boolean</a:t>
            </a:r>
            <a:r>
              <a:rPr lang="en-US" dirty="0" smtClean="0"/>
              <a:t> types. But you can use them on the characters' because, in Java, Char is sub-set of the integer.</a:t>
            </a:r>
            <a:endParaRPr lang="en-US" dirty="0"/>
          </a:p>
        </p:txBody>
      </p:sp>
    </p:spTree>
    <p:extLst>
      <p:ext uri="{BB962C8B-B14F-4D97-AF65-F5344CB8AC3E}">
        <p14:creationId xmlns="" xmlns:p14="http://schemas.microsoft.com/office/powerpoint/2010/main" val="40720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com.ravi.org;</a:t>
            </a:r>
          </a:p>
          <a:p>
            <a:endParaRPr lang="en-US" dirty="0"/>
          </a:p>
          <a:p>
            <a:r>
              <a:rPr lang="en-US" b="1" dirty="0"/>
              <a:t>public class </a:t>
            </a:r>
            <a:r>
              <a:rPr lang="en-US" b="1" dirty="0" err="1"/>
              <a:t>Instanceof_Check</a:t>
            </a:r>
            <a:r>
              <a:rPr lang="en-US" b="1" dirty="0"/>
              <a:t> {</a:t>
            </a:r>
          </a:p>
          <a:p>
            <a:endParaRPr lang="en-US" dirty="0"/>
          </a:p>
          <a:p>
            <a:r>
              <a:rPr lang="en-US" b="1" dirty="0" err="1"/>
              <a:t>int</a:t>
            </a:r>
            <a:r>
              <a:rPr lang="en-US" b="1" dirty="0"/>
              <a:t> a=10;</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err="1"/>
              <a:t>Instanceof_Check</a:t>
            </a:r>
            <a:r>
              <a:rPr lang="en-US" dirty="0"/>
              <a:t> </a:t>
            </a:r>
            <a:r>
              <a:rPr lang="en-US" dirty="0" err="1"/>
              <a:t>ic</a:t>
            </a:r>
            <a:r>
              <a:rPr lang="en-US" dirty="0"/>
              <a:t>= </a:t>
            </a:r>
            <a:r>
              <a:rPr lang="en-US" b="1" dirty="0"/>
              <a:t>new </a:t>
            </a:r>
            <a:r>
              <a:rPr lang="en-US" b="1" dirty="0" err="1"/>
              <a:t>Instanceof_Check</a:t>
            </a:r>
            <a:r>
              <a:rPr lang="en-US" b="1" dirty="0"/>
              <a:t>();</a:t>
            </a:r>
          </a:p>
          <a:p>
            <a:r>
              <a:rPr lang="en-US" dirty="0"/>
              <a:t>//</a:t>
            </a:r>
            <a:r>
              <a:rPr lang="en-US" dirty="0" err="1"/>
              <a:t>Instanceof_Check</a:t>
            </a:r>
            <a:r>
              <a:rPr lang="en-US" dirty="0"/>
              <a:t> </a:t>
            </a:r>
            <a:r>
              <a:rPr lang="en-US" u="sng" dirty="0" err="1"/>
              <a:t>ic</a:t>
            </a:r>
            <a:r>
              <a:rPr lang="en-US" u="sng" dirty="0"/>
              <a:t>= null;</a:t>
            </a:r>
          </a:p>
          <a:p>
            <a:endParaRPr lang="en-US" dirty="0"/>
          </a:p>
          <a:p>
            <a:r>
              <a:rPr lang="en-US" b="1" dirty="0" err="1"/>
              <a:t>boolean</a:t>
            </a:r>
            <a:r>
              <a:rPr lang="en-US" b="1" dirty="0"/>
              <a:t> b = </a:t>
            </a:r>
            <a:r>
              <a:rPr lang="en-US" b="1" dirty="0" err="1"/>
              <a:t>ic</a:t>
            </a:r>
            <a:r>
              <a:rPr lang="en-US" b="1" dirty="0"/>
              <a:t> </a:t>
            </a:r>
            <a:r>
              <a:rPr lang="en-US" b="1" dirty="0" err="1"/>
              <a:t>instanceof</a:t>
            </a:r>
            <a:r>
              <a:rPr lang="en-US" b="1" dirty="0"/>
              <a:t> </a:t>
            </a:r>
            <a:r>
              <a:rPr lang="en-US" b="1" dirty="0" err="1"/>
              <a:t>Instanceof_Check</a:t>
            </a:r>
            <a:r>
              <a:rPr lang="en-US" b="1" dirty="0"/>
              <a:t>;</a:t>
            </a:r>
          </a:p>
          <a:p>
            <a:r>
              <a:rPr lang="en-US" dirty="0" err="1"/>
              <a:t>System.</a:t>
            </a:r>
            <a:r>
              <a:rPr lang="en-US" b="1" i="1" dirty="0" err="1"/>
              <a:t>out.println</a:t>
            </a:r>
            <a:r>
              <a:rPr lang="en-US" b="1" i="1" dirty="0"/>
              <a:t>(b);</a:t>
            </a:r>
          </a:p>
          <a:p>
            <a:endParaRPr lang="en-US" dirty="0"/>
          </a:p>
          <a:p>
            <a:r>
              <a:rPr lang="en-US" b="1" dirty="0"/>
              <a:t>if(</a:t>
            </a:r>
            <a:r>
              <a:rPr lang="en-US" b="1" dirty="0" err="1"/>
              <a:t>ic</a:t>
            </a:r>
            <a:r>
              <a:rPr lang="en-US" b="1" dirty="0"/>
              <a:t> </a:t>
            </a:r>
            <a:r>
              <a:rPr lang="en-US" b="1" dirty="0" err="1"/>
              <a:t>instanceof</a:t>
            </a:r>
            <a:r>
              <a:rPr lang="en-US" b="1" dirty="0"/>
              <a:t> </a:t>
            </a:r>
            <a:r>
              <a:rPr lang="en-US" b="1" dirty="0" err="1"/>
              <a:t>Instanceof_Check</a:t>
            </a:r>
            <a:r>
              <a:rPr lang="en-US" b="1" dirty="0"/>
              <a:t>)</a:t>
            </a:r>
          </a:p>
          <a:p>
            <a:r>
              <a:rPr lang="en-US" dirty="0"/>
              <a:t>{</a:t>
            </a:r>
          </a:p>
          <a:p>
            <a:r>
              <a:rPr lang="en-US" dirty="0" err="1"/>
              <a:t>System.</a:t>
            </a:r>
            <a:r>
              <a:rPr lang="en-US" b="1" i="1" dirty="0" err="1"/>
              <a:t>out.println</a:t>
            </a:r>
            <a:r>
              <a:rPr lang="en-US" b="1" i="1" dirty="0"/>
              <a:t>(</a:t>
            </a:r>
            <a:r>
              <a:rPr lang="en-US" b="1" i="1" dirty="0" err="1"/>
              <a:t>ic.a</a:t>
            </a:r>
            <a:r>
              <a:rPr lang="en-US" b="1" i="1" dirty="0"/>
              <a:t>);</a:t>
            </a:r>
          </a:p>
          <a:p>
            <a:r>
              <a:rPr lang="en-US" dirty="0"/>
              <a:t>}</a:t>
            </a:r>
          </a:p>
          <a:p>
            <a:endParaRPr lang="en-US" dirty="0"/>
          </a:p>
          <a:p>
            <a:endParaRPr lang="en-US" dirty="0"/>
          </a:p>
          <a:p>
            <a:r>
              <a:rPr lang="en-US" dirty="0"/>
              <a:t>}</a:t>
            </a:r>
          </a:p>
          <a:p>
            <a:endParaRPr lang="en-US" dirty="0"/>
          </a:p>
          <a:p>
            <a:r>
              <a:rPr lang="en-US" dirty="0"/>
              <a:t>}</a:t>
            </a:r>
          </a:p>
        </p:txBody>
      </p:sp>
    </p:spTree>
    <p:extLst>
      <p:ext uri="{BB962C8B-B14F-4D97-AF65-F5344CB8AC3E}">
        <p14:creationId xmlns="" xmlns:p14="http://schemas.microsoft.com/office/powerpoint/2010/main" val="1929827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ew operator</a:t>
            </a:r>
            <a:endParaRPr lang="en-US" dirty="0"/>
          </a:p>
        </p:txBody>
      </p:sp>
      <p:sp>
        <p:nvSpPr>
          <p:cNvPr id="3" name="Content Placeholder 2"/>
          <p:cNvSpPr>
            <a:spLocks noGrp="1"/>
          </p:cNvSpPr>
          <p:nvPr>
            <p:ph idx="1"/>
          </p:nvPr>
        </p:nvSpPr>
        <p:spPr/>
        <p:txBody>
          <a:bodyPr/>
          <a:lstStyle/>
          <a:p>
            <a:r>
              <a:rPr lang="en-US" dirty="0"/>
              <a:t>n</a:t>
            </a:r>
            <a:r>
              <a:rPr lang="en-US" dirty="0" smtClean="0"/>
              <a:t>ew operator is often used to create objects to classes. We know that objects are created on </a:t>
            </a:r>
            <a:r>
              <a:rPr lang="en-US" b="1" dirty="0" smtClean="0"/>
              <a:t>heap memory by JVM(dynamically at runtime).</a:t>
            </a:r>
          </a:p>
          <a:p>
            <a:r>
              <a:rPr lang="en-US" dirty="0" smtClean="0"/>
              <a:t>Syntax:</a:t>
            </a:r>
          </a:p>
          <a:p>
            <a:r>
              <a:rPr lang="en-US" dirty="0" err="1" smtClean="0"/>
              <a:t>Classname</a:t>
            </a:r>
            <a:r>
              <a:rPr lang="en-US" dirty="0" smtClean="0"/>
              <a:t> </a:t>
            </a:r>
            <a:r>
              <a:rPr lang="en-US" dirty="0" err="1" smtClean="0"/>
              <a:t>objectname</a:t>
            </a:r>
            <a:r>
              <a:rPr lang="en-US" dirty="0" smtClean="0"/>
              <a:t>= new </a:t>
            </a:r>
            <a:r>
              <a:rPr lang="en-US" dirty="0" err="1" smtClean="0"/>
              <a:t>classname</a:t>
            </a:r>
            <a:r>
              <a:rPr lang="en-US" dirty="0" smtClean="0"/>
              <a:t>();</a:t>
            </a:r>
          </a:p>
          <a:p>
            <a:r>
              <a:rPr lang="en-US" dirty="0" smtClean="0"/>
              <a:t>Student s= new Student();</a:t>
            </a:r>
            <a:endParaRPr lang="en-US" dirty="0"/>
          </a:p>
        </p:txBody>
      </p:sp>
    </p:spTree>
    <p:extLst>
      <p:ext uri="{BB962C8B-B14F-4D97-AF65-F5344CB8AC3E}">
        <p14:creationId xmlns="" xmlns:p14="http://schemas.microsoft.com/office/powerpoint/2010/main" val="3909004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 operator</a:t>
            </a:r>
            <a:endParaRPr lang="en-US" dirty="0"/>
          </a:p>
        </p:txBody>
      </p:sp>
      <p:sp>
        <p:nvSpPr>
          <p:cNvPr id="3" name="Content Placeholder 2"/>
          <p:cNvSpPr>
            <a:spLocks noGrp="1"/>
          </p:cNvSpPr>
          <p:nvPr>
            <p:ph idx="1"/>
          </p:nvPr>
        </p:nvSpPr>
        <p:spPr/>
        <p:txBody>
          <a:bodyPr/>
          <a:lstStyle/>
          <a:p>
            <a:r>
              <a:rPr lang="en-US" dirty="0" smtClean="0"/>
              <a:t>Cast operator is used to convert one data type into another data type. This operator can be used by writing data type inside simple braces.</a:t>
            </a:r>
          </a:p>
          <a:p>
            <a:r>
              <a:rPr lang="en-US" dirty="0" smtClean="0"/>
              <a:t>double x= 10.54;</a:t>
            </a:r>
          </a:p>
          <a:p>
            <a:r>
              <a:rPr lang="en-US" dirty="0" err="1"/>
              <a:t>i</a:t>
            </a:r>
            <a:r>
              <a:rPr lang="en-US" dirty="0" err="1" smtClean="0"/>
              <a:t>nt</a:t>
            </a:r>
            <a:r>
              <a:rPr lang="en-US" dirty="0" smtClean="0"/>
              <a:t> y=x //error because of x and y are different.</a:t>
            </a:r>
          </a:p>
          <a:p>
            <a:r>
              <a:rPr lang="en-US" dirty="0"/>
              <a:t> </a:t>
            </a:r>
            <a:r>
              <a:rPr lang="en-US" dirty="0" err="1" smtClean="0"/>
              <a:t>int</a:t>
            </a:r>
            <a:r>
              <a:rPr lang="en-US" dirty="0" smtClean="0"/>
              <a:t> y=(</a:t>
            </a:r>
            <a:r>
              <a:rPr lang="en-US" dirty="0" err="1" smtClean="0"/>
              <a:t>int</a:t>
            </a:r>
            <a:r>
              <a:rPr lang="en-US" dirty="0" smtClean="0"/>
              <a:t>)x;</a:t>
            </a:r>
          </a:p>
        </p:txBody>
      </p:sp>
    </p:spTree>
    <p:extLst>
      <p:ext uri="{BB962C8B-B14F-4D97-AF65-F5344CB8AC3E}">
        <p14:creationId xmlns="" xmlns:p14="http://schemas.microsoft.com/office/powerpoint/2010/main" val="3606090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of operators. </a:t>
            </a:r>
            <a:endParaRPr lang="en-US" dirty="0"/>
          </a:p>
        </p:txBody>
      </p:sp>
      <p:sp>
        <p:nvSpPr>
          <p:cNvPr id="3" name="Content Placeholder 2"/>
          <p:cNvSpPr>
            <a:spLocks noGrp="1"/>
          </p:cNvSpPr>
          <p:nvPr>
            <p:ph idx="1"/>
          </p:nvPr>
        </p:nvSpPr>
        <p:spPr>
          <a:xfrm>
            <a:off x="457200" y="990600"/>
            <a:ext cx="8229600" cy="5791200"/>
          </a:xfrm>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318287668"/>
              </p:ext>
            </p:extLst>
          </p:nvPr>
        </p:nvGraphicFramePr>
        <p:xfrm>
          <a:off x="762000" y="1295400"/>
          <a:ext cx="7511680" cy="4964736"/>
        </p:xfrm>
        <a:graphic>
          <a:graphicData uri="http://schemas.openxmlformats.org/drawingml/2006/table">
            <a:tbl>
              <a:tblPr/>
              <a:tblGrid>
                <a:gridCol w="3755840"/>
                <a:gridCol w="3755840"/>
              </a:tblGrid>
              <a:tr h="310296">
                <a:tc gridSpan="2">
                  <a:txBody>
                    <a:bodyPr/>
                    <a:lstStyle/>
                    <a:p>
                      <a:endParaRPr lang="en-US" sz="1500" dirty="0"/>
                    </a:p>
                  </a:txBody>
                  <a:tcPr marL="30747" marR="30747" marT="30747" marB="30747" anchor="ctr"/>
                </a:tc>
                <a:tc hMerge="1">
                  <a:txBody>
                    <a:bodyPr/>
                    <a:lstStyle/>
                    <a:p>
                      <a:endParaRPr lang="en-US"/>
                    </a:p>
                  </a:txBody>
                  <a:tcPr/>
                </a:tc>
              </a:tr>
              <a:tr h="310296">
                <a:tc>
                  <a:txBody>
                    <a:bodyPr/>
                    <a:lstStyle/>
                    <a:p>
                      <a:r>
                        <a:rPr lang="en-US" sz="1500"/>
                        <a:t>Operators</a:t>
                      </a:r>
                    </a:p>
                  </a:txBody>
                  <a:tcPr marL="30747" marR="30747" marT="30747" marB="30747" anchor="ctr">
                    <a:lnL>
                      <a:noFill/>
                    </a:lnL>
                    <a:lnR>
                      <a:noFill/>
                    </a:lnR>
                    <a:lnB>
                      <a:noFill/>
                    </a:lnB>
                  </a:tcPr>
                </a:tc>
                <a:tc>
                  <a:txBody>
                    <a:bodyPr/>
                    <a:lstStyle/>
                    <a:p>
                      <a:r>
                        <a:rPr lang="en-US" sz="1500"/>
                        <a:t>Precedence</a:t>
                      </a:r>
                    </a:p>
                  </a:txBody>
                  <a:tcPr marL="30747" marR="30747" marT="30747" marB="30747" anchor="ctr">
                    <a:lnL>
                      <a:noFill/>
                    </a:lnL>
                    <a:lnR>
                      <a:noFill/>
                    </a:lnR>
                    <a:lnT>
                      <a:noFill/>
                    </a:lnT>
                    <a:lnB>
                      <a:noFill/>
                    </a:lnB>
                  </a:tcPr>
                </a:tc>
              </a:tr>
              <a:tr h="310296">
                <a:tc>
                  <a:txBody>
                    <a:bodyPr/>
                    <a:lstStyle/>
                    <a:p>
                      <a:r>
                        <a:rPr lang="en-US" sz="1500"/>
                        <a:t>postfix</a:t>
                      </a:r>
                    </a:p>
                  </a:txBody>
                  <a:tcPr marL="30747" marR="30747" marT="30747" marB="30747" anchor="ctr">
                    <a:lnL>
                      <a:noFill/>
                    </a:lnL>
                    <a:lnR>
                      <a:noFill/>
                    </a:lnR>
                    <a:lnT>
                      <a:noFill/>
                    </a:lnT>
                    <a:lnB>
                      <a:noFill/>
                    </a:lnB>
                  </a:tcPr>
                </a:tc>
                <a:tc>
                  <a:txBody>
                    <a:bodyPr/>
                    <a:lstStyle/>
                    <a:p>
                      <a:r>
                        <a:rPr lang="en-US" sz="1500" i="1"/>
                        <a:t>expr</a:t>
                      </a:r>
                      <a:r>
                        <a:rPr lang="en-US" sz="1500"/>
                        <a:t>++ </a:t>
                      </a:r>
                      <a:r>
                        <a:rPr lang="en-US" sz="1500" i="1"/>
                        <a:t>expr</a:t>
                      </a:r>
                      <a:r>
                        <a:rPr lang="en-US" sz="1500"/>
                        <a:t>--</a:t>
                      </a:r>
                    </a:p>
                  </a:txBody>
                  <a:tcPr marL="30747" marR="30747" marT="30747" marB="30747" anchor="ctr">
                    <a:lnL>
                      <a:noFill/>
                    </a:lnL>
                    <a:lnR>
                      <a:noFill/>
                    </a:lnR>
                    <a:lnT>
                      <a:noFill/>
                    </a:lnT>
                    <a:lnB>
                      <a:noFill/>
                    </a:lnB>
                  </a:tcPr>
                </a:tc>
              </a:tr>
              <a:tr h="310296">
                <a:tc>
                  <a:txBody>
                    <a:bodyPr/>
                    <a:lstStyle/>
                    <a:p>
                      <a:r>
                        <a:rPr lang="en-US" sz="1500" dirty="0"/>
                        <a:t>unary</a:t>
                      </a:r>
                    </a:p>
                  </a:txBody>
                  <a:tcPr marL="30747" marR="30747" marT="30747" marB="30747" anchor="ctr">
                    <a:lnL>
                      <a:noFill/>
                    </a:lnL>
                    <a:lnR>
                      <a:noFill/>
                    </a:lnR>
                    <a:lnT>
                      <a:noFill/>
                    </a:lnT>
                    <a:lnB>
                      <a:noFill/>
                    </a:lnB>
                  </a:tcPr>
                </a:tc>
                <a:tc>
                  <a:txBody>
                    <a:bodyPr/>
                    <a:lstStyle/>
                    <a:p>
                      <a:r>
                        <a:rPr lang="en-US" sz="1500"/>
                        <a:t>++</a:t>
                      </a:r>
                      <a:r>
                        <a:rPr lang="en-US" sz="1500" i="1"/>
                        <a:t>expr</a:t>
                      </a:r>
                      <a:r>
                        <a:rPr lang="en-US" sz="1500"/>
                        <a:t> --</a:t>
                      </a:r>
                      <a:r>
                        <a:rPr lang="en-US" sz="1500" i="1"/>
                        <a:t>expr</a:t>
                      </a:r>
                      <a:r>
                        <a:rPr lang="en-US" sz="1500"/>
                        <a:t> +</a:t>
                      </a:r>
                      <a:r>
                        <a:rPr lang="en-US" sz="1500" i="1"/>
                        <a:t>expr</a:t>
                      </a:r>
                      <a:r>
                        <a:rPr lang="en-US" sz="1500"/>
                        <a:t> -</a:t>
                      </a:r>
                      <a:r>
                        <a:rPr lang="en-US" sz="1500" i="1"/>
                        <a:t>expr</a:t>
                      </a:r>
                      <a:r>
                        <a:rPr lang="en-US" sz="1500"/>
                        <a:t> ~ !</a:t>
                      </a:r>
                    </a:p>
                  </a:txBody>
                  <a:tcPr marL="30747" marR="30747" marT="30747" marB="30747" anchor="ctr">
                    <a:lnL>
                      <a:noFill/>
                    </a:lnL>
                    <a:lnR>
                      <a:noFill/>
                    </a:lnR>
                    <a:lnT>
                      <a:noFill/>
                    </a:lnT>
                    <a:lnB>
                      <a:noFill/>
                    </a:lnB>
                  </a:tcPr>
                </a:tc>
              </a:tr>
              <a:tr h="310296">
                <a:tc>
                  <a:txBody>
                    <a:bodyPr/>
                    <a:lstStyle/>
                    <a:p>
                      <a:r>
                        <a:rPr lang="en-US" sz="1500"/>
                        <a:t>multiplicative</a:t>
                      </a:r>
                    </a:p>
                  </a:txBody>
                  <a:tcPr marL="30747" marR="30747" marT="30747" marB="30747" anchor="ctr">
                    <a:lnL>
                      <a:noFill/>
                    </a:lnL>
                    <a:lnR>
                      <a:noFill/>
                    </a:lnR>
                    <a:lnT>
                      <a:noFill/>
                    </a:lnT>
                    <a:lnB>
                      <a:noFill/>
                    </a:lnB>
                  </a:tcPr>
                </a:tc>
                <a:tc>
                  <a:txBody>
                    <a:bodyPr/>
                    <a:lstStyle/>
                    <a:p>
                      <a:r>
                        <a:rPr lang="en-US" sz="1500"/>
                        <a:t>* / %</a:t>
                      </a:r>
                    </a:p>
                  </a:txBody>
                  <a:tcPr marL="30747" marR="30747" marT="30747" marB="30747" anchor="ctr">
                    <a:lnL>
                      <a:noFill/>
                    </a:lnL>
                    <a:lnR>
                      <a:noFill/>
                    </a:lnR>
                    <a:lnT>
                      <a:noFill/>
                    </a:lnT>
                    <a:lnB>
                      <a:noFill/>
                    </a:lnB>
                  </a:tcPr>
                </a:tc>
              </a:tr>
              <a:tr h="310296">
                <a:tc>
                  <a:txBody>
                    <a:bodyPr/>
                    <a:lstStyle/>
                    <a:p>
                      <a:r>
                        <a:rPr lang="en-US" sz="1500" dirty="0"/>
                        <a:t>additive</a:t>
                      </a:r>
                    </a:p>
                  </a:txBody>
                  <a:tcPr marL="30747" marR="30747" marT="30747" marB="30747" anchor="ctr">
                    <a:lnL>
                      <a:noFill/>
                    </a:lnL>
                    <a:lnR>
                      <a:noFill/>
                    </a:lnR>
                    <a:lnT>
                      <a:noFill/>
                    </a:lnT>
                    <a:lnB>
                      <a:noFill/>
                    </a:lnB>
                  </a:tcPr>
                </a:tc>
                <a:tc>
                  <a:txBody>
                    <a:bodyPr/>
                    <a:lstStyle/>
                    <a:p>
                      <a:r>
                        <a:rPr lang="en-US" sz="1500"/>
                        <a:t>+ -</a:t>
                      </a:r>
                    </a:p>
                  </a:txBody>
                  <a:tcPr marL="30747" marR="30747" marT="30747" marB="30747" anchor="ctr">
                    <a:lnL>
                      <a:noFill/>
                    </a:lnL>
                    <a:lnR>
                      <a:noFill/>
                    </a:lnR>
                    <a:lnT>
                      <a:noFill/>
                    </a:lnT>
                    <a:lnB>
                      <a:noFill/>
                    </a:lnB>
                  </a:tcPr>
                </a:tc>
              </a:tr>
              <a:tr h="310296">
                <a:tc>
                  <a:txBody>
                    <a:bodyPr/>
                    <a:lstStyle/>
                    <a:p>
                      <a:r>
                        <a:rPr lang="en-US" sz="1500"/>
                        <a:t>shift</a:t>
                      </a:r>
                    </a:p>
                  </a:txBody>
                  <a:tcPr marL="30747" marR="30747" marT="30747" marB="30747" anchor="ctr">
                    <a:lnL>
                      <a:noFill/>
                    </a:lnL>
                    <a:lnR>
                      <a:noFill/>
                    </a:lnR>
                    <a:lnT>
                      <a:noFill/>
                    </a:lnT>
                    <a:lnB>
                      <a:noFill/>
                    </a:lnB>
                  </a:tcPr>
                </a:tc>
                <a:tc>
                  <a:txBody>
                    <a:bodyPr/>
                    <a:lstStyle/>
                    <a:p>
                      <a:r>
                        <a:rPr lang="en-US" sz="1500"/>
                        <a:t>&lt;&lt; &gt;&gt; &gt;&gt;&gt;</a:t>
                      </a:r>
                    </a:p>
                  </a:txBody>
                  <a:tcPr marL="30747" marR="30747" marT="30747" marB="30747" anchor="ctr">
                    <a:lnL>
                      <a:noFill/>
                    </a:lnL>
                    <a:lnR>
                      <a:noFill/>
                    </a:lnR>
                    <a:lnT>
                      <a:noFill/>
                    </a:lnT>
                    <a:lnB>
                      <a:noFill/>
                    </a:lnB>
                  </a:tcPr>
                </a:tc>
              </a:tr>
              <a:tr h="310296">
                <a:tc>
                  <a:txBody>
                    <a:bodyPr/>
                    <a:lstStyle/>
                    <a:p>
                      <a:r>
                        <a:rPr lang="en-US" sz="1500"/>
                        <a:t>relational</a:t>
                      </a:r>
                    </a:p>
                  </a:txBody>
                  <a:tcPr marL="30747" marR="30747" marT="30747" marB="30747" anchor="ctr">
                    <a:lnL>
                      <a:noFill/>
                    </a:lnL>
                    <a:lnR>
                      <a:noFill/>
                    </a:lnR>
                    <a:lnT>
                      <a:noFill/>
                    </a:lnT>
                    <a:lnB>
                      <a:noFill/>
                    </a:lnB>
                  </a:tcPr>
                </a:tc>
                <a:tc>
                  <a:txBody>
                    <a:bodyPr/>
                    <a:lstStyle/>
                    <a:p>
                      <a:r>
                        <a:rPr lang="en-US" sz="1500"/>
                        <a:t>&lt; &gt; &lt;= &gt;= instanceof</a:t>
                      </a:r>
                    </a:p>
                  </a:txBody>
                  <a:tcPr marL="30747" marR="30747" marT="30747" marB="30747" anchor="ctr">
                    <a:lnL>
                      <a:noFill/>
                    </a:lnL>
                    <a:lnR>
                      <a:noFill/>
                    </a:lnR>
                    <a:lnT>
                      <a:noFill/>
                    </a:lnT>
                    <a:lnB>
                      <a:noFill/>
                    </a:lnB>
                  </a:tcPr>
                </a:tc>
              </a:tr>
              <a:tr h="310296">
                <a:tc>
                  <a:txBody>
                    <a:bodyPr/>
                    <a:lstStyle/>
                    <a:p>
                      <a:r>
                        <a:rPr lang="en-US" sz="1500"/>
                        <a:t>equality</a:t>
                      </a:r>
                    </a:p>
                  </a:txBody>
                  <a:tcPr marL="30747" marR="30747" marT="30747" marB="30747" anchor="ctr">
                    <a:lnL>
                      <a:noFill/>
                    </a:lnL>
                    <a:lnR>
                      <a:noFill/>
                    </a:lnR>
                    <a:lnT>
                      <a:noFill/>
                    </a:lnT>
                    <a:lnB>
                      <a:noFill/>
                    </a:lnB>
                  </a:tcPr>
                </a:tc>
                <a:tc>
                  <a:txBody>
                    <a:bodyPr/>
                    <a:lstStyle/>
                    <a:p>
                      <a:r>
                        <a:rPr lang="en-US" sz="1500"/>
                        <a:t>== !=</a:t>
                      </a:r>
                    </a:p>
                  </a:txBody>
                  <a:tcPr marL="30747" marR="30747" marT="30747" marB="30747" anchor="ctr">
                    <a:lnL>
                      <a:noFill/>
                    </a:lnL>
                    <a:lnR>
                      <a:noFill/>
                    </a:lnR>
                    <a:lnT>
                      <a:noFill/>
                    </a:lnT>
                    <a:lnB>
                      <a:noFill/>
                    </a:lnB>
                  </a:tcPr>
                </a:tc>
              </a:tr>
              <a:tr h="310296">
                <a:tc>
                  <a:txBody>
                    <a:bodyPr/>
                    <a:lstStyle/>
                    <a:p>
                      <a:r>
                        <a:rPr lang="en-US" sz="1500"/>
                        <a:t>bitwise AND</a:t>
                      </a:r>
                    </a:p>
                  </a:txBody>
                  <a:tcPr marL="30747" marR="30747" marT="30747" marB="30747" anchor="ctr">
                    <a:lnL>
                      <a:noFill/>
                    </a:lnL>
                    <a:lnR>
                      <a:noFill/>
                    </a:lnR>
                    <a:lnT>
                      <a:noFill/>
                    </a:lnT>
                    <a:lnB>
                      <a:noFill/>
                    </a:lnB>
                  </a:tcPr>
                </a:tc>
                <a:tc>
                  <a:txBody>
                    <a:bodyPr/>
                    <a:lstStyle/>
                    <a:p>
                      <a:r>
                        <a:rPr lang="en-US" sz="1500"/>
                        <a:t>&amp;</a:t>
                      </a:r>
                    </a:p>
                  </a:txBody>
                  <a:tcPr marL="30747" marR="30747" marT="30747" marB="30747" anchor="ctr">
                    <a:lnL>
                      <a:noFill/>
                    </a:lnL>
                    <a:lnR>
                      <a:noFill/>
                    </a:lnR>
                    <a:lnT>
                      <a:noFill/>
                    </a:lnT>
                    <a:lnB>
                      <a:noFill/>
                    </a:lnB>
                  </a:tcPr>
                </a:tc>
              </a:tr>
              <a:tr h="310296">
                <a:tc>
                  <a:txBody>
                    <a:bodyPr/>
                    <a:lstStyle/>
                    <a:p>
                      <a:r>
                        <a:rPr lang="en-US" sz="1500" dirty="0"/>
                        <a:t>bitwise exclusive OR</a:t>
                      </a:r>
                    </a:p>
                  </a:txBody>
                  <a:tcPr marL="30747" marR="30747" marT="30747" marB="30747" anchor="ctr">
                    <a:lnL>
                      <a:noFill/>
                    </a:lnL>
                    <a:lnR>
                      <a:noFill/>
                    </a:lnR>
                    <a:lnT>
                      <a:noFill/>
                    </a:lnT>
                    <a:lnB>
                      <a:noFill/>
                    </a:lnB>
                  </a:tcPr>
                </a:tc>
                <a:tc>
                  <a:txBody>
                    <a:bodyPr/>
                    <a:lstStyle/>
                    <a:p>
                      <a:r>
                        <a:rPr lang="en-US" sz="1500"/>
                        <a:t>^</a:t>
                      </a:r>
                    </a:p>
                  </a:txBody>
                  <a:tcPr marL="30747" marR="30747" marT="30747" marB="30747" anchor="ctr">
                    <a:lnL>
                      <a:noFill/>
                    </a:lnL>
                    <a:lnR>
                      <a:noFill/>
                    </a:lnR>
                    <a:lnT>
                      <a:noFill/>
                    </a:lnT>
                    <a:lnB>
                      <a:noFill/>
                    </a:lnB>
                  </a:tcPr>
                </a:tc>
              </a:tr>
              <a:tr h="310296">
                <a:tc>
                  <a:txBody>
                    <a:bodyPr/>
                    <a:lstStyle/>
                    <a:p>
                      <a:r>
                        <a:rPr lang="en-US" sz="1500"/>
                        <a:t>bitwise inclusive OR</a:t>
                      </a:r>
                    </a:p>
                  </a:txBody>
                  <a:tcPr marL="30747" marR="30747" marT="30747" marB="30747" anchor="ctr">
                    <a:lnL>
                      <a:noFill/>
                    </a:lnL>
                    <a:lnR>
                      <a:noFill/>
                    </a:lnR>
                    <a:lnT>
                      <a:noFill/>
                    </a:lnT>
                    <a:lnB>
                      <a:noFill/>
                    </a:lnB>
                  </a:tcPr>
                </a:tc>
                <a:tc>
                  <a:txBody>
                    <a:bodyPr/>
                    <a:lstStyle/>
                    <a:p>
                      <a:r>
                        <a:rPr lang="en-US" sz="1500"/>
                        <a:t>|</a:t>
                      </a:r>
                    </a:p>
                  </a:txBody>
                  <a:tcPr marL="30747" marR="30747" marT="30747" marB="30747" anchor="ctr">
                    <a:lnL>
                      <a:noFill/>
                    </a:lnL>
                    <a:lnR>
                      <a:noFill/>
                    </a:lnR>
                    <a:lnT>
                      <a:noFill/>
                    </a:lnT>
                    <a:lnB>
                      <a:noFill/>
                    </a:lnB>
                  </a:tcPr>
                </a:tc>
              </a:tr>
              <a:tr h="310296">
                <a:tc>
                  <a:txBody>
                    <a:bodyPr/>
                    <a:lstStyle/>
                    <a:p>
                      <a:r>
                        <a:rPr lang="en-US" sz="1500"/>
                        <a:t>logical AND</a:t>
                      </a:r>
                    </a:p>
                  </a:txBody>
                  <a:tcPr marL="30747" marR="30747" marT="30747" marB="30747" anchor="ctr">
                    <a:lnL>
                      <a:noFill/>
                    </a:lnL>
                    <a:lnR>
                      <a:noFill/>
                    </a:lnR>
                    <a:lnT>
                      <a:noFill/>
                    </a:lnT>
                    <a:lnB>
                      <a:noFill/>
                    </a:lnB>
                  </a:tcPr>
                </a:tc>
                <a:tc>
                  <a:txBody>
                    <a:bodyPr/>
                    <a:lstStyle/>
                    <a:p>
                      <a:r>
                        <a:rPr lang="en-US" sz="1500"/>
                        <a:t>&amp;&amp;</a:t>
                      </a:r>
                    </a:p>
                  </a:txBody>
                  <a:tcPr marL="30747" marR="30747" marT="30747" marB="30747" anchor="ctr">
                    <a:lnL>
                      <a:noFill/>
                    </a:lnL>
                    <a:lnR>
                      <a:noFill/>
                    </a:lnR>
                    <a:lnT>
                      <a:noFill/>
                    </a:lnT>
                    <a:lnB>
                      <a:noFill/>
                    </a:lnB>
                  </a:tcPr>
                </a:tc>
              </a:tr>
              <a:tr h="310296">
                <a:tc>
                  <a:txBody>
                    <a:bodyPr/>
                    <a:lstStyle/>
                    <a:p>
                      <a:r>
                        <a:rPr lang="en-US" sz="1500"/>
                        <a:t>logical OR</a:t>
                      </a:r>
                    </a:p>
                  </a:txBody>
                  <a:tcPr marL="30747" marR="30747" marT="30747" marB="30747" anchor="ctr">
                    <a:lnL>
                      <a:noFill/>
                    </a:lnL>
                    <a:lnR>
                      <a:noFill/>
                    </a:lnR>
                    <a:lnT>
                      <a:noFill/>
                    </a:lnT>
                    <a:lnB>
                      <a:noFill/>
                    </a:lnB>
                  </a:tcPr>
                </a:tc>
                <a:tc>
                  <a:txBody>
                    <a:bodyPr/>
                    <a:lstStyle/>
                    <a:p>
                      <a:r>
                        <a:rPr lang="en-US" sz="1500"/>
                        <a:t>||</a:t>
                      </a:r>
                    </a:p>
                  </a:txBody>
                  <a:tcPr marL="30747" marR="30747" marT="30747" marB="30747" anchor="ctr">
                    <a:lnL>
                      <a:noFill/>
                    </a:lnL>
                    <a:lnR>
                      <a:noFill/>
                    </a:lnR>
                    <a:lnT>
                      <a:noFill/>
                    </a:lnT>
                    <a:lnB>
                      <a:noFill/>
                    </a:lnB>
                  </a:tcPr>
                </a:tc>
              </a:tr>
              <a:tr h="310296">
                <a:tc>
                  <a:txBody>
                    <a:bodyPr/>
                    <a:lstStyle/>
                    <a:p>
                      <a:r>
                        <a:rPr lang="en-US" sz="1500"/>
                        <a:t>ternary</a:t>
                      </a:r>
                    </a:p>
                  </a:txBody>
                  <a:tcPr marL="30747" marR="30747" marT="30747" marB="30747" anchor="ctr">
                    <a:lnL>
                      <a:noFill/>
                    </a:lnL>
                    <a:lnR>
                      <a:noFill/>
                    </a:lnR>
                    <a:lnT>
                      <a:noFill/>
                    </a:lnT>
                    <a:lnB>
                      <a:noFill/>
                    </a:lnB>
                  </a:tcPr>
                </a:tc>
                <a:tc>
                  <a:txBody>
                    <a:bodyPr/>
                    <a:lstStyle/>
                    <a:p>
                      <a:r>
                        <a:rPr lang="en-US" sz="1500"/>
                        <a:t>? :</a:t>
                      </a:r>
                    </a:p>
                  </a:txBody>
                  <a:tcPr marL="30747" marR="30747" marT="30747" marB="30747" anchor="ctr">
                    <a:lnL>
                      <a:noFill/>
                    </a:lnL>
                    <a:lnR>
                      <a:noFill/>
                    </a:lnR>
                    <a:lnT>
                      <a:noFill/>
                    </a:lnT>
                    <a:lnB>
                      <a:noFill/>
                    </a:lnB>
                  </a:tcPr>
                </a:tc>
              </a:tr>
              <a:tr h="310296">
                <a:tc>
                  <a:txBody>
                    <a:bodyPr/>
                    <a:lstStyle/>
                    <a:p>
                      <a:r>
                        <a:rPr lang="en-US" sz="1500"/>
                        <a:t>assignment</a:t>
                      </a:r>
                    </a:p>
                  </a:txBody>
                  <a:tcPr marL="30747" marR="30747" marT="30747" marB="30747" anchor="ctr">
                    <a:lnL>
                      <a:noFill/>
                    </a:lnL>
                    <a:lnR>
                      <a:noFill/>
                    </a:lnR>
                    <a:lnT>
                      <a:noFill/>
                    </a:lnT>
                    <a:lnB>
                      <a:noFill/>
                    </a:lnB>
                  </a:tcPr>
                </a:tc>
                <a:tc>
                  <a:txBody>
                    <a:bodyPr/>
                    <a:lstStyle/>
                    <a:p>
                      <a:r>
                        <a:rPr lang="en-US" sz="1500" dirty="0"/>
                        <a:t>= += -= *= /= %= &amp;= ^= |= &lt;&lt;= &gt;&gt;= &gt;&gt;&gt;=</a:t>
                      </a:r>
                    </a:p>
                  </a:txBody>
                  <a:tcPr marL="30747" marR="30747" marT="30747" marB="30747" anchor="ctr">
                    <a:lnL>
                      <a:noFill/>
                    </a:lnL>
                    <a:lnR>
                      <a:noFill/>
                    </a:lnR>
                    <a:lnT>
                      <a:noFill/>
                    </a:lnT>
                    <a:lnB>
                      <a:noFill/>
                    </a:lnB>
                  </a:tcPr>
                </a:tc>
              </a:tr>
            </a:tbl>
          </a:graphicData>
        </a:graphic>
      </p:graphicFrame>
    </p:spTree>
    <p:extLst>
      <p:ext uri="{BB962C8B-B14F-4D97-AF65-F5344CB8AC3E}">
        <p14:creationId xmlns="" xmlns:p14="http://schemas.microsoft.com/office/powerpoint/2010/main" val="2186552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Operators precedence and </a:t>
            </a:r>
            <a:r>
              <a:rPr lang="en-US" dirty="0" err="1" smtClean="0"/>
              <a:t>Associativity</a:t>
            </a:r>
            <a:r>
              <a:rPr lang="en-US" dirty="0" smtClean="0"/>
              <a:t> </a:t>
            </a:r>
            <a:endParaRPr lang="en-US" dirty="0"/>
          </a:p>
        </p:txBody>
      </p:sp>
      <p:sp>
        <p:nvSpPr>
          <p:cNvPr id="3" name="Content Placeholder 2"/>
          <p:cNvSpPr>
            <a:spLocks noGrp="1"/>
          </p:cNvSpPr>
          <p:nvPr>
            <p:ph idx="1"/>
          </p:nvPr>
        </p:nvSpPr>
        <p:spPr/>
        <p:txBody>
          <a:bodyPr/>
          <a:lstStyle/>
          <a:p>
            <a:r>
              <a:rPr lang="en-US" dirty="0" smtClean="0">
                <a:hlinkClick r:id="rId2"/>
              </a:rPr>
              <a:t>https://www.javatpoint.com/associativity-of-operators-in-java#:~:text=Precedence%20and%20associativity%20are%20two%20features%20of%20Java,%28%2A%29%20operator%20is%20executed%20first%2C%20followed%20by%20addition</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a:t>
            </a:r>
            <a:endParaRPr lang="en-US" dirty="0"/>
          </a:p>
        </p:txBody>
      </p:sp>
      <p:sp>
        <p:nvSpPr>
          <p:cNvPr id="3" name="Content Placeholder 2"/>
          <p:cNvSpPr>
            <a:spLocks noGrp="1"/>
          </p:cNvSpPr>
          <p:nvPr>
            <p:ph idx="1"/>
          </p:nvPr>
        </p:nvSpPr>
        <p:spPr>
          <a:xfrm>
            <a:off x="457200" y="1371600"/>
            <a:ext cx="8229600" cy="4754563"/>
          </a:xfrm>
        </p:spPr>
        <p:txBody>
          <a:bodyPr>
            <a:normAutofit fontScale="47500" lnSpcReduction="20000"/>
          </a:bodyPr>
          <a:lstStyle/>
          <a:p>
            <a:r>
              <a:rPr lang="en-US" b="1" dirty="0"/>
              <a:t>package com.ravi.org;</a:t>
            </a:r>
          </a:p>
          <a:p>
            <a:endParaRPr lang="en-US" dirty="0"/>
          </a:p>
          <a:p>
            <a:r>
              <a:rPr lang="en-US" b="1" dirty="0"/>
              <a:t>public class Example {</a:t>
            </a:r>
          </a:p>
          <a:p>
            <a:endParaRPr lang="en-US" dirty="0"/>
          </a:p>
          <a:p>
            <a:endParaRPr lang="en-US" dirty="0"/>
          </a:p>
          <a:p>
            <a:r>
              <a:rPr lang="en-US" b="1" dirty="0"/>
              <a:t>public static void main(String </a:t>
            </a:r>
            <a:r>
              <a:rPr lang="en-US" b="1" dirty="0" err="1"/>
              <a:t>args</a:t>
            </a:r>
            <a:r>
              <a:rPr lang="en-US" b="1" dirty="0"/>
              <a:t>[])</a:t>
            </a:r>
          </a:p>
          <a:p>
            <a:r>
              <a:rPr lang="en-US" dirty="0"/>
              <a:t>{</a:t>
            </a:r>
          </a:p>
          <a:p>
            <a:endParaRPr lang="en-US" dirty="0"/>
          </a:p>
          <a:p>
            <a:r>
              <a:rPr lang="en-US" b="1" dirty="0" err="1"/>
              <a:t>int</a:t>
            </a:r>
            <a:r>
              <a:rPr lang="en-US" b="1" dirty="0"/>
              <a:t> </a:t>
            </a:r>
            <a:r>
              <a:rPr lang="en-US" b="1" dirty="0" err="1"/>
              <a:t>iValue</a:t>
            </a:r>
            <a:r>
              <a:rPr lang="en-US" b="1" dirty="0"/>
              <a:t> = 101;</a:t>
            </a:r>
          </a:p>
          <a:p>
            <a:r>
              <a:rPr lang="en-US" b="1" dirty="0"/>
              <a:t>double </a:t>
            </a:r>
            <a:r>
              <a:rPr lang="en-US" b="1" dirty="0" err="1"/>
              <a:t>dValue</a:t>
            </a:r>
            <a:r>
              <a:rPr lang="en-US" b="1" dirty="0"/>
              <a:t> = 39.02; </a:t>
            </a:r>
          </a:p>
          <a:p>
            <a:r>
              <a:rPr lang="nn-NO" dirty="0"/>
              <a:t>System.</a:t>
            </a:r>
            <a:r>
              <a:rPr lang="nn-NO" b="1" i="1" dirty="0"/>
              <a:t>out.println(iValue + " mod 9 = " + iValue % 9);</a:t>
            </a:r>
          </a:p>
          <a:p>
            <a:r>
              <a:rPr lang="en-US" dirty="0" err="1"/>
              <a:t>System.</a:t>
            </a:r>
            <a:r>
              <a:rPr lang="en-US" b="1" i="1" dirty="0" err="1"/>
              <a:t>out.println</a:t>
            </a:r>
            <a:r>
              <a:rPr lang="en-US" b="1" i="1" dirty="0"/>
              <a:t>(</a:t>
            </a:r>
            <a:r>
              <a:rPr lang="en-US" b="1" i="1" dirty="0" err="1"/>
              <a:t>dValue</a:t>
            </a:r>
            <a:r>
              <a:rPr lang="en-US" b="1" i="1" dirty="0"/>
              <a:t> + " mod 9 = " + </a:t>
            </a:r>
            <a:r>
              <a:rPr lang="en-US" b="1" i="1" dirty="0" err="1"/>
              <a:t>dValue</a:t>
            </a:r>
            <a:r>
              <a:rPr lang="en-US" b="1" i="1" dirty="0"/>
              <a:t> % 9);</a:t>
            </a:r>
          </a:p>
          <a:p>
            <a:endParaRPr lang="en-US" dirty="0"/>
          </a:p>
          <a:p>
            <a:endParaRPr lang="en-US" dirty="0"/>
          </a:p>
          <a:p>
            <a:r>
              <a:rPr lang="en-US" dirty="0"/>
              <a:t>//float f=5;</a:t>
            </a:r>
          </a:p>
          <a:p>
            <a:r>
              <a:rPr lang="en-US" dirty="0"/>
              <a:t>//</a:t>
            </a:r>
            <a:r>
              <a:rPr lang="en-US" dirty="0" err="1"/>
              <a:t>System.out.println</a:t>
            </a:r>
            <a:r>
              <a:rPr lang="en-US" dirty="0"/>
              <a:t>(f%2.5);</a:t>
            </a:r>
          </a:p>
          <a:p>
            <a:r>
              <a:rPr lang="en-US" dirty="0"/>
              <a:t>}</a:t>
            </a:r>
          </a:p>
          <a:p>
            <a:r>
              <a:rPr lang="en-US" dirty="0"/>
              <a:t>}</a:t>
            </a:r>
          </a:p>
          <a:p>
            <a:endParaRPr lang="en-US" dirty="0"/>
          </a:p>
        </p:txBody>
      </p:sp>
    </p:spTree>
    <p:extLst>
      <p:ext uri="{BB962C8B-B14F-4D97-AF65-F5344CB8AC3E}">
        <p14:creationId xmlns="" xmlns:p14="http://schemas.microsoft.com/office/powerpoint/2010/main" val="602745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operators</a:t>
            </a:r>
            <a:endParaRPr lang="en-US" dirty="0"/>
          </a:p>
        </p:txBody>
      </p:sp>
      <p:sp>
        <p:nvSpPr>
          <p:cNvPr id="3" name="Content Placeholder 2"/>
          <p:cNvSpPr>
            <a:spLocks noGrp="1"/>
          </p:cNvSpPr>
          <p:nvPr>
            <p:ph idx="1"/>
          </p:nvPr>
        </p:nvSpPr>
        <p:spPr/>
        <p:txBody>
          <a:bodyPr/>
          <a:lstStyle/>
          <a:p>
            <a:pPr marL="0" indent="0">
              <a:buNone/>
            </a:pPr>
            <a:r>
              <a:rPr lang="en-US" dirty="0" smtClean="0"/>
              <a:t>The unary operators require only one operand; they perform various operations such as incrementing/decrementing a value by one, negating an expression, or inverting the value of a </a:t>
            </a:r>
            <a:r>
              <a:rPr lang="en-US" dirty="0" err="1" smtClean="0"/>
              <a:t>boolean</a:t>
            </a:r>
            <a:r>
              <a:rPr lang="en-US" dirty="0" smtClean="0"/>
              <a:t>.</a:t>
            </a:r>
          </a:p>
          <a:p>
            <a:pPr marL="0" indent="0">
              <a:buNone/>
            </a:pPr>
            <a:endParaRPr lang="en-US" dirty="0" smtClean="0"/>
          </a:p>
          <a:p>
            <a:pPr marL="0" indent="0">
              <a:buNone/>
            </a:pPr>
            <a:endParaRPr lang="en-US" dirty="0" smtClean="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4457700"/>
            <a:ext cx="7134225"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20899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The Equality and Relational Operators</a:t>
            </a:r>
            <a:br>
              <a:rPr lang="en-US" smtClean="0"/>
            </a:br>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equality and relational operators determine if one operand is greater than, less than, equal to, or not equal to another operand. The majority of these operators will probably look familiar to you as well. Keep in mind that you must use "==", not "=", when testing if two primitive values are equal.</a:t>
            </a:r>
          </a:p>
          <a:p>
            <a:endParaRPr lang="en-US" dirty="0" smtClean="0"/>
          </a:p>
          <a:p>
            <a:r>
              <a:rPr lang="en-US" dirty="0" smtClean="0"/>
              <a:t>==      equal to</a:t>
            </a:r>
          </a:p>
          <a:p>
            <a:r>
              <a:rPr lang="en-US" dirty="0" smtClean="0"/>
              <a:t>!=      not equal to</a:t>
            </a:r>
          </a:p>
          <a:p>
            <a:r>
              <a:rPr lang="en-US" dirty="0" smtClean="0"/>
              <a:t>&gt;       greater than</a:t>
            </a:r>
          </a:p>
          <a:p>
            <a:r>
              <a:rPr lang="en-US" dirty="0" smtClean="0"/>
              <a:t>&gt;=      greater than or equal to</a:t>
            </a:r>
          </a:p>
          <a:p>
            <a:r>
              <a:rPr lang="en-US" dirty="0" smtClean="0"/>
              <a:t>&lt;       less than</a:t>
            </a:r>
          </a:p>
          <a:p>
            <a:r>
              <a:rPr lang="en-US" dirty="0" smtClean="0"/>
              <a:t>&lt;=      less than or equal to</a:t>
            </a:r>
            <a:endParaRPr lang="en-US" dirty="0"/>
          </a:p>
        </p:txBody>
      </p:sp>
    </p:spTree>
    <p:extLst>
      <p:ext uri="{BB962C8B-B14F-4D97-AF65-F5344CB8AC3E}">
        <p14:creationId xmlns="" xmlns:p14="http://schemas.microsoft.com/office/powerpoint/2010/main" val="3624405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Logical Operators</a:t>
            </a:r>
            <a:br>
              <a:rPr lang="en-US" sz="3200" dirty="0" smtClean="0"/>
            </a:br>
            <a:r>
              <a:rPr lang="en-US" sz="3200" dirty="0" smtClean="0"/>
              <a:t>are used to construct compound conditions.</a:t>
            </a:r>
            <a:br>
              <a:rPr lang="en-US" sz="3200" dirty="0" smtClean="0"/>
            </a:br>
            <a:r>
              <a:rPr lang="en-US" sz="3200" dirty="0" smtClean="0"/>
              <a:t>Compound condition is combination of several simpler condition</a:t>
            </a:r>
            <a:endParaRPr lang="en-US" sz="32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857381446"/>
              </p:ext>
            </p:extLst>
          </p:nvPr>
        </p:nvGraphicFramePr>
        <p:xfrm>
          <a:off x="762000" y="2286000"/>
          <a:ext cx="7315201" cy="3863499"/>
        </p:xfrm>
        <a:graphic>
          <a:graphicData uri="http://schemas.openxmlformats.org/drawingml/2006/table">
            <a:tbl>
              <a:tblPr/>
              <a:tblGrid>
                <a:gridCol w="1130968"/>
                <a:gridCol w="1328440"/>
                <a:gridCol w="2324768"/>
                <a:gridCol w="2531025"/>
              </a:tblGrid>
              <a:tr h="570744">
                <a:tc>
                  <a:txBody>
                    <a:bodyPr/>
                    <a:lstStyle/>
                    <a:p>
                      <a:pPr algn="l" fontAlgn="t"/>
                      <a:r>
                        <a:rPr lang="en-US" dirty="0">
                          <a:effectLst/>
                        </a:rPr>
                        <a:t>Operator</a:t>
                      </a:r>
                    </a:p>
                  </a:txBody>
                  <a:tcPr marL="121920" marR="60960" marT="60960" marB="60960">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Name</a:t>
                      </a:r>
                    </a:p>
                  </a:txBody>
                  <a:tcPr marL="60960" marR="60960" marT="60960" marB="60960">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Example</a:t>
                      </a:r>
                    </a:p>
                  </a:txBody>
                  <a:tcPr marL="60960" marR="60960" marT="60960" marB="60960">
                    <a:lnL>
                      <a:noFill/>
                    </a:lnL>
                    <a:lnR>
                      <a:noFill/>
                    </a:lnR>
                    <a:lnT>
                      <a:noFill/>
                    </a:lnT>
                    <a:lnB w="7620" cap="flat" cmpd="sng" algn="ctr">
                      <a:solidFill>
                        <a:srgbClr val="DDDDDD"/>
                      </a:solidFill>
                      <a:prstDash val="solid"/>
                      <a:round/>
                      <a:headEnd type="none" w="med" len="med"/>
                      <a:tailEnd type="none" w="med" len="med"/>
                    </a:lnB>
                    <a:solidFill>
                      <a:srgbClr val="FFFFFF"/>
                    </a:solidFill>
                  </a:tcPr>
                </a:tc>
              </a:tr>
              <a:tr h="965875">
                <a:tc>
                  <a:txBody>
                    <a:bodyPr/>
                    <a:lstStyle/>
                    <a:p>
                      <a:pPr algn="l" fontAlgn="t"/>
                      <a:r>
                        <a:rPr lang="en-US" dirty="0">
                          <a:effectLst/>
                        </a:rPr>
                        <a:t>&amp;&amp; </a:t>
                      </a:r>
                    </a:p>
                  </a:txBody>
                  <a:tcPr marL="12192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Logical and</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Returns true if both statements are true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x &lt; 5 &amp;&amp;  x &lt; 10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r h="965875">
                <a:tc>
                  <a:txBody>
                    <a:bodyPr/>
                    <a:lstStyle/>
                    <a:p>
                      <a:pPr algn="l" fontAlgn="t"/>
                      <a:r>
                        <a:rPr lang="en-US" dirty="0">
                          <a:effectLst/>
                        </a:rPr>
                        <a:t>|| </a:t>
                      </a:r>
                    </a:p>
                  </a:txBody>
                  <a:tcPr marL="12192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Logical or</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Returns true if one of the statements is true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x &lt; 5 || x &lt; 4</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361005">
                <a:tc>
                  <a:txBody>
                    <a:bodyPr/>
                    <a:lstStyle/>
                    <a:p>
                      <a:pPr algn="l" fontAlgn="t"/>
                      <a:r>
                        <a:rPr lang="en-US" dirty="0">
                          <a:effectLst/>
                        </a:rPr>
                        <a:t>!</a:t>
                      </a:r>
                    </a:p>
                  </a:txBody>
                  <a:tcPr marL="12192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Logical not</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Reverse the result, returns false if the result is true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!(x &lt; 5 &amp;&amp; x &lt; 10)</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 xmlns:p14="http://schemas.microsoft.com/office/powerpoint/2010/main" val="631278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public class Test {</a:t>
            </a:r>
          </a:p>
          <a:p>
            <a:endParaRPr lang="en-US" dirty="0"/>
          </a:p>
          <a:p>
            <a:r>
              <a:rPr lang="en-US" dirty="0"/>
              <a:t>   public static void main(String </a:t>
            </a:r>
            <a:r>
              <a:rPr lang="en-US" dirty="0" err="1"/>
              <a:t>args</a:t>
            </a:r>
            <a:r>
              <a:rPr lang="en-US" dirty="0"/>
              <a:t>[]) {</a:t>
            </a:r>
          </a:p>
          <a:p>
            <a:r>
              <a:rPr lang="en-US" dirty="0"/>
              <a:t>      </a:t>
            </a:r>
            <a:r>
              <a:rPr lang="en-US" dirty="0" err="1"/>
              <a:t>boolean</a:t>
            </a:r>
            <a:r>
              <a:rPr lang="en-US" dirty="0"/>
              <a:t> a = true;</a:t>
            </a:r>
          </a:p>
          <a:p>
            <a:r>
              <a:rPr lang="en-US" dirty="0"/>
              <a:t>      </a:t>
            </a:r>
            <a:r>
              <a:rPr lang="en-US" dirty="0" err="1"/>
              <a:t>boolean</a:t>
            </a:r>
            <a:r>
              <a:rPr lang="en-US" dirty="0"/>
              <a:t> b = false;</a:t>
            </a:r>
          </a:p>
          <a:p>
            <a:endParaRPr lang="en-US" dirty="0"/>
          </a:p>
          <a:p>
            <a:r>
              <a:rPr lang="en-US" dirty="0"/>
              <a:t>      </a:t>
            </a:r>
            <a:r>
              <a:rPr lang="en-US" dirty="0" err="1"/>
              <a:t>System.out.println</a:t>
            </a:r>
            <a:r>
              <a:rPr lang="en-US" dirty="0"/>
              <a:t>("</a:t>
            </a:r>
            <a:r>
              <a:rPr lang="en-US"/>
              <a:t>a </a:t>
            </a:r>
            <a:r>
              <a:rPr lang="en-US" smtClean="0"/>
              <a:t>&amp;&amp; </a:t>
            </a:r>
            <a:r>
              <a:rPr lang="en-US" dirty="0"/>
              <a:t>b = " + (a&amp;&amp;b));</a:t>
            </a:r>
          </a:p>
          <a:p>
            <a:r>
              <a:rPr lang="en-US" dirty="0"/>
              <a:t>      </a:t>
            </a:r>
            <a:r>
              <a:rPr lang="en-US" dirty="0" err="1"/>
              <a:t>System.out.println</a:t>
            </a:r>
            <a:r>
              <a:rPr lang="en-US" dirty="0"/>
              <a:t>("a || b = " + (a||b) );</a:t>
            </a:r>
          </a:p>
          <a:p>
            <a:r>
              <a:rPr lang="en-US" dirty="0"/>
              <a:t>      </a:t>
            </a:r>
            <a:r>
              <a:rPr lang="en-US" dirty="0" err="1"/>
              <a:t>System.out.println</a:t>
            </a:r>
            <a:r>
              <a:rPr lang="en-US" dirty="0"/>
              <a:t>("!(a &amp;&amp; b) = " + !(a &amp;&amp; b));</a:t>
            </a:r>
          </a:p>
          <a:p>
            <a:r>
              <a:rPr lang="en-US" dirty="0"/>
              <a:t>   }</a:t>
            </a:r>
          </a:p>
          <a:p>
            <a:r>
              <a:rPr lang="en-US" dirty="0"/>
              <a:t>}</a:t>
            </a:r>
          </a:p>
        </p:txBody>
      </p:sp>
    </p:spTree>
    <p:extLst>
      <p:ext uri="{BB962C8B-B14F-4D97-AF65-F5344CB8AC3E}">
        <p14:creationId xmlns="" xmlns:p14="http://schemas.microsoft.com/office/powerpoint/2010/main" val="2752792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wise operators</a:t>
            </a:r>
            <a:endParaRPr lang="en-US" dirty="0"/>
          </a:p>
        </p:txBody>
      </p:sp>
      <p:sp>
        <p:nvSpPr>
          <p:cNvPr id="3" name="Content Placeholder 2"/>
          <p:cNvSpPr>
            <a:spLocks noGrp="1"/>
          </p:cNvSpPr>
          <p:nvPr>
            <p:ph idx="1"/>
          </p:nvPr>
        </p:nvSpPr>
        <p:spPr/>
        <p:txBody>
          <a:bodyPr/>
          <a:lstStyle/>
          <a:p>
            <a:r>
              <a:rPr lang="en-US" sz="2400" dirty="0" smtClean="0"/>
              <a:t>These operators act on individual bits(0 and 1) of operands.</a:t>
            </a:r>
          </a:p>
          <a:p>
            <a:r>
              <a:rPr lang="en-US" sz="2400" dirty="0" smtClean="0"/>
              <a:t>They acts on integer data types only.</a:t>
            </a:r>
          </a:p>
          <a:p>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520980571"/>
              </p:ext>
            </p:extLst>
          </p:nvPr>
        </p:nvGraphicFramePr>
        <p:xfrm>
          <a:off x="990600" y="2667000"/>
          <a:ext cx="7391400" cy="3647443"/>
        </p:xfrm>
        <a:graphic>
          <a:graphicData uri="http://schemas.openxmlformats.org/drawingml/2006/table">
            <a:tbl>
              <a:tblPr firstRow="1" bandRow="1">
                <a:tableStyleId>{5C22544A-7EE6-4342-B048-85BDC9FD1C3A}</a:tableStyleId>
              </a:tblPr>
              <a:tblGrid>
                <a:gridCol w="3695700"/>
                <a:gridCol w="3695700"/>
              </a:tblGrid>
              <a:tr h="467621">
                <a:tc>
                  <a:txBody>
                    <a:bodyPr/>
                    <a:lstStyle/>
                    <a:p>
                      <a:pPr algn="l"/>
                      <a:r>
                        <a:rPr lang="en-US" b="0" dirty="0">
                          <a:effectLst/>
                        </a:rPr>
                        <a:t>Operators</a:t>
                      </a:r>
                    </a:p>
                  </a:txBody>
                  <a:tcPr marL="182880" marR="182880" marT="91440" marB="91440" anchor="ctr"/>
                </a:tc>
                <a:tc>
                  <a:txBody>
                    <a:bodyPr/>
                    <a:lstStyle/>
                    <a:p>
                      <a:pPr algn="l"/>
                      <a:r>
                        <a:rPr lang="en-US" b="0" dirty="0">
                          <a:effectLst/>
                        </a:rPr>
                        <a:t>Meaning of operators</a:t>
                      </a:r>
                    </a:p>
                  </a:txBody>
                  <a:tcPr marL="182880" marR="182880" marT="91440" marB="91440" anchor="ctr"/>
                </a:tc>
              </a:tr>
              <a:tr h="467621">
                <a:tc>
                  <a:txBody>
                    <a:bodyPr/>
                    <a:lstStyle/>
                    <a:p>
                      <a:r>
                        <a:rPr lang="en-US" dirty="0">
                          <a:effectLst/>
                        </a:rPr>
                        <a:t>&amp;</a:t>
                      </a:r>
                    </a:p>
                  </a:txBody>
                  <a:tcPr marL="182880" marR="182880" marT="91440" marB="91440" anchor="ctr"/>
                </a:tc>
                <a:tc>
                  <a:txBody>
                    <a:bodyPr/>
                    <a:lstStyle/>
                    <a:p>
                      <a:r>
                        <a:rPr lang="en-US" u="none" strike="noStrike">
                          <a:solidFill>
                            <a:srgbClr val="0556F3"/>
                          </a:solidFill>
                          <a:effectLst/>
                          <a:hlinkClick r:id="rId2"/>
                        </a:rPr>
                        <a:t>Bitwise AND</a:t>
                      </a:r>
                      <a:endParaRPr lang="en-US">
                        <a:effectLst/>
                      </a:endParaRPr>
                    </a:p>
                  </a:txBody>
                  <a:tcPr marL="182880" marR="182880" marT="91440" marB="91440" anchor="ctr"/>
                </a:tc>
              </a:tr>
              <a:tr h="467621">
                <a:tc>
                  <a:txBody>
                    <a:bodyPr/>
                    <a:lstStyle/>
                    <a:p>
                      <a:r>
                        <a:rPr lang="en-US" dirty="0">
                          <a:effectLst/>
                        </a:rPr>
                        <a:t>|</a:t>
                      </a:r>
                    </a:p>
                  </a:txBody>
                  <a:tcPr marL="182880" marR="182880" marT="91440" marB="91440" anchor="ctr"/>
                </a:tc>
                <a:tc>
                  <a:txBody>
                    <a:bodyPr/>
                    <a:lstStyle/>
                    <a:p>
                      <a:r>
                        <a:rPr lang="en-US" u="none" strike="noStrike">
                          <a:solidFill>
                            <a:srgbClr val="0556F3"/>
                          </a:solidFill>
                          <a:effectLst/>
                          <a:hlinkClick r:id="rId2"/>
                        </a:rPr>
                        <a:t>Bitwise OR</a:t>
                      </a:r>
                      <a:endParaRPr lang="en-US">
                        <a:effectLst/>
                      </a:endParaRPr>
                    </a:p>
                  </a:txBody>
                  <a:tcPr marL="182880" marR="182880" marT="91440" marB="91440" anchor="ctr"/>
                </a:tc>
              </a:tr>
              <a:tr h="467621">
                <a:tc>
                  <a:txBody>
                    <a:bodyPr/>
                    <a:lstStyle/>
                    <a:p>
                      <a:r>
                        <a:rPr lang="en-US" dirty="0">
                          <a:effectLst/>
                        </a:rPr>
                        <a:t>^</a:t>
                      </a:r>
                    </a:p>
                  </a:txBody>
                  <a:tcPr marL="182880" marR="182880" marT="91440" marB="91440" anchor="ctr"/>
                </a:tc>
                <a:tc>
                  <a:txBody>
                    <a:bodyPr/>
                    <a:lstStyle/>
                    <a:p>
                      <a:r>
                        <a:rPr lang="en-US" u="none" strike="noStrike">
                          <a:solidFill>
                            <a:srgbClr val="0556F3"/>
                          </a:solidFill>
                          <a:effectLst/>
                          <a:hlinkClick r:id="rId2"/>
                        </a:rPr>
                        <a:t>Bitwise XOR</a:t>
                      </a:r>
                      <a:endParaRPr lang="en-US">
                        <a:effectLst/>
                      </a:endParaRPr>
                    </a:p>
                  </a:txBody>
                  <a:tcPr marL="182880" marR="182880" marT="91440" marB="91440" anchor="ctr"/>
                </a:tc>
              </a:tr>
              <a:tr h="467621">
                <a:tc>
                  <a:txBody>
                    <a:bodyPr/>
                    <a:lstStyle/>
                    <a:p>
                      <a:r>
                        <a:rPr lang="en-US" dirty="0">
                          <a:effectLst/>
                        </a:rPr>
                        <a:t>~</a:t>
                      </a:r>
                    </a:p>
                  </a:txBody>
                  <a:tcPr marL="182880" marR="182880" marT="91440" marB="91440" anchor="ctr"/>
                </a:tc>
                <a:tc>
                  <a:txBody>
                    <a:bodyPr/>
                    <a:lstStyle/>
                    <a:p>
                      <a:r>
                        <a:rPr lang="en-US" u="none" strike="noStrike">
                          <a:solidFill>
                            <a:srgbClr val="0556F3"/>
                          </a:solidFill>
                          <a:effectLst/>
                          <a:hlinkClick r:id="rId2"/>
                        </a:rPr>
                        <a:t>Bitwise complement</a:t>
                      </a:r>
                      <a:endParaRPr lang="en-US">
                        <a:effectLst/>
                      </a:endParaRPr>
                    </a:p>
                  </a:txBody>
                  <a:tcPr marL="182880" marR="182880" marT="91440" marB="91440" anchor="ctr"/>
                </a:tc>
              </a:tr>
              <a:tr h="467621">
                <a:tc>
                  <a:txBody>
                    <a:bodyPr/>
                    <a:lstStyle/>
                    <a:p>
                      <a:r>
                        <a:rPr lang="en-US" dirty="0">
                          <a:effectLst/>
                        </a:rPr>
                        <a:t>&lt;&lt;</a:t>
                      </a:r>
                    </a:p>
                  </a:txBody>
                  <a:tcPr marL="182880" marR="182880" marT="91440" marB="91440" anchor="ctr"/>
                </a:tc>
                <a:tc>
                  <a:txBody>
                    <a:bodyPr/>
                    <a:lstStyle/>
                    <a:p>
                      <a:r>
                        <a:rPr lang="en-US" u="none" strike="noStrike" dirty="0">
                          <a:solidFill>
                            <a:srgbClr val="0556F3"/>
                          </a:solidFill>
                          <a:effectLst/>
                          <a:hlinkClick r:id="rId2"/>
                        </a:rPr>
                        <a:t>Shift left</a:t>
                      </a:r>
                      <a:endParaRPr lang="en-US" dirty="0">
                        <a:effectLst/>
                      </a:endParaRPr>
                    </a:p>
                  </a:txBody>
                  <a:tcPr marL="182880" marR="182880" marT="91440" marB="91440" anchor="ctr"/>
                </a:tc>
              </a:tr>
              <a:tr h="467621">
                <a:tc>
                  <a:txBody>
                    <a:bodyPr/>
                    <a:lstStyle/>
                    <a:p>
                      <a:r>
                        <a:rPr lang="en-US">
                          <a:effectLst/>
                        </a:rPr>
                        <a:t>&gt;&gt;</a:t>
                      </a:r>
                    </a:p>
                  </a:txBody>
                  <a:tcPr marL="182880" marR="182880" marT="91440" marB="91440" anchor="ctr"/>
                </a:tc>
                <a:tc>
                  <a:txBody>
                    <a:bodyPr/>
                    <a:lstStyle/>
                    <a:p>
                      <a:r>
                        <a:rPr lang="en-US" u="none" strike="noStrike" dirty="0">
                          <a:solidFill>
                            <a:srgbClr val="0556F3"/>
                          </a:solidFill>
                          <a:effectLst/>
                          <a:hlinkClick r:id="rId2"/>
                        </a:rPr>
                        <a:t>Shift right</a:t>
                      </a:r>
                      <a:endParaRPr lang="en-US" dirty="0">
                        <a:effectLst/>
                      </a:endParaRPr>
                    </a:p>
                  </a:txBody>
                  <a:tcPr marL="182880" marR="182880" marT="91440" marB="91440" anchor="ctr"/>
                </a:tc>
              </a:tr>
              <a:tr h="374096">
                <a:tc>
                  <a:txBody>
                    <a:bodyPr/>
                    <a:lstStyle/>
                    <a:p>
                      <a:r>
                        <a:rPr lang="en-US" dirty="0" smtClean="0"/>
                        <a:t>&gt;&gt;&gt;</a:t>
                      </a:r>
                      <a:endParaRPr lang="en-US" dirty="0"/>
                    </a:p>
                  </a:txBody>
                  <a:tcPr/>
                </a:tc>
                <a:tc>
                  <a:txBody>
                    <a:bodyPr/>
                    <a:lstStyle/>
                    <a:p>
                      <a:r>
                        <a:rPr lang="en-US" u="sng" dirty="0" smtClean="0"/>
                        <a:t>Zero fill shift right operator.</a:t>
                      </a:r>
                      <a:endParaRPr lang="en-US" u="sng" dirty="0"/>
                    </a:p>
                  </a:txBody>
                  <a:tcPr/>
                </a:tc>
              </a:tr>
            </a:tbl>
          </a:graphicData>
        </a:graphic>
      </p:graphicFrame>
    </p:spTree>
    <p:extLst>
      <p:ext uri="{BB962C8B-B14F-4D97-AF65-F5344CB8AC3E}">
        <p14:creationId xmlns="" xmlns:p14="http://schemas.microsoft.com/office/powerpoint/2010/main" val="1319686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1593</Words>
  <Application>Microsoft Office PowerPoint</Application>
  <PresentationFormat>On-screen Show (4:3)</PresentationFormat>
  <Paragraphs>309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Operators in Java</vt:lpstr>
      <vt:lpstr>Operators</vt:lpstr>
      <vt:lpstr>Arithmetic Operators</vt:lpstr>
      <vt:lpstr>Modulus</vt:lpstr>
      <vt:lpstr>Unary operators</vt:lpstr>
      <vt:lpstr>The Equality and Relational Operators </vt:lpstr>
      <vt:lpstr>Logical Operators are used to construct compound conditions. Compound condition is combination of several simpler condition</vt:lpstr>
      <vt:lpstr>Boolean operators</vt:lpstr>
      <vt:lpstr>Bit wise operators</vt:lpstr>
      <vt:lpstr>Bitwise AND operator &amp; The output of bitwise AND is 1 if the corresponding bits of two operands is 1. If either bit of an operand is 0, the result of corresponding bit is evaluated to 0 </vt:lpstr>
      <vt:lpstr>Bitwise OR operator |</vt:lpstr>
      <vt:lpstr>Bitwise XOR (exclusive OR) operator ^ </vt:lpstr>
      <vt:lpstr>Bitwise complement operator ~ </vt:lpstr>
      <vt:lpstr>Twist in bitwise complement operator in C Programming </vt:lpstr>
      <vt:lpstr>2's Complement </vt:lpstr>
      <vt:lpstr>Bitwise complement of any number N is -(N+1). Here's how: </vt:lpstr>
      <vt:lpstr>Bit wise Shift Operators in java programming </vt:lpstr>
      <vt:lpstr>Right Shift Operator</vt:lpstr>
      <vt:lpstr>Diagrammatic Representation</vt:lpstr>
      <vt:lpstr>Application of Bitwise Right Shift Operator </vt:lpstr>
      <vt:lpstr>Example</vt:lpstr>
      <vt:lpstr>Left Shift Operator </vt:lpstr>
      <vt:lpstr>Diagrammatic left shift operator</vt:lpstr>
      <vt:lpstr>Application of Bitwise Left Shift Operator </vt:lpstr>
      <vt:lpstr>Example</vt:lpstr>
      <vt:lpstr>Zero fill Right shift operator</vt:lpstr>
      <vt:lpstr>Interview question</vt:lpstr>
      <vt:lpstr>Member Operator(.)</vt:lpstr>
      <vt:lpstr>Instanceof operator</vt:lpstr>
      <vt:lpstr>Sample program</vt:lpstr>
      <vt:lpstr>new operator</vt:lpstr>
      <vt:lpstr>Cast operator</vt:lpstr>
      <vt:lpstr>Priority of operators. </vt:lpstr>
      <vt:lpstr>Operators precedence and Associativity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in Java</dc:title>
  <dc:creator>Welcome</dc:creator>
  <cp:lastModifiedBy>Welcome</cp:lastModifiedBy>
  <cp:revision>55</cp:revision>
  <dcterms:created xsi:type="dcterms:W3CDTF">2020-05-11T14:33:17Z</dcterms:created>
  <dcterms:modified xsi:type="dcterms:W3CDTF">2022-08-17T13:57:09Z</dcterms:modified>
</cp:coreProperties>
</file>