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81" r:id="rId23"/>
    <p:sldId id="278" r:id="rId24"/>
    <p:sldId id="279" r:id="rId25"/>
    <p:sldId id="282" r:id="rId26"/>
    <p:sldId id="283" r:id="rId27"/>
    <p:sldId id="280" r:id="rId28"/>
    <p:sldId id="276"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29"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95EA6-89D0-42BB-8923-0861D27A915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80FF6-2741-423A-BFDF-1A50A41D7952}" type="slidenum">
              <a:rPr lang="en-US" smtClean="0"/>
              <a:t>‹#›</a:t>
            </a:fld>
            <a:endParaRPr lang="en-US"/>
          </a:p>
        </p:txBody>
      </p:sp>
    </p:spTree>
    <p:extLst>
      <p:ext uri="{BB962C8B-B14F-4D97-AF65-F5344CB8AC3E}">
        <p14:creationId xmlns:p14="http://schemas.microsoft.com/office/powerpoint/2010/main" val="27707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95EA6-89D0-42BB-8923-0861D27A915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80FF6-2741-423A-BFDF-1A50A41D7952}" type="slidenum">
              <a:rPr lang="en-US" smtClean="0"/>
              <a:t>‹#›</a:t>
            </a:fld>
            <a:endParaRPr lang="en-US"/>
          </a:p>
        </p:txBody>
      </p:sp>
    </p:spTree>
    <p:extLst>
      <p:ext uri="{BB962C8B-B14F-4D97-AF65-F5344CB8AC3E}">
        <p14:creationId xmlns:p14="http://schemas.microsoft.com/office/powerpoint/2010/main" val="208215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95EA6-89D0-42BB-8923-0861D27A915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80FF6-2741-423A-BFDF-1A50A41D7952}" type="slidenum">
              <a:rPr lang="en-US" smtClean="0"/>
              <a:t>‹#›</a:t>
            </a:fld>
            <a:endParaRPr lang="en-US"/>
          </a:p>
        </p:txBody>
      </p:sp>
    </p:spTree>
    <p:extLst>
      <p:ext uri="{BB962C8B-B14F-4D97-AF65-F5344CB8AC3E}">
        <p14:creationId xmlns:p14="http://schemas.microsoft.com/office/powerpoint/2010/main" val="258829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95EA6-89D0-42BB-8923-0861D27A915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80FF6-2741-423A-BFDF-1A50A41D7952}" type="slidenum">
              <a:rPr lang="en-US" smtClean="0"/>
              <a:t>‹#›</a:t>
            </a:fld>
            <a:endParaRPr lang="en-US"/>
          </a:p>
        </p:txBody>
      </p:sp>
    </p:spTree>
    <p:extLst>
      <p:ext uri="{BB962C8B-B14F-4D97-AF65-F5344CB8AC3E}">
        <p14:creationId xmlns:p14="http://schemas.microsoft.com/office/powerpoint/2010/main" val="239087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B95EA6-89D0-42BB-8923-0861D27A915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80FF6-2741-423A-BFDF-1A50A41D7952}" type="slidenum">
              <a:rPr lang="en-US" smtClean="0"/>
              <a:t>‹#›</a:t>
            </a:fld>
            <a:endParaRPr lang="en-US"/>
          </a:p>
        </p:txBody>
      </p:sp>
    </p:spTree>
    <p:extLst>
      <p:ext uri="{BB962C8B-B14F-4D97-AF65-F5344CB8AC3E}">
        <p14:creationId xmlns:p14="http://schemas.microsoft.com/office/powerpoint/2010/main" val="41221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B95EA6-89D0-42BB-8923-0861D27A9154}"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80FF6-2741-423A-BFDF-1A50A41D7952}" type="slidenum">
              <a:rPr lang="en-US" smtClean="0"/>
              <a:t>‹#›</a:t>
            </a:fld>
            <a:endParaRPr lang="en-US"/>
          </a:p>
        </p:txBody>
      </p:sp>
    </p:spTree>
    <p:extLst>
      <p:ext uri="{BB962C8B-B14F-4D97-AF65-F5344CB8AC3E}">
        <p14:creationId xmlns:p14="http://schemas.microsoft.com/office/powerpoint/2010/main" val="287062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B95EA6-89D0-42BB-8923-0861D27A9154}"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80FF6-2741-423A-BFDF-1A50A41D7952}" type="slidenum">
              <a:rPr lang="en-US" smtClean="0"/>
              <a:t>‹#›</a:t>
            </a:fld>
            <a:endParaRPr lang="en-US"/>
          </a:p>
        </p:txBody>
      </p:sp>
    </p:spTree>
    <p:extLst>
      <p:ext uri="{BB962C8B-B14F-4D97-AF65-F5344CB8AC3E}">
        <p14:creationId xmlns:p14="http://schemas.microsoft.com/office/powerpoint/2010/main" val="212914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B95EA6-89D0-42BB-8923-0861D27A9154}" type="datetimeFigureOut">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80FF6-2741-423A-BFDF-1A50A41D7952}" type="slidenum">
              <a:rPr lang="en-US" smtClean="0"/>
              <a:t>‹#›</a:t>
            </a:fld>
            <a:endParaRPr lang="en-US"/>
          </a:p>
        </p:txBody>
      </p:sp>
    </p:spTree>
    <p:extLst>
      <p:ext uri="{BB962C8B-B14F-4D97-AF65-F5344CB8AC3E}">
        <p14:creationId xmlns:p14="http://schemas.microsoft.com/office/powerpoint/2010/main" val="192027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95EA6-89D0-42BB-8923-0861D27A9154}"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80FF6-2741-423A-BFDF-1A50A41D7952}" type="slidenum">
              <a:rPr lang="en-US" smtClean="0"/>
              <a:t>‹#›</a:t>
            </a:fld>
            <a:endParaRPr lang="en-US"/>
          </a:p>
        </p:txBody>
      </p:sp>
    </p:spTree>
    <p:extLst>
      <p:ext uri="{BB962C8B-B14F-4D97-AF65-F5344CB8AC3E}">
        <p14:creationId xmlns:p14="http://schemas.microsoft.com/office/powerpoint/2010/main" val="399666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B95EA6-89D0-42BB-8923-0861D27A9154}"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80FF6-2741-423A-BFDF-1A50A41D7952}" type="slidenum">
              <a:rPr lang="en-US" smtClean="0"/>
              <a:t>‹#›</a:t>
            </a:fld>
            <a:endParaRPr lang="en-US"/>
          </a:p>
        </p:txBody>
      </p:sp>
    </p:spTree>
    <p:extLst>
      <p:ext uri="{BB962C8B-B14F-4D97-AF65-F5344CB8AC3E}">
        <p14:creationId xmlns:p14="http://schemas.microsoft.com/office/powerpoint/2010/main" val="52850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B95EA6-89D0-42BB-8923-0861D27A9154}"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80FF6-2741-423A-BFDF-1A50A41D7952}" type="slidenum">
              <a:rPr lang="en-US" smtClean="0"/>
              <a:t>‹#›</a:t>
            </a:fld>
            <a:endParaRPr lang="en-US"/>
          </a:p>
        </p:txBody>
      </p:sp>
    </p:spTree>
    <p:extLst>
      <p:ext uri="{BB962C8B-B14F-4D97-AF65-F5344CB8AC3E}">
        <p14:creationId xmlns:p14="http://schemas.microsoft.com/office/powerpoint/2010/main" val="143594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95EA6-89D0-42BB-8923-0861D27A9154}" type="datetimeFigureOut">
              <a:rPr lang="en-US" smtClean="0"/>
              <a:t>5/28/2020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80FF6-2741-423A-BFDF-1A50A41D7952}" type="slidenum">
              <a:rPr lang="en-US" smtClean="0"/>
              <a:t>‹#›</a:t>
            </a:fld>
            <a:endParaRPr lang="en-US"/>
          </a:p>
        </p:txBody>
      </p:sp>
    </p:spTree>
    <p:extLst>
      <p:ext uri="{BB962C8B-B14F-4D97-AF65-F5344CB8AC3E}">
        <p14:creationId xmlns:p14="http://schemas.microsoft.com/office/powerpoint/2010/main" val="2587347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Polymorphism</a:t>
            </a:r>
            <a:endParaRPr lang="en-US" dirty="0"/>
          </a:p>
        </p:txBody>
      </p:sp>
      <p:sp>
        <p:nvSpPr>
          <p:cNvPr id="3" name="Subtitle 2"/>
          <p:cNvSpPr>
            <a:spLocks noGrp="1"/>
          </p:cNvSpPr>
          <p:nvPr>
            <p:ph type="subTitle" idx="1"/>
          </p:nvPr>
        </p:nvSpPr>
        <p:spPr/>
        <p:txBody>
          <a:bodyPr/>
          <a:lstStyle/>
          <a:p>
            <a:r>
              <a:rPr lang="en-US" dirty="0" smtClean="0"/>
              <a:t>In Java</a:t>
            </a:r>
            <a:endParaRPr lang="en-US" dirty="0"/>
          </a:p>
        </p:txBody>
      </p:sp>
    </p:spTree>
    <p:extLst>
      <p:ext uri="{BB962C8B-B14F-4D97-AF65-F5344CB8AC3E}">
        <p14:creationId xmlns:p14="http://schemas.microsoft.com/office/powerpoint/2010/main" val="4130369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dirty="0" smtClean="0"/>
              <a:t>Method signature arises because any one of the following reason</a:t>
            </a:r>
            <a:endParaRPr lang="en-US" sz="2800" dirty="0"/>
          </a:p>
        </p:txBody>
      </p:sp>
      <p:sp>
        <p:nvSpPr>
          <p:cNvPr id="3" name="Content Placeholder 2"/>
          <p:cNvSpPr>
            <a:spLocks noGrp="1"/>
          </p:cNvSpPr>
          <p:nvPr>
            <p:ph idx="1"/>
          </p:nvPr>
        </p:nvSpPr>
        <p:spPr>
          <a:xfrm>
            <a:off x="457200" y="1219200"/>
            <a:ext cx="8229600" cy="4906963"/>
          </a:xfrm>
        </p:spPr>
        <p:txBody>
          <a:bodyPr/>
          <a:lstStyle/>
          <a:p>
            <a:r>
              <a:rPr lang="en-US" dirty="0" smtClean="0"/>
              <a:t>There may be difference in the number of parameters passed to the methods.</a:t>
            </a:r>
          </a:p>
          <a:p>
            <a:r>
              <a:rPr lang="en-US" dirty="0" smtClean="0"/>
              <a:t>Void add(</a:t>
            </a:r>
            <a:r>
              <a:rPr lang="en-US" dirty="0" err="1" smtClean="0"/>
              <a:t>int</a:t>
            </a:r>
            <a:r>
              <a:rPr lang="en-US" dirty="0" smtClean="0"/>
              <a:t> a , </a:t>
            </a:r>
            <a:r>
              <a:rPr lang="en-US" dirty="0" err="1" smtClean="0"/>
              <a:t>int</a:t>
            </a:r>
            <a:r>
              <a:rPr lang="en-US" dirty="0" smtClean="0"/>
              <a:t> b)</a:t>
            </a:r>
          </a:p>
          <a:p>
            <a:r>
              <a:rPr lang="en-US" dirty="0" smtClean="0"/>
              <a:t>Void add(</a:t>
            </a:r>
            <a:r>
              <a:rPr lang="en-US" dirty="0" err="1" smtClean="0"/>
              <a:t>int</a:t>
            </a:r>
            <a:r>
              <a:rPr lang="en-US" dirty="0" smtClean="0"/>
              <a:t> a, </a:t>
            </a:r>
            <a:r>
              <a:rPr lang="en-US" dirty="0" err="1" smtClean="0"/>
              <a:t>int</a:t>
            </a:r>
            <a:r>
              <a:rPr lang="en-US" dirty="0" smtClean="0"/>
              <a:t> b, </a:t>
            </a:r>
            <a:r>
              <a:rPr lang="en-US" dirty="0" err="1" smtClean="0"/>
              <a:t>int</a:t>
            </a:r>
            <a:r>
              <a:rPr lang="en-US" dirty="0" smtClean="0"/>
              <a:t> c)</a:t>
            </a:r>
          </a:p>
          <a:p>
            <a:r>
              <a:rPr lang="en-US" dirty="0" smtClean="0"/>
              <a:t>In this case.</a:t>
            </a:r>
          </a:p>
          <a:p>
            <a:r>
              <a:rPr lang="en-US" dirty="0" err="1" smtClean="0"/>
              <a:t>S.add</a:t>
            </a:r>
            <a:r>
              <a:rPr lang="en-US" dirty="0" smtClean="0"/>
              <a:t>(10,20)—first method</a:t>
            </a:r>
          </a:p>
          <a:p>
            <a:r>
              <a:rPr lang="en-US" dirty="0" err="1" smtClean="0"/>
              <a:t>S.add</a:t>
            </a:r>
            <a:r>
              <a:rPr lang="en-US" dirty="0" smtClean="0"/>
              <a:t>(10,20,30)—second method.</a:t>
            </a:r>
            <a:endParaRPr lang="en-US" dirty="0"/>
          </a:p>
        </p:txBody>
      </p:sp>
    </p:spTree>
    <p:extLst>
      <p:ext uri="{BB962C8B-B14F-4D97-AF65-F5344CB8AC3E}">
        <p14:creationId xmlns:p14="http://schemas.microsoft.com/office/powerpoint/2010/main" val="1501510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t>There may be difference in data type of parameters.</a:t>
            </a:r>
          </a:p>
          <a:p>
            <a:r>
              <a:rPr lang="en-US" dirty="0" smtClean="0"/>
              <a:t>Void add(</a:t>
            </a:r>
            <a:r>
              <a:rPr lang="en-US" dirty="0" err="1" smtClean="0"/>
              <a:t>int</a:t>
            </a:r>
            <a:r>
              <a:rPr lang="en-US" dirty="0" smtClean="0"/>
              <a:t> a , float b)</a:t>
            </a:r>
          </a:p>
          <a:p>
            <a:r>
              <a:rPr lang="en-US" dirty="0" smtClean="0"/>
              <a:t>Void add(double a , double b)</a:t>
            </a:r>
          </a:p>
          <a:p>
            <a:r>
              <a:rPr lang="en-US" dirty="0" smtClean="0"/>
              <a:t>In this case add(10, 5.5f)---first method.</a:t>
            </a:r>
          </a:p>
          <a:p>
            <a:r>
              <a:rPr lang="en-US" dirty="0" smtClean="0"/>
              <a:t>add(10.5,25.5)—second method.</a:t>
            </a:r>
          </a:p>
          <a:p>
            <a:pPr marL="0" indent="0">
              <a:buNone/>
            </a:pPr>
            <a:r>
              <a:rPr lang="en-US" dirty="0" smtClean="0">
                <a:sym typeface="Wingdings" pitchFamily="2" charset="2"/>
              </a:rPr>
              <a:t>There may be difference in the sequence(orderliness) of the parameters</a:t>
            </a:r>
          </a:p>
          <a:p>
            <a:r>
              <a:rPr lang="en-US" dirty="0" smtClean="0"/>
              <a:t>Void add(</a:t>
            </a:r>
            <a:r>
              <a:rPr lang="en-US" dirty="0" err="1" smtClean="0"/>
              <a:t>int</a:t>
            </a:r>
            <a:r>
              <a:rPr lang="en-US" dirty="0" smtClean="0"/>
              <a:t> a , float b)</a:t>
            </a:r>
          </a:p>
          <a:p>
            <a:r>
              <a:rPr lang="en-US" smtClean="0"/>
              <a:t>Void add(float </a:t>
            </a:r>
            <a:r>
              <a:rPr lang="en-US" dirty="0" smtClean="0"/>
              <a:t>a , </a:t>
            </a:r>
            <a:r>
              <a:rPr lang="en-US" dirty="0" err="1" smtClean="0"/>
              <a:t>int</a:t>
            </a:r>
            <a:r>
              <a:rPr lang="en-US" dirty="0" smtClean="0"/>
              <a:t> b)</a:t>
            </a:r>
          </a:p>
          <a:p>
            <a:r>
              <a:rPr lang="en-US" dirty="0" smtClean="0"/>
              <a:t>So JVM matches the values passed to the method at the time of method call with the method signature and picks up the appropriate method.</a:t>
            </a:r>
          </a:p>
          <a:p>
            <a:r>
              <a:rPr lang="en-US" b="1" dirty="0" smtClean="0"/>
              <a:t>Method signature helps JVM to identify the correct method.</a:t>
            </a:r>
          </a:p>
          <a:p>
            <a:pPr marL="0" indent="0">
              <a:buNone/>
            </a:pPr>
            <a:endParaRPr lang="en-US" dirty="0"/>
          </a:p>
        </p:txBody>
      </p:sp>
    </p:spTree>
    <p:extLst>
      <p:ext uri="{BB962C8B-B14F-4D97-AF65-F5344CB8AC3E}">
        <p14:creationId xmlns:p14="http://schemas.microsoft.com/office/powerpoint/2010/main" val="3811332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Writing two or more methods in the same class in such a way that each method has same name but different signatures is called </a:t>
            </a:r>
            <a:r>
              <a:rPr lang="en-US" b="1" dirty="0" smtClean="0"/>
              <a:t>method overloading.</a:t>
            </a:r>
          </a:p>
          <a:p>
            <a:r>
              <a:rPr lang="en-US" dirty="0" smtClean="0"/>
              <a:t> Now JVM can recognizes the differences and act call accordingly.</a:t>
            </a:r>
          </a:p>
          <a:p>
            <a:r>
              <a:rPr lang="en-US" dirty="0" smtClean="0"/>
              <a:t>It is not possible if the programmer wants to write the two methods in the same class with out any of these differences. </a:t>
            </a:r>
          </a:p>
          <a:p>
            <a:r>
              <a:rPr lang="en-US" dirty="0" smtClean="0"/>
              <a:t>Doing so will come under writing duplicate methods.</a:t>
            </a:r>
            <a:endParaRPr lang="en-US" dirty="0"/>
          </a:p>
        </p:txBody>
      </p:sp>
    </p:spTree>
    <p:extLst>
      <p:ext uri="{BB962C8B-B14F-4D97-AF65-F5344CB8AC3E}">
        <p14:creationId xmlns:p14="http://schemas.microsoft.com/office/powerpoint/2010/main" val="67149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0"/>
            <a:ext cx="8229600" cy="6126163"/>
          </a:xfrm>
        </p:spPr>
        <p:txBody>
          <a:bodyPr>
            <a:normAutofit lnSpcReduction="10000"/>
          </a:bodyPr>
          <a:lstStyle/>
          <a:p>
            <a:r>
              <a:rPr lang="en-US" dirty="0" smtClean="0"/>
              <a:t> observe the methods in the super class and subclass.</a:t>
            </a:r>
          </a:p>
          <a:p>
            <a:r>
              <a:rPr lang="en-US" dirty="0" smtClean="0"/>
              <a:t>Void calculate(double x)</a:t>
            </a:r>
          </a:p>
          <a:p>
            <a:r>
              <a:rPr lang="en-US" dirty="0" smtClean="0"/>
              <a:t>Void calculate(double x)</a:t>
            </a:r>
          </a:p>
          <a:p>
            <a:r>
              <a:rPr lang="en-US" dirty="0" smtClean="0"/>
              <a:t>These two methods have same name and same signature and there is no difference any where in the parameters.</a:t>
            </a:r>
          </a:p>
          <a:p>
            <a:r>
              <a:rPr lang="en-US" dirty="0" smtClean="0"/>
              <a:t>Depends upon the objects it will call the methods. </a:t>
            </a:r>
          </a:p>
          <a:p>
            <a:r>
              <a:rPr lang="en-US" dirty="0" smtClean="0"/>
              <a:t>Subclass object calls subclass method.</a:t>
            </a:r>
          </a:p>
          <a:p>
            <a:r>
              <a:rPr lang="en-US" dirty="0" smtClean="0"/>
              <a:t>Super class object calls the super class method.</a:t>
            </a:r>
            <a:endParaRPr lang="en-US" dirty="0"/>
          </a:p>
        </p:txBody>
      </p:sp>
    </p:spTree>
    <p:extLst>
      <p:ext uri="{BB962C8B-B14F-4D97-AF65-F5344CB8AC3E}">
        <p14:creationId xmlns:p14="http://schemas.microsoft.com/office/powerpoint/2010/main" val="3292000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idx="1"/>
          </p:nvPr>
        </p:nvSpPr>
        <p:spPr/>
        <p:txBody>
          <a:bodyPr/>
          <a:lstStyle/>
          <a:p>
            <a:r>
              <a:rPr lang="en-US" dirty="0" smtClean="0"/>
              <a:t>Writing two or more methods in super and sub classes such methods have same name and same signatures is called method overriding.</a:t>
            </a:r>
          </a:p>
          <a:p>
            <a:r>
              <a:rPr lang="en-US" dirty="0" smtClean="0"/>
              <a:t>JVM decide after creating the object and depends upon the object it will call the appropriate method.</a:t>
            </a:r>
            <a:endParaRPr lang="en-US" dirty="0"/>
          </a:p>
        </p:txBody>
      </p:sp>
    </p:spTree>
    <p:extLst>
      <p:ext uri="{BB962C8B-B14F-4D97-AF65-F5344CB8AC3E}">
        <p14:creationId xmlns:p14="http://schemas.microsoft.com/office/powerpoint/2010/main" val="3778319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smtClean="0"/>
              <a:t>Difference Method Overloading and Overriding</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7592212"/>
              </p:ext>
            </p:extLst>
          </p:nvPr>
        </p:nvGraphicFramePr>
        <p:xfrm>
          <a:off x="457200" y="838200"/>
          <a:ext cx="8229600" cy="5791199"/>
        </p:xfrm>
        <a:graphic>
          <a:graphicData uri="http://schemas.openxmlformats.org/drawingml/2006/table">
            <a:tbl>
              <a:tblPr firstRow="1" bandRow="1">
                <a:tableStyleId>{5C22544A-7EE6-4342-B048-85BDC9FD1C3A}</a:tableStyleId>
              </a:tblPr>
              <a:tblGrid>
                <a:gridCol w="4114800"/>
                <a:gridCol w="4114800"/>
              </a:tblGrid>
              <a:tr h="384675">
                <a:tc>
                  <a:txBody>
                    <a:bodyPr/>
                    <a:lstStyle/>
                    <a:p>
                      <a:r>
                        <a:rPr lang="en-US" dirty="0" smtClean="0"/>
                        <a:t>Method Overloading</a:t>
                      </a:r>
                      <a:endParaRPr lang="en-US" dirty="0"/>
                    </a:p>
                  </a:txBody>
                  <a:tcPr/>
                </a:tc>
                <a:tc>
                  <a:txBody>
                    <a:bodyPr/>
                    <a:lstStyle/>
                    <a:p>
                      <a:r>
                        <a:rPr lang="en-US" dirty="0" smtClean="0"/>
                        <a:t>Method overriding</a:t>
                      </a:r>
                      <a:endParaRPr lang="en-US" dirty="0"/>
                    </a:p>
                  </a:txBody>
                  <a:tcPr/>
                </a:tc>
              </a:tr>
              <a:tr h="663959">
                <a:tc>
                  <a:txBody>
                    <a:bodyPr/>
                    <a:lstStyle/>
                    <a:p>
                      <a:r>
                        <a:rPr lang="en-US" dirty="0" smtClean="0"/>
                        <a:t>Writing two</a:t>
                      </a:r>
                      <a:r>
                        <a:rPr lang="en-US" baseline="0" dirty="0" smtClean="0"/>
                        <a:t> or more methods with the same name but with different signatures .</a:t>
                      </a:r>
                      <a:endParaRPr lang="en-US" dirty="0"/>
                    </a:p>
                  </a:txBody>
                  <a:tcPr/>
                </a:tc>
                <a:tc>
                  <a:txBody>
                    <a:bodyPr/>
                    <a:lstStyle/>
                    <a:p>
                      <a:r>
                        <a:rPr lang="en-US" dirty="0" smtClean="0"/>
                        <a:t>Writing two</a:t>
                      </a:r>
                      <a:r>
                        <a:rPr lang="en-US" baseline="0" dirty="0" smtClean="0"/>
                        <a:t> or more methods with the same name and same signatures.</a:t>
                      </a:r>
                      <a:endParaRPr lang="en-US" dirty="0"/>
                    </a:p>
                  </a:txBody>
                  <a:tcPr/>
                </a:tc>
              </a:tr>
              <a:tr h="663959">
                <a:tc>
                  <a:txBody>
                    <a:bodyPr/>
                    <a:lstStyle/>
                    <a:p>
                      <a:r>
                        <a:rPr lang="en-US" dirty="0" smtClean="0"/>
                        <a:t>Method overloading is done in the same class</a:t>
                      </a:r>
                      <a:endParaRPr lang="en-US" dirty="0"/>
                    </a:p>
                  </a:txBody>
                  <a:tcPr/>
                </a:tc>
                <a:tc>
                  <a:txBody>
                    <a:bodyPr/>
                    <a:lstStyle/>
                    <a:p>
                      <a:r>
                        <a:rPr lang="en-US" dirty="0" smtClean="0"/>
                        <a:t>Method overriding</a:t>
                      </a:r>
                      <a:r>
                        <a:rPr lang="en-US" baseline="0" dirty="0" smtClean="0"/>
                        <a:t> is done in super and sub class</a:t>
                      </a:r>
                      <a:endParaRPr lang="en-US" dirty="0"/>
                    </a:p>
                  </a:txBody>
                  <a:tcPr/>
                </a:tc>
              </a:tr>
              <a:tr h="663959">
                <a:tc>
                  <a:txBody>
                    <a:bodyPr/>
                    <a:lstStyle/>
                    <a:p>
                      <a:r>
                        <a:rPr lang="en-US" dirty="0" smtClean="0"/>
                        <a:t>In method over</a:t>
                      </a:r>
                      <a:r>
                        <a:rPr lang="en-US" baseline="0" dirty="0" smtClean="0"/>
                        <a:t> loading, method return type can be same or different</a:t>
                      </a:r>
                      <a:endParaRPr lang="en-US" dirty="0"/>
                    </a:p>
                  </a:txBody>
                  <a:tcPr/>
                </a:tc>
                <a:tc>
                  <a:txBody>
                    <a:bodyPr/>
                    <a:lstStyle/>
                    <a:p>
                      <a:r>
                        <a:rPr lang="en-US" dirty="0" smtClean="0"/>
                        <a:t>In this,</a:t>
                      </a:r>
                      <a:r>
                        <a:rPr lang="en-US" baseline="0" dirty="0" smtClean="0"/>
                        <a:t> method return type should be also be same.</a:t>
                      </a:r>
                      <a:endParaRPr lang="en-US" dirty="0"/>
                    </a:p>
                  </a:txBody>
                  <a:tcPr/>
                </a:tc>
              </a:tr>
              <a:tr h="948513">
                <a:tc>
                  <a:txBody>
                    <a:bodyPr/>
                    <a:lstStyle/>
                    <a:p>
                      <a:r>
                        <a:rPr lang="en-US" dirty="0" smtClean="0"/>
                        <a:t>JVM decides</a:t>
                      </a:r>
                      <a:r>
                        <a:rPr lang="en-US" baseline="0" dirty="0" smtClean="0"/>
                        <a:t> which method is called depending on the difference in method signatures</a:t>
                      </a:r>
                      <a:endParaRPr lang="en-US" dirty="0"/>
                    </a:p>
                  </a:txBody>
                  <a:tcPr/>
                </a:tc>
                <a:tc>
                  <a:txBody>
                    <a:bodyPr/>
                    <a:lstStyle/>
                    <a:p>
                      <a:r>
                        <a:rPr lang="en-US" dirty="0" smtClean="0"/>
                        <a:t>JVM decides which method is called depending on the data type(class) of the object used to call the method</a:t>
                      </a:r>
                      <a:endParaRPr lang="en-US" dirty="0"/>
                    </a:p>
                  </a:txBody>
                  <a:tcPr/>
                </a:tc>
              </a:tr>
              <a:tr h="1233067">
                <a:tc>
                  <a:txBody>
                    <a:bodyPr/>
                    <a:lstStyle/>
                    <a:p>
                      <a:r>
                        <a:rPr lang="en-US" dirty="0" smtClean="0"/>
                        <a:t>Method overloading is done</a:t>
                      </a:r>
                      <a:r>
                        <a:rPr lang="en-US" baseline="0" dirty="0" smtClean="0"/>
                        <a:t> when the programmer want to extend the already available features</a:t>
                      </a:r>
                      <a:endParaRPr lang="en-US" dirty="0"/>
                    </a:p>
                  </a:txBody>
                  <a:tcPr/>
                </a:tc>
                <a:tc>
                  <a:txBody>
                    <a:bodyPr/>
                    <a:lstStyle/>
                    <a:p>
                      <a:r>
                        <a:rPr lang="en-US" dirty="0" smtClean="0"/>
                        <a:t>Method overriding is done when the programmer want to provide a different implementation(body) for the same</a:t>
                      </a:r>
                      <a:r>
                        <a:rPr lang="en-US" baseline="0" dirty="0" smtClean="0"/>
                        <a:t> feature.</a:t>
                      </a:r>
                      <a:endParaRPr lang="en-US" dirty="0"/>
                    </a:p>
                  </a:txBody>
                  <a:tcPr/>
                </a:tc>
              </a:tr>
              <a:tr h="1233067">
                <a:tc>
                  <a:txBody>
                    <a:bodyPr/>
                    <a:lstStyle/>
                    <a:p>
                      <a:r>
                        <a:rPr lang="en-US" dirty="0" smtClean="0"/>
                        <a:t>Method overloading</a:t>
                      </a:r>
                      <a:r>
                        <a:rPr lang="en-US" baseline="0" dirty="0" smtClean="0"/>
                        <a:t> is code refinement. Same method is refined to perform different task.</a:t>
                      </a:r>
                      <a:endParaRPr lang="en-US" dirty="0"/>
                    </a:p>
                  </a:txBody>
                  <a:tcPr/>
                </a:tc>
                <a:tc>
                  <a:txBody>
                    <a:bodyPr/>
                    <a:lstStyle/>
                    <a:p>
                      <a:r>
                        <a:rPr lang="en-US" dirty="0" smtClean="0"/>
                        <a:t>Method overriding</a:t>
                      </a:r>
                      <a:r>
                        <a:rPr lang="en-US" baseline="0" dirty="0" smtClean="0"/>
                        <a:t> is  code replacement. The sub class method overrides(replaces) the super class method.</a:t>
                      </a:r>
                      <a:endParaRPr lang="en-US" dirty="0"/>
                    </a:p>
                  </a:txBody>
                  <a:tcPr/>
                </a:tc>
              </a:tr>
            </a:tbl>
          </a:graphicData>
        </a:graphic>
      </p:graphicFrame>
    </p:spTree>
    <p:extLst>
      <p:ext uri="{BB962C8B-B14F-4D97-AF65-F5344CB8AC3E}">
        <p14:creationId xmlns:p14="http://schemas.microsoft.com/office/powerpoint/2010/main" val="1330167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Static Polymorphism</a:t>
            </a: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smtClean="0"/>
              <a:t>Polymorphism exhibited at the compile time is called static polymorphism.</a:t>
            </a:r>
          </a:p>
          <a:p>
            <a:r>
              <a:rPr lang="en-US" dirty="0" smtClean="0"/>
              <a:t>Here compiler knows with out any ambiguity which method is called at the time of compilation.</a:t>
            </a:r>
          </a:p>
          <a:p>
            <a:r>
              <a:rPr lang="en-US" dirty="0" smtClean="0"/>
              <a:t>Of course JVM executes the methods later, but the compiler know and can bind the method call with the method code at the time of compilation</a:t>
            </a:r>
          </a:p>
          <a:p>
            <a:r>
              <a:rPr lang="en-US" dirty="0" smtClean="0"/>
              <a:t>Static binding or compile time polymorphism.</a:t>
            </a:r>
            <a:endParaRPr lang="en-US" dirty="0"/>
          </a:p>
        </p:txBody>
      </p:sp>
    </p:spTree>
    <p:extLst>
      <p:ext uri="{BB962C8B-B14F-4D97-AF65-F5344CB8AC3E}">
        <p14:creationId xmlns:p14="http://schemas.microsoft.com/office/powerpoint/2010/main" val="1134505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lstStyle/>
          <a:p>
            <a:r>
              <a:rPr lang="en-US" dirty="0" smtClean="0"/>
              <a:t>Method overloading and method overriding are achieved by using static methods, private and final.</a:t>
            </a:r>
          </a:p>
          <a:p>
            <a:r>
              <a:rPr lang="en-US" dirty="0" smtClean="0"/>
              <a:t>Why these are examples of static polymorphism is because they maintain only one copy in the memory and it shares to all the objects of class.</a:t>
            </a:r>
          </a:p>
          <a:p>
            <a:r>
              <a:rPr lang="en-US" dirty="0" smtClean="0"/>
              <a:t>So java compiler know when this method to called at a compile time only.</a:t>
            </a:r>
            <a:endParaRPr lang="en-US" dirty="0"/>
          </a:p>
        </p:txBody>
      </p:sp>
    </p:spTree>
    <p:extLst>
      <p:ext uri="{BB962C8B-B14F-4D97-AF65-F5344CB8AC3E}">
        <p14:creationId xmlns:p14="http://schemas.microsoft.com/office/powerpoint/2010/main" val="399106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with static methods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static method whose single copy is shared by all the objects of classes.</a:t>
            </a:r>
          </a:p>
          <a:p>
            <a:r>
              <a:rPr lang="en-US" dirty="0" smtClean="0"/>
              <a:t>Static methods belong to class rather than objects.</a:t>
            </a:r>
          </a:p>
          <a:p>
            <a:r>
              <a:rPr lang="en-US" dirty="0" smtClean="0"/>
              <a:t>So they are called class methods.</a:t>
            </a:r>
          </a:p>
          <a:p>
            <a:r>
              <a:rPr lang="en-US" dirty="0" smtClean="0"/>
              <a:t>When static methods are overridden and overloaded, since they don’t depend on the objects, the Java compiler need not wait till the object are created to understand which method is called.</a:t>
            </a:r>
            <a:endParaRPr lang="en-US" dirty="0"/>
          </a:p>
        </p:txBody>
      </p:sp>
    </p:spTree>
    <p:extLst>
      <p:ext uri="{BB962C8B-B14F-4D97-AF65-F5344CB8AC3E}">
        <p14:creationId xmlns:p14="http://schemas.microsoft.com/office/powerpoint/2010/main" val="2868284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dirty="0" smtClean="0"/>
              <a:t>Write a program to use super class reference to call.</a:t>
            </a:r>
            <a:endParaRPr lang="en-US" sz="2800" dirty="0"/>
          </a:p>
        </p:txBody>
      </p:sp>
      <p:sp>
        <p:nvSpPr>
          <p:cNvPr id="3" name="Content Placeholder 2"/>
          <p:cNvSpPr>
            <a:spLocks noGrp="1"/>
          </p:cNvSpPr>
          <p:nvPr>
            <p:ph idx="1"/>
          </p:nvPr>
        </p:nvSpPr>
        <p:spPr>
          <a:xfrm>
            <a:off x="457200" y="990600"/>
            <a:ext cx="8229600" cy="5410200"/>
          </a:xfrm>
        </p:spPr>
        <p:txBody>
          <a:bodyPr>
            <a:normAutofit fontScale="32500" lnSpcReduction="20000"/>
          </a:bodyPr>
          <a:lstStyle/>
          <a:p>
            <a:r>
              <a:rPr lang="en-US" b="1" dirty="0"/>
              <a:t>package com.polymorphism.in;</a:t>
            </a:r>
          </a:p>
          <a:p>
            <a:endParaRPr lang="en-US" dirty="0"/>
          </a:p>
          <a:p>
            <a:r>
              <a:rPr lang="en-US" b="1" dirty="0"/>
              <a:t>class One1</a:t>
            </a:r>
          </a:p>
          <a:p>
            <a:r>
              <a:rPr lang="en-US" dirty="0"/>
              <a:t>{// method to calculate square value</a:t>
            </a:r>
          </a:p>
          <a:p>
            <a:r>
              <a:rPr lang="en-US" b="1" dirty="0"/>
              <a:t>static void Calculate(double x)</a:t>
            </a:r>
          </a:p>
          <a:p>
            <a:r>
              <a:rPr lang="en-US" dirty="0"/>
              <a:t>{</a:t>
            </a:r>
          </a:p>
          <a:p>
            <a:r>
              <a:rPr lang="en-US" dirty="0" err="1"/>
              <a:t>System.</a:t>
            </a:r>
            <a:r>
              <a:rPr lang="en-US" b="1" i="1" dirty="0" err="1"/>
              <a:t>out.println</a:t>
            </a:r>
            <a:r>
              <a:rPr lang="en-US" b="1" i="1" dirty="0"/>
              <a:t>("Square value="+(x*x));</a:t>
            </a:r>
          </a:p>
          <a:p>
            <a:r>
              <a:rPr lang="en-US" dirty="0"/>
              <a:t>}</a:t>
            </a:r>
          </a:p>
          <a:p>
            <a:endParaRPr lang="en-US" dirty="0"/>
          </a:p>
          <a:p>
            <a:r>
              <a:rPr lang="en-US" dirty="0"/>
              <a:t>}</a:t>
            </a:r>
          </a:p>
          <a:p>
            <a:r>
              <a:rPr lang="en-US" b="1" dirty="0"/>
              <a:t>class Two1 extends One1</a:t>
            </a:r>
          </a:p>
          <a:p>
            <a:r>
              <a:rPr lang="en-US" dirty="0"/>
              <a:t>{</a:t>
            </a:r>
          </a:p>
          <a:p>
            <a:r>
              <a:rPr lang="en-US" b="1" dirty="0"/>
              <a:t>static void Calculate(double x)</a:t>
            </a:r>
          </a:p>
          <a:p>
            <a:r>
              <a:rPr lang="en-US" dirty="0"/>
              <a:t>{</a:t>
            </a:r>
          </a:p>
          <a:p>
            <a:r>
              <a:rPr lang="en-US" dirty="0" err="1"/>
              <a:t>System.</a:t>
            </a:r>
            <a:r>
              <a:rPr lang="en-US" b="1" i="1" dirty="0" err="1"/>
              <a:t>out.println</a:t>
            </a:r>
            <a:r>
              <a:rPr lang="en-US" b="1" i="1" dirty="0"/>
              <a:t>("Square root="+</a:t>
            </a:r>
            <a:r>
              <a:rPr lang="en-US" b="1" i="1" dirty="0" err="1"/>
              <a:t>Math.sqrt</a:t>
            </a:r>
            <a:r>
              <a:rPr lang="en-US" b="1" i="1" dirty="0"/>
              <a:t>(x));</a:t>
            </a:r>
          </a:p>
          <a:p>
            <a:endParaRPr lang="en-US" dirty="0"/>
          </a:p>
          <a:p>
            <a:r>
              <a:rPr lang="en-US" dirty="0"/>
              <a:t>}</a:t>
            </a:r>
          </a:p>
          <a:p>
            <a:endParaRPr lang="en-US" dirty="0"/>
          </a:p>
          <a:p>
            <a:r>
              <a:rPr lang="en-US" dirty="0"/>
              <a:t>}</a:t>
            </a:r>
          </a:p>
          <a:p>
            <a:r>
              <a:rPr lang="en-US" b="1" dirty="0"/>
              <a:t>public class </a:t>
            </a:r>
            <a:r>
              <a:rPr lang="en-US" b="1" dirty="0" err="1"/>
              <a:t>Poly_Static_methods</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smtClean="0"/>
          </a:p>
          <a:p>
            <a:r>
              <a:rPr lang="en-US" dirty="0" smtClean="0"/>
              <a:t>// Super class method is called.</a:t>
            </a:r>
          </a:p>
          <a:p>
            <a:r>
              <a:rPr lang="en-US" dirty="0" smtClean="0"/>
              <a:t>// here we are created super class reference to sub class reference</a:t>
            </a:r>
            <a:endParaRPr lang="en-US" dirty="0"/>
          </a:p>
          <a:p>
            <a:r>
              <a:rPr lang="en-US" dirty="0" smtClean="0"/>
              <a:t>One1 </a:t>
            </a:r>
            <a:r>
              <a:rPr lang="en-US" dirty="0"/>
              <a:t>o = </a:t>
            </a:r>
            <a:r>
              <a:rPr lang="en-US" b="1" dirty="0"/>
              <a:t>new Two1();</a:t>
            </a:r>
          </a:p>
          <a:p>
            <a:r>
              <a:rPr lang="en-US" u="sng" dirty="0" err="1"/>
              <a:t>o.</a:t>
            </a:r>
            <a:r>
              <a:rPr lang="en-US" i="1" u="sng" dirty="0" err="1"/>
              <a:t>Calculate</a:t>
            </a:r>
            <a:r>
              <a:rPr lang="en-US" i="1" u="sng" dirty="0"/>
              <a:t>(25);</a:t>
            </a:r>
          </a:p>
          <a:p>
            <a:endParaRPr lang="en-US" dirty="0" smtClean="0"/>
          </a:p>
          <a:p>
            <a:r>
              <a:rPr lang="en-US" dirty="0" smtClean="0"/>
              <a:t>//One1.Calculate(25</a:t>
            </a:r>
            <a:r>
              <a:rPr lang="en-US" dirty="0"/>
              <a:t>);</a:t>
            </a:r>
          </a:p>
          <a:p>
            <a:r>
              <a:rPr lang="en-US" dirty="0"/>
              <a:t>//Two1.Calculate(25);</a:t>
            </a:r>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1484022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Polymorphism</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The ability to exist in different forms is called polymorphism.</a:t>
            </a:r>
          </a:p>
          <a:p>
            <a:r>
              <a:rPr lang="en-US" dirty="0" smtClean="0"/>
              <a:t>In java , a variable, an object or a method can exist in different form.</a:t>
            </a:r>
          </a:p>
          <a:p>
            <a:r>
              <a:rPr lang="en-US" dirty="0" smtClean="0"/>
              <a:t>Because same variable or method can perform different tasks, the programmer has the advantage of writing flexible code.</a:t>
            </a:r>
            <a:endParaRPr lang="en-US" dirty="0"/>
          </a:p>
        </p:txBody>
      </p:sp>
    </p:spTree>
    <p:extLst>
      <p:ext uri="{BB962C8B-B14F-4D97-AF65-F5344CB8AC3E}">
        <p14:creationId xmlns:p14="http://schemas.microsoft.com/office/powerpoint/2010/main" val="799791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Polymorphism with private methods</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800" dirty="0" smtClean="0"/>
              <a:t>Private methods are the methods which are declared by using the access </a:t>
            </a:r>
            <a:r>
              <a:rPr lang="en-US" sz="2800" dirty="0" err="1" smtClean="0"/>
              <a:t>specifier</a:t>
            </a:r>
            <a:r>
              <a:rPr lang="en-US" sz="2800" dirty="0" smtClean="0"/>
              <a:t> ‘private’.</a:t>
            </a:r>
          </a:p>
          <a:p>
            <a:r>
              <a:rPr lang="en-US" sz="2800" dirty="0" smtClean="0"/>
              <a:t>This </a:t>
            </a:r>
            <a:r>
              <a:rPr lang="en-US" sz="2800" dirty="0" err="1" smtClean="0"/>
              <a:t>specifier</a:t>
            </a:r>
            <a:r>
              <a:rPr lang="en-US" sz="2800" dirty="0" smtClean="0"/>
              <a:t> makes the method non available outside the class.</a:t>
            </a:r>
          </a:p>
          <a:p>
            <a:r>
              <a:rPr lang="en-US" sz="2800" dirty="0" smtClean="0"/>
              <a:t>So programmer cannot access the private methods.</a:t>
            </a:r>
          </a:p>
          <a:p>
            <a:r>
              <a:rPr lang="en-US" sz="2800" dirty="0" smtClean="0"/>
              <a:t>Even private method is not available in the sub classes.</a:t>
            </a:r>
          </a:p>
          <a:p>
            <a:r>
              <a:rPr lang="en-US" sz="2800" dirty="0" smtClean="0"/>
              <a:t>This means there is no possibility to override the private methods of super class in subclass.</a:t>
            </a:r>
          </a:p>
          <a:p>
            <a:r>
              <a:rPr lang="en-US" sz="2800" dirty="0" smtClean="0"/>
              <a:t>So only method overloading is possible in case of private methods.</a:t>
            </a:r>
            <a:endParaRPr lang="en-US" sz="2800" dirty="0"/>
          </a:p>
        </p:txBody>
      </p:sp>
    </p:spTree>
    <p:extLst>
      <p:ext uri="{BB962C8B-B14F-4D97-AF65-F5344CB8AC3E}">
        <p14:creationId xmlns:p14="http://schemas.microsoft.com/office/powerpoint/2010/main" val="381515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smtClean="0"/>
              <a:t>What happens if a method is written in the sub class with the same name as that of the private method of the super class?</a:t>
            </a:r>
          </a:p>
          <a:p>
            <a:r>
              <a:rPr lang="en-US" dirty="0" smtClean="0"/>
              <a:t>It is possible to do so. </a:t>
            </a:r>
            <a:endParaRPr lang="en-US" dirty="0"/>
          </a:p>
          <a:p>
            <a:r>
              <a:rPr lang="en-US" dirty="0" smtClean="0"/>
              <a:t>But in this case, the method in the super class and the method in the sub class act as different methods.</a:t>
            </a:r>
          </a:p>
          <a:p>
            <a:r>
              <a:rPr lang="en-US" dirty="0" smtClean="0"/>
              <a:t>Super class get its own copy and sub class will have its own copy.</a:t>
            </a:r>
          </a:p>
          <a:p>
            <a:r>
              <a:rPr lang="en-US" b="1" u="sng" dirty="0" smtClean="0"/>
              <a:t>It doesn’t comes under method overriding.</a:t>
            </a:r>
          </a:p>
          <a:p>
            <a:r>
              <a:rPr lang="en-US" dirty="0" smtClean="0"/>
              <a:t>Interview question</a:t>
            </a:r>
          </a:p>
          <a:p>
            <a:r>
              <a:rPr lang="en-US" dirty="0" smtClean="0"/>
              <a:t>Can you override private methods?</a:t>
            </a:r>
          </a:p>
          <a:p>
            <a:r>
              <a:rPr lang="en-US" dirty="0" smtClean="0"/>
              <a:t>No. Private methods are not available in the sub classes, so they cannot be overridden.</a:t>
            </a:r>
            <a:endParaRPr lang="en-US" dirty="0"/>
          </a:p>
        </p:txBody>
      </p:sp>
    </p:spTree>
    <p:extLst>
      <p:ext uri="{BB962C8B-B14F-4D97-AF65-F5344CB8AC3E}">
        <p14:creationId xmlns:p14="http://schemas.microsoft.com/office/powerpoint/2010/main" val="3697763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method overloading</a:t>
            </a:r>
            <a:endParaRPr lang="en-US" dirty="0"/>
          </a:p>
        </p:txBody>
      </p:sp>
      <p:sp>
        <p:nvSpPr>
          <p:cNvPr id="3" name="Content Placeholder 2"/>
          <p:cNvSpPr>
            <a:spLocks noGrp="1"/>
          </p:cNvSpPr>
          <p:nvPr>
            <p:ph idx="1"/>
          </p:nvPr>
        </p:nvSpPr>
        <p:spPr/>
        <p:txBody>
          <a:bodyPr>
            <a:normAutofit fontScale="40000" lnSpcReduction="20000"/>
          </a:bodyPr>
          <a:lstStyle/>
          <a:p>
            <a:r>
              <a:rPr lang="en-US" b="1" dirty="0"/>
              <a:t>package examples;</a:t>
            </a:r>
          </a:p>
          <a:p>
            <a:endParaRPr lang="en-US" dirty="0"/>
          </a:p>
          <a:p>
            <a:r>
              <a:rPr lang="en-US" b="1" dirty="0"/>
              <a:t>public class </a:t>
            </a:r>
            <a:r>
              <a:rPr lang="en-US" b="1" dirty="0" err="1"/>
              <a:t>Private_Overloading</a:t>
            </a:r>
            <a:r>
              <a:rPr lang="en-US" b="1" dirty="0"/>
              <a:t> {</a:t>
            </a:r>
          </a:p>
          <a:p>
            <a:r>
              <a:rPr lang="en-US" dirty="0"/>
              <a:t> </a:t>
            </a:r>
            <a:r>
              <a:rPr lang="en-US" b="1" dirty="0"/>
              <a:t>private </a:t>
            </a:r>
            <a:r>
              <a:rPr lang="en-US" b="1" dirty="0" err="1"/>
              <a:t>int</a:t>
            </a:r>
            <a:r>
              <a:rPr lang="en-US" b="1" dirty="0"/>
              <a:t> addition(</a:t>
            </a:r>
            <a:r>
              <a:rPr lang="en-US" b="1" dirty="0" err="1"/>
              <a:t>int</a:t>
            </a:r>
            <a:r>
              <a:rPr lang="en-US" b="1" dirty="0"/>
              <a:t> a , </a:t>
            </a:r>
            <a:r>
              <a:rPr lang="en-US" b="1" dirty="0" err="1"/>
              <a:t>int</a:t>
            </a:r>
            <a:r>
              <a:rPr lang="en-US" b="1" dirty="0"/>
              <a:t> b){</a:t>
            </a:r>
          </a:p>
          <a:p>
            <a:r>
              <a:rPr lang="en-US" dirty="0"/>
              <a:t>      </a:t>
            </a:r>
            <a:r>
              <a:rPr lang="en-US" b="1" dirty="0" err="1"/>
              <a:t>int</a:t>
            </a:r>
            <a:r>
              <a:rPr lang="en-US" b="1" dirty="0"/>
              <a:t> result = </a:t>
            </a:r>
            <a:r>
              <a:rPr lang="en-US" b="1" dirty="0" err="1"/>
              <a:t>a+b</a:t>
            </a:r>
            <a:r>
              <a:rPr lang="en-US" b="1" dirty="0"/>
              <a:t>;</a:t>
            </a:r>
          </a:p>
          <a:p>
            <a:r>
              <a:rPr lang="en-US" dirty="0"/>
              <a:t>      </a:t>
            </a:r>
            <a:r>
              <a:rPr lang="en-US" b="1" dirty="0"/>
              <a:t>return result;</a:t>
            </a:r>
          </a:p>
          <a:p>
            <a:r>
              <a:rPr lang="en-US" dirty="0"/>
              <a:t>   }</a:t>
            </a:r>
          </a:p>
          <a:p>
            <a:r>
              <a:rPr lang="en-US" dirty="0"/>
              <a:t>   </a:t>
            </a:r>
            <a:r>
              <a:rPr lang="en-US" b="1" dirty="0"/>
              <a:t>private </a:t>
            </a:r>
            <a:r>
              <a:rPr lang="en-US" b="1" dirty="0" err="1"/>
              <a:t>int</a:t>
            </a:r>
            <a:r>
              <a:rPr lang="en-US" b="1" dirty="0"/>
              <a:t> addition(</a:t>
            </a:r>
            <a:r>
              <a:rPr lang="en-US" b="1" dirty="0" err="1"/>
              <a:t>int</a:t>
            </a:r>
            <a:r>
              <a:rPr lang="en-US" b="1" dirty="0"/>
              <a:t> a , </a:t>
            </a:r>
            <a:r>
              <a:rPr lang="en-US" b="1" dirty="0" err="1"/>
              <a:t>int</a:t>
            </a:r>
            <a:r>
              <a:rPr lang="en-US" b="1" dirty="0"/>
              <a:t> b, </a:t>
            </a:r>
            <a:r>
              <a:rPr lang="en-US" b="1" dirty="0" err="1"/>
              <a:t>int</a:t>
            </a:r>
            <a:r>
              <a:rPr lang="en-US" b="1" dirty="0"/>
              <a:t> c){</a:t>
            </a:r>
          </a:p>
          <a:p>
            <a:r>
              <a:rPr lang="en-US" dirty="0"/>
              <a:t>      </a:t>
            </a:r>
            <a:r>
              <a:rPr lang="en-US" b="1" dirty="0" err="1"/>
              <a:t>int</a:t>
            </a:r>
            <a:r>
              <a:rPr lang="en-US" b="1" dirty="0"/>
              <a:t> result = </a:t>
            </a:r>
            <a:r>
              <a:rPr lang="en-US" b="1" dirty="0" err="1"/>
              <a:t>a+b+c</a:t>
            </a:r>
            <a:r>
              <a:rPr lang="en-US" b="1" dirty="0"/>
              <a:t>;</a:t>
            </a:r>
          </a:p>
          <a:p>
            <a:r>
              <a:rPr lang="en-US" dirty="0"/>
              <a:t>      </a:t>
            </a:r>
            <a:r>
              <a:rPr lang="en-US" b="1" dirty="0"/>
              <a:t>return result;</a:t>
            </a:r>
          </a:p>
          <a:p>
            <a:r>
              <a:rPr lang="en-US" dirty="0"/>
              <a:t>   }</a:t>
            </a:r>
          </a:p>
          <a:p>
            <a:r>
              <a:rPr lang="en-US" b="1" dirty="0"/>
              <a:t>public static void main(String[] </a:t>
            </a:r>
            <a:r>
              <a:rPr lang="en-US" b="1" dirty="0" err="1"/>
              <a:t>args</a:t>
            </a:r>
            <a:r>
              <a:rPr lang="en-US" b="1" dirty="0"/>
              <a:t>) {</a:t>
            </a:r>
          </a:p>
          <a:p>
            <a:r>
              <a:rPr lang="en-US" dirty="0"/>
              <a:t>// </a:t>
            </a:r>
            <a:r>
              <a:rPr lang="en-US" b="1" dirty="0"/>
              <a:t>TODO Auto-generated method stub  </a:t>
            </a:r>
          </a:p>
          <a:p>
            <a:r>
              <a:rPr lang="en-US" dirty="0"/>
              <a:t>  </a:t>
            </a:r>
            <a:r>
              <a:rPr lang="en-US" dirty="0" err="1"/>
              <a:t>Private_Overloading</a:t>
            </a:r>
            <a:r>
              <a:rPr lang="en-US" dirty="0"/>
              <a:t> </a:t>
            </a:r>
            <a:r>
              <a:rPr lang="en-US" dirty="0" err="1"/>
              <a:t>obj</a:t>
            </a:r>
            <a:r>
              <a:rPr lang="en-US" dirty="0"/>
              <a:t> = </a:t>
            </a:r>
            <a:r>
              <a:rPr lang="en-US" b="1" dirty="0"/>
              <a:t>new </a:t>
            </a:r>
            <a:r>
              <a:rPr lang="en-US" b="1" dirty="0" err="1"/>
              <a:t>Private_Overloading</a:t>
            </a:r>
            <a:r>
              <a:rPr lang="en-US" b="1" dirty="0"/>
              <a:t>();</a:t>
            </a:r>
          </a:p>
          <a:p>
            <a:r>
              <a:rPr lang="en-US" dirty="0"/>
              <a:t> </a:t>
            </a:r>
            <a:r>
              <a:rPr lang="en-US" dirty="0" err="1"/>
              <a:t>System.</a:t>
            </a:r>
            <a:r>
              <a:rPr lang="en-US" b="1" i="1" dirty="0" err="1"/>
              <a:t>out.println</a:t>
            </a:r>
            <a:r>
              <a:rPr lang="en-US" b="1" i="1" dirty="0"/>
              <a:t>(</a:t>
            </a:r>
            <a:r>
              <a:rPr lang="en-US" b="1" i="1" dirty="0" err="1"/>
              <a:t>obj.addition</a:t>
            </a:r>
            <a:r>
              <a:rPr lang="en-US" b="1" i="1" dirty="0"/>
              <a:t>(12, 13));</a:t>
            </a:r>
          </a:p>
          <a:p>
            <a:r>
              <a:rPr lang="en-US" dirty="0"/>
              <a:t> </a:t>
            </a:r>
            <a:r>
              <a:rPr lang="en-US" dirty="0" err="1"/>
              <a:t>System.</a:t>
            </a:r>
            <a:r>
              <a:rPr lang="en-US" b="1" i="1" dirty="0" err="1"/>
              <a:t>out.println</a:t>
            </a:r>
            <a:r>
              <a:rPr lang="en-US" b="1" i="1" dirty="0"/>
              <a:t>(</a:t>
            </a:r>
            <a:r>
              <a:rPr lang="en-US" b="1" i="1" dirty="0" err="1"/>
              <a:t>obj.addition</a:t>
            </a:r>
            <a:r>
              <a:rPr lang="en-US" b="1" i="1" dirty="0"/>
              <a:t>(12, 13, 15));</a:t>
            </a:r>
          </a:p>
          <a:p>
            <a:r>
              <a:rPr lang="en-US" dirty="0"/>
              <a:t>   }</a:t>
            </a:r>
          </a:p>
          <a:p>
            <a:endParaRPr lang="en-US" dirty="0"/>
          </a:p>
          <a:p>
            <a:endParaRPr lang="en-US" dirty="0"/>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405653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Overriding is not possible In subclass using private methods.</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class Super{</a:t>
            </a:r>
          </a:p>
          <a:p>
            <a:endParaRPr lang="en-US" dirty="0"/>
          </a:p>
          <a:p>
            <a:r>
              <a:rPr lang="en-US" b="1" dirty="0"/>
              <a:t>private void </a:t>
            </a:r>
            <a:r>
              <a:rPr lang="en-US" b="1" u="sng" dirty="0"/>
              <a:t>hello()</a:t>
            </a:r>
          </a:p>
          <a:p>
            <a:r>
              <a:rPr lang="en-US" dirty="0"/>
              <a:t>{</a:t>
            </a:r>
          </a:p>
          <a:p>
            <a:r>
              <a:rPr lang="en-US" dirty="0" err="1"/>
              <a:t>System.</a:t>
            </a:r>
            <a:r>
              <a:rPr lang="en-US" b="1" i="1" dirty="0" err="1"/>
              <a:t>out.println</a:t>
            </a:r>
            <a:r>
              <a:rPr lang="en-US" b="1" i="1" dirty="0"/>
              <a:t>("Hello in class A");</a:t>
            </a:r>
          </a:p>
          <a:p>
            <a:r>
              <a:rPr lang="en-US" dirty="0"/>
              <a:t>}</a:t>
            </a:r>
          </a:p>
          <a:p>
            <a:r>
              <a:rPr lang="en-US" dirty="0"/>
              <a:t>}</a:t>
            </a:r>
          </a:p>
          <a:p>
            <a:r>
              <a:rPr lang="en-US" b="1" dirty="0"/>
              <a:t>class Sub extends Super</a:t>
            </a:r>
          </a:p>
          <a:p>
            <a:r>
              <a:rPr lang="en-US" dirty="0"/>
              <a:t>{</a:t>
            </a:r>
          </a:p>
          <a:p>
            <a:r>
              <a:rPr lang="en-US" b="1" dirty="0"/>
              <a:t>private void hello()</a:t>
            </a:r>
          </a:p>
          <a:p>
            <a:r>
              <a:rPr lang="en-US" dirty="0"/>
              <a:t>{</a:t>
            </a:r>
          </a:p>
          <a:p>
            <a:r>
              <a:rPr lang="en-US" dirty="0" err="1"/>
              <a:t>System.</a:t>
            </a:r>
            <a:r>
              <a:rPr lang="en-US" b="1" i="1" dirty="0" err="1"/>
              <a:t>out.println</a:t>
            </a:r>
            <a:r>
              <a:rPr lang="en-US" b="1" i="1" dirty="0"/>
              <a:t>("Hello in class B");</a:t>
            </a:r>
          </a:p>
          <a:p>
            <a:r>
              <a:rPr lang="en-US" dirty="0"/>
              <a:t>}</a:t>
            </a:r>
          </a:p>
          <a:p>
            <a:r>
              <a:rPr lang="en-US" b="1" dirty="0"/>
              <a:t>public void call()</a:t>
            </a:r>
          </a:p>
          <a:p>
            <a:r>
              <a:rPr lang="en-US" dirty="0"/>
              <a:t>{</a:t>
            </a:r>
          </a:p>
          <a:p>
            <a:r>
              <a:rPr lang="en-US" dirty="0"/>
              <a:t>hello();</a:t>
            </a:r>
          </a:p>
          <a:p>
            <a:r>
              <a:rPr lang="en-US" dirty="0"/>
              <a:t>}</a:t>
            </a:r>
          </a:p>
          <a:p>
            <a:r>
              <a:rPr lang="en-US" dirty="0"/>
              <a:t>}</a:t>
            </a:r>
          </a:p>
          <a:p>
            <a:r>
              <a:rPr lang="en-US" b="1" dirty="0"/>
              <a:t>public class </a:t>
            </a:r>
            <a:r>
              <a:rPr lang="en-US" b="1" dirty="0" err="1"/>
              <a:t>Private_Overriding</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Sub b = </a:t>
            </a:r>
            <a:r>
              <a:rPr lang="en-US" b="1" dirty="0"/>
              <a:t>new Sub();</a:t>
            </a:r>
          </a:p>
          <a:p>
            <a:r>
              <a:rPr lang="en-US" dirty="0" err="1"/>
              <a:t>b.call</a:t>
            </a:r>
            <a:r>
              <a:rPr lang="en-US" dirty="0"/>
              <a:t>();</a:t>
            </a:r>
          </a:p>
          <a:p>
            <a:endParaRPr lang="en-US" dirty="0"/>
          </a:p>
          <a:p>
            <a:endParaRPr lang="en-US" dirty="0"/>
          </a:p>
          <a:p>
            <a:r>
              <a:rPr lang="en-US" dirty="0"/>
              <a:t>}</a:t>
            </a:r>
            <a:endParaRPr lang="en-US" dirty="0"/>
          </a:p>
        </p:txBody>
      </p:sp>
    </p:spTree>
    <p:extLst>
      <p:ext uri="{BB962C8B-B14F-4D97-AF65-F5344CB8AC3E}">
        <p14:creationId xmlns:p14="http://schemas.microsoft.com/office/powerpoint/2010/main" val="336815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with final methods</a:t>
            </a:r>
            <a:endParaRPr lang="en-US" dirty="0"/>
          </a:p>
        </p:txBody>
      </p:sp>
      <p:sp>
        <p:nvSpPr>
          <p:cNvPr id="3" name="Content Placeholder 2"/>
          <p:cNvSpPr>
            <a:spLocks noGrp="1"/>
          </p:cNvSpPr>
          <p:nvPr>
            <p:ph idx="1"/>
          </p:nvPr>
        </p:nvSpPr>
        <p:spPr/>
        <p:txBody>
          <a:bodyPr/>
          <a:lstStyle/>
          <a:p>
            <a:r>
              <a:rPr lang="en-US" dirty="0" smtClean="0"/>
              <a:t>Methods which are declared as ‘final’ keyword are called final methods.</a:t>
            </a:r>
          </a:p>
          <a:p>
            <a:r>
              <a:rPr lang="en-US" dirty="0" smtClean="0"/>
              <a:t>Final methods cannot be overridden. As they are not available to sub- classes.</a:t>
            </a:r>
          </a:p>
          <a:p>
            <a:r>
              <a:rPr lang="en-US" dirty="0" smtClean="0"/>
              <a:t>Only method overloading is possible.</a:t>
            </a:r>
          </a:p>
          <a:p>
            <a:r>
              <a:rPr lang="en-US" dirty="0" smtClean="0"/>
              <a:t>Method overriding is not possible.</a:t>
            </a:r>
            <a:endParaRPr lang="en-US" dirty="0"/>
          </a:p>
        </p:txBody>
      </p:sp>
    </p:spTree>
    <p:extLst>
      <p:ext uri="{BB962C8B-B14F-4D97-AF65-F5344CB8AC3E}">
        <p14:creationId xmlns:p14="http://schemas.microsoft.com/office/powerpoint/2010/main" val="2500497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method overloading possible</a:t>
            </a:r>
            <a:endParaRPr lang="en-US" dirty="0"/>
          </a:p>
        </p:txBody>
      </p:sp>
      <p:sp>
        <p:nvSpPr>
          <p:cNvPr id="3" name="Content Placeholder 2"/>
          <p:cNvSpPr>
            <a:spLocks noGrp="1"/>
          </p:cNvSpPr>
          <p:nvPr>
            <p:ph idx="1"/>
          </p:nvPr>
        </p:nvSpPr>
        <p:spPr/>
        <p:txBody>
          <a:bodyPr>
            <a:normAutofit fontScale="40000" lnSpcReduction="20000"/>
          </a:bodyPr>
          <a:lstStyle/>
          <a:p>
            <a:r>
              <a:rPr lang="en-US" b="1" dirty="0"/>
              <a:t>package examples;</a:t>
            </a:r>
          </a:p>
          <a:p>
            <a:endParaRPr lang="en-US" dirty="0"/>
          </a:p>
          <a:p>
            <a:r>
              <a:rPr lang="en-US" b="1" dirty="0"/>
              <a:t>public class </a:t>
            </a:r>
            <a:r>
              <a:rPr lang="en-US" b="1" dirty="0" err="1"/>
              <a:t>Private_Overloading</a:t>
            </a:r>
            <a:r>
              <a:rPr lang="en-US" b="1" dirty="0"/>
              <a:t> {</a:t>
            </a:r>
          </a:p>
          <a:p>
            <a:r>
              <a:rPr lang="en-US" dirty="0"/>
              <a:t> </a:t>
            </a:r>
            <a:r>
              <a:rPr lang="en-US" b="1" dirty="0"/>
              <a:t>final </a:t>
            </a:r>
            <a:r>
              <a:rPr lang="en-US" b="1" dirty="0" err="1"/>
              <a:t>int</a:t>
            </a:r>
            <a:r>
              <a:rPr lang="en-US" b="1" dirty="0"/>
              <a:t> addition(</a:t>
            </a:r>
            <a:r>
              <a:rPr lang="en-US" b="1" dirty="0" err="1"/>
              <a:t>int</a:t>
            </a:r>
            <a:r>
              <a:rPr lang="en-US" b="1" dirty="0"/>
              <a:t> a , </a:t>
            </a:r>
            <a:r>
              <a:rPr lang="en-US" b="1" dirty="0" err="1"/>
              <a:t>int</a:t>
            </a:r>
            <a:r>
              <a:rPr lang="en-US" b="1" dirty="0"/>
              <a:t> b){</a:t>
            </a:r>
          </a:p>
          <a:p>
            <a:r>
              <a:rPr lang="en-US" dirty="0"/>
              <a:t>      </a:t>
            </a:r>
            <a:r>
              <a:rPr lang="en-US" b="1" dirty="0" err="1"/>
              <a:t>int</a:t>
            </a:r>
            <a:r>
              <a:rPr lang="en-US" b="1" dirty="0"/>
              <a:t> result = </a:t>
            </a:r>
            <a:r>
              <a:rPr lang="en-US" b="1" dirty="0" err="1"/>
              <a:t>a+b</a:t>
            </a:r>
            <a:r>
              <a:rPr lang="en-US" b="1" dirty="0"/>
              <a:t>;</a:t>
            </a:r>
          </a:p>
          <a:p>
            <a:r>
              <a:rPr lang="en-US" dirty="0"/>
              <a:t>      </a:t>
            </a:r>
            <a:r>
              <a:rPr lang="en-US" b="1" dirty="0"/>
              <a:t>return result;</a:t>
            </a:r>
          </a:p>
          <a:p>
            <a:r>
              <a:rPr lang="en-US" dirty="0"/>
              <a:t>   }</a:t>
            </a:r>
          </a:p>
          <a:p>
            <a:r>
              <a:rPr lang="en-US" dirty="0"/>
              <a:t>   </a:t>
            </a:r>
            <a:r>
              <a:rPr lang="en-US" b="1" dirty="0"/>
              <a:t>final </a:t>
            </a:r>
            <a:r>
              <a:rPr lang="en-US" b="1" dirty="0" err="1"/>
              <a:t>int</a:t>
            </a:r>
            <a:r>
              <a:rPr lang="en-US" b="1" dirty="0"/>
              <a:t> addition(</a:t>
            </a:r>
            <a:r>
              <a:rPr lang="en-US" b="1" dirty="0" err="1"/>
              <a:t>int</a:t>
            </a:r>
            <a:r>
              <a:rPr lang="en-US" b="1" dirty="0"/>
              <a:t> a , </a:t>
            </a:r>
            <a:r>
              <a:rPr lang="en-US" b="1" dirty="0" err="1"/>
              <a:t>int</a:t>
            </a:r>
            <a:r>
              <a:rPr lang="en-US" b="1" dirty="0"/>
              <a:t> b, </a:t>
            </a:r>
            <a:r>
              <a:rPr lang="en-US" b="1" dirty="0" err="1"/>
              <a:t>int</a:t>
            </a:r>
            <a:r>
              <a:rPr lang="en-US" b="1" dirty="0"/>
              <a:t> c){</a:t>
            </a:r>
          </a:p>
          <a:p>
            <a:r>
              <a:rPr lang="en-US" dirty="0"/>
              <a:t>      </a:t>
            </a:r>
            <a:r>
              <a:rPr lang="en-US" b="1" dirty="0" err="1"/>
              <a:t>int</a:t>
            </a:r>
            <a:r>
              <a:rPr lang="en-US" b="1" dirty="0"/>
              <a:t> result = </a:t>
            </a:r>
            <a:r>
              <a:rPr lang="en-US" b="1" dirty="0" err="1"/>
              <a:t>a+b+c</a:t>
            </a:r>
            <a:r>
              <a:rPr lang="en-US" b="1" dirty="0"/>
              <a:t>;</a:t>
            </a:r>
          </a:p>
          <a:p>
            <a:r>
              <a:rPr lang="en-US" dirty="0"/>
              <a:t>      </a:t>
            </a:r>
            <a:r>
              <a:rPr lang="en-US" b="1" dirty="0"/>
              <a:t>return result;</a:t>
            </a:r>
          </a:p>
          <a:p>
            <a:r>
              <a:rPr lang="en-US" dirty="0"/>
              <a:t>   }</a:t>
            </a:r>
          </a:p>
          <a:p>
            <a:r>
              <a:rPr lang="en-US" b="1" dirty="0"/>
              <a:t>public static void main(String[] </a:t>
            </a:r>
            <a:r>
              <a:rPr lang="en-US" b="1" dirty="0" err="1"/>
              <a:t>args</a:t>
            </a:r>
            <a:r>
              <a:rPr lang="en-US" b="1" dirty="0"/>
              <a:t>) {</a:t>
            </a:r>
          </a:p>
          <a:p>
            <a:r>
              <a:rPr lang="en-US" dirty="0"/>
              <a:t>// </a:t>
            </a:r>
            <a:r>
              <a:rPr lang="en-US" b="1" dirty="0"/>
              <a:t>TODO Auto-generated method stub  </a:t>
            </a:r>
          </a:p>
          <a:p>
            <a:r>
              <a:rPr lang="en-US" dirty="0"/>
              <a:t>  </a:t>
            </a:r>
            <a:r>
              <a:rPr lang="en-US" dirty="0" err="1"/>
              <a:t>Private_Overloading</a:t>
            </a:r>
            <a:r>
              <a:rPr lang="en-US" dirty="0"/>
              <a:t> </a:t>
            </a:r>
            <a:r>
              <a:rPr lang="en-US" dirty="0" err="1"/>
              <a:t>obj</a:t>
            </a:r>
            <a:r>
              <a:rPr lang="en-US" dirty="0"/>
              <a:t> = </a:t>
            </a:r>
            <a:r>
              <a:rPr lang="en-US" b="1" dirty="0"/>
              <a:t>new </a:t>
            </a:r>
            <a:r>
              <a:rPr lang="en-US" b="1" dirty="0" err="1"/>
              <a:t>Private_Overloading</a:t>
            </a:r>
            <a:r>
              <a:rPr lang="en-US" b="1" dirty="0"/>
              <a:t>();</a:t>
            </a:r>
          </a:p>
          <a:p>
            <a:r>
              <a:rPr lang="en-US" dirty="0"/>
              <a:t> </a:t>
            </a:r>
            <a:r>
              <a:rPr lang="en-US" dirty="0" err="1"/>
              <a:t>System.</a:t>
            </a:r>
            <a:r>
              <a:rPr lang="en-US" b="1" i="1" dirty="0" err="1"/>
              <a:t>out.println</a:t>
            </a:r>
            <a:r>
              <a:rPr lang="en-US" b="1" i="1" dirty="0"/>
              <a:t>(</a:t>
            </a:r>
            <a:r>
              <a:rPr lang="en-US" b="1" i="1" dirty="0" err="1"/>
              <a:t>obj.addition</a:t>
            </a:r>
            <a:r>
              <a:rPr lang="en-US" b="1" i="1" dirty="0"/>
              <a:t>(12, 13));</a:t>
            </a:r>
          </a:p>
          <a:p>
            <a:r>
              <a:rPr lang="en-US" dirty="0"/>
              <a:t> </a:t>
            </a:r>
            <a:r>
              <a:rPr lang="en-US" dirty="0" err="1"/>
              <a:t>System.</a:t>
            </a:r>
            <a:r>
              <a:rPr lang="en-US" b="1" i="1" dirty="0" err="1"/>
              <a:t>out.println</a:t>
            </a:r>
            <a:r>
              <a:rPr lang="en-US" b="1" i="1" dirty="0"/>
              <a:t>(</a:t>
            </a:r>
            <a:r>
              <a:rPr lang="en-US" b="1" i="1" dirty="0" err="1"/>
              <a:t>obj.addition</a:t>
            </a:r>
            <a:r>
              <a:rPr lang="en-US" b="1" i="1" dirty="0"/>
              <a:t>(12, 13, 15));</a:t>
            </a:r>
          </a:p>
          <a:p>
            <a:r>
              <a:rPr lang="en-US" dirty="0"/>
              <a:t>   }</a:t>
            </a:r>
          </a:p>
          <a:p>
            <a:endParaRPr lang="en-US" dirty="0"/>
          </a:p>
          <a:p>
            <a:endParaRPr lang="en-US" dirty="0"/>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1042672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Final Method overriding is not possible </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com.polymorphism.in;</a:t>
            </a:r>
          </a:p>
          <a:p>
            <a:endParaRPr lang="en-US" dirty="0"/>
          </a:p>
          <a:p>
            <a:endParaRPr lang="en-US" dirty="0"/>
          </a:p>
          <a:p>
            <a:r>
              <a:rPr lang="en-US" b="1" dirty="0"/>
              <a:t>class Super{</a:t>
            </a:r>
          </a:p>
          <a:p>
            <a:endParaRPr lang="en-US" dirty="0"/>
          </a:p>
          <a:p>
            <a:r>
              <a:rPr lang="en-US" b="1" dirty="0"/>
              <a:t>final void hello()</a:t>
            </a:r>
          </a:p>
          <a:p>
            <a:r>
              <a:rPr lang="en-US" dirty="0"/>
              <a:t>{</a:t>
            </a:r>
          </a:p>
          <a:p>
            <a:r>
              <a:rPr lang="en-US" dirty="0" err="1"/>
              <a:t>System.</a:t>
            </a:r>
            <a:r>
              <a:rPr lang="en-US" b="1" i="1" dirty="0" err="1"/>
              <a:t>out.println</a:t>
            </a:r>
            <a:r>
              <a:rPr lang="en-US" b="1" i="1" dirty="0"/>
              <a:t>("Hello in class A");</a:t>
            </a:r>
          </a:p>
          <a:p>
            <a:r>
              <a:rPr lang="en-US" dirty="0"/>
              <a:t>}</a:t>
            </a:r>
          </a:p>
          <a:p>
            <a:r>
              <a:rPr lang="en-US" dirty="0"/>
              <a:t>}</a:t>
            </a:r>
          </a:p>
          <a:p>
            <a:r>
              <a:rPr lang="en-US" b="1" dirty="0"/>
              <a:t>class Sub extends Super</a:t>
            </a:r>
          </a:p>
          <a:p>
            <a:r>
              <a:rPr lang="en-US" dirty="0"/>
              <a:t>{</a:t>
            </a:r>
          </a:p>
          <a:p>
            <a:r>
              <a:rPr lang="en-US" b="1" dirty="0"/>
              <a:t>final void </a:t>
            </a:r>
            <a:r>
              <a:rPr lang="en-US" b="1" u="sng" dirty="0"/>
              <a:t>hello()</a:t>
            </a:r>
          </a:p>
          <a:p>
            <a:r>
              <a:rPr lang="en-US" dirty="0"/>
              <a:t>{</a:t>
            </a:r>
          </a:p>
          <a:p>
            <a:r>
              <a:rPr lang="en-US" dirty="0" err="1"/>
              <a:t>System.</a:t>
            </a:r>
            <a:r>
              <a:rPr lang="en-US" b="1" i="1" dirty="0" err="1"/>
              <a:t>out.println</a:t>
            </a:r>
            <a:r>
              <a:rPr lang="en-US" b="1" i="1" dirty="0"/>
              <a:t>("Hello in class B");</a:t>
            </a:r>
          </a:p>
          <a:p>
            <a:r>
              <a:rPr lang="en-US" dirty="0"/>
              <a:t>}</a:t>
            </a:r>
          </a:p>
          <a:p>
            <a:r>
              <a:rPr lang="en-US" b="1" dirty="0"/>
              <a:t>public void call()</a:t>
            </a:r>
          </a:p>
          <a:p>
            <a:r>
              <a:rPr lang="en-US" dirty="0"/>
              <a:t>{</a:t>
            </a:r>
          </a:p>
          <a:p>
            <a:r>
              <a:rPr lang="en-US" dirty="0"/>
              <a:t>hello();</a:t>
            </a:r>
          </a:p>
          <a:p>
            <a:r>
              <a:rPr lang="en-US" dirty="0"/>
              <a:t>}</a:t>
            </a:r>
          </a:p>
          <a:p>
            <a:r>
              <a:rPr lang="en-US" dirty="0"/>
              <a:t>}</a:t>
            </a:r>
          </a:p>
          <a:p>
            <a:r>
              <a:rPr lang="en-US" b="1" dirty="0"/>
              <a:t>public class </a:t>
            </a:r>
            <a:r>
              <a:rPr lang="en-US" b="1" dirty="0" err="1"/>
              <a:t>Private_Overriding</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Sub b = </a:t>
            </a:r>
            <a:r>
              <a:rPr lang="en-US" b="1" dirty="0"/>
              <a:t>new Sub();</a:t>
            </a:r>
          </a:p>
          <a:p>
            <a:r>
              <a:rPr lang="en-US" dirty="0" err="1"/>
              <a:t>b.call</a:t>
            </a:r>
            <a:r>
              <a:rPr lang="en-US" dirty="0"/>
              <a:t>();</a:t>
            </a:r>
          </a:p>
          <a:p>
            <a:endParaRPr lang="en-US" dirty="0"/>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2193145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Bill.</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examples;</a:t>
            </a:r>
          </a:p>
          <a:p>
            <a:endParaRPr lang="en-US" dirty="0"/>
          </a:p>
          <a:p>
            <a:r>
              <a:rPr lang="en-US" b="1" dirty="0"/>
              <a:t>class Commercial</a:t>
            </a:r>
          </a:p>
          <a:p>
            <a:r>
              <a:rPr lang="en-US" dirty="0"/>
              <a:t>{</a:t>
            </a:r>
          </a:p>
          <a:p>
            <a:endParaRPr lang="en-US" dirty="0"/>
          </a:p>
          <a:p>
            <a:r>
              <a:rPr lang="en-US" b="1" dirty="0"/>
              <a:t>private String name;</a:t>
            </a:r>
          </a:p>
          <a:p>
            <a:endParaRPr lang="en-US" dirty="0"/>
          </a:p>
          <a:p>
            <a:r>
              <a:rPr lang="en-US" b="1" dirty="0"/>
              <a:t>public String </a:t>
            </a:r>
            <a:r>
              <a:rPr lang="en-US" b="1" dirty="0" err="1"/>
              <a:t>getName</a:t>
            </a:r>
            <a:r>
              <a:rPr lang="en-US" b="1" dirty="0"/>
              <a:t>() {</a:t>
            </a:r>
          </a:p>
          <a:p>
            <a:r>
              <a:rPr lang="en-US" b="1" dirty="0"/>
              <a:t>return name;</a:t>
            </a:r>
          </a:p>
          <a:p>
            <a:r>
              <a:rPr lang="en-US" dirty="0"/>
              <a:t>}</a:t>
            </a:r>
          </a:p>
          <a:p>
            <a:r>
              <a:rPr lang="en-US" dirty="0"/>
              <a:t>// to store the customer name;</a:t>
            </a:r>
          </a:p>
          <a:p>
            <a:r>
              <a:rPr lang="en-US" b="1" dirty="0"/>
              <a:t>public void </a:t>
            </a:r>
            <a:r>
              <a:rPr lang="en-US" b="1" dirty="0" err="1"/>
              <a:t>setName</a:t>
            </a:r>
            <a:r>
              <a:rPr lang="en-US" b="1" dirty="0"/>
              <a:t>(String name) {</a:t>
            </a:r>
          </a:p>
          <a:p>
            <a:r>
              <a:rPr lang="en-US" b="1" dirty="0"/>
              <a:t>this.name = name;</a:t>
            </a:r>
          </a:p>
          <a:p>
            <a:r>
              <a:rPr lang="en-US" dirty="0"/>
              <a:t>}</a:t>
            </a:r>
          </a:p>
          <a:p>
            <a:endParaRPr lang="en-US" dirty="0"/>
          </a:p>
          <a:p>
            <a:r>
              <a:rPr lang="en-US" b="1" dirty="0"/>
              <a:t>void </a:t>
            </a:r>
            <a:r>
              <a:rPr lang="en-US" b="1" dirty="0" err="1"/>
              <a:t>CalculateBill</a:t>
            </a:r>
            <a:r>
              <a:rPr lang="en-US" b="1" dirty="0"/>
              <a:t>(</a:t>
            </a:r>
            <a:r>
              <a:rPr lang="en-US" b="1" dirty="0" err="1"/>
              <a:t>int</a:t>
            </a:r>
            <a:r>
              <a:rPr lang="en-US" b="1" dirty="0"/>
              <a:t> units)</a:t>
            </a:r>
          </a:p>
          <a:p>
            <a:r>
              <a:rPr lang="en-US" dirty="0"/>
              <a:t>{</a:t>
            </a:r>
          </a:p>
          <a:p>
            <a:r>
              <a:rPr lang="en-US" dirty="0" err="1"/>
              <a:t>System.</a:t>
            </a:r>
            <a:r>
              <a:rPr lang="en-US" b="1" i="1" dirty="0" err="1"/>
              <a:t>out.println</a:t>
            </a:r>
            <a:r>
              <a:rPr lang="en-US" b="1" i="1" dirty="0"/>
              <a:t>("Customer :"+</a:t>
            </a:r>
            <a:r>
              <a:rPr lang="en-US" b="1" i="1" dirty="0" err="1"/>
              <a:t>getName</a:t>
            </a:r>
            <a:r>
              <a:rPr lang="en-US" b="1" i="1" dirty="0"/>
              <a:t>());</a:t>
            </a:r>
          </a:p>
          <a:p>
            <a:r>
              <a:rPr lang="en-US" dirty="0" err="1"/>
              <a:t>System.</a:t>
            </a:r>
            <a:r>
              <a:rPr lang="en-US" b="1" i="1" dirty="0" err="1"/>
              <a:t>out.println</a:t>
            </a:r>
            <a:r>
              <a:rPr lang="en-US" b="1" i="1" dirty="0"/>
              <a:t>("Bill amount for </a:t>
            </a:r>
            <a:r>
              <a:rPr lang="en-US" b="1" i="1" dirty="0" err="1"/>
              <a:t>commerical</a:t>
            </a:r>
            <a:r>
              <a:rPr lang="en-US" b="1" i="1" dirty="0"/>
              <a:t> :"+units*5.00);</a:t>
            </a:r>
          </a:p>
          <a:p>
            <a:r>
              <a:rPr lang="en-US" dirty="0"/>
              <a:t>}</a:t>
            </a:r>
          </a:p>
          <a:p>
            <a:r>
              <a:rPr lang="en-US" dirty="0"/>
              <a:t>}</a:t>
            </a:r>
          </a:p>
          <a:p>
            <a:r>
              <a:rPr lang="en-US" dirty="0"/>
              <a:t>// Domestic </a:t>
            </a:r>
            <a:r>
              <a:rPr lang="en-US" u="sng" dirty="0" err="1"/>
              <a:t>electricall</a:t>
            </a:r>
            <a:r>
              <a:rPr lang="en-US" u="sng" dirty="0"/>
              <a:t> bill</a:t>
            </a:r>
          </a:p>
          <a:p>
            <a:r>
              <a:rPr lang="en-US" b="1" dirty="0"/>
              <a:t>class Domestic extends Commercial</a:t>
            </a:r>
          </a:p>
          <a:p>
            <a:r>
              <a:rPr lang="en-US" dirty="0"/>
              <a:t>{</a:t>
            </a:r>
          </a:p>
          <a:p>
            <a:r>
              <a:rPr lang="en-US" b="1" dirty="0"/>
              <a:t>void </a:t>
            </a:r>
            <a:r>
              <a:rPr lang="en-US" b="1" dirty="0" err="1"/>
              <a:t>CalculateBill</a:t>
            </a:r>
            <a:r>
              <a:rPr lang="en-US" b="1" dirty="0"/>
              <a:t>(</a:t>
            </a:r>
            <a:r>
              <a:rPr lang="en-US" b="1" dirty="0" err="1"/>
              <a:t>int</a:t>
            </a:r>
            <a:r>
              <a:rPr lang="en-US" b="1" dirty="0"/>
              <a:t> units)</a:t>
            </a:r>
          </a:p>
          <a:p>
            <a:r>
              <a:rPr lang="en-US" dirty="0"/>
              <a:t>{</a:t>
            </a:r>
          </a:p>
          <a:p>
            <a:r>
              <a:rPr lang="en-US" dirty="0" err="1"/>
              <a:t>System.</a:t>
            </a:r>
            <a:r>
              <a:rPr lang="en-US" b="1" i="1" dirty="0" err="1"/>
              <a:t>out.println</a:t>
            </a:r>
            <a:r>
              <a:rPr lang="en-US" b="1" i="1" dirty="0"/>
              <a:t>("Customer :"+</a:t>
            </a:r>
            <a:r>
              <a:rPr lang="en-US" b="1" i="1" dirty="0" err="1"/>
              <a:t>getName</a:t>
            </a:r>
            <a:r>
              <a:rPr lang="en-US" b="1" i="1" dirty="0"/>
              <a:t>());</a:t>
            </a:r>
          </a:p>
          <a:p>
            <a:r>
              <a:rPr lang="en-US" dirty="0" err="1"/>
              <a:t>System.</a:t>
            </a:r>
            <a:r>
              <a:rPr lang="en-US" b="1" i="1" dirty="0" err="1"/>
              <a:t>out.println</a:t>
            </a:r>
            <a:r>
              <a:rPr lang="en-US" b="1" i="1" dirty="0"/>
              <a:t>("Bill amount for domestic :"+units*2.50);</a:t>
            </a:r>
          </a:p>
          <a:p>
            <a:r>
              <a:rPr lang="en-US" dirty="0"/>
              <a:t>}</a:t>
            </a:r>
          </a:p>
          <a:p>
            <a:r>
              <a:rPr lang="en-US" dirty="0"/>
              <a:t>}</a:t>
            </a:r>
          </a:p>
          <a:p>
            <a:r>
              <a:rPr lang="en-US" b="1" dirty="0"/>
              <a:t>public class </a:t>
            </a:r>
            <a:r>
              <a:rPr lang="en-US" b="1" dirty="0" err="1"/>
              <a:t>Electricity_Bill</a:t>
            </a:r>
            <a:r>
              <a:rPr lang="en-US" b="1" dirty="0"/>
              <a:t> {</a:t>
            </a:r>
          </a:p>
          <a:p>
            <a:endParaRPr lang="en-US" dirty="0"/>
          </a:p>
          <a:p>
            <a:endParaRPr lang="en-US" dirty="0"/>
          </a:p>
          <a:p>
            <a:r>
              <a:rPr lang="en-US" b="1" dirty="0"/>
              <a:t>public static void main(String </a:t>
            </a:r>
            <a:r>
              <a:rPr lang="en-US" b="1" dirty="0" err="1"/>
              <a:t>args</a:t>
            </a:r>
            <a:r>
              <a:rPr lang="en-US" b="1" dirty="0"/>
              <a:t>[])</a:t>
            </a:r>
          </a:p>
          <a:p>
            <a:r>
              <a:rPr lang="en-US" dirty="0"/>
              <a:t>{</a:t>
            </a:r>
          </a:p>
          <a:p>
            <a:r>
              <a:rPr lang="en-US" dirty="0"/>
              <a:t>Commercial c = </a:t>
            </a:r>
            <a:r>
              <a:rPr lang="en-US" b="1" dirty="0"/>
              <a:t>new Commercial();</a:t>
            </a:r>
          </a:p>
          <a:p>
            <a:r>
              <a:rPr lang="en-US" dirty="0" err="1"/>
              <a:t>c.setName</a:t>
            </a:r>
            <a:r>
              <a:rPr lang="en-US" dirty="0"/>
              <a:t>("Ravi");</a:t>
            </a:r>
          </a:p>
          <a:p>
            <a:r>
              <a:rPr lang="en-US" dirty="0" err="1"/>
              <a:t>c.CalculateBill</a:t>
            </a:r>
            <a:r>
              <a:rPr lang="en-US" dirty="0"/>
              <a:t>(100);</a:t>
            </a:r>
          </a:p>
          <a:p>
            <a:r>
              <a:rPr lang="en-US" dirty="0"/>
              <a:t>Domestic d = </a:t>
            </a:r>
            <a:r>
              <a:rPr lang="en-US" b="1" dirty="0"/>
              <a:t>new Domestic();</a:t>
            </a:r>
          </a:p>
          <a:p>
            <a:r>
              <a:rPr lang="en-US" dirty="0" err="1"/>
              <a:t>d.setName</a:t>
            </a:r>
            <a:r>
              <a:rPr lang="en-US" dirty="0"/>
              <a:t>("</a:t>
            </a:r>
            <a:r>
              <a:rPr lang="en-US" dirty="0" err="1"/>
              <a:t>Raju</a:t>
            </a:r>
            <a:r>
              <a:rPr lang="en-US" dirty="0"/>
              <a:t>");</a:t>
            </a:r>
          </a:p>
          <a:p>
            <a:r>
              <a:rPr lang="en-US" dirty="0" err="1"/>
              <a:t>d.CalculateBill</a:t>
            </a:r>
            <a:r>
              <a:rPr lang="en-US" dirty="0"/>
              <a:t>(100);</a:t>
            </a:r>
          </a:p>
          <a:p>
            <a:endParaRPr lang="en-US" dirty="0"/>
          </a:p>
          <a:p>
            <a:r>
              <a:rPr lang="en-US" dirty="0"/>
              <a:t>}</a:t>
            </a:r>
          </a:p>
          <a:p>
            <a:r>
              <a:rPr lang="en-US" dirty="0"/>
              <a:t>}</a:t>
            </a:r>
          </a:p>
          <a:p>
            <a:endParaRPr lang="en-US" dirty="0"/>
          </a:p>
        </p:txBody>
      </p:sp>
    </p:spTree>
    <p:extLst>
      <p:ext uri="{BB962C8B-B14F-4D97-AF65-F5344CB8AC3E}">
        <p14:creationId xmlns:p14="http://schemas.microsoft.com/office/powerpoint/2010/main" val="2562767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lstStyle/>
          <a:p>
            <a:r>
              <a:rPr lang="en-US" dirty="0"/>
              <a:t>Static polymorphism is a type of polymorphism that collects the information to call a method during compile time while dynamic polymorphism is a type of polymorphism that collects information to call a method at run time. Thus, this is the main difference between static and dynamic polymorphism.</a:t>
            </a:r>
          </a:p>
        </p:txBody>
      </p:sp>
    </p:spTree>
    <p:extLst>
      <p:ext uri="{BB962C8B-B14F-4D97-AF65-F5344CB8AC3E}">
        <p14:creationId xmlns:p14="http://schemas.microsoft.com/office/powerpoint/2010/main" val="35227086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a:bodyPr>
          <a:lstStyle/>
          <a:p>
            <a:r>
              <a:rPr lang="en-US" sz="2400" dirty="0" smtClean="0"/>
              <a:t>Can we take private and final methods as same?</a:t>
            </a:r>
          </a:p>
          <a:p>
            <a:r>
              <a:rPr lang="en-US" sz="2400" dirty="0" smtClean="0"/>
              <a:t>Yes. The java compiler assigns value for the private methods at the time of compilation. Also private methods cannot be modified at run time. This is same case with the final methods also.</a:t>
            </a:r>
          </a:p>
          <a:p>
            <a:r>
              <a:rPr lang="en-US" sz="2400" dirty="0" smtClean="0"/>
              <a:t>Neither the private methods nor the final methods can be overridden.</a:t>
            </a:r>
          </a:p>
          <a:p>
            <a:pPr marL="0" indent="0">
              <a:buNone/>
            </a:pPr>
            <a:r>
              <a:rPr lang="en-US" b="1" u="sng" dirty="0" smtClean="0"/>
              <a:t>   final class</a:t>
            </a:r>
          </a:p>
          <a:p>
            <a:r>
              <a:rPr lang="en-US" sz="2400" dirty="0" smtClean="0"/>
              <a:t>A final class is a class which is declared as final. </a:t>
            </a:r>
          </a:p>
          <a:p>
            <a:r>
              <a:rPr lang="en-US" sz="2400" dirty="0" smtClean="0"/>
              <a:t>It prevents inheritance. Means sub class cannot be created to a final class.</a:t>
            </a:r>
          </a:p>
          <a:p>
            <a:pPr marL="0" indent="0">
              <a:buNone/>
            </a:pPr>
            <a:r>
              <a:rPr lang="en-US" sz="2400" dirty="0" smtClean="0"/>
              <a:t> final class A</a:t>
            </a:r>
          </a:p>
          <a:p>
            <a:pPr marL="0" indent="0">
              <a:buNone/>
            </a:pPr>
            <a:r>
              <a:rPr lang="en-US" sz="2400" dirty="0" smtClean="0"/>
              <a:t>Class B extends A   // in valid. </a:t>
            </a:r>
          </a:p>
        </p:txBody>
      </p:sp>
    </p:spTree>
    <p:extLst>
      <p:ext uri="{BB962C8B-B14F-4D97-AF65-F5344CB8AC3E}">
        <p14:creationId xmlns:p14="http://schemas.microsoft.com/office/powerpoint/2010/main" val="18462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with Variables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using variables, sometimes inherently the data type of the result is decided by the compiler and according execution proceeds.</a:t>
            </a:r>
          </a:p>
          <a:p>
            <a:r>
              <a:rPr lang="en-US" dirty="0"/>
              <a:t>  </a:t>
            </a:r>
            <a:r>
              <a:rPr lang="en-US" dirty="0" err="1" smtClean="0"/>
              <a:t>System.out.println</a:t>
            </a:r>
            <a:r>
              <a:rPr lang="en-US" dirty="0" smtClean="0"/>
              <a:t>(</a:t>
            </a:r>
            <a:r>
              <a:rPr lang="en-US" dirty="0" err="1" smtClean="0"/>
              <a:t>a+b</a:t>
            </a:r>
            <a:r>
              <a:rPr lang="en-US" dirty="0" smtClean="0"/>
              <a:t>);</a:t>
            </a:r>
          </a:p>
          <a:p>
            <a:r>
              <a:rPr lang="en-US" dirty="0" smtClean="0"/>
              <a:t>Java compiler decides the data type of the result of the expression </a:t>
            </a:r>
            <a:r>
              <a:rPr lang="en-US" dirty="0" err="1" smtClean="0"/>
              <a:t>a+b</a:t>
            </a:r>
            <a:r>
              <a:rPr lang="en-US" dirty="0" smtClean="0"/>
              <a:t> depending on the data types of a and b.</a:t>
            </a:r>
          </a:p>
          <a:p>
            <a:r>
              <a:rPr lang="en-US" dirty="0" smtClean="0"/>
              <a:t>If a and b are </a:t>
            </a:r>
            <a:r>
              <a:rPr lang="en-US" dirty="0" err="1" smtClean="0"/>
              <a:t>int</a:t>
            </a:r>
            <a:r>
              <a:rPr lang="en-US" dirty="0" smtClean="0"/>
              <a:t> type </a:t>
            </a:r>
            <a:r>
              <a:rPr lang="en-US" dirty="0" err="1" smtClean="0"/>
              <a:t>a+b</a:t>
            </a:r>
            <a:r>
              <a:rPr lang="en-US" dirty="0" smtClean="0"/>
              <a:t> also </a:t>
            </a:r>
            <a:r>
              <a:rPr lang="en-US" dirty="0" err="1" smtClean="0"/>
              <a:t>int</a:t>
            </a:r>
            <a:r>
              <a:rPr lang="en-US" dirty="0" smtClean="0"/>
              <a:t> type.</a:t>
            </a:r>
          </a:p>
          <a:p>
            <a:r>
              <a:rPr lang="en-US" dirty="0" smtClean="0"/>
              <a:t>If a is </a:t>
            </a:r>
            <a:r>
              <a:rPr lang="en-US" dirty="0" err="1" smtClean="0"/>
              <a:t>int</a:t>
            </a:r>
            <a:r>
              <a:rPr lang="en-US" dirty="0" smtClean="0"/>
              <a:t> and b is float then compiler converts a also into float and sum is find.</a:t>
            </a:r>
          </a:p>
          <a:p>
            <a:r>
              <a:rPr lang="en-US" dirty="0" smtClean="0"/>
              <a:t>Hence result of </a:t>
            </a:r>
            <a:r>
              <a:rPr lang="en-US" dirty="0" err="1" smtClean="0"/>
              <a:t>a+b</a:t>
            </a:r>
            <a:r>
              <a:rPr lang="en-US" dirty="0" smtClean="0"/>
              <a:t> is exhibiting polymorphic nature.</a:t>
            </a:r>
          </a:p>
          <a:p>
            <a:r>
              <a:rPr lang="en-US" dirty="0" smtClean="0"/>
              <a:t>This is called “coercion”</a:t>
            </a:r>
            <a:endParaRPr lang="en-US" dirty="0"/>
          </a:p>
        </p:txBody>
      </p:sp>
    </p:spTree>
    <p:extLst>
      <p:ext uri="{BB962C8B-B14F-4D97-AF65-F5344CB8AC3E}">
        <p14:creationId xmlns:p14="http://schemas.microsoft.com/office/powerpoint/2010/main" val="31570695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52400"/>
            <a:ext cx="8229600" cy="1222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lstStyle/>
          <a:p>
            <a:r>
              <a:rPr lang="en-US" dirty="0" smtClean="0"/>
              <a:t>What is final?</a:t>
            </a:r>
          </a:p>
          <a:p>
            <a:r>
              <a:rPr lang="en-US" dirty="0"/>
              <a:t> </a:t>
            </a:r>
            <a:r>
              <a:rPr lang="en-US" dirty="0" smtClean="0"/>
              <a:t>final keyword is used in two ways:</a:t>
            </a:r>
          </a:p>
          <a:p>
            <a:r>
              <a:rPr lang="en-US" dirty="0" smtClean="0"/>
              <a:t>It is used to declare constants</a:t>
            </a:r>
          </a:p>
          <a:p>
            <a:r>
              <a:rPr lang="en-US" dirty="0" smtClean="0"/>
              <a:t> final double PT=3.14159</a:t>
            </a:r>
          </a:p>
          <a:p>
            <a:r>
              <a:rPr lang="en-US" dirty="0" smtClean="0"/>
              <a:t>It is used to prevent inheritance as </a:t>
            </a:r>
          </a:p>
          <a:p>
            <a:r>
              <a:rPr lang="en-US" dirty="0"/>
              <a:t> </a:t>
            </a:r>
            <a:r>
              <a:rPr lang="en-US" dirty="0" smtClean="0"/>
              <a:t> </a:t>
            </a:r>
            <a:r>
              <a:rPr lang="en-US" smtClean="0"/>
              <a:t>final class A.</a:t>
            </a:r>
            <a:endParaRPr lang="en-US" dirty="0"/>
          </a:p>
        </p:txBody>
      </p:sp>
    </p:spTree>
    <p:extLst>
      <p:ext uri="{BB962C8B-B14F-4D97-AF65-F5344CB8AC3E}">
        <p14:creationId xmlns:p14="http://schemas.microsoft.com/office/powerpoint/2010/main" val="208059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smtClean="0"/>
              <a:t>What is coercion?</a:t>
            </a:r>
          </a:p>
          <a:p>
            <a:r>
              <a:rPr lang="en-US" dirty="0" smtClean="0"/>
              <a:t>Coercion is the automatic conversion between different data types done by the compiler.</a:t>
            </a:r>
          </a:p>
          <a:p>
            <a:r>
              <a:rPr lang="en-US" dirty="0" smtClean="0"/>
              <a:t>Lets us take different example:</a:t>
            </a:r>
          </a:p>
          <a:p>
            <a:r>
              <a:rPr lang="en-US" dirty="0" smtClean="0"/>
              <a:t> float a= 15.5f;</a:t>
            </a:r>
          </a:p>
          <a:p>
            <a:r>
              <a:rPr lang="en-US" dirty="0"/>
              <a:t> </a:t>
            </a:r>
            <a:r>
              <a:rPr lang="en-US" dirty="0" err="1" smtClean="0"/>
              <a:t>int</a:t>
            </a:r>
            <a:r>
              <a:rPr lang="en-US" dirty="0" smtClean="0"/>
              <a:t> x= (</a:t>
            </a:r>
            <a:r>
              <a:rPr lang="en-US" dirty="0" err="1" smtClean="0"/>
              <a:t>int</a:t>
            </a:r>
            <a:r>
              <a:rPr lang="en-US" dirty="0" smtClean="0"/>
              <a:t>)a;</a:t>
            </a:r>
          </a:p>
          <a:p>
            <a:r>
              <a:rPr lang="en-US" dirty="0" smtClean="0"/>
              <a:t>In the second line, the actual data type od the variable is changed by using cast operator.</a:t>
            </a:r>
          </a:p>
          <a:p>
            <a:r>
              <a:rPr lang="en-US" dirty="0" smtClean="0"/>
              <a:t>This means a exists in two form. Float and int.</a:t>
            </a:r>
          </a:p>
          <a:p>
            <a:r>
              <a:rPr lang="en-US" dirty="0" smtClean="0"/>
              <a:t>This comes under polymorphism, which is called “Conversion”</a:t>
            </a:r>
          </a:p>
          <a:p>
            <a:r>
              <a:rPr lang="en-US" dirty="0" smtClean="0"/>
              <a:t>“</a:t>
            </a:r>
            <a:r>
              <a:rPr lang="en-US" b="1" dirty="0" smtClean="0"/>
              <a:t>Conversion” is an explicit change in data type specified by the cast operator.</a:t>
            </a:r>
            <a:endParaRPr lang="en-US" b="1" dirty="0"/>
          </a:p>
        </p:txBody>
      </p:sp>
    </p:spTree>
    <p:extLst>
      <p:ext uri="{BB962C8B-B14F-4D97-AF65-F5344CB8AC3E}">
        <p14:creationId xmlns:p14="http://schemas.microsoft.com/office/powerpoint/2010/main" val="3420700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using methods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the same method perform different tasks, then that method exhibits polymorphism.</a:t>
            </a:r>
          </a:p>
          <a:p>
            <a:r>
              <a:rPr lang="en-US" dirty="0" smtClean="0"/>
              <a:t>It is looks like tricky.</a:t>
            </a:r>
          </a:p>
          <a:p>
            <a:r>
              <a:rPr lang="en-US" dirty="0" smtClean="0"/>
              <a:t>It is possible only when method assumes different bodies.</a:t>
            </a:r>
          </a:p>
          <a:p>
            <a:r>
              <a:rPr lang="en-US" dirty="0" smtClean="0"/>
              <a:t>Two persons, with same name “Ravi”.</a:t>
            </a:r>
          </a:p>
          <a:p>
            <a:r>
              <a:rPr lang="en-US" dirty="0" smtClean="0"/>
              <a:t>Name is same but different persons are different tasks they perform.</a:t>
            </a:r>
          </a:p>
          <a:p>
            <a:r>
              <a:rPr lang="en-US" dirty="0" smtClean="0"/>
              <a:t>Similarly there may be two same methods with same name and they can perform different tasks.</a:t>
            </a:r>
            <a:endParaRPr lang="en-US" dirty="0"/>
          </a:p>
        </p:txBody>
      </p:sp>
    </p:spTree>
    <p:extLst>
      <p:ext uri="{BB962C8B-B14F-4D97-AF65-F5344CB8AC3E}">
        <p14:creationId xmlns:p14="http://schemas.microsoft.com/office/powerpoint/2010/main" val="3149550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52400"/>
            <a:ext cx="8229600" cy="1222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0"/>
            <a:ext cx="8229600" cy="6126163"/>
          </a:xfrm>
        </p:spPr>
        <p:txBody>
          <a:bodyPr/>
          <a:lstStyle/>
          <a:p>
            <a:r>
              <a:rPr lang="en-US" dirty="0" smtClean="0"/>
              <a:t>Now the crucial thing is to decide which method is called in a particular context.</a:t>
            </a:r>
          </a:p>
          <a:p>
            <a:r>
              <a:rPr lang="en-US" dirty="0" smtClean="0"/>
              <a:t>The decision happens either at compile time or at run time.</a:t>
            </a:r>
          </a:p>
          <a:p>
            <a:r>
              <a:rPr lang="en-US" dirty="0" smtClean="0"/>
              <a:t>This will lead to two types of polymorphism,</a:t>
            </a:r>
          </a:p>
          <a:p>
            <a:r>
              <a:rPr lang="en-US" dirty="0" smtClean="0"/>
              <a:t>Static polymorphism</a:t>
            </a:r>
          </a:p>
          <a:p>
            <a:r>
              <a:rPr lang="en-US" dirty="0" smtClean="0"/>
              <a:t>Dynamic polymorphism.</a:t>
            </a:r>
          </a:p>
          <a:p>
            <a:endParaRPr lang="en-US" dirty="0"/>
          </a:p>
          <a:p>
            <a:pPr marL="0" indent="0">
              <a:buNone/>
            </a:pPr>
            <a:r>
              <a:rPr lang="en-US" dirty="0" smtClean="0"/>
              <a:t>Static represents at compile time and Dynamic represents runtime.</a:t>
            </a:r>
            <a:endParaRPr lang="en-US" dirty="0"/>
          </a:p>
        </p:txBody>
      </p:sp>
    </p:spTree>
    <p:extLst>
      <p:ext uri="{BB962C8B-B14F-4D97-AF65-F5344CB8AC3E}">
        <p14:creationId xmlns:p14="http://schemas.microsoft.com/office/powerpoint/2010/main" val="975511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polymorphism</a:t>
            </a:r>
            <a:endParaRPr lang="en-US" dirty="0"/>
          </a:p>
        </p:txBody>
      </p:sp>
      <p:sp>
        <p:nvSpPr>
          <p:cNvPr id="3" name="Content Placeholder 2"/>
          <p:cNvSpPr>
            <a:spLocks noGrp="1"/>
          </p:cNvSpPr>
          <p:nvPr>
            <p:ph idx="1"/>
          </p:nvPr>
        </p:nvSpPr>
        <p:spPr/>
        <p:txBody>
          <a:bodyPr>
            <a:normAutofit fontScale="92500"/>
          </a:bodyPr>
          <a:lstStyle/>
          <a:p>
            <a:r>
              <a:rPr lang="en-US" dirty="0" smtClean="0"/>
              <a:t>At run time, this means when a method is called, the method call is bound to the method body at the time of running the program dynamically.</a:t>
            </a:r>
          </a:p>
          <a:p>
            <a:r>
              <a:rPr lang="en-US" dirty="0" smtClean="0"/>
              <a:t>In this case Java compiler doesn’t know which method is called at the time of running the program dynamically.</a:t>
            </a:r>
          </a:p>
          <a:p>
            <a:r>
              <a:rPr lang="en-US" dirty="0" smtClean="0"/>
              <a:t>In this JVM only knows at runtime which method is to be executed, Hence this also called “runtime polymorphism” or dynamic </a:t>
            </a:r>
            <a:r>
              <a:rPr lang="en-US" dirty="0" err="1" smtClean="0"/>
              <a:t>binidng</a:t>
            </a:r>
            <a:r>
              <a:rPr lang="en-US" dirty="0" smtClean="0"/>
              <a:t> </a:t>
            </a:r>
            <a:endParaRPr lang="en-US" dirty="0"/>
          </a:p>
        </p:txBody>
      </p:sp>
    </p:spTree>
    <p:extLst>
      <p:ext uri="{BB962C8B-B14F-4D97-AF65-F5344CB8AC3E}">
        <p14:creationId xmlns:p14="http://schemas.microsoft.com/office/powerpoint/2010/main" val="3955329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85000" lnSpcReduction="10000"/>
          </a:bodyPr>
          <a:lstStyle/>
          <a:p>
            <a:endParaRPr lang="en-US" dirty="0" smtClean="0"/>
          </a:p>
          <a:p>
            <a:endParaRPr lang="en-US" dirty="0"/>
          </a:p>
          <a:p>
            <a:endParaRPr lang="en-US" dirty="0" smtClean="0"/>
          </a:p>
          <a:p>
            <a:endParaRPr lang="en-US" dirty="0"/>
          </a:p>
          <a:p>
            <a:r>
              <a:rPr lang="en-US" dirty="0" smtClean="0"/>
              <a:t>Two different bodies, to call method</a:t>
            </a:r>
          </a:p>
          <a:p>
            <a:r>
              <a:rPr lang="en-US" dirty="0" smtClean="0"/>
              <a:t> </a:t>
            </a:r>
          </a:p>
          <a:p>
            <a:r>
              <a:rPr lang="en-US" dirty="0" err="1" smtClean="0"/>
              <a:t>s.add</a:t>
            </a:r>
            <a:r>
              <a:rPr lang="en-US" dirty="0" smtClean="0"/>
              <a:t>(10,15);</a:t>
            </a:r>
          </a:p>
          <a:p>
            <a:r>
              <a:rPr lang="en-US" dirty="0" smtClean="0"/>
              <a:t>Who will decide which method to be executed?</a:t>
            </a:r>
          </a:p>
          <a:p>
            <a:r>
              <a:rPr lang="en-US" dirty="0" smtClean="0"/>
              <a:t>Because method called using </a:t>
            </a:r>
            <a:r>
              <a:rPr lang="en-US" dirty="0" err="1" smtClean="0"/>
              <a:t>object.So</a:t>
            </a:r>
            <a:r>
              <a:rPr lang="en-US" dirty="0" smtClean="0"/>
              <a:t> compiler cannot decide and only JVM can decide which method is actually called by user at run time.</a:t>
            </a:r>
          </a:p>
          <a:p>
            <a:r>
              <a:rPr lang="en-US" dirty="0" smtClean="0"/>
              <a:t>Now question is how JVM recognizes which method is called, when both the methods having the same name.</a:t>
            </a:r>
          </a:p>
          <a:p>
            <a:endParaRPr lang="en-US" dirty="0" smtClean="0"/>
          </a:p>
          <a:p>
            <a:endParaRPr lang="en-US" dirty="0"/>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
            <a:ext cx="73914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50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Method Signature</a:t>
            </a: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smtClean="0"/>
              <a:t>Just observe the signatures of methods.</a:t>
            </a:r>
          </a:p>
          <a:p>
            <a:r>
              <a:rPr lang="en-US" b="1" dirty="0" smtClean="0"/>
              <a:t>What is method signature?</a:t>
            </a:r>
          </a:p>
          <a:p>
            <a:r>
              <a:rPr lang="en-US" b="1" dirty="0" smtClean="0"/>
              <a:t>Method signature represents the method name along with method parameters</a:t>
            </a:r>
          </a:p>
          <a:p>
            <a:r>
              <a:rPr lang="en-US" dirty="0" smtClean="0"/>
              <a:t>When there is a difference in the method signature, then the JVM understands both the methods are different and call the appropriate method.</a:t>
            </a:r>
          </a:p>
          <a:p>
            <a:endParaRPr lang="en-US" dirty="0"/>
          </a:p>
        </p:txBody>
      </p:sp>
    </p:spTree>
    <p:extLst>
      <p:ext uri="{BB962C8B-B14F-4D97-AF65-F5344CB8AC3E}">
        <p14:creationId xmlns:p14="http://schemas.microsoft.com/office/powerpoint/2010/main" val="3388609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1410</TotalTime>
  <Words>2223</Words>
  <Application>Microsoft Office PowerPoint</Application>
  <PresentationFormat>On-screen Show (4:3)</PresentationFormat>
  <Paragraphs>348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Polymorphism</vt:lpstr>
      <vt:lpstr>Polymorphism</vt:lpstr>
      <vt:lpstr>Polymorphism with Variables</vt:lpstr>
      <vt:lpstr> </vt:lpstr>
      <vt:lpstr>Polymorphism using methods</vt:lpstr>
      <vt:lpstr> </vt:lpstr>
      <vt:lpstr>Dynamic polymorphism</vt:lpstr>
      <vt:lpstr> </vt:lpstr>
      <vt:lpstr>Method Signature</vt:lpstr>
      <vt:lpstr>Method signature arises because any one of the following reason</vt:lpstr>
      <vt:lpstr> </vt:lpstr>
      <vt:lpstr>Method Overloading</vt:lpstr>
      <vt:lpstr> </vt:lpstr>
      <vt:lpstr>Method Overriding</vt:lpstr>
      <vt:lpstr>Difference Method Overloading and Overriding</vt:lpstr>
      <vt:lpstr>Static Polymorphism</vt:lpstr>
      <vt:lpstr> </vt:lpstr>
      <vt:lpstr>Polymorphism with static methods </vt:lpstr>
      <vt:lpstr>Write a program to use super class reference to call.</vt:lpstr>
      <vt:lpstr>Polymorphism with private methods</vt:lpstr>
      <vt:lpstr> </vt:lpstr>
      <vt:lpstr>Private method overloading</vt:lpstr>
      <vt:lpstr>Overriding is not possible In subclass using private methods.</vt:lpstr>
      <vt:lpstr>Polymorphism with final methods</vt:lpstr>
      <vt:lpstr>Final method overloading possible</vt:lpstr>
      <vt:lpstr>Final Method overriding is not possible </vt:lpstr>
      <vt:lpstr>Current Bill.</vt:lpstr>
      <vt:lpstr>Interview questions</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38</cp:revision>
  <dcterms:created xsi:type="dcterms:W3CDTF">2020-05-26T09:44:41Z</dcterms:created>
  <dcterms:modified xsi:type="dcterms:W3CDTF">2020-05-28T04:30:28Z</dcterms:modified>
</cp:coreProperties>
</file>