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229"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BB444B-BC3D-493A-BF4A-46365CF760B9}"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0E821-484D-44E9-9D6E-A23F9A517975}" type="slidenum">
              <a:rPr lang="en-US" smtClean="0"/>
              <a:t>‹#›</a:t>
            </a:fld>
            <a:endParaRPr lang="en-US"/>
          </a:p>
        </p:txBody>
      </p:sp>
    </p:spTree>
    <p:extLst>
      <p:ext uri="{BB962C8B-B14F-4D97-AF65-F5344CB8AC3E}">
        <p14:creationId xmlns:p14="http://schemas.microsoft.com/office/powerpoint/2010/main" val="47031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BB444B-BC3D-493A-BF4A-46365CF760B9}"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0E821-484D-44E9-9D6E-A23F9A517975}" type="slidenum">
              <a:rPr lang="en-US" smtClean="0"/>
              <a:t>‹#›</a:t>
            </a:fld>
            <a:endParaRPr lang="en-US"/>
          </a:p>
        </p:txBody>
      </p:sp>
    </p:spTree>
    <p:extLst>
      <p:ext uri="{BB962C8B-B14F-4D97-AF65-F5344CB8AC3E}">
        <p14:creationId xmlns:p14="http://schemas.microsoft.com/office/powerpoint/2010/main" val="236289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BB444B-BC3D-493A-BF4A-46365CF760B9}"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0E821-484D-44E9-9D6E-A23F9A517975}" type="slidenum">
              <a:rPr lang="en-US" smtClean="0"/>
              <a:t>‹#›</a:t>
            </a:fld>
            <a:endParaRPr lang="en-US"/>
          </a:p>
        </p:txBody>
      </p:sp>
    </p:spTree>
    <p:extLst>
      <p:ext uri="{BB962C8B-B14F-4D97-AF65-F5344CB8AC3E}">
        <p14:creationId xmlns:p14="http://schemas.microsoft.com/office/powerpoint/2010/main" val="155362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BB444B-BC3D-493A-BF4A-46365CF760B9}"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0E821-484D-44E9-9D6E-A23F9A517975}" type="slidenum">
              <a:rPr lang="en-US" smtClean="0"/>
              <a:t>‹#›</a:t>
            </a:fld>
            <a:endParaRPr lang="en-US"/>
          </a:p>
        </p:txBody>
      </p:sp>
    </p:spTree>
    <p:extLst>
      <p:ext uri="{BB962C8B-B14F-4D97-AF65-F5344CB8AC3E}">
        <p14:creationId xmlns:p14="http://schemas.microsoft.com/office/powerpoint/2010/main" val="194091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BB444B-BC3D-493A-BF4A-46365CF760B9}"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0E821-484D-44E9-9D6E-A23F9A517975}" type="slidenum">
              <a:rPr lang="en-US" smtClean="0"/>
              <a:t>‹#›</a:t>
            </a:fld>
            <a:endParaRPr lang="en-US"/>
          </a:p>
        </p:txBody>
      </p:sp>
    </p:spTree>
    <p:extLst>
      <p:ext uri="{BB962C8B-B14F-4D97-AF65-F5344CB8AC3E}">
        <p14:creationId xmlns:p14="http://schemas.microsoft.com/office/powerpoint/2010/main" val="2211270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BB444B-BC3D-493A-BF4A-46365CF760B9}"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0E821-484D-44E9-9D6E-A23F9A517975}" type="slidenum">
              <a:rPr lang="en-US" smtClean="0"/>
              <a:t>‹#›</a:t>
            </a:fld>
            <a:endParaRPr lang="en-US"/>
          </a:p>
        </p:txBody>
      </p:sp>
    </p:spTree>
    <p:extLst>
      <p:ext uri="{BB962C8B-B14F-4D97-AF65-F5344CB8AC3E}">
        <p14:creationId xmlns:p14="http://schemas.microsoft.com/office/powerpoint/2010/main" val="166499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BB444B-BC3D-493A-BF4A-46365CF760B9}" type="datetimeFigureOut">
              <a:rPr lang="en-US" smtClean="0"/>
              <a:t>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0E821-484D-44E9-9D6E-A23F9A517975}" type="slidenum">
              <a:rPr lang="en-US" smtClean="0"/>
              <a:t>‹#›</a:t>
            </a:fld>
            <a:endParaRPr lang="en-US"/>
          </a:p>
        </p:txBody>
      </p:sp>
    </p:spTree>
    <p:extLst>
      <p:ext uri="{BB962C8B-B14F-4D97-AF65-F5344CB8AC3E}">
        <p14:creationId xmlns:p14="http://schemas.microsoft.com/office/powerpoint/2010/main" val="2184944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BB444B-BC3D-493A-BF4A-46365CF760B9}" type="datetimeFigureOut">
              <a:rPr lang="en-US" smtClean="0"/>
              <a:t>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0E821-484D-44E9-9D6E-A23F9A517975}" type="slidenum">
              <a:rPr lang="en-US" smtClean="0"/>
              <a:t>‹#›</a:t>
            </a:fld>
            <a:endParaRPr lang="en-US"/>
          </a:p>
        </p:txBody>
      </p:sp>
    </p:spTree>
    <p:extLst>
      <p:ext uri="{BB962C8B-B14F-4D97-AF65-F5344CB8AC3E}">
        <p14:creationId xmlns:p14="http://schemas.microsoft.com/office/powerpoint/2010/main" val="127425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B444B-BC3D-493A-BF4A-46365CF760B9}" type="datetimeFigureOut">
              <a:rPr lang="en-US" smtClean="0"/>
              <a:t>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30E821-484D-44E9-9D6E-A23F9A517975}" type="slidenum">
              <a:rPr lang="en-US" smtClean="0"/>
              <a:t>‹#›</a:t>
            </a:fld>
            <a:endParaRPr lang="en-US"/>
          </a:p>
        </p:txBody>
      </p:sp>
    </p:spTree>
    <p:extLst>
      <p:ext uri="{BB962C8B-B14F-4D97-AF65-F5344CB8AC3E}">
        <p14:creationId xmlns:p14="http://schemas.microsoft.com/office/powerpoint/2010/main" val="41288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BB444B-BC3D-493A-BF4A-46365CF760B9}"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0E821-484D-44E9-9D6E-A23F9A517975}" type="slidenum">
              <a:rPr lang="en-US" smtClean="0"/>
              <a:t>‹#›</a:t>
            </a:fld>
            <a:endParaRPr lang="en-US"/>
          </a:p>
        </p:txBody>
      </p:sp>
    </p:spTree>
    <p:extLst>
      <p:ext uri="{BB962C8B-B14F-4D97-AF65-F5344CB8AC3E}">
        <p14:creationId xmlns:p14="http://schemas.microsoft.com/office/powerpoint/2010/main" val="1516135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BB444B-BC3D-493A-BF4A-46365CF760B9}"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0E821-484D-44E9-9D6E-A23F9A517975}" type="slidenum">
              <a:rPr lang="en-US" smtClean="0"/>
              <a:t>‹#›</a:t>
            </a:fld>
            <a:endParaRPr lang="en-US"/>
          </a:p>
        </p:txBody>
      </p:sp>
    </p:spTree>
    <p:extLst>
      <p:ext uri="{BB962C8B-B14F-4D97-AF65-F5344CB8AC3E}">
        <p14:creationId xmlns:p14="http://schemas.microsoft.com/office/powerpoint/2010/main" val="50916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B444B-BC3D-493A-BF4A-46365CF760B9}" type="datetimeFigureOut">
              <a:rPr lang="en-US" smtClean="0"/>
              <a:t>2/21/2022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30E821-484D-44E9-9D6E-A23F9A517975}" type="slidenum">
              <a:rPr lang="en-US" smtClean="0"/>
              <a:t>‹#›</a:t>
            </a:fld>
            <a:endParaRPr lang="en-US"/>
          </a:p>
        </p:txBody>
      </p:sp>
    </p:spTree>
    <p:extLst>
      <p:ext uri="{BB962C8B-B14F-4D97-AF65-F5344CB8AC3E}">
        <p14:creationId xmlns:p14="http://schemas.microsoft.com/office/powerpoint/2010/main" val="377785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eginnersbook.com/2013/12/java-strings/" TargetMode="External"/><Relationship Id="rId2" Type="http://schemas.openxmlformats.org/officeDocument/2006/relationships/hyperlink" Target="https://beginnersbook.com/2013/12/java-string-getchars-method-example/" TargetMode="External"/><Relationship Id="rId1" Type="http://schemas.openxmlformats.org/officeDocument/2006/relationships/slideLayout" Target="../slideLayouts/slideLayout2.xml"/><Relationship Id="rId4" Type="http://schemas.openxmlformats.org/officeDocument/2006/relationships/hyperlink" Target="https://www.programiz.com/java-programming/st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eginnersbook.com/2013/12/java-string-length-method-example/" TargetMode="External"/><Relationship Id="rId2" Type="http://schemas.openxmlformats.org/officeDocument/2006/relationships/hyperlink" Target="https://beginnersbook.com/2013/12/java-string-concat-method-example/" TargetMode="External"/><Relationship Id="rId1" Type="http://schemas.openxmlformats.org/officeDocument/2006/relationships/slideLayout" Target="../slideLayouts/slideLayout2.xml"/><Relationship Id="rId6" Type="http://schemas.openxmlformats.org/officeDocument/2006/relationships/hyperlink" Target="https://beginnersbook.com/2013/12/java-string-comparetoignorecase-method-example/" TargetMode="External"/><Relationship Id="rId5" Type="http://schemas.openxmlformats.org/officeDocument/2006/relationships/hyperlink" Target="https://beginnersbook.com/2013/12/java-string-compareto-method-example/" TargetMode="External"/><Relationship Id="rId4" Type="http://schemas.openxmlformats.org/officeDocument/2006/relationships/hyperlink" Target="https://beginnersbook.com/2013/12/java-string-charat-method-exampl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beginnersbook.com/2013/12/java-string-startswith-method-example/" TargetMode="External"/><Relationship Id="rId2" Type="http://schemas.openxmlformats.org/officeDocument/2006/relationships/hyperlink" Target="https://beginnersbook.com/2013/12/java-string-equals-and-equalsignorecase-methods-example/" TargetMode="External"/><Relationship Id="rId1" Type="http://schemas.openxmlformats.org/officeDocument/2006/relationships/slideLayout" Target="../slideLayouts/slideLayout2.xml"/><Relationship Id="rId4" Type="http://schemas.openxmlformats.org/officeDocument/2006/relationships/hyperlink" Target="https://beginnersbook.com/2013/12/java-string-endswith-method-exampl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beginnersbook.com/2013/12/java-string-lastindexof-method-example/" TargetMode="External"/><Relationship Id="rId2" Type="http://schemas.openxmlformats.org/officeDocument/2006/relationships/hyperlink" Target="https://beginnersbook.com/2013/12/java-string-indexof-method-example/" TargetMode="External"/><Relationship Id="rId1" Type="http://schemas.openxmlformats.org/officeDocument/2006/relationships/slideLayout" Target="../slideLayouts/slideLayout2.xml"/><Relationship Id="rId4" Type="http://schemas.openxmlformats.org/officeDocument/2006/relationships/hyperlink" Target="https://beginnersbook.com/2013/12/java-string-replace-replacefirst-replaceall-method-examp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Strings</a:t>
            </a:r>
            <a:endParaRPr lang="en-US" dirty="0"/>
          </a:p>
        </p:txBody>
      </p:sp>
      <p:sp>
        <p:nvSpPr>
          <p:cNvPr id="3" name="Subtitle 2"/>
          <p:cNvSpPr>
            <a:spLocks noGrp="1"/>
          </p:cNvSpPr>
          <p:nvPr>
            <p:ph type="subTitle" idx="1"/>
          </p:nvPr>
        </p:nvSpPr>
        <p:spPr/>
        <p:txBody>
          <a:bodyPr/>
          <a:lstStyle/>
          <a:p>
            <a:r>
              <a:rPr lang="en-US" dirty="0" smtClean="0"/>
              <a:t>In Java</a:t>
            </a:r>
            <a:endParaRPr lang="en-US" dirty="0"/>
          </a:p>
        </p:txBody>
      </p:sp>
    </p:spTree>
    <p:extLst>
      <p:ext uri="{BB962C8B-B14F-4D97-AF65-F5344CB8AC3E}">
        <p14:creationId xmlns:p14="http://schemas.microsoft.com/office/powerpoint/2010/main" val="852572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t>String into a character array.</a:t>
            </a:r>
          </a:p>
          <a:p>
            <a:r>
              <a:rPr lang="en-US" b="1" dirty="0">
                <a:hlinkClick r:id="rId2"/>
              </a:rPr>
              <a:t>void </a:t>
            </a:r>
            <a:r>
              <a:rPr lang="en-US" b="1" dirty="0" err="1">
                <a:hlinkClick r:id="rId2"/>
              </a:rPr>
              <a:t>getChars</a:t>
            </a:r>
            <a:r>
              <a:rPr lang="en-US" b="1" dirty="0">
                <a:hlinkClick r:id="rId2"/>
              </a:rPr>
              <a:t>(</a:t>
            </a:r>
            <a:r>
              <a:rPr lang="en-US" b="1" dirty="0" err="1">
                <a:hlinkClick r:id="rId2"/>
              </a:rPr>
              <a:t>int</a:t>
            </a:r>
            <a:r>
              <a:rPr lang="en-US" b="1" dirty="0">
                <a:hlinkClick r:id="rId2"/>
              </a:rPr>
              <a:t> </a:t>
            </a:r>
            <a:r>
              <a:rPr lang="en-US" b="1" dirty="0" err="1">
                <a:hlinkClick r:id="rId2"/>
              </a:rPr>
              <a:t>srcBegin</a:t>
            </a:r>
            <a:r>
              <a:rPr lang="en-US" b="1" dirty="0">
                <a:hlinkClick r:id="rId2"/>
              </a:rPr>
              <a:t>, </a:t>
            </a:r>
            <a:r>
              <a:rPr lang="en-US" b="1" dirty="0" err="1">
                <a:hlinkClick r:id="rId2"/>
              </a:rPr>
              <a:t>int</a:t>
            </a:r>
            <a:r>
              <a:rPr lang="en-US" b="1" dirty="0">
                <a:hlinkClick r:id="rId2"/>
              </a:rPr>
              <a:t> </a:t>
            </a:r>
            <a:r>
              <a:rPr lang="en-US" b="1" dirty="0" err="1">
                <a:hlinkClick r:id="rId2"/>
              </a:rPr>
              <a:t>srcEnd</a:t>
            </a:r>
            <a:r>
              <a:rPr lang="en-US" b="1" dirty="0">
                <a:hlinkClick r:id="rId2"/>
              </a:rPr>
              <a:t>, char[] </a:t>
            </a:r>
            <a:r>
              <a:rPr lang="en-US" b="1" dirty="0" err="1">
                <a:hlinkClick r:id="rId2"/>
              </a:rPr>
              <a:t>dest</a:t>
            </a:r>
            <a:r>
              <a:rPr lang="en-US" b="1" dirty="0">
                <a:hlinkClick r:id="rId2"/>
              </a:rPr>
              <a:t>, </a:t>
            </a:r>
            <a:r>
              <a:rPr lang="en-US" b="1" dirty="0" err="1">
                <a:hlinkClick r:id="rId2"/>
              </a:rPr>
              <a:t>int</a:t>
            </a:r>
            <a:r>
              <a:rPr lang="en-US" b="1" dirty="0">
                <a:hlinkClick r:id="rId2"/>
              </a:rPr>
              <a:t> </a:t>
            </a:r>
            <a:r>
              <a:rPr lang="en-US" b="1" dirty="0" err="1">
                <a:hlinkClick r:id="rId2"/>
              </a:rPr>
              <a:t>destBegin</a:t>
            </a:r>
            <a:r>
              <a:rPr lang="en-US" b="1" dirty="0">
                <a:hlinkClick r:id="rId2"/>
              </a:rPr>
              <a:t>)</a:t>
            </a:r>
            <a:r>
              <a:rPr lang="en-US" dirty="0"/>
              <a:t>: It copies the characters of </a:t>
            </a:r>
            <a:r>
              <a:rPr lang="en-US" b="1" dirty="0" err="1"/>
              <a:t>src</a:t>
            </a:r>
            <a:r>
              <a:rPr lang="en-US" dirty="0"/>
              <a:t> array to the </a:t>
            </a:r>
            <a:r>
              <a:rPr lang="en-US" b="1" dirty="0" err="1"/>
              <a:t>dest</a:t>
            </a:r>
            <a:r>
              <a:rPr lang="en-US" dirty="0"/>
              <a:t> array. Only the specified range is being copied(</a:t>
            </a:r>
            <a:r>
              <a:rPr lang="en-US" dirty="0" err="1"/>
              <a:t>srcBegin</a:t>
            </a:r>
            <a:r>
              <a:rPr lang="en-US" dirty="0"/>
              <a:t> to </a:t>
            </a:r>
            <a:r>
              <a:rPr lang="en-US" dirty="0" err="1"/>
              <a:t>srcEnd</a:t>
            </a:r>
            <a:r>
              <a:rPr lang="en-US" dirty="0"/>
              <a:t>) to the </a:t>
            </a:r>
            <a:r>
              <a:rPr lang="en-US" dirty="0" err="1"/>
              <a:t>dest</a:t>
            </a:r>
            <a:r>
              <a:rPr lang="en-US" dirty="0"/>
              <a:t> </a:t>
            </a:r>
            <a:r>
              <a:rPr lang="en-US" dirty="0" err="1"/>
              <a:t>subarray</a:t>
            </a:r>
            <a:r>
              <a:rPr lang="en-US" dirty="0"/>
              <a:t>(starting </a:t>
            </a:r>
            <a:r>
              <a:rPr lang="en-US" dirty="0" err="1"/>
              <a:t>fromdestBegin</a:t>
            </a:r>
            <a:r>
              <a:rPr lang="en-US" dirty="0" smtClean="0"/>
              <a:t>). </a:t>
            </a:r>
          </a:p>
          <a:p>
            <a:endParaRPr lang="en-US" dirty="0"/>
          </a:p>
          <a:p>
            <a:r>
              <a:rPr lang="en-US" dirty="0">
                <a:hlinkClick r:id="rId3"/>
              </a:rPr>
              <a:t>https://beginnersbook.com/2013/12/java-strings</a:t>
            </a:r>
            <a:r>
              <a:rPr lang="en-US" dirty="0" smtClean="0">
                <a:hlinkClick r:id="rId3"/>
              </a:rPr>
              <a:t>/</a:t>
            </a:r>
            <a:endParaRPr lang="en-US" dirty="0" smtClean="0"/>
          </a:p>
          <a:p>
            <a:r>
              <a:rPr lang="en-US" dirty="0">
                <a:hlinkClick r:id="rId4"/>
              </a:rPr>
              <a:t>https://</a:t>
            </a:r>
            <a:r>
              <a:rPr lang="en-US" dirty="0" smtClean="0">
                <a:hlinkClick r:id="rId4"/>
              </a:rPr>
              <a:t>www.programiz.com/java-programming/string</a:t>
            </a:r>
            <a:r>
              <a:rPr lang="en-US" dirty="0" smtClean="0"/>
              <a:t> </a:t>
            </a:r>
            <a:endParaRPr lang="en-US" dirty="0"/>
          </a:p>
        </p:txBody>
      </p:sp>
    </p:spTree>
    <p:extLst>
      <p:ext uri="{BB962C8B-B14F-4D97-AF65-F5344CB8AC3E}">
        <p14:creationId xmlns:p14="http://schemas.microsoft.com/office/powerpoint/2010/main" val="3379936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Comparisons</a:t>
            </a:r>
            <a:endParaRPr lang="en-US" dirty="0"/>
          </a:p>
        </p:txBody>
      </p:sp>
      <p:sp>
        <p:nvSpPr>
          <p:cNvPr id="3" name="Content Placeholder 2"/>
          <p:cNvSpPr>
            <a:spLocks noGrp="1"/>
          </p:cNvSpPr>
          <p:nvPr>
            <p:ph idx="1"/>
          </p:nvPr>
        </p:nvSpPr>
        <p:spPr>
          <a:xfrm>
            <a:off x="457200" y="1143000"/>
            <a:ext cx="8229600" cy="4983163"/>
          </a:xfrm>
        </p:spPr>
        <p:txBody>
          <a:bodyPr>
            <a:normAutofit fontScale="47500" lnSpcReduction="20000"/>
          </a:bodyPr>
          <a:lstStyle/>
          <a:p>
            <a:r>
              <a:rPr lang="en-US" dirty="0" smtClean="0"/>
              <a:t>The relational operators like &gt;,&lt;,&gt;= </a:t>
            </a:r>
            <a:r>
              <a:rPr lang="en-US" dirty="0" err="1" smtClean="0"/>
              <a:t>etc</a:t>
            </a:r>
            <a:r>
              <a:rPr lang="en-US" dirty="0" smtClean="0"/>
              <a:t> cannot be used.</a:t>
            </a:r>
          </a:p>
          <a:p>
            <a:r>
              <a:rPr lang="en-US" dirty="0" smtClean="0"/>
              <a:t>We should use </a:t>
            </a:r>
            <a:r>
              <a:rPr lang="en-US" dirty="0" err="1" smtClean="0"/>
              <a:t>compareTo</a:t>
            </a:r>
            <a:r>
              <a:rPr lang="en-US" dirty="0" smtClean="0"/>
              <a:t> and equals methods.</a:t>
            </a:r>
          </a:p>
          <a:p>
            <a:endParaRPr lang="en-US" b="1" dirty="0" smtClean="0"/>
          </a:p>
          <a:p>
            <a:r>
              <a:rPr lang="en-US" b="1" dirty="0" smtClean="0"/>
              <a:t>package </a:t>
            </a:r>
            <a:r>
              <a:rPr lang="en-US" b="1" dirty="0"/>
              <a:t>com.strings.in;</a:t>
            </a:r>
          </a:p>
          <a:p>
            <a:endParaRPr lang="en-US" dirty="0"/>
          </a:p>
          <a:p>
            <a:r>
              <a:rPr lang="en-US" b="1" dirty="0"/>
              <a:t>public class </a:t>
            </a:r>
            <a:r>
              <a:rPr lang="en-US" b="1" dirty="0" err="1"/>
              <a:t>Strcompare</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String s1="Hello";</a:t>
            </a:r>
          </a:p>
          <a:p>
            <a:r>
              <a:rPr lang="en-US" dirty="0"/>
              <a:t>String s2= </a:t>
            </a:r>
            <a:r>
              <a:rPr lang="en-US" b="1" dirty="0"/>
              <a:t>new String("Hello");</a:t>
            </a:r>
          </a:p>
          <a:p>
            <a:r>
              <a:rPr lang="en-US" b="1" dirty="0"/>
              <a:t>if(s1==s2)</a:t>
            </a:r>
          </a:p>
          <a:p>
            <a:r>
              <a:rPr lang="en-US" dirty="0" err="1"/>
              <a:t>System.</a:t>
            </a:r>
            <a:r>
              <a:rPr lang="en-US" b="1" i="1" dirty="0" err="1"/>
              <a:t>out.println</a:t>
            </a:r>
            <a:r>
              <a:rPr lang="en-US" b="1" i="1" dirty="0"/>
              <a:t>("Both are same");</a:t>
            </a:r>
          </a:p>
          <a:p>
            <a:r>
              <a:rPr lang="en-US" b="1" dirty="0"/>
              <a:t>else</a:t>
            </a:r>
          </a:p>
          <a:p>
            <a:r>
              <a:rPr lang="en-US" dirty="0" err="1"/>
              <a:t>System.</a:t>
            </a:r>
            <a:r>
              <a:rPr lang="en-US" b="1" i="1" dirty="0" err="1"/>
              <a:t>out.println</a:t>
            </a:r>
            <a:r>
              <a:rPr lang="en-US" b="1" i="1" dirty="0"/>
              <a:t>("Not same");</a:t>
            </a:r>
          </a:p>
          <a:p>
            <a:endParaRPr lang="en-US" dirty="0"/>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3336501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When an object is created by JVM, it returns the memory address of the object as hexadecimal number which is called object reference. </a:t>
            </a:r>
          </a:p>
          <a:p>
            <a:r>
              <a:rPr lang="en-US" dirty="0" smtClean="0"/>
              <a:t>When a new object is created, a new reference is allotted to it.</a:t>
            </a:r>
          </a:p>
          <a:p>
            <a:r>
              <a:rPr lang="en-US" dirty="0" smtClean="0"/>
              <a:t>It means every object will have a unique reference.</a:t>
            </a:r>
          </a:p>
          <a:p>
            <a:r>
              <a:rPr lang="en-US" b="1" u="sng" dirty="0" smtClean="0"/>
              <a:t>Interview question</a:t>
            </a:r>
          </a:p>
          <a:p>
            <a:pPr marL="0" indent="0">
              <a:buNone/>
            </a:pPr>
            <a:r>
              <a:rPr lang="en-US" dirty="0" smtClean="0"/>
              <a:t>What is object reference?</a:t>
            </a:r>
          </a:p>
          <a:p>
            <a:pPr marL="0" indent="0">
              <a:buNone/>
            </a:pPr>
            <a:r>
              <a:rPr lang="en-US" dirty="0" smtClean="0"/>
              <a:t>Object reference is unique hexadecimal number representing the memory address of the object. It is useful to access the member of the object.</a:t>
            </a:r>
            <a:endParaRPr lang="en-US" dirty="0"/>
          </a:p>
        </p:txBody>
      </p:sp>
    </p:spTree>
    <p:extLst>
      <p:ext uri="{BB962C8B-B14F-4D97-AF65-F5344CB8AC3E}">
        <p14:creationId xmlns:p14="http://schemas.microsoft.com/office/powerpoint/2010/main" val="3346241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lstStyle/>
          <a:p>
            <a:r>
              <a:rPr lang="en-US" dirty="0" err="1" smtClean="0"/>
              <a:t>Inspite</a:t>
            </a:r>
            <a:r>
              <a:rPr lang="en-US" dirty="0" smtClean="0"/>
              <a:t> of the fact both the strings s1 and s2 are same, we are getting wrong out put in program.</a:t>
            </a:r>
          </a:p>
          <a:p>
            <a:endParaRPr lang="en-US" dirty="0"/>
          </a:p>
          <a:p>
            <a:r>
              <a:rPr lang="en-US" dirty="0" smtClean="0"/>
              <a:t>String s1=“Hello”, </a:t>
            </a:r>
            <a:r>
              <a:rPr lang="en-US" dirty="0" err="1" smtClean="0"/>
              <a:t>Jvm</a:t>
            </a:r>
            <a:r>
              <a:rPr lang="en-US" dirty="0" smtClean="0"/>
              <a:t> creates object on heap and allocates memory address.</a:t>
            </a:r>
          </a:p>
          <a:p>
            <a:endParaRPr lang="en-US" dirty="0"/>
          </a:p>
          <a:p>
            <a:r>
              <a:rPr lang="en-US" dirty="0" smtClean="0"/>
              <a:t>String s2=new String(“Hello”);</a:t>
            </a:r>
          </a:p>
          <a:p>
            <a:r>
              <a:rPr lang="en-US" dirty="0" smtClean="0"/>
              <a:t>JVM creates another object and hence allocates another reference.</a:t>
            </a:r>
          </a:p>
          <a:p>
            <a:endParaRPr lang="en-US" dirty="0"/>
          </a:p>
          <a:p>
            <a:endParaRPr lang="en-US" dirty="0"/>
          </a:p>
        </p:txBody>
      </p:sp>
    </p:spTree>
    <p:extLst>
      <p:ext uri="{BB962C8B-B14F-4D97-AF65-F5344CB8AC3E}">
        <p14:creationId xmlns:p14="http://schemas.microsoft.com/office/powerpoint/2010/main" val="1311973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81000"/>
            <a:ext cx="8229600" cy="5745163"/>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0772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074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457200"/>
            <a:ext cx="8229600" cy="5668963"/>
          </a:xfrm>
        </p:spPr>
        <p:txBody>
          <a:bodyPr/>
          <a:lstStyle/>
          <a:p>
            <a:r>
              <a:rPr lang="en-US" dirty="0" smtClean="0"/>
              <a:t>Interview question:</a:t>
            </a:r>
          </a:p>
          <a:p>
            <a:r>
              <a:rPr lang="en-US" dirty="0" smtClean="0"/>
              <a:t>What is the difference between == and equals while comparing strings? Which one is reliable?</a:t>
            </a:r>
          </a:p>
          <a:p>
            <a:r>
              <a:rPr lang="en-US" dirty="0" smtClean="0"/>
              <a:t>== operator compares the references of the string objects. It does not compare the contents of the string. </a:t>
            </a:r>
            <a:r>
              <a:rPr lang="en-US" dirty="0"/>
              <a:t>e</a:t>
            </a:r>
            <a:r>
              <a:rPr lang="en-US" dirty="0" smtClean="0"/>
              <a:t>quals() method compares the content. While comparing the strings, equals method should be used as it provides the correct results.</a:t>
            </a:r>
            <a:endParaRPr lang="en-US" dirty="0"/>
          </a:p>
        </p:txBody>
      </p:sp>
    </p:spTree>
    <p:extLst>
      <p:ext uri="{BB962C8B-B14F-4D97-AF65-F5344CB8AC3E}">
        <p14:creationId xmlns:p14="http://schemas.microsoft.com/office/powerpoint/2010/main" val="2272214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Slight changes with program</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package com.strings.in;</a:t>
            </a:r>
          </a:p>
          <a:p>
            <a:endParaRPr lang="en-US" dirty="0"/>
          </a:p>
          <a:p>
            <a:r>
              <a:rPr lang="en-US" b="1" dirty="0"/>
              <a:t>public class Strcompare1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String s1="Hello";</a:t>
            </a:r>
          </a:p>
          <a:p>
            <a:r>
              <a:rPr lang="en-US" dirty="0"/>
              <a:t>String s2="Hello";</a:t>
            </a:r>
          </a:p>
          <a:p>
            <a:endParaRPr lang="en-US" dirty="0"/>
          </a:p>
          <a:p>
            <a:r>
              <a:rPr lang="en-US" b="1" dirty="0"/>
              <a:t>if(s1==s2)</a:t>
            </a:r>
          </a:p>
          <a:p>
            <a:r>
              <a:rPr lang="en-US" dirty="0" err="1"/>
              <a:t>System.</a:t>
            </a:r>
            <a:r>
              <a:rPr lang="en-US" b="1" i="1" dirty="0" err="1"/>
              <a:t>out.println</a:t>
            </a:r>
            <a:r>
              <a:rPr lang="en-US" b="1" i="1" dirty="0"/>
              <a:t>("Both are same");</a:t>
            </a:r>
          </a:p>
          <a:p>
            <a:r>
              <a:rPr lang="en-US" b="1" dirty="0"/>
              <a:t>else</a:t>
            </a:r>
          </a:p>
          <a:p>
            <a:r>
              <a:rPr lang="en-US" dirty="0" err="1"/>
              <a:t>System.</a:t>
            </a:r>
            <a:r>
              <a:rPr lang="en-US" b="1" i="1" dirty="0" err="1"/>
              <a:t>out.println</a:t>
            </a:r>
            <a:r>
              <a:rPr lang="en-US" b="1" i="1" dirty="0"/>
              <a:t>("Not same");</a:t>
            </a:r>
          </a:p>
          <a:p>
            <a:endParaRPr lang="en-US" dirty="0"/>
          </a:p>
          <a:p>
            <a:r>
              <a:rPr lang="en-US" dirty="0"/>
              <a:t>}</a:t>
            </a:r>
          </a:p>
        </p:txBody>
      </p:sp>
    </p:spTree>
    <p:extLst>
      <p:ext uri="{BB962C8B-B14F-4D97-AF65-F5344CB8AC3E}">
        <p14:creationId xmlns:p14="http://schemas.microsoft.com/office/powerpoint/2010/main" val="3220687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of the program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Please notice how the strings are created as well as the output of the program</a:t>
            </a:r>
          </a:p>
          <a:p>
            <a:r>
              <a:rPr lang="en-US" dirty="0" smtClean="0"/>
              <a:t>String s1=“Hello”;</a:t>
            </a:r>
          </a:p>
          <a:p>
            <a:r>
              <a:rPr lang="en-US" dirty="0" smtClean="0"/>
              <a:t>JVM creates a String Object and stores “Hello” in it.</a:t>
            </a:r>
          </a:p>
          <a:p>
            <a:r>
              <a:rPr lang="en-US" dirty="0" smtClean="0"/>
              <a:t>Observer we are not using any new operator to create the string.</a:t>
            </a:r>
          </a:p>
          <a:p>
            <a:r>
              <a:rPr lang="en-US" dirty="0" smtClean="0"/>
              <a:t>we are using the assignment operator(=).</a:t>
            </a:r>
          </a:p>
          <a:p>
            <a:r>
              <a:rPr lang="en-US" dirty="0" smtClean="0"/>
              <a:t>After creating the String object, JVM uses a separate block of memory which is called </a:t>
            </a:r>
            <a:r>
              <a:rPr lang="en-US" b="1" dirty="0" smtClean="0"/>
              <a:t>string constant pool</a:t>
            </a:r>
            <a:r>
              <a:rPr lang="en-US" dirty="0"/>
              <a:t> </a:t>
            </a:r>
            <a:r>
              <a:rPr lang="en-US" dirty="0" smtClean="0"/>
              <a:t>and stores the object there.</a:t>
            </a:r>
            <a:endParaRPr lang="en-US" dirty="0"/>
          </a:p>
        </p:txBody>
      </p:sp>
    </p:spTree>
    <p:extLst>
      <p:ext uri="{BB962C8B-B14F-4D97-AF65-F5344CB8AC3E}">
        <p14:creationId xmlns:p14="http://schemas.microsoft.com/office/powerpoint/2010/main" val="3758368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When the next statement,</a:t>
            </a:r>
          </a:p>
          <a:p>
            <a:r>
              <a:rPr lang="en-US" dirty="0" smtClean="0"/>
              <a:t>String s2=“Hello” is executed by the JVM, It searches in the String constant pool to know whether the object with same content is already available or not.</a:t>
            </a:r>
          </a:p>
          <a:p>
            <a:r>
              <a:rPr lang="en-US" dirty="0" smtClean="0"/>
              <a:t>Since the same object is already available there(s1) then, JVM does not create another object. </a:t>
            </a:r>
          </a:p>
          <a:p>
            <a:r>
              <a:rPr lang="en-US" dirty="0" smtClean="0"/>
              <a:t>Simply creates another reference variable(s2) to the </a:t>
            </a:r>
            <a:r>
              <a:rPr lang="en-US" dirty="0"/>
              <a:t>s</a:t>
            </a:r>
            <a:r>
              <a:rPr lang="en-US" dirty="0" smtClean="0"/>
              <a:t>ame object and copies the reference number of s1 into s2.</a:t>
            </a:r>
          </a:p>
          <a:p>
            <a:r>
              <a:rPr lang="en-US" dirty="0" smtClean="0"/>
              <a:t>So s1 and s2 are having the same reference number it is giving “Both are same”.</a:t>
            </a:r>
            <a:endParaRPr lang="en-US" dirty="0"/>
          </a:p>
        </p:txBody>
      </p:sp>
    </p:spTree>
    <p:extLst>
      <p:ext uri="{BB962C8B-B14F-4D97-AF65-F5344CB8AC3E}">
        <p14:creationId xmlns:p14="http://schemas.microsoft.com/office/powerpoint/2010/main" val="847703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lstStyle/>
          <a:p>
            <a:r>
              <a:rPr lang="en-US" dirty="0" smtClean="0"/>
              <a:t>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80772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098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Most of the data that transmits on Internet is in the form of group of characters.</a:t>
            </a:r>
          </a:p>
          <a:p>
            <a:r>
              <a:rPr lang="en-US" dirty="0" smtClean="0"/>
              <a:t>Such group of character are called Strings.</a:t>
            </a:r>
          </a:p>
          <a:p>
            <a:r>
              <a:rPr lang="en-US" dirty="0" smtClean="0"/>
              <a:t>In C/C++, a string represents a array of characters, where the last character will be ‘\0’ and it indicates the end of string.</a:t>
            </a:r>
          </a:p>
          <a:p>
            <a:r>
              <a:rPr lang="en-US" dirty="0" smtClean="0"/>
              <a:t>But this is not valid in java.</a:t>
            </a:r>
          </a:p>
          <a:p>
            <a:r>
              <a:rPr lang="en-US" b="1" dirty="0" smtClean="0"/>
              <a:t>In java a string is an object of String class</a:t>
            </a:r>
            <a:r>
              <a:rPr lang="en-US" dirty="0" smtClean="0"/>
              <a:t>.</a:t>
            </a:r>
          </a:p>
          <a:p>
            <a:r>
              <a:rPr lang="en-US" b="1" dirty="0" smtClean="0"/>
              <a:t>It is not a character array</a:t>
            </a:r>
            <a:r>
              <a:rPr lang="en-US" dirty="0" smtClean="0"/>
              <a:t>.</a:t>
            </a:r>
          </a:p>
          <a:p>
            <a:r>
              <a:rPr lang="en-US" dirty="0" smtClean="0"/>
              <a:t>In java we got character arrays also but strings are given a different treatment because of extensive use on internet.</a:t>
            </a:r>
            <a:endParaRPr lang="en-US" dirty="0"/>
          </a:p>
        </p:txBody>
      </p:sp>
    </p:spTree>
    <p:extLst>
      <p:ext uri="{BB962C8B-B14F-4D97-AF65-F5344CB8AC3E}">
        <p14:creationId xmlns:p14="http://schemas.microsoft.com/office/powerpoint/2010/main" val="2425019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a:bodyPr>
          <a:lstStyle/>
          <a:p>
            <a:r>
              <a:rPr lang="en-US" dirty="0" smtClean="0"/>
              <a:t>What is a string constant pool?</a:t>
            </a:r>
          </a:p>
          <a:p>
            <a:r>
              <a:rPr lang="en-US" dirty="0" smtClean="0"/>
              <a:t>String constant pool is a separate block of memory where string objects are held by JVM. If a String object is created directly, using assignment operator as String s1=“hello”, then it is stored in string constant pool.</a:t>
            </a:r>
          </a:p>
        </p:txBody>
      </p:sp>
    </p:spTree>
    <p:extLst>
      <p:ext uri="{BB962C8B-B14F-4D97-AF65-F5344CB8AC3E}">
        <p14:creationId xmlns:p14="http://schemas.microsoft.com/office/powerpoint/2010/main" val="618774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Explain the difference between the following two statements:</a:t>
            </a:r>
          </a:p>
          <a:p>
            <a:r>
              <a:rPr lang="en-US" dirty="0"/>
              <a:t>String s=“Hello”</a:t>
            </a:r>
          </a:p>
          <a:p>
            <a:r>
              <a:rPr lang="en-US" dirty="0"/>
              <a:t>String s= new String(“Hello”);</a:t>
            </a:r>
          </a:p>
          <a:p>
            <a:r>
              <a:rPr lang="en-US" dirty="0" smtClean="0"/>
              <a:t>In the first statement, assignment operator is used to assign the string literal to the string variables s. in this case, JVM first of all check whether the same object is already available in the string constant pool. If it is available , then it  creates another reference to it. If same object not available, then it creates another object with content “Hello” and stores into the string constant pool.</a:t>
            </a:r>
          </a:p>
          <a:p>
            <a:endParaRPr lang="en-US" dirty="0" smtClean="0"/>
          </a:p>
          <a:p>
            <a:r>
              <a:rPr lang="en-US" dirty="0" smtClean="0"/>
              <a:t>In the second statements, new operator is used to create the string object. In this case, JVM always  creates a new object without looking in the string constant pool</a:t>
            </a:r>
            <a:endParaRPr lang="en-US" dirty="0"/>
          </a:p>
        </p:txBody>
      </p:sp>
    </p:spTree>
    <p:extLst>
      <p:ext uri="{BB962C8B-B14F-4D97-AF65-F5344CB8AC3E}">
        <p14:creationId xmlns:p14="http://schemas.microsoft.com/office/powerpoint/2010/main" val="1023789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Immutability of Strings</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We can divide objects broadly as mutable and immutable objects.</a:t>
            </a:r>
          </a:p>
          <a:p>
            <a:r>
              <a:rPr lang="en-US" dirty="0" smtClean="0"/>
              <a:t>Mutable objects are those objects whose contents can be modified.</a:t>
            </a:r>
          </a:p>
          <a:p>
            <a:r>
              <a:rPr lang="en-US" dirty="0" smtClean="0"/>
              <a:t>Immutable objects are those objects, once created we cannot be modified.</a:t>
            </a:r>
          </a:p>
          <a:p>
            <a:r>
              <a:rPr lang="en-US" dirty="0" smtClean="0"/>
              <a:t>And String class objects are immutable.</a:t>
            </a:r>
            <a:endParaRPr lang="en-US" dirty="0"/>
          </a:p>
        </p:txBody>
      </p:sp>
    </p:spTree>
    <p:extLst>
      <p:ext uri="{BB962C8B-B14F-4D97-AF65-F5344CB8AC3E}">
        <p14:creationId xmlns:p14="http://schemas.microsoft.com/office/powerpoint/2010/main" val="1153772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 to test the immutability of strings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package com.strings.in;</a:t>
            </a:r>
          </a:p>
          <a:p>
            <a:endParaRPr lang="en-US" dirty="0"/>
          </a:p>
          <a:p>
            <a:r>
              <a:rPr lang="en-US" b="1" dirty="0"/>
              <a:t>public class Immutable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String s1="data";</a:t>
            </a:r>
          </a:p>
          <a:p>
            <a:r>
              <a:rPr lang="en-US" dirty="0"/>
              <a:t>String s2="base";</a:t>
            </a:r>
          </a:p>
          <a:p>
            <a:r>
              <a:rPr lang="en-US" dirty="0"/>
              <a:t>// join s1 and s2 and store in s1</a:t>
            </a:r>
          </a:p>
          <a:p>
            <a:r>
              <a:rPr lang="en-US" dirty="0"/>
              <a:t>s1=s1+s2;</a:t>
            </a:r>
          </a:p>
          <a:p>
            <a:r>
              <a:rPr lang="en-US" dirty="0" err="1"/>
              <a:t>System.</a:t>
            </a:r>
            <a:r>
              <a:rPr lang="en-US" b="1" i="1" dirty="0" err="1"/>
              <a:t>out.println</a:t>
            </a:r>
            <a:r>
              <a:rPr lang="en-US" b="1" i="1" dirty="0"/>
              <a:t>(s1</a:t>
            </a:r>
            <a:r>
              <a:rPr lang="en-US" b="1" i="1" dirty="0" smtClean="0"/>
              <a:t>);</a:t>
            </a:r>
            <a:endParaRPr lang="en-US" b="1" i="1" dirty="0"/>
          </a:p>
          <a:p>
            <a:endParaRPr lang="en-US" dirty="0"/>
          </a:p>
          <a:p>
            <a:endParaRPr lang="en-US" dirty="0"/>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421698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fontScale="92500"/>
          </a:bodyPr>
          <a:lstStyle/>
          <a:p>
            <a:r>
              <a:rPr lang="en-US" dirty="0" smtClean="0"/>
              <a:t>Please observe the statements:</a:t>
            </a:r>
          </a:p>
          <a:p>
            <a:r>
              <a:rPr lang="en-US" dirty="0" smtClean="0"/>
              <a:t>The output of the program is “database”</a:t>
            </a:r>
          </a:p>
          <a:p>
            <a:r>
              <a:rPr lang="en-US" dirty="0" smtClean="0"/>
              <a:t>It seems that s1 is modified string s1 content is modified.</a:t>
            </a:r>
          </a:p>
          <a:p>
            <a:r>
              <a:rPr lang="en-US" dirty="0" smtClean="0"/>
              <a:t>Earlier s1 got “data” and s2 is “base” and after s1+s2, they are joined and the total string is database.</a:t>
            </a:r>
          </a:p>
          <a:p>
            <a:r>
              <a:rPr lang="en-US" dirty="0" smtClean="0"/>
              <a:t>It is assigned to s1 again.</a:t>
            </a:r>
          </a:p>
          <a:p>
            <a:r>
              <a:rPr lang="en-US" dirty="0" smtClean="0"/>
              <a:t>If s1 is mutable, it gets the new string database. This is what we can see in the output.</a:t>
            </a:r>
          </a:p>
          <a:p>
            <a:r>
              <a:rPr lang="en-US" dirty="0" smtClean="0"/>
              <a:t>But we learned strings are immutable. </a:t>
            </a:r>
            <a:endParaRPr lang="en-US" dirty="0"/>
          </a:p>
        </p:txBody>
      </p:sp>
    </p:spTree>
    <p:extLst>
      <p:ext uri="{BB962C8B-B14F-4D97-AF65-F5344CB8AC3E}">
        <p14:creationId xmlns:p14="http://schemas.microsoft.com/office/powerpoint/2010/main" val="31668250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lstStyle/>
          <a:p>
            <a:r>
              <a:rPr lang="en-US" dirty="0" smtClean="0"/>
              <a:t>But why the output of the program is like that?</a:t>
            </a:r>
          </a:p>
          <a:p>
            <a:r>
              <a:rPr lang="en-US" dirty="0" smtClean="0"/>
              <a:t>In this JVM creates two objects, s1 and s2 separately.</a:t>
            </a:r>
          </a:p>
          <a:p>
            <a:r>
              <a:rPr lang="en-US" dirty="0" smtClean="0"/>
              <a:t>When s1+s2 is done, JVM creates a new object and stores the string database in that object.</a:t>
            </a:r>
          </a:p>
          <a:p>
            <a:r>
              <a:rPr lang="en-US" dirty="0" smtClean="0"/>
              <a:t>But it does not modify the content of string s1.</a:t>
            </a:r>
          </a:p>
          <a:p>
            <a:r>
              <a:rPr lang="en-US" dirty="0" smtClean="0"/>
              <a:t>After creating the new object, the reference s1 is adjusted to refer to that new object.</a:t>
            </a:r>
          </a:p>
          <a:p>
            <a:endParaRPr lang="en-US" dirty="0" smtClean="0"/>
          </a:p>
          <a:p>
            <a:endParaRPr lang="en-US" dirty="0"/>
          </a:p>
        </p:txBody>
      </p:sp>
    </p:spTree>
    <p:extLst>
      <p:ext uri="{BB962C8B-B14F-4D97-AF65-F5344CB8AC3E}">
        <p14:creationId xmlns:p14="http://schemas.microsoft.com/office/powerpoint/2010/main" val="20138458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lstStyle/>
          <a:p>
            <a:r>
              <a:rPr lang="en-US" dirty="0" smtClean="0"/>
              <a:t>Content of string s1 is not modified so this is the reason strings are called immutable.</a:t>
            </a:r>
          </a:p>
          <a:p>
            <a:r>
              <a:rPr lang="en-US" dirty="0" smtClean="0"/>
              <a:t> The old object that contains data has lost its reference. It is unreferenced object.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84582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757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lstStyle/>
          <a:p>
            <a:r>
              <a:rPr lang="en-US" dirty="0" smtClean="0"/>
              <a:t>Garbage collector  will collect and remove it from memory.</a:t>
            </a:r>
          </a:p>
          <a:p>
            <a:r>
              <a:rPr lang="en-US" dirty="0" smtClean="0"/>
              <a:t>Different applications can share the contents of string class objects. This is the reasons why strings objects are made immutable.</a:t>
            </a:r>
          </a:p>
          <a:p>
            <a:r>
              <a:rPr lang="en-US" dirty="0" smtClean="0"/>
              <a:t>To maintain immutable nature all the methods in the String class cannot modify any thing.</a:t>
            </a:r>
          </a:p>
          <a:p>
            <a:r>
              <a:rPr lang="en-US" dirty="0" smtClean="0"/>
              <a:t>So string class is made final and the methods in the class are not over ridden..</a:t>
            </a:r>
          </a:p>
          <a:p>
            <a:r>
              <a:rPr lang="en-US" dirty="0" smtClean="0"/>
              <a:t>The concept of final and </a:t>
            </a:r>
            <a:r>
              <a:rPr lang="en-US" smtClean="0"/>
              <a:t>method overriding </a:t>
            </a:r>
            <a:r>
              <a:rPr lang="en-US" dirty="0" smtClean="0"/>
              <a:t>will seen in coming classes</a:t>
            </a:r>
            <a:endParaRPr lang="en-US" dirty="0"/>
          </a:p>
        </p:txBody>
      </p:sp>
    </p:spTree>
    <p:extLst>
      <p:ext uri="{BB962C8B-B14F-4D97-AF65-F5344CB8AC3E}">
        <p14:creationId xmlns:p14="http://schemas.microsoft.com/office/powerpoint/2010/main" val="2790079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smtClean="0"/>
              <a:t>Even though, String is class, it is used often in the form of data type as:</a:t>
            </a:r>
          </a:p>
          <a:p>
            <a:r>
              <a:rPr lang="en-US" dirty="0" smtClean="0"/>
              <a:t>String s= “Java”;</a:t>
            </a:r>
          </a:p>
          <a:p>
            <a:r>
              <a:rPr lang="en-US" dirty="0"/>
              <a:t> </a:t>
            </a:r>
            <a:r>
              <a:rPr lang="en-US" dirty="0" smtClean="0"/>
              <a:t>s is a variable of data type String.</a:t>
            </a:r>
          </a:p>
          <a:p>
            <a:endParaRPr lang="en-US" dirty="0"/>
          </a:p>
          <a:p>
            <a:r>
              <a:rPr lang="en-US" b="1" u="sng" dirty="0" smtClean="0"/>
              <a:t>Interview questions:</a:t>
            </a:r>
          </a:p>
          <a:p>
            <a:r>
              <a:rPr lang="en-US" b="1" u="sng" dirty="0" smtClean="0"/>
              <a:t>I</a:t>
            </a:r>
            <a:r>
              <a:rPr lang="en-US" dirty="0" smtClean="0"/>
              <a:t>s String a class or data type?</a:t>
            </a:r>
          </a:p>
          <a:p>
            <a:r>
              <a:rPr lang="en-US" dirty="0" smtClean="0"/>
              <a:t>String is a class in </a:t>
            </a:r>
            <a:r>
              <a:rPr lang="en-US" dirty="0" err="1" smtClean="0"/>
              <a:t>java.lang</a:t>
            </a:r>
            <a:r>
              <a:rPr lang="en-US" dirty="0" smtClean="0"/>
              <a:t> </a:t>
            </a:r>
            <a:r>
              <a:rPr lang="en-US" dirty="0" err="1" smtClean="0"/>
              <a:t>package.But</a:t>
            </a:r>
            <a:r>
              <a:rPr lang="en-US" dirty="0" smtClean="0"/>
              <a:t> in Java, all classes are also considered as data types. So we can take String as a data type also.</a:t>
            </a:r>
          </a:p>
          <a:p>
            <a:r>
              <a:rPr lang="en-US" dirty="0" smtClean="0"/>
              <a:t>Can we call a class as a data type?</a:t>
            </a:r>
          </a:p>
          <a:p>
            <a:r>
              <a:rPr lang="en-US" dirty="0" smtClean="0"/>
              <a:t>Yes, a class is also called ‘user-defined’ data type. This is because a user can create a class.</a:t>
            </a:r>
            <a:endParaRPr lang="en-US" dirty="0"/>
          </a:p>
        </p:txBody>
      </p:sp>
    </p:spTree>
    <p:extLst>
      <p:ext uri="{BB962C8B-B14F-4D97-AF65-F5344CB8AC3E}">
        <p14:creationId xmlns:p14="http://schemas.microsoft.com/office/powerpoint/2010/main" val="1121302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Strings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3 ways to create Strings in java.</a:t>
            </a:r>
          </a:p>
          <a:p>
            <a:pPr>
              <a:buFont typeface="Wingdings"/>
              <a:buChar char="à"/>
            </a:pPr>
            <a:r>
              <a:rPr lang="en-US" dirty="0" smtClean="0">
                <a:sym typeface="Wingdings" pitchFamily="2" charset="2"/>
              </a:rPr>
              <a:t>We can create a string just by assigning a group of characters to String type variable.</a:t>
            </a:r>
          </a:p>
          <a:p>
            <a:pPr marL="0" indent="0">
              <a:buNone/>
            </a:pPr>
            <a:r>
              <a:rPr lang="en-US" dirty="0">
                <a:sym typeface="Wingdings" pitchFamily="2" charset="2"/>
              </a:rPr>
              <a:t> </a:t>
            </a:r>
            <a:r>
              <a:rPr lang="en-US" dirty="0" smtClean="0">
                <a:sym typeface="Wingdings" pitchFamily="2" charset="2"/>
              </a:rPr>
              <a:t>String s; // declaring variable of string type</a:t>
            </a:r>
          </a:p>
          <a:p>
            <a:pPr marL="0" indent="0">
              <a:buNone/>
            </a:pPr>
            <a:r>
              <a:rPr lang="en-US" dirty="0">
                <a:sym typeface="Wingdings" pitchFamily="2" charset="2"/>
              </a:rPr>
              <a:t> </a:t>
            </a:r>
            <a:r>
              <a:rPr lang="en-US" dirty="0" smtClean="0">
                <a:sym typeface="Wingdings" pitchFamily="2" charset="2"/>
              </a:rPr>
              <a:t>     s=“</a:t>
            </a:r>
            <a:r>
              <a:rPr lang="en-US" dirty="0" err="1" smtClean="0">
                <a:sym typeface="Wingdings" pitchFamily="2" charset="2"/>
              </a:rPr>
              <a:t>Hello”;assign</a:t>
            </a:r>
            <a:r>
              <a:rPr lang="en-US" dirty="0" smtClean="0">
                <a:sym typeface="Wingdings" pitchFamily="2" charset="2"/>
              </a:rPr>
              <a:t>.</a:t>
            </a:r>
          </a:p>
          <a:p>
            <a:pPr marL="0" indent="0">
              <a:buNone/>
            </a:pPr>
            <a:r>
              <a:rPr lang="en-US" dirty="0" smtClean="0">
                <a:sym typeface="Wingdings" pitchFamily="2" charset="2"/>
              </a:rPr>
              <a:t>	String s=“Hello”;</a:t>
            </a:r>
          </a:p>
          <a:p>
            <a:pPr marL="0" indent="0">
              <a:buNone/>
            </a:pPr>
            <a:r>
              <a:rPr lang="en-US" dirty="0" smtClean="0">
                <a:sym typeface="Wingdings" pitchFamily="2" charset="2"/>
              </a:rPr>
              <a:t>In this case, JVM creates an object and stores the string : “Hello” in that object. This object is referenced by  a variable s. </a:t>
            </a:r>
            <a:r>
              <a:rPr lang="en-US" b="1" dirty="0" smtClean="0">
                <a:sym typeface="Wingdings" pitchFamily="2" charset="2"/>
              </a:rPr>
              <a:t>Remember creating an object means allocating memory for storing data.</a:t>
            </a:r>
            <a:endParaRPr lang="en-US" b="1" dirty="0"/>
          </a:p>
        </p:txBody>
      </p:sp>
    </p:spTree>
    <p:extLst>
      <p:ext uri="{BB962C8B-B14F-4D97-AF65-F5344CB8AC3E}">
        <p14:creationId xmlns:p14="http://schemas.microsoft.com/office/powerpoint/2010/main" val="1025414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fontScale="85000" lnSpcReduction="20000"/>
          </a:bodyPr>
          <a:lstStyle/>
          <a:p>
            <a:pPr>
              <a:buFont typeface="Wingdings"/>
              <a:buChar char="à"/>
            </a:pPr>
            <a:r>
              <a:rPr lang="en-US" dirty="0" smtClean="0">
                <a:sym typeface="Wingdings" pitchFamily="2" charset="2"/>
              </a:rPr>
              <a:t>we can create an object to String class by allocating memory using new operator. This is just like creating an object to any class</a:t>
            </a:r>
          </a:p>
          <a:p>
            <a:pPr>
              <a:buFont typeface="Wingdings"/>
              <a:buChar char="à"/>
            </a:pPr>
            <a:r>
              <a:rPr lang="en-US" dirty="0" smtClean="0">
                <a:sym typeface="Wingdings" pitchFamily="2" charset="2"/>
              </a:rPr>
              <a:t>String s= new String(“Hello”);</a:t>
            </a:r>
          </a:p>
          <a:p>
            <a:pPr marL="0" indent="0">
              <a:buNone/>
            </a:pPr>
            <a:r>
              <a:rPr lang="en-US" dirty="0" smtClean="0">
                <a:sym typeface="Wingdings" pitchFamily="2" charset="2"/>
              </a:rPr>
              <a:t>Here we are doing two things. First we are creating a object using new operator. Then we are storing the string “Hello” into the object.</a:t>
            </a:r>
          </a:p>
          <a:p>
            <a:pPr>
              <a:buFont typeface="Wingdings"/>
              <a:buChar char="à"/>
            </a:pPr>
            <a:r>
              <a:rPr lang="en-US" dirty="0" smtClean="0">
                <a:sym typeface="Wingdings" pitchFamily="2" charset="2"/>
              </a:rPr>
              <a:t>The third way of creating strings is by converting the character arrays into strings.</a:t>
            </a:r>
          </a:p>
          <a:p>
            <a:pPr>
              <a:buFont typeface="Wingdings"/>
              <a:buChar char="à"/>
            </a:pPr>
            <a:r>
              <a:rPr lang="en-US" dirty="0" smtClean="0">
                <a:sym typeface="Wingdings" pitchFamily="2" charset="2"/>
              </a:rPr>
              <a:t>Let us take a character type array as:</a:t>
            </a:r>
          </a:p>
          <a:p>
            <a:pPr>
              <a:buFont typeface="Wingdings"/>
              <a:buChar char="à"/>
            </a:pPr>
            <a:r>
              <a:rPr lang="en-US" dirty="0" smtClean="0">
                <a:sym typeface="Wingdings" pitchFamily="2" charset="2"/>
              </a:rPr>
              <a:t>Char </a:t>
            </a:r>
            <a:r>
              <a:rPr lang="en-US" dirty="0" err="1" smtClean="0">
                <a:sym typeface="Wingdings" pitchFamily="2" charset="2"/>
              </a:rPr>
              <a:t>arr</a:t>
            </a:r>
            <a:r>
              <a:rPr lang="en-US" dirty="0" smtClean="0">
                <a:sym typeface="Wingdings" pitchFamily="2" charset="2"/>
              </a:rPr>
              <a:t>[]= {‘</a:t>
            </a:r>
            <a:r>
              <a:rPr lang="en-US" dirty="0" err="1" smtClean="0">
                <a:sym typeface="Wingdings" pitchFamily="2" charset="2"/>
              </a:rPr>
              <a:t>c’,’h’,’a’,’i’,’r’,’s</a:t>
            </a:r>
            <a:r>
              <a:rPr lang="en-US" dirty="0" smtClean="0">
                <a:sym typeface="Wingdings" pitchFamily="2" charset="2"/>
              </a:rPr>
              <a:t>’};</a:t>
            </a:r>
          </a:p>
          <a:p>
            <a:pPr>
              <a:buFont typeface="Wingdings"/>
              <a:buChar char="à"/>
            </a:pPr>
            <a:r>
              <a:rPr lang="en-US" dirty="0" smtClean="0">
                <a:sym typeface="Wingdings" pitchFamily="2" charset="2"/>
              </a:rPr>
              <a:t>Now create a String object, by passing the array name to it as:</a:t>
            </a:r>
          </a:p>
          <a:p>
            <a:pPr>
              <a:buFont typeface="Wingdings"/>
              <a:buChar char="à"/>
            </a:pPr>
            <a:r>
              <a:rPr lang="en-US" dirty="0" smtClean="0">
                <a:sym typeface="Wingdings" pitchFamily="2" charset="2"/>
              </a:rPr>
              <a:t>String s = new String(</a:t>
            </a:r>
            <a:r>
              <a:rPr lang="en-US" dirty="0" err="1" smtClean="0">
                <a:sym typeface="Wingdings" pitchFamily="2" charset="2"/>
              </a:rPr>
              <a:t>arr</a:t>
            </a:r>
            <a:r>
              <a:rPr lang="en-US" dirty="0" smtClean="0">
                <a:sym typeface="Wingdings" pitchFamily="2" charset="2"/>
              </a:rPr>
              <a:t>);</a:t>
            </a:r>
            <a:endParaRPr lang="en-US" dirty="0">
              <a:sym typeface="Wingdings" pitchFamily="2" charset="2"/>
            </a:endParaRPr>
          </a:p>
          <a:p>
            <a:pPr>
              <a:buFont typeface="Wingdings"/>
              <a:buChar char="à"/>
            </a:pPr>
            <a:endParaRPr lang="en-US" dirty="0"/>
          </a:p>
        </p:txBody>
      </p:sp>
    </p:spTree>
    <p:extLst>
      <p:ext uri="{BB962C8B-B14F-4D97-AF65-F5344CB8AC3E}">
        <p14:creationId xmlns:p14="http://schemas.microsoft.com/office/powerpoint/2010/main" val="1452232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457200"/>
            <a:ext cx="8229600" cy="5668963"/>
          </a:xfrm>
        </p:spPr>
        <p:txBody>
          <a:bodyPr/>
          <a:lstStyle/>
          <a:p>
            <a:r>
              <a:rPr lang="en-US" dirty="0" smtClean="0"/>
              <a:t>Now the String object ‘s’ containing the string “chairs”. </a:t>
            </a:r>
            <a:endParaRPr lang="en-US" dirty="0"/>
          </a:p>
          <a:p>
            <a:r>
              <a:rPr lang="en-US" dirty="0" smtClean="0"/>
              <a:t>This means all the characters of the array are copied into the string. If we don’t want all the character then we can mention which characters we need:</a:t>
            </a:r>
          </a:p>
          <a:p>
            <a:r>
              <a:rPr lang="en-US" dirty="0" smtClean="0"/>
              <a:t>String s= new String(</a:t>
            </a:r>
            <a:r>
              <a:rPr lang="en-US" dirty="0" err="1" smtClean="0"/>
              <a:t>arr</a:t>
            </a:r>
            <a:r>
              <a:rPr lang="en-US" dirty="0" smtClean="0"/>
              <a:t>, 2,3)</a:t>
            </a:r>
          </a:p>
          <a:p>
            <a:r>
              <a:rPr lang="en-US" dirty="0"/>
              <a:t> </a:t>
            </a:r>
            <a:r>
              <a:rPr lang="en-US" dirty="0" smtClean="0"/>
              <a:t>air will be copied. As count starts from 0, the </a:t>
            </a:r>
            <a:r>
              <a:rPr lang="en-US" dirty="0"/>
              <a:t>2</a:t>
            </a:r>
            <a:r>
              <a:rPr lang="en-US" baseline="30000" dirty="0" smtClean="0"/>
              <a:t>th</a:t>
            </a:r>
            <a:r>
              <a:rPr lang="en-US" dirty="0" smtClean="0"/>
              <a:t> character is a, three characters. </a:t>
            </a:r>
            <a:endParaRPr lang="en-US" dirty="0"/>
          </a:p>
        </p:txBody>
      </p:sp>
    </p:spTree>
    <p:extLst>
      <p:ext uri="{BB962C8B-B14F-4D97-AF65-F5344CB8AC3E}">
        <p14:creationId xmlns:p14="http://schemas.microsoft.com/office/powerpoint/2010/main" val="1474829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String Class Methods</a:t>
            </a: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b="1" dirty="0">
                <a:hlinkClick r:id="rId2" tooltip="concat"/>
              </a:rPr>
              <a:t>String </a:t>
            </a:r>
            <a:r>
              <a:rPr lang="en-US" b="1" dirty="0" err="1">
                <a:hlinkClick r:id="rId2" tooltip="concat"/>
              </a:rPr>
              <a:t>concat</a:t>
            </a:r>
            <a:r>
              <a:rPr lang="en-US" b="1" dirty="0">
                <a:hlinkClick r:id="rId2" tooltip="concat"/>
              </a:rPr>
              <a:t>(String </a:t>
            </a:r>
            <a:r>
              <a:rPr lang="en-US" b="1" dirty="0" err="1">
                <a:hlinkClick r:id="rId2" tooltip="concat"/>
              </a:rPr>
              <a:t>str</a:t>
            </a:r>
            <a:r>
              <a:rPr lang="en-US" b="1" dirty="0">
                <a:hlinkClick r:id="rId2" tooltip="concat"/>
              </a:rPr>
              <a:t>)</a:t>
            </a:r>
            <a:r>
              <a:rPr lang="en-US" dirty="0"/>
              <a:t>: Concatenates the specified string “</a:t>
            </a:r>
            <a:r>
              <a:rPr lang="en-US" dirty="0" err="1"/>
              <a:t>str</a:t>
            </a:r>
            <a:r>
              <a:rPr lang="en-US" dirty="0"/>
              <a:t>” at the end of the string</a:t>
            </a:r>
            <a:r>
              <a:rPr lang="en-US" dirty="0" smtClean="0"/>
              <a:t>.</a:t>
            </a:r>
          </a:p>
          <a:p>
            <a:r>
              <a:rPr lang="en-US" dirty="0"/>
              <a:t> </a:t>
            </a:r>
            <a:r>
              <a:rPr lang="en-US" dirty="0" smtClean="0"/>
              <a:t>we can use ‘+’ operator to also for string concatenation.</a:t>
            </a:r>
          </a:p>
          <a:p>
            <a:r>
              <a:rPr lang="en-US" b="1" dirty="0" err="1">
                <a:hlinkClick r:id="rId3"/>
              </a:rPr>
              <a:t>int</a:t>
            </a:r>
            <a:r>
              <a:rPr lang="en-US" b="1" dirty="0">
                <a:hlinkClick r:id="rId3"/>
              </a:rPr>
              <a:t> length()</a:t>
            </a:r>
            <a:r>
              <a:rPr lang="en-US" dirty="0"/>
              <a:t>: It returns the length of a String</a:t>
            </a:r>
            <a:r>
              <a:rPr lang="en-US" dirty="0" smtClean="0"/>
              <a:t>.</a:t>
            </a:r>
          </a:p>
          <a:p>
            <a:r>
              <a:rPr lang="en-US" b="1" dirty="0">
                <a:hlinkClick r:id="rId4" tooltip="CharAt"/>
              </a:rPr>
              <a:t>char </a:t>
            </a:r>
            <a:r>
              <a:rPr lang="en-US" b="1" dirty="0" err="1">
                <a:hlinkClick r:id="rId4" tooltip="CharAt"/>
              </a:rPr>
              <a:t>charAt</a:t>
            </a:r>
            <a:r>
              <a:rPr lang="en-US" b="1" dirty="0">
                <a:hlinkClick r:id="rId4" tooltip="CharAt"/>
              </a:rPr>
              <a:t>(</a:t>
            </a:r>
            <a:r>
              <a:rPr lang="en-US" b="1" dirty="0" err="1">
                <a:hlinkClick r:id="rId4" tooltip="CharAt"/>
              </a:rPr>
              <a:t>int</a:t>
            </a:r>
            <a:r>
              <a:rPr lang="en-US" b="1" dirty="0">
                <a:hlinkClick r:id="rId4" tooltip="CharAt"/>
              </a:rPr>
              <a:t> </a:t>
            </a:r>
            <a:r>
              <a:rPr lang="en-US" b="1" dirty="0" smtClean="0">
                <a:hlinkClick r:id="rId4" tooltip="CharAt"/>
              </a:rPr>
              <a:t>i)</a:t>
            </a:r>
            <a:r>
              <a:rPr lang="en-US" dirty="0" smtClean="0"/>
              <a:t>: </a:t>
            </a:r>
            <a:r>
              <a:rPr lang="en-US" dirty="0"/>
              <a:t>It returns the character at the specified index. </a:t>
            </a:r>
            <a:endParaRPr lang="en-US" dirty="0" smtClean="0"/>
          </a:p>
          <a:p>
            <a:r>
              <a:rPr lang="en-US" b="1" dirty="0" err="1">
                <a:hlinkClick r:id="rId5" tooltip="CompareTo"/>
              </a:rPr>
              <a:t>int</a:t>
            </a:r>
            <a:r>
              <a:rPr lang="en-US" b="1" dirty="0">
                <a:hlinkClick r:id="rId5" tooltip="CompareTo"/>
              </a:rPr>
              <a:t> </a:t>
            </a:r>
            <a:r>
              <a:rPr lang="en-US" b="1" dirty="0" err="1">
                <a:hlinkClick r:id="rId5" tooltip="CompareTo"/>
              </a:rPr>
              <a:t>compareTo</a:t>
            </a:r>
            <a:r>
              <a:rPr lang="en-US" b="1" dirty="0">
                <a:hlinkClick r:id="rId5" tooltip="CompareTo"/>
              </a:rPr>
              <a:t>(String string)</a:t>
            </a:r>
            <a:r>
              <a:rPr lang="en-US" dirty="0"/>
              <a:t>: This method compares the two strings based on the Unicode value of each character in the strings</a:t>
            </a:r>
            <a:r>
              <a:rPr lang="en-US" dirty="0" smtClean="0"/>
              <a:t>.</a:t>
            </a:r>
          </a:p>
          <a:p>
            <a:r>
              <a:rPr lang="en-US" b="1" dirty="0" err="1">
                <a:hlinkClick r:id="rId6"/>
              </a:rPr>
              <a:t>int</a:t>
            </a:r>
            <a:r>
              <a:rPr lang="en-US" b="1" dirty="0">
                <a:hlinkClick r:id="rId6"/>
              </a:rPr>
              <a:t> </a:t>
            </a:r>
            <a:r>
              <a:rPr lang="en-US" b="1" dirty="0" err="1">
                <a:hlinkClick r:id="rId6"/>
              </a:rPr>
              <a:t>compareToIgnoreCase</a:t>
            </a:r>
            <a:r>
              <a:rPr lang="en-US" b="1" dirty="0">
                <a:hlinkClick r:id="rId6"/>
              </a:rPr>
              <a:t>(String string)</a:t>
            </a:r>
            <a:r>
              <a:rPr lang="en-US" dirty="0"/>
              <a:t>: Same as </a:t>
            </a:r>
            <a:r>
              <a:rPr lang="en-US" dirty="0" err="1"/>
              <a:t>CompareTo</a:t>
            </a:r>
            <a:r>
              <a:rPr lang="en-US" dirty="0"/>
              <a:t> method however it ignores the case during comparison.</a:t>
            </a:r>
          </a:p>
        </p:txBody>
      </p:sp>
    </p:spTree>
    <p:extLst>
      <p:ext uri="{BB962C8B-B14F-4D97-AF65-F5344CB8AC3E}">
        <p14:creationId xmlns:p14="http://schemas.microsoft.com/office/powerpoint/2010/main" val="3559645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81000"/>
            <a:ext cx="8229600" cy="5745163"/>
          </a:xfrm>
        </p:spPr>
        <p:txBody>
          <a:bodyPr>
            <a:normAutofit fontScale="92500" lnSpcReduction="10000"/>
          </a:bodyPr>
          <a:lstStyle/>
          <a:p>
            <a:pPr lvl="0"/>
            <a:r>
              <a:rPr lang="en-US" dirty="0" err="1"/>
              <a:t>b</a:t>
            </a:r>
            <a:r>
              <a:rPr lang="en-US" dirty="0" err="1">
                <a:hlinkClick r:id="rId2"/>
              </a:rPr>
              <a:t>oolean</a:t>
            </a:r>
            <a:r>
              <a:rPr lang="en-US" dirty="0">
                <a:hlinkClick r:id="rId2"/>
              </a:rPr>
              <a:t> </a:t>
            </a:r>
            <a:r>
              <a:rPr lang="en-US" dirty="0" smtClean="0">
                <a:hlinkClick r:id="rId2"/>
              </a:rPr>
              <a:t>equals(String s)</a:t>
            </a:r>
            <a:r>
              <a:rPr lang="en-US" dirty="0" smtClean="0"/>
              <a:t>: </a:t>
            </a:r>
            <a:r>
              <a:rPr lang="en-US" dirty="0"/>
              <a:t>Compares the string with the specified string and returns true if both matches else false.</a:t>
            </a:r>
          </a:p>
          <a:p>
            <a:pPr lvl="0"/>
            <a:r>
              <a:rPr lang="en-US" dirty="0" err="1">
                <a:hlinkClick r:id="rId2"/>
              </a:rPr>
              <a:t>boolean</a:t>
            </a:r>
            <a:r>
              <a:rPr lang="en-US" dirty="0">
                <a:hlinkClick r:id="rId2"/>
              </a:rPr>
              <a:t> </a:t>
            </a:r>
            <a:r>
              <a:rPr lang="en-US" dirty="0" err="1">
                <a:hlinkClick r:id="rId2"/>
              </a:rPr>
              <a:t>equalsIgnoreCase</a:t>
            </a:r>
            <a:r>
              <a:rPr lang="en-US" dirty="0">
                <a:hlinkClick r:id="rId2"/>
              </a:rPr>
              <a:t>(String string)</a:t>
            </a:r>
            <a:r>
              <a:rPr lang="en-US" dirty="0"/>
              <a:t>: It works same as equals method but it doesn’t consider the case while comparing strings. It does a case insensitive comparison</a:t>
            </a:r>
            <a:r>
              <a:rPr lang="en-US" dirty="0" smtClean="0"/>
              <a:t>.</a:t>
            </a:r>
          </a:p>
          <a:p>
            <a:pPr lvl="0"/>
            <a:r>
              <a:rPr lang="en-US" dirty="0" err="1">
                <a:hlinkClick r:id="rId3"/>
              </a:rPr>
              <a:t>boolean</a:t>
            </a:r>
            <a:r>
              <a:rPr lang="en-US" dirty="0">
                <a:hlinkClick r:id="rId3"/>
              </a:rPr>
              <a:t> </a:t>
            </a:r>
            <a:r>
              <a:rPr lang="en-US" dirty="0" err="1">
                <a:hlinkClick r:id="rId3"/>
              </a:rPr>
              <a:t>startsWith</a:t>
            </a:r>
            <a:r>
              <a:rPr lang="en-US" dirty="0">
                <a:hlinkClick r:id="rId3"/>
              </a:rPr>
              <a:t>(String prefix)</a:t>
            </a:r>
            <a:r>
              <a:rPr lang="en-US" dirty="0"/>
              <a:t>: It tests whether the string is having specified prefix, if yes then it returns true else false.</a:t>
            </a:r>
          </a:p>
          <a:p>
            <a:pPr lvl="0"/>
            <a:r>
              <a:rPr lang="en-US" dirty="0" err="1">
                <a:hlinkClick r:id="rId4" tooltip="endsWith"/>
              </a:rPr>
              <a:t>boolean</a:t>
            </a:r>
            <a:r>
              <a:rPr lang="en-US" dirty="0">
                <a:hlinkClick r:id="rId4" tooltip="endsWith"/>
              </a:rPr>
              <a:t> </a:t>
            </a:r>
            <a:r>
              <a:rPr lang="en-US" dirty="0" err="1">
                <a:hlinkClick r:id="rId4" tooltip="endsWith"/>
              </a:rPr>
              <a:t>endsWith</a:t>
            </a:r>
            <a:r>
              <a:rPr lang="en-US" dirty="0">
                <a:hlinkClick r:id="rId4" tooltip="endsWith"/>
              </a:rPr>
              <a:t>(String suffix)</a:t>
            </a:r>
            <a:r>
              <a:rPr lang="en-US" dirty="0"/>
              <a:t>: Checks whether the string ends with the specified suffix.</a:t>
            </a:r>
          </a:p>
          <a:p>
            <a:pPr lvl="0"/>
            <a:endParaRPr lang="en-US" dirty="0"/>
          </a:p>
          <a:p>
            <a:endParaRPr lang="en-US" dirty="0"/>
          </a:p>
        </p:txBody>
      </p:sp>
    </p:spTree>
    <p:extLst>
      <p:ext uri="{BB962C8B-B14F-4D97-AF65-F5344CB8AC3E}">
        <p14:creationId xmlns:p14="http://schemas.microsoft.com/office/powerpoint/2010/main" val="2834562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lstStyle/>
          <a:p>
            <a:pPr lvl="0"/>
            <a:r>
              <a:rPr lang="en-US" dirty="0" err="1">
                <a:hlinkClick r:id="rId2"/>
              </a:rPr>
              <a:t>int</a:t>
            </a:r>
            <a:r>
              <a:rPr lang="en-US" dirty="0">
                <a:hlinkClick r:id="rId2"/>
              </a:rPr>
              <a:t> </a:t>
            </a:r>
            <a:r>
              <a:rPr lang="en-US" dirty="0" err="1">
                <a:hlinkClick r:id="rId2"/>
              </a:rPr>
              <a:t>indexOf</a:t>
            </a:r>
            <a:r>
              <a:rPr lang="en-US" dirty="0">
                <a:hlinkClick r:id="rId2"/>
              </a:rPr>
              <a:t>(String </a:t>
            </a:r>
            <a:r>
              <a:rPr lang="en-US" dirty="0" err="1">
                <a:hlinkClick r:id="rId2"/>
              </a:rPr>
              <a:t>str</a:t>
            </a:r>
            <a:r>
              <a:rPr lang="en-US" dirty="0">
                <a:hlinkClick r:id="rId2"/>
              </a:rPr>
              <a:t>)</a:t>
            </a:r>
            <a:r>
              <a:rPr lang="en-US" dirty="0"/>
              <a:t>: This method returns the index of first occurrence of specified substring str.</a:t>
            </a:r>
          </a:p>
          <a:p>
            <a:pPr lvl="0"/>
            <a:r>
              <a:rPr lang="en-US" dirty="0" err="1">
                <a:hlinkClick r:id="rId3"/>
              </a:rPr>
              <a:t>int</a:t>
            </a:r>
            <a:r>
              <a:rPr lang="en-US" dirty="0">
                <a:hlinkClick r:id="rId3"/>
              </a:rPr>
              <a:t> </a:t>
            </a:r>
            <a:r>
              <a:rPr lang="en-US" dirty="0" err="1">
                <a:hlinkClick r:id="rId3"/>
              </a:rPr>
              <a:t>lastindexOf</a:t>
            </a:r>
            <a:r>
              <a:rPr lang="en-US" dirty="0">
                <a:hlinkClick r:id="rId3"/>
              </a:rPr>
              <a:t>(String </a:t>
            </a:r>
            <a:r>
              <a:rPr lang="en-US" dirty="0" err="1">
                <a:hlinkClick r:id="rId3"/>
              </a:rPr>
              <a:t>str</a:t>
            </a:r>
            <a:r>
              <a:rPr lang="en-US" dirty="0">
                <a:hlinkClick r:id="rId3"/>
              </a:rPr>
              <a:t>)</a:t>
            </a:r>
            <a:r>
              <a:rPr lang="en-US" dirty="0"/>
              <a:t>: Returns the index of last occurrence of string str.</a:t>
            </a:r>
          </a:p>
          <a:p>
            <a:r>
              <a:rPr lang="en-US" dirty="0">
                <a:hlinkClick r:id="rId4"/>
              </a:rPr>
              <a:t>String replace(char </a:t>
            </a:r>
            <a:r>
              <a:rPr lang="en-US" dirty="0" err="1">
                <a:hlinkClick r:id="rId4"/>
              </a:rPr>
              <a:t>oldChar</a:t>
            </a:r>
            <a:r>
              <a:rPr lang="en-US" dirty="0">
                <a:hlinkClick r:id="rId4"/>
              </a:rPr>
              <a:t>, char </a:t>
            </a:r>
            <a:r>
              <a:rPr lang="en-US" dirty="0" err="1">
                <a:hlinkClick r:id="rId4"/>
              </a:rPr>
              <a:t>newChar</a:t>
            </a:r>
            <a:r>
              <a:rPr lang="en-US" dirty="0">
                <a:hlinkClick r:id="rId4"/>
              </a:rPr>
              <a:t>)</a:t>
            </a:r>
            <a:r>
              <a:rPr lang="en-US" dirty="0"/>
              <a:t>: It returns the new updated string after changing all the occurrences of </a:t>
            </a:r>
            <a:r>
              <a:rPr lang="en-US" dirty="0" err="1"/>
              <a:t>oldChar</a:t>
            </a:r>
            <a:r>
              <a:rPr lang="en-US" dirty="0"/>
              <a:t> with the </a:t>
            </a:r>
            <a:r>
              <a:rPr lang="en-US" dirty="0" err="1"/>
              <a:t>newChar</a:t>
            </a:r>
            <a:r>
              <a:rPr lang="en-US" dirty="0"/>
              <a:t>.</a:t>
            </a:r>
          </a:p>
          <a:p>
            <a:endParaRPr lang="en-US" dirty="0"/>
          </a:p>
        </p:txBody>
      </p:sp>
    </p:spTree>
    <p:extLst>
      <p:ext uri="{BB962C8B-B14F-4D97-AF65-F5344CB8AC3E}">
        <p14:creationId xmlns:p14="http://schemas.microsoft.com/office/powerpoint/2010/main" val="33069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TotalTime>
  <Words>1782</Words>
  <Application>Microsoft Office PowerPoint</Application>
  <PresentationFormat>On-screen Show (4:3)</PresentationFormat>
  <Paragraphs>188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Strings</vt:lpstr>
      <vt:lpstr> </vt:lpstr>
      <vt:lpstr> </vt:lpstr>
      <vt:lpstr>Creating Strings</vt:lpstr>
      <vt:lpstr> </vt:lpstr>
      <vt:lpstr> </vt:lpstr>
      <vt:lpstr>String Class Methods</vt:lpstr>
      <vt:lpstr> </vt:lpstr>
      <vt:lpstr> </vt:lpstr>
      <vt:lpstr> </vt:lpstr>
      <vt:lpstr>String Comparisons</vt:lpstr>
      <vt:lpstr> </vt:lpstr>
      <vt:lpstr>            </vt:lpstr>
      <vt:lpstr> </vt:lpstr>
      <vt:lpstr> </vt:lpstr>
      <vt:lpstr>Slight changes with program</vt:lpstr>
      <vt:lpstr>Observations of the program</vt:lpstr>
      <vt:lpstr> </vt:lpstr>
      <vt:lpstr> </vt:lpstr>
      <vt:lpstr>Interview questions.</vt:lpstr>
      <vt:lpstr>Interview questions</vt:lpstr>
      <vt:lpstr>Immutability of Strings</vt:lpstr>
      <vt:lpstr>Program to test the immutability of strings</vt:lpstr>
      <vt:lpstr> </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Welcome</dc:creator>
  <cp:lastModifiedBy>Welcome</cp:lastModifiedBy>
  <cp:revision>38</cp:revision>
  <dcterms:created xsi:type="dcterms:W3CDTF">2020-05-14T15:48:32Z</dcterms:created>
  <dcterms:modified xsi:type="dcterms:W3CDTF">2022-02-21T11:21:40Z</dcterms:modified>
</cp:coreProperties>
</file>