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70" r:id="rId15"/>
    <p:sldId id="269" r:id="rId16"/>
    <p:sldId id="273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229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39A1-AF55-4F4D-A99B-9E7BFA012121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B8CB-C20E-4E1B-B1F5-F4702B53B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6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39A1-AF55-4F4D-A99B-9E7BFA012121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B8CB-C20E-4E1B-B1F5-F4702B53B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39A1-AF55-4F4D-A99B-9E7BFA012121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B8CB-C20E-4E1B-B1F5-F4702B53B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39A1-AF55-4F4D-A99B-9E7BFA012121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B8CB-C20E-4E1B-B1F5-F4702B53B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3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39A1-AF55-4F4D-A99B-9E7BFA012121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B8CB-C20E-4E1B-B1F5-F4702B53B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9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39A1-AF55-4F4D-A99B-9E7BFA012121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B8CB-C20E-4E1B-B1F5-F4702B53B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2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39A1-AF55-4F4D-A99B-9E7BFA012121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B8CB-C20E-4E1B-B1F5-F4702B53B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8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39A1-AF55-4F4D-A99B-9E7BFA012121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B8CB-C20E-4E1B-B1F5-F4702B53B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5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39A1-AF55-4F4D-A99B-9E7BFA012121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B8CB-C20E-4E1B-B1F5-F4702B53B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2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39A1-AF55-4F4D-A99B-9E7BFA012121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B8CB-C20E-4E1B-B1F5-F4702B53B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3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39A1-AF55-4F4D-A99B-9E7BFA012121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B8CB-C20E-4E1B-B1F5-F4702B53B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2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E39A1-AF55-4F4D-A99B-9E7BFA012121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B8CB-C20E-4E1B-B1F5-F4702B53B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java-programming/arraylis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java-programming/vector" TargetMode="External"/><Relationship Id="rId2" Type="http://schemas.openxmlformats.org/officeDocument/2006/relationships/hyperlink" Target="https://www.geeksforgeeks.org/iterators-in-java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java-programming/hashma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ota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tack-pop-method-in-java/" TargetMode="External"/><Relationship Id="rId2" Type="http://schemas.openxmlformats.org/officeDocument/2006/relationships/hyperlink" Target="https://www.geeksforgeeks.org/stack-push-method-in-java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stack-search-method-in-java/" TargetMode="External"/><Relationship Id="rId4" Type="http://schemas.openxmlformats.org/officeDocument/2006/relationships/hyperlink" Target="https://www.geeksforgeeks.org/stack-peek-method-in-java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linkedlis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Collection Frameworks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ArrayLinked</a:t>
            </a:r>
            <a:r>
              <a:rPr lang="en-US" dirty="0" smtClean="0"/>
              <a:t>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https://www.programiz.com/java-programming/arraylist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Difference </a:t>
            </a:r>
            <a:r>
              <a:rPr lang="en-US" sz="2800" dirty="0"/>
              <a:t>between </a:t>
            </a:r>
            <a:r>
              <a:rPr lang="en-US" sz="2800" dirty="0" err="1"/>
              <a:t>ArrayList</a:t>
            </a:r>
            <a:r>
              <a:rPr lang="en-US" sz="2800" dirty="0"/>
              <a:t> and </a:t>
            </a:r>
            <a:r>
              <a:rPr lang="en-US" sz="2800" dirty="0" err="1"/>
              <a:t>LinkedList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000" dirty="0" err="1"/>
              <a:t>ArrayList</a:t>
            </a:r>
            <a:r>
              <a:rPr lang="en-US" sz="2000" dirty="0"/>
              <a:t> and </a:t>
            </a:r>
            <a:r>
              <a:rPr lang="en-US" sz="2000" dirty="0" err="1"/>
              <a:t>LinkedList</a:t>
            </a:r>
            <a:r>
              <a:rPr lang="en-US" sz="2000" dirty="0"/>
              <a:t> both implements List interface and maintains insertion order. Both are non synchronized classes.</a:t>
            </a:r>
          </a:p>
          <a:p>
            <a:r>
              <a:rPr lang="en-US" sz="2000" dirty="0"/>
              <a:t>However, there are many differences between </a:t>
            </a:r>
            <a:r>
              <a:rPr lang="en-US" sz="2000" dirty="0" err="1"/>
              <a:t>ArrayList</a:t>
            </a:r>
            <a:r>
              <a:rPr lang="en-US" sz="2000" dirty="0"/>
              <a:t> and </a:t>
            </a:r>
            <a:r>
              <a:rPr lang="en-US" sz="2000" dirty="0" err="1"/>
              <a:t>LinkedList</a:t>
            </a:r>
            <a:r>
              <a:rPr lang="en-US" sz="2000" dirty="0"/>
              <a:t> classes that are given below.</a:t>
            </a:r>
          </a:p>
          <a:p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796625"/>
              </p:ext>
            </p:extLst>
          </p:nvPr>
        </p:nvGraphicFramePr>
        <p:xfrm>
          <a:off x="685801" y="2209800"/>
          <a:ext cx="7848598" cy="4103787"/>
        </p:xfrm>
        <a:graphic>
          <a:graphicData uri="http://schemas.openxmlformats.org/drawingml/2006/table">
            <a:tbl>
              <a:tblPr/>
              <a:tblGrid>
                <a:gridCol w="3924299"/>
                <a:gridCol w="3924299"/>
              </a:tblGrid>
              <a:tr h="196352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ArrayList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7588" marR="77588" marT="77588" marB="77588">
                    <a:lnL w="7620" cap="flat" cmpd="sng" algn="ctr">
                      <a:solidFill>
                        <a:srgbClr val="70C6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C6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C6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LinkedList</a:t>
                      </a:r>
                    </a:p>
                  </a:txBody>
                  <a:tcPr marL="77588" marR="77588" marT="77588" marB="77588">
                    <a:lnL w="7620" cap="flat" cmpd="sng" algn="ctr">
                      <a:solidFill>
                        <a:srgbClr val="70C6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C6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C6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720752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1) ArrayList internally uses a </a:t>
                      </a:r>
                      <a:r>
                        <a:rPr lang="en-US" sz="1500" b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dynamic array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to store the elements.</a:t>
                      </a:r>
                    </a:p>
                  </a:txBody>
                  <a:tcPr marL="51725" marR="51725" marT="51725" marB="5172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LinkedList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internally uses a </a:t>
                      </a:r>
                      <a:r>
                        <a:rPr lang="en-US" sz="1500" b="1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doubly linked list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to store the elements.</a:t>
                      </a:r>
                    </a:p>
                  </a:txBody>
                  <a:tcPr marL="51725" marR="51725" marT="51725" marB="5172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4850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2) Manipulation with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ArrayList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is </a:t>
                      </a:r>
                      <a:r>
                        <a:rPr lang="en-US" sz="1500" b="1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slow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because it internally uses an array. If any element is removed from the array, all the bits are shifted in memory.</a:t>
                      </a:r>
                    </a:p>
                  </a:txBody>
                  <a:tcPr marL="51725" marR="51725" marT="51725" marB="5172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Manipulation with LinkedList is </a:t>
                      </a:r>
                      <a:r>
                        <a:rPr lang="en-US" sz="1500" b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faster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than ArrayList because it uses a doubly linked list, so no bit shifting is required in memory.</a:t>
                      </a:r>
                    </a:p>
                  </a:txBody>
                  <a:tcPr marL="51725" marR="51725" marT="51725" marB="5172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93000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3) An ArrayList class can </a:t>
                      </a:r>
                      <a:r>
                        <a:rPr lang="en-US" sz="1500" b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act as a list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only because it implements List only.</a:t>
                      </a:r>
                    </a:p>
                  </a:txBody>
                  <a:tcPr marL="51725" marR="51725" marT="51725" marB="5172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LinkedList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class can </a:t>
                      </a:r>
                      <a:r>
                        <a:rPr lang="en-US" sz="1500" b="1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act as a list </a:t>
                      </a:r>
                      <a:r>
                        <a:rPr lang="en-US" sz="1500" b="1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, Stack, and </a:t>
                      </a:r>
                      <a:r>
                        <a:rPr lang="en-US" sz="1500" b="1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queue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both because it implements List and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Deque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interfaces.</a:t>
                      </a:r>
                    </a:p>
                  </a:txBody>
                  <a:tcPr marL="51725" marR="51725" marT="51725" marB="5172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0752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4)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ArrayList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is </a:t>
                      </a:r>
                      <a:r>
                        <a:rPr lang="en-US" sz="1500" b="1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better for storing and accessing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data.</a:t>
                      </a:r>
                    </a:p>
                  </a:txBody>
                  <a:tcPr marL="51725" marR="51725" marT="51725" marB="5172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LinkedList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is </a:t>
                      </a:r>
                      <a:r>
                        <a:rPr lang="en-US" sz="1500" b="1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better for manipulating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data.</a:t>
                      </a:r>
                    </a:p>
                  </a:txBody>
                  <a:tcPr marL="51725" marR="51725" marT="51725" marB="5172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32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/>
              <a:t>ArrayList</a:t>
            </a:r>
            <a:r>
              <a:rPr lang="en-US" dirty="0" smtClean="0"/>
              <a:t> but vector is synchronized.</a:t>
            </a:r>
          </a:p>
          <a:p>
            <a:r>
              <a:rPr lang="en-US" dirty="0" smtClean="0"/>
              <a:t>It means even if several threads act on vector object simultaneously the results will be reliable.  </a:t>
            </a:r>
          </a:p>
          <a:p>
            <a:r>
              <a:rPr lang="en-US" dirty="0"/>
              <a:t> </a:t>
            </a:r>
            <a:r>
              <a:rPr lang="en-US" dirty="0" smtClean="0"/>
              <a:t>class Vector&lt;E&gt; </a:t>
            </a:r>
          </a:p>
          <a:p>
            <a:r>
              <a:rPr lang="en-US" dirty="0"/>
              <a:t>Vector(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initialCapacity</a:t>
            </a:r>
            <a:r>
              <a:rPr lang="en-US" dirty="0"/>
              <a:t>)</a:t>
            </a:r>
          </a:p>
          <a:p>
            <a:r>
              <a:rPr lang="en-US" dirty="0"/>
              <a:t>Constructs an empty vector with the specified initial capacity and with its capacity increment equal to zero.</a:t>
            </a:r>
          </a:p>
          <a:p>
            <a:r>
              <a:rPr lang="en-US" dirty="0"/>
              <a:t>Vector(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initialCapacity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capacityIncrement</a:t>
            </a:r>
            <a:r>
              <a:rPr lang="en-US" dirty="0"/>
              <a:t>)</a:t>
            </a:r>
          </a:p>
          <a:p>
            <a:r>
              <a:rPr lang="en-US" dirty="0"/>
              <a:t>Constructs an empty vector with the specified initial capacity and capacity increment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Vector&lt;Integer&gt; v = new Vector&lt;&gt;(101,20)– after it reaches full capacity 101 and it will be incremented to 121.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5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Add Elements to Vector</a:t>
            </a:r>
          </a:p>
          <a:p>
            <a:r>
              <a:rPr lang="en-US" dirty="0"/>
              <a:t>add(element) - adds an element to vectors</a:t>
            </a:r>
          </a:p>
          <a:p>
            <a:r>
              <a:rPr lang="en-US" dirty="0"/>
              <a:t>add(index, element) - adds an element to the specified position</a:t>
            </a:r>
          </a:p>
          <a:p>
            <a:r>
              <a:rPr lang="en-US" dirty="0" err="1"/>
              <a:t>addAll</a:t>
            </a:r>
            <a:r>
              <a:rPr lang="en-US" dirty="0"/>
              <a:t>(vector) - adds all elements of a vector to another vector</a:t>
            </a:r>
          </a:p>
          <a:p>
            <a:r>
              <a:rPr lang="en-US" b="1" dirty="0"/>
              <a:t>Access Vector Elements</a:t>
            </a:r>
          </a:p>
          <a:p>
            <a:r>
              <a:rPr lang="en-US" dirty="0"/>
              <a:t>get(index) - returns an element specified by the index</a:t>
            </a:r>
          </a:p>
          <a:p>
            <a:r>
              <a:rPr lang="en-US" dirty="0"/>
              <a:t>iterator() - returns an iterator object to sequentially access vector elements</a:t>
            </a:r>
          </a:p>
          <a:p>
            <a:r>
              <a:rPr lang="en-US" b="1" dirty="0"/>
              <a:t>Remove Vector Elements</a:t>
            </a:r>
          </a:p>
          <a:p>
            <a:r>
              <a:rPr lang="en-US" dirty="0"/>
              <a:t>remove(index) - removes an element from specified position</a:t>
            </a:r>
          </a:p>
          <a:p>
            <a:r>
              <a:rPr lang="en-US" dirty="0" err="1"/>
              <a:t>removeAll</a:t>
            </a:r>
            <a:r>
              <a:rPr lang="en-US" dirty="0"/>
              <a:t>() - removes all the elements</a:t>
            </a:r>
          </a:p>
          <a:p>
            <a:r>
              <a:rPr lang="en-US" dirty="0"/>
              <a:t>clear() - removes all elements. It is more efficient than </a:t>
            </a:r>
            <a:r>
              <a:rPr lang="en-US" dirty="0" err="1"/>
              <a:t>removeAll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90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Difference between Vector and </a:t>
            </a:r>
            <a:r>
              <a:rPr lang="en-US" sz="3200" dirty="0" err="1" smtClean="0"/>
              <a:t>ArrayList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b="1" u="sng" dirty="0" smtClean="0"/>
              <a:t>Interview question:</a:t>
            </a:r>
          </a:p>
          <a:p>
            <a:pPr marL="0" indent="0">
              <a:buNone/>
            </a:pPr>
            <a:r>
              <a:rPr lang="en-US" sz="2400" dirty="0" smtClean="0"/>
              <a:t>Can you synchronize the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 objects?</a:t>
            </a:r>
          </a:p>
          <a:p>
            <a:pPr marL="0" indent="0">
              <a:buNone/>
            </a:pPr>
            <a:r>
              <a:rPr lang="en-US" sz="2400" dirty="0" err="1" smtClean="0"/>
              <a:t>Yes.we</a:t>
            </a:r>
            <a:r>
              <a:rPr lang="en-US" sz="2400" dirty="0" smtClean="0"/>
              <a:t> can use </a:t>
            </a:r>
            <a:r>
              <a:rPr lang="en-US" sz="2400" dirty="0" err="1" smtClean="0"/>
              <a:t>synchronizedList</a:t>
            </a:r>
            <a:r>
              <a:rPr lang="en-US" sz="2400" dirty="0" smtClean="0"/>
              <a:t>() method as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Collections.</a:t>
            </a:r>
            <a:r>
              <a:rPr lang="en-US" sz="2400" dirty="0"/>
              <a:t> </a:t>
            </a:r>
            <a:r>
              <a:rPr lang="en-US" sz="2400" dirty="0" err="1" smtClean="0"/>
              <a:t>synchronizedList</a:t>
            </a:r>
            <a:r>
              <a:rPr lang="en-US" sz="2400" dirty="0" smtClean="0"/>
              <a:t>(new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());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24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6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152400"/>
            <a:ext cx="8229600" cy="122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when </a:t>
            </a:r>
            <a:r>
              <a:rPr lang="en-US" dirty="0"/>
              <a:t>one thread is accessing a vector, and at the same time another thread tries to access it, an exception called </a:t>
            </a:r>
            <a:r>
              <a:rPr lang="en-US" b="1" dirty="0" err="1"/>
              <a:t>ConcurrentModificationException</a:t>
            </a:r>
            <a:r>
              <a:rPr lang="en-US" dirty="0"/>
              <a:t> is generated. Hence, this continuous use of lock for each operation makes vectors less efficient</a:t>
            </a:r>
            <a:r>
              <a:rPr lang="en-US" dirty="0" smtClean="0"/>
              <a:t>.</a:t>
            </a:r>
          </a:p>
          <a:p>
            <a:r>
              <a:rPr lang="en-US" b="1" dirty="0"/>
              <a:t>Traversal: </a:t>
            </a:r>
            <a:r>
              <a:rPr lang="en-US" dirty="0"/>
              <a:t>Vector can use both </a:t>
            </a:r>
            <a:r>
              <a:rPr lang="en-US" b="1" dirty="0">
                <a:hlinkClick r:id="rId2"/>
              </a:rPr>
              <a:t>Enumeration and Iterator</a:t>
            </a:r>
            <a:r>
              <a:rPr lang="en-US" dirty="0"/>
              <a:t> for traversing over elements of vector while </a:t>
            </a:r>
            <a:r>
              <a:rPr lang="en-US" dirty="0" err="1"/>
              <a:t>ArrayList</a:t>
            </a:r>
            <a:r>
              <a:rPr lang="en-US" dirty="0"/>
              <a:t> can only use </a:t>
            </a:r>
            <a:r>
              <a:rPr lang="en-US" b="1" dirty="0"/>
              <a:t>Iterator</a:t>
            </a:r>
            <a:r>
              <a:rPr lang="en-US" dirty="0"/>
              <a:t> for traversing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3"/>
              </a:rPr>
              <a:t>https://www.programiz.com/java-programming/vector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25000" lnSpcReduction="20000"/>
          </a:bodyPr>
          <a:lstStyle/>
          <a:p>
            <a:r>
              <a:rPr lang="en-US" b="1" dirty="0"/>
              <a:t>package com.collections.edu;</a:t>
            </a:r>
          </a:p>
          <a:p>
            <a:endParaRPr lang="en-US" dirty="0"/>
          </a:p>
          <a:p>
            <a:r>
              <a:rPr lang="en-US" b="1" dirty="0"/>
              <a:t>import </a:t>
            </a:r>
            <a:r>
              <a:rPr lang="en-US" b="1" dirty="0" err="1"/>
              <a:t>java.util.ListIterator</a:t>
            </a:r>
            <a:r>
              <a:rPr lang="en-US" b="1" dirty="0"/>
              <a:t>;</a:t>
            </a:r>
          </a:p>
          <a:p>
            <a:r>
              <a:rPr lang="en-US" b="1" dirty="0"/>
              <a:t>import </a:t>
            </a:r>
            <a:r>
              <a:rPr lang="en-US" b="1" dirty="0" err="1"/>
              <a:t>java.util.Vector</a:t>
            </a:r>
            <a:r>
              <a:rPr lang="en-US" b="1" dirty="0"/>
              <a:t>;</a:t>
            </a:r>
          </a:p>
          <a:p>
            <a:endParaRPr lang="en-US" dirty="0"/>
          </a:p>
          <a:p>
            <a:r>
              <a:rPr lang="en-US" b="1" dirty="0"/>
              <a:t>public class </a:t>
            </a:r>
            <a:r>
              <a:rPr lang="en-US" b="1" dirty="0" err="1"/>
              <a:t>VectorDemo</a:t>
            </a:r>
            <a:r>
              <a:rPr lang="en-US" b="1" dirty="0"/>
              <a:t> {</a:t>
            </a:r>
          </a:p>
          <a:p>
            <a:endParaRPr lang="en-US" dirty="0"/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r>
              <a:rPr lang="en-US" dirty="0"/>
              <a:t>// </a:t>
            </a:r>
            <a:r>
              <a:rPr lang="en-US" b="1" dirty="0"/>
              <a:t>TODO Auto-generated method stub</a:t>
            </a:r>
          </a:p>
          <a:p>
            <a:r>
              <a:rPr lang="en-US" dirty="0"/>
              <a:t>//Take a vector to store the Integers.</a:t>
            </a:r>
          </a:p>
          <a:p>
            <a:r>
              <a:rPr lang="en-US" dirty="0"/>
              <a:t>Vector&lt;Integer&gt; v = </a:t>
            </a:r>
            <a:r>
              <a:rPr lang="en-US" b="1" dirty="0"/>
              <a:t>new Vector&lt;&gt;();</a:t>
            </a:r>
          </a:p>
          <a:p>
            <a:r>
              <a:rPr lang="en-US" dirty="0"/>
              <a:t>//take an </a:t>
            </a:r>
            <a:r>
              <a:rPr lang="en-US" u="sng" dirty="0" err="1"/>
              <a:t>int</a:t>
            </a:r>
            <a:r>
              <a:rPr lang="en-US" u="sng" dirty="0"/>
              <a:t> type array</a:t>
            </a:r>
          </a:p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arr</a:t>
            </a:r>
            <a:r>
              <a:rPr lang="en-US" b="1" dirty="0"/>
              <a:t>[]={10,20,30,40,50,60};</a:t>
            </a:r>
          </a:p>
          <a:p>
            <a:endParaRPr lang="en-US" dirty="0"/>
          </a:p>
          <a:p>
            <a:r>
              <a:rPr lang="en-US" dirty="0"/>
              <a:t>// when </a:t>
            </a:r>
            <a:r>
              <a:rPr lang="en-US" u="sng" dirty="0" err="1"/>
              <a:t>arr</a:t>
            </a:r>
            <a:r>
              <a:rPr lang="en-US" u="sng" dirty="0"/>
              <a:t>[i] is stored into vector v. </a:t>
            </a:r>
            <a:r>
              <a:rPr lang="en-US" u="sng" dirty="0" err="1"/>
              <a:t>arr</a:t>
            </a:r>
            <a:r>
              <a:rPr lang="en-US" u="sng" dirty="0"/>
              <a:t>[i] </a:t>
            </a:r>
          </a:p>
          <a:p>
            <a:endParaRPr lang="en-US" dirty="0"/>
          </a:p>
          <a:p>
            <a:r>
              <a:rPr lang="en-US" b="1" dirty="0"/>
              <a:t>for(</a:t>
            </a:r>
            <a:r>
              <a:rPr lang="en-US" b="1" dirty="0" err="1"/>
              <a:t>int</a:t>
            </a:r>
            <a:r>
              <a:rPr lang="en-US" b="1" dirty="0"/>
              <a:t> i=0;i&lt;</a:t>
            </a:r>
            <a:r>
              <a:rPr lang="en-US" b="1" dirty="0" err="1"/>
              <a:t>arr.length;i</a:t>
            </a:r>
            <a:r>
              <a:rPr lang="en-US" b="1" dirty="0"/>
              <a:t>++)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v.add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[i]);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</a:t>
            </a:r>
            <a:r>
              <a:rPr lang="en-US" u="sng" dirty="0" err="1"/>
              <a:t>retreiving</a:t>
            </a:r>
            <a:r>
              <a:rPr lang="en-US" u="sng" dirty="0"/>
              <a:t> the data using get method</a:t>
            </a:r>
          </a:p>
          <a:p>
            <a:endParaRPr lang="en-US" dirty="0"/>
          </a:p>
          <a:p>
            <a:r>
              <a:rPr lang="en-US" b="1" dirty="0"/>
              <a:t>for(</a:t>
            </a:r>
            <a:r>
              <a:rPr lang="en-US" b="1" dirty="0" err="1"/>
              <a:t>int</a:t>
            </a:r>
            <a:r>
              <a:rPr lang="en-US" b="1" dirty="0"/>
              <a:t> i =0;i&lt;</a:t>
            </a:r>
            <a:r>
              <a:rPr lang="en-US" b="1" dirty="0" err="1"/>
              <a:t>v.size</a:t>
            </a:r>
            <a:r>
              <a:rPr lang="en-US" b="1" dirty="0"/>
              <a:t>();i++)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v.get</a:t>
            </a:r>
            <a:r>
              <a:rPr lang="en-US" b="1" i="1" dirty="0"/>
              <a:t>(i));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(v);</a:t>
            </a:r>
          </a:p>
          <a:p>
            <a:r>
              <a:rPr lang="en-US" dirty="0"/>
              <a:t>// by using </a:t>
            </a:r>
            <a:r>
              <a:rPr lang="en-US" dirty="0" err="1"/>
              <a:t>ListIterator</a:t>
            </a:r>
            <a:endParaRPr lang="en-US" dirty="0"/>
          </a:p>
          <a:p>
            <a:endParaRPr lang="en-US" dirty="0"/>
          </a:p>
          <a:p>
            <a:r>
              <a:rPr lang="en-US" dirty="0"/>
              <a:t>//Retrieve using </a:t>
            </a:r>
            <a:r>
              <a:rPr lang="en-US" dirty="0" err="1"/>
              <a:t>ListIterator</a:t>
            </a:r>
            <a:r>
              <a:rPr lang="en-US" dirty="0"/>
              <a:t>: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("using </a:t>
            </a:r>
            <a:r>
              <a:rPr lang="en-US" b="1" i="1" dirty="0" err="1"/>
              <a:t>ListIterator</a:t>
            </a:r>
            <a:r>
              <a:rPr lang="en-US" b="1" i="1" dirty="0"/>
              <a:t>");</a:t>
            </a:r>
          </a:p>
          <a:p>
            <a:endParaRPr lang="en-US" dirty="0"/>
          </a:p>
          <a:p>
            <a:r>
              <a:rPr lang="en-US" u="sng" dirty="0" err="1"/>
              <a:t>ListIterator</a:t>
            </a:r>
            <a:r>
              <a:rPr lang="en-US" u="sng" dirty="0"/>
              <a:t> lit= </a:t>
            </a:r>
            <a:r>
              <a:rPr lang="en-US" u="sng" dirty="0" err="1"/>
              <a:t>v.listIterator</a:t>
            </a:r>
            <a:r>
              <a:rPr lang="en-US" u="sng" dirty="0"/>
              <a:t>();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("Printing in forward direction");</a:t>
            </a:r>
          </a:p>
          <a:p>
            <a:r>
              <a:rPr lang="en-US" b="1" dirty="0"/>
              <a:t>while (</a:t>
            </a:r>
            <a:r>
              <a:rPr lang="en-US" b="1" dirty="0" err="1"/>
              <a:t>lit.hasNext</a:t>
            </a:r>
            <a:r>
              <a:rPr lang="en-US" b="1" dirty="0"/>
              <a:t>())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 err="1"/>
              <a:t>System.</a:t>
            </a:r>
            <a:r>
              <a:rPr lang="en-US" b="1" i="1" dirty="0" err="1"/>
              <a:t>out.print</a:t>
            </a:r>
            <a:r>
              <a:rPr lang="en-US" b="1" i="1" dirty="0"/>
              <a:t>(</a:t>
            </a:r>
            <a:r>
              <a:rPr lang="en-US" b="1" i="1" dirty="0" err="1"/>
              <a:t>lit.next</a:t>
            </a:r>
            <a:r>
              <a:rPr lang="en-US" b="1" i="1" dirty="0"/>
              <a:t>() + "\t");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("\</a:t>
            </a:r>
            <a:r>
              <a:rPr lang="en-US" b="1" i="1" dirty="0" err="1"/>
              <a:t>nPrinting</a:t>
            </a:r>
            <a:r>
              <a:rPr lang="en-US" b="1" i="1" dirty="0"/>
              <a:t> in reverse direction");</a:t>
            </a:r>
          </a:p>
          <a:p>
            <a:r>
              <a:rPr lang="en-US" b="1" dirty="0"/>
              <a:t>while (</a:t>
            </a:r>
            <a:r>
              <a:rPr lang="en-US" b="1" dirty="0" err="1"/>
              <a:t>lit.hasPrevious</a:t>
            </a:r>
            <a:r>
              <a:rPr lang="en-US" b="1" dirty="0"/>
              <a:t>())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 err="1"/>
              <a:t>System.</a:t>
            </a:r>
            <a:r>
              <a:rPr lang="en-US" b="1" i="1" dirty="0" err="1"/>
              <a:t>out.print</a:t>
            </a:r>
            <a:r>
              <a:rPr lang="en-US" b="1" i="1" dirty="0"/>
              <a:t>(</a:t>
            </a:r>
            <a:r>
              <a:rPr lang="en-US" b="1" i="1" dirty="0" err="1"/>
              <a:t>lit.previous</a:t>
            </a:r>
            <a:r>
              <a:rPr lang="en-US" b="1" i="1" dirty="0"/>
              <a:t>() + "\t");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6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000" dirty="0"/>
              <a:t>A Queue is a First In First Out (FIFO) data structure. It models a queue in real-life. Yes, the one that you might have seen in front of a movie theater, a shopping mall, a metro, or a bus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97" y="2133600"/>
            <a:ext cx="8153400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135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Autofit/>
          </a:bodyPr>
          <a:lstStyle/>
          <a:p>
            <a:pPr fontAlgn="base"/>
            <a:r>
              <a:rPr lang="en-US" sz="2000" b="1" dirty="0"/>
              <a:t>Methods in Queue:</a:t>
            </a:r>
            <a:endParaRPr lang="en-US" sz="2000" dirty="0"/>
          </a:p>
          <a:p>
            <a:pPr fontAlgn="base"/>
            <a:r>
              <a:rPr lang="en-US" sz="2000" b="1" dirty="0"/>
              <a:t>add()-</a:t>
            </a:r>
            <a:r>
              <a:rPr lang="en-US" sz="2000" dirty="0"/>
              <a:t> This method is used to add elements at the tail of queue. More specifically, at the last of linked-list if it is used, or according to the priority in case of priority queue implementation.</a:t>
            </a:r>
          </a:p>
          <a:p>
            <a:pPr fontAlgn="base"/>
            <a:r>
              <a:rPr lang="en-US" sz="2000" b="1" dirty="0"/>
              <a:t>peek()-</a:t>
            </a:r>
            <a:r>
              <a:rPr lang="en-US" sz="2000" dirty="0"/>
              <a:t> This method is used to view the head of queue without removing it. It returns Null if the queue is empty.</a:t>
            </a:r>
          </a:p>
          <a:p>
            <a:pPr fontAlgn="base"/>
            <a:r>
              <a:rPr lang="en-US" sz="2000" b="1" dirty="0"/>
              <a:t>element()-</a:t>
            </a:r>
            <a:r>
              <a:rPr lang="en-US" sz="2000" dirty="0"/>
              <a:t> This method is similar to peek(). It throws </a:t>
            </a:r>
            <a:r>
              <a:rPr lang="en-US" sz="2000" i="1" dirty="0" err="1"/>
              <a:t>NoSuchElementException</a:t>
            </a:r>
            <a:r>
              <a:rPr lang="en-US" sz="2000" dirty="0"/>
              <a:t> when the queue is empty.</a:t>
            </a:r>
          </a:p>
          <a:p>
            <a:pPr fontAlgn="base"/>
            <a:r>
              <a:rPr lang="en-US" sz="2000" b="1" dirty="0"/>
              <a:t>remove()-</a:t>
            </a:r>
            <a:r>
              <a:rPr lang="en-US" sz="2000" dirty="0"/>
              <a:t> This method removes and returns the head of the queue. It throws </a:t>
            </a:r>
            <a:r>
              <a:rPr lang="en-US" sz="2000" i="1" dirty="0" err="1"/>
              <a:t>NoSuchElementException</a:t>
            </a:r>
            <a:r>
              <a:rPr lang="en-US" sz="2000" dirty="0"/>
              <a:t> when the queue is empty.</a:t>
            </a:r>
          </a:p>
          <a:p>
            <a:pPr fontAlgn="base"/>
            <a:r>
              <a:rPr lang="en-US" sz="2000" b="1" dirty="0"/>
              <a:t>poll()-</a:t>
            </a:r>
            <a:r>
              <a:rPr lang="en-US" sz="2000" dirty="0"/>
              <a:t> This method removes and returns the head of the queue. It returns null if the queue is empty.</a:t>
            </a:r>
          </a:p>
          <a:p>
            <a:pPr fontAlgn="base"/>
            <a:r>
              <a:rPr lang="en-US" sz="2000" b="1" dirty="0"/>
              <a:t>size()-</a:t>
            </a:r>
            <a:r>
              <a:rPr lang="en-US" sz="2000" dirty="0"/>
              <a:t> This method return the no. of elements in the queue</a:t>
            </a:r>
            <a:r>
              <a:rPr lang="en-US" sz="2000" dirty="0" smtClean="0"/>
              <a:t>.</a:t>
            </a:r>
          </a:p>
          <a:p>
            <a:pPr fontAlgn="base"/>
            <a:endParaRPr lang="en-US" sz="2000" dirty="0"/>
          </a:p>
          <a:p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953000"/>
            <a:ext cx="61531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612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152400"/>
            <a:ext cx="8229600" cy="122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Autofit/>
          </a:bodyPr>
          <a:lstStyle/>
          <a:p>
            <a:r>
              <a:rPr lang="en-US" sz="900" b="1" dirty="0"/>
              <a:t>package com.collections.edu;</a:t>
            </a:r>
          </a:p>
          <a:p>
            <a:endParaRPr lang="en-US" sz="900" dirty="0"/>
          </a:p>
          <a:p>
            <a:r>
              <a:rPr lang="en-US" sz="900" dirty="0"/>
              <a:t>//Java </a:t>
            </a:r>
            <a:r>
              <a:rPr lang="en-US" sz="900" u="sng" dirty="0" err="1"/>
              <a:t>orogram</a:t>
            </a:r>
            <a:r>
              <a:rPr lang="en-US" sz="900" u="sng" dirty="0"/>
              <a:t> to demonstrate working of Queue </a:t>
            </a:r>
          </a:p>
          <a:p>
            <a:r>
              <a:rPr lang="en-US" sz="900" dirty="0"/>
              <a:t>//interface in Java </a:t>
            </a:r>
          </a:p>
          <a:p>
            <a:r>
              <a:rPr lang="en-US" sz="900" b="1" dirty="0"/>
              <a:t>import </a:t>
            </a:r>
            <a:r>
              <a:rPr lang="en-US" sz="900" b="1" dirty="0" err="1"/>
              <a:t>java.util.LinkedList</a:t>
            </a:r>
            <a:r>
              <a:rPr lang="en-US" sz="900" b="1" dirty="0"/>
              <a:t>; </a:t>
            </a:r>
          </a:p>
          <a:p>
            <a:r>
              <a:rPr lang="en-US" sz="900" b="1" dirty="0"/>
              <a:t>import </a:t>
            </a:r>
            <a:r>
              <a:rPr lang="en-US" sz="900" b="1" dirty="0" err="1"/>
              <a:t>java.util.Queue</a:t>
            </a:r>
            <a:r>
              <a:rPr lang="en-US" sz="900" b="1" dirty="0"/>
              <a:t>; </a:t>
            </a:r>
          </a:p>
          <a:p>
            <a:endParaRPr lang="en-US" sz="900" dirty="0"/>
          </a:p>
          <a:p>
            <a:r>
              <a:rPr lang="en-US" sz="900" b="1" dirty="0"/>
              <a:t>public class </a:t>
            </a:r>
            <a:r>
              <a:rPr lang="en-US" sz="900" b="1" dirty="0" err="1"/>
              <a:t>QueueExample</a:t>
            </a:r>
            <a:r>
              <a:rPr lang="en-US" sz="900" b="1" dirty="0"/>
              <a:t> </a:t>
            </a:r>
          </a:p>
          <a:p>
            <a:r>
              <a:rPr lang="en-US" sz="900" dirty="0"/>
              <a:t>{ </a:t>
            </a:r>
          </a:p>
          <a:p>
            <a:r>
              <a:rPr lang="en-US" sz="900" b="1" dirty="0"/>
              <a:t>public static void main(String[] </a:t>
            </a:r>
            <a:r>
              <a:rPr lang="en-US" sz="900" b="1" dirty="0" err="1"/>
              <a:t>args</a:t>
            </a:r>
            <a:r>
              <a:rPr lang="en-US" sz="900" b="1" dirty="0"/>
              <a:t>) </a:t>
            </a:r>
          </a:p>
          <a:p>
            <a:r>
              <a:rPr lang="en-US" sz="900" dirty="0"/>
              <a:t>{ </a:t>
            </a:r>
          </a:p>
          <a:p>
            <a:r>
              <a:rPr lang="en-US" sz="900" dirty="0"/>
              <a:t>Queue&lt;Integer&gt; q = </a:t>
            </a:r>
            <a:r>
              <a:rPr lang="en-US" sz="900" b="1" dirty="0"/>
              <a:t>new </a:t>
            </a:r>
            <a:r>
              <a:rPr lang="en-US" sz="900" b="1" dirty="0" err="1"/>
              <a:t>LinkedList</a:t>
            </a:r>
            <a:r>
              <a:rPr lang="en-US" sz="900" b="1" dirty="0"/>
              <a:t>&lt;&gt;(); </a:t>
            </a:r>
          </a:p>
          <a:p>
            <a:endParaRPr lang="en-US" sz="900" dirty="0"/>
          </a:p>
          <a:p>
            <a:r>
              <a:rPr lang="en-US" sz="900" dirty="0"/>
              <a:t>// Adds elements {0, 1, 2, 3, 4} to queue </a:t>
            </a:r>
          </a:p>
          <a:p>
            <a:r>
              <a:rPr lang="nn-NO" sz="900" b="1" dirty="0"/>
              <a:t>for (int i=0; i&lt;5; i++) </a:t>
            </a:r>
          </a:p>
          <a:p>
            <a:r>
              <a:rPr lang="en-US" sz="900" dirty="0" err="1"/>
              <a:t>q.add</a:t>
            </a:r>
            <a:r>
              <a:rPr lang="en-US" sz="900" dirty="0"/>
              <a:t>(i); </a:t>
            </a:r>
          </a:p>
          <a:p>
            <a:endParaRPr lang="en-US" sz="900" dirty="0"/>
          </a:p>
          <a:p>
            <a:r>
              <a:rPr lang="en-US" sz="900" dirty="0"/>
              <a:t>// Display contents of the queue. </a:t>
            </a:r>
          </a:p>
          <a:p>
            <a:r>
              <a:rPr lang="en-US" sz="900" dirty="0" err="1"/>
              <a:t>System.</a:t>
            </a:r>
            <a:r>
              <a:rPr lang="en-US" sz="900" b="1" i="1" dirty="0" err="1"/>
              <a:t>out.println</a:t>
            </a:r>
            <a:r>
              <a:rPr lang="en-US" sz="900" b="1" i="1" dirty="0"/>
              <a:t>("Elements of queue-"+q); </a:t>
            </a:r>
          </a:p>
          <a:p>
            <a:endParaRPr lang="en-US" sz="900" dirty="0"/>
          </a:p>
          <a:p>
            <a:r>
              <a:rPr lang="en-US" sz="900" dirty="0"/>
              <a:t>// To remove the head of queue. </a:t>
            </a:r>
          </a:p>
          <a:p>
            <a:r>
              <a:rPr lang="en-US" sz="900" b="1" dirty="0" err="1"/>
              <a:t>int</a:t>
            </a:r>
            <a:r>
              <a:rPr lang="en-US" sz="900" b="1" dirty="0"/>
              <a:t> </a:t>
            </a:r>
            <a:r>
              <a:rPr lang="en-US" sz="900" b="1" dirty="0" err="1"/>
              <a:t>removedele</a:t>
            </a:r>
            <a:r>
              <a:rPr lang="en-US" sz="900" b="1" dirty="0"/>
              <a:t> = </a:t>
            </a:r>
            <a:r>
              <a:rPr lang="en-US" sz="900" b="1" dirty="0" err="1"/>
              <a:t>q.remove</a:t>
            </a:r>
            <a:r>
              <a:rPr lang="en-US" sz="900" b="1" dirty="0"/>
              <a:t>(); </a:t>
            </a:r>
          </a:p>
          <a:p>
            <a:r>
              <a:rPr lang="en-US" sz="900" dirty="0" err="1"/>
              <a:t>System.</a:t>
            </a:r>
            <a:r>
              <a:rPr lang="en-US" sz="900" b="1" i="1" dirty="0" err="1"/>
              <a:t>out.println</a:t>
            </a:r>
            <a:r>
              <a:rPr lang="en-US" sz="900" b="1" i="1" dirty="0"/>
              <a:t>("removed element-" + </a:t>
            </a:r>
            <a:r>
              <a:rPr lang="en-US" sz="900" b="1" i="1" dirty="0" err="1"/>
              <a:t>removedele</a:t>
            </a:r>
            <a:r>
              <a:rPr lang="en-US" sz="900" b="1" i="1" dirty="0"/>
              <a:t>); </a:t>
            </a:r>
          </a:p>
          <a:p>
            <a:endParaRPr lang="en-US" sz="900" dirty="0"/>
          </a:p>
          <a:p>
            <a:r>
              <a:rPr lang="en-US" sz="900" dirty="0" err="1"/>
              <a:t>System.</a:t>
            </a:r>
            <a:r>
              <a:rPr lang="en-US" sz="900" b="1" i="1" dirty="0" err="1"/>
              <a:t>out.println</a:t>
            </a:r>
            <a:r>
              <a:rPr lang="en-US" sz="900" b="1" i="1" dirty="0"/>
              <a:t>(q); </a:t>
            </a:r>
          </a:p>
          <a:p>
            <a:endParaRPr lang="en-US" sz="900" dirty="0"/>
          </a:p>
          <a:p>
            <a:r>
              <a:rPr lang="en-US" sz="900" dirty="0"/>
              <a:t>// To view the head of queue </a:t>
            </a:r>
          </a:p>
          <a:p>
            <a:r>
              <a:rPr lang="en-US" sz="900" b="1" dirty="0" err="1"/>
              <a:t>int</a:t>
            </a:r>
            <a:r>
              <a:rPr lang="en-US" sz="900" b="1" dirty="0"/>
              <a:t> head = </a:t>
            </a:r>
            <a:r>
              <a:rPr lang="en-US" sz="900" b="1" dirty="0" err="1"/>
              <a:t>q.peek</a:t>
            </a:r>
            <a:r>
              <a:rPr lang="en-US" sz="900" b="1" dirty="0"/>
              <a:t>(); </a:t>
            </a:r>
          </a:p>
          <a:p>
            <a:r>
              <a:rPr lang="en-US" sz="900" dirty="0" err="1"/>
              <a:t>System.</a:t>
            </a:r>
            <a:r>
              <a:rPr lang="en-US" sz="900" b="1" i="1" dirty="0" err="1"/>
              <a:t>out.println</a:t>
            </a:r>
            <a:r>
              <a:rPr lang="en-US" sz="900" b="1" i="1" dirty="0"/>
              <a:t>("head of queue-" + head); </a:t>
            </a:r>
          </a:p>
          <a:p>
            <a:endParaRPr lang="en-US" sz="900" dirty="0"/>
          </a:p>
          <a:p>
            <a:r>
              <a:rPr lang="en-US" sz="900" dirty="0"/>
              <a:t>// Rest all methods of collection interface, </a:t>
            </a:r>
          </a:p>
          <a:p>
            <a:r>
              <a:rPr lang="en-US" sz="900" dirty="0"/>
              <a:t>// Like size and contains can be used with this </a:t>
            </a:r>
          </a:p>
          <a:p>
            <a:r>
              <a:rPr lang="en-US" sz="900" dirty="0"/>
              <a:t>// implementation. </a:t>
            </a:r>
          </a:p>
          <a:p>
            <a:r>
              <a:rPr lang="en-US" sz="900" b="1" dirty="0" err="1"/>
              <a:t>int</a:t>
            </a:r>
            <a:r>
              <a:rPr lang="en-US" sz="900" b="1" dirty="0"/>
              <a:t> size = </a:t>
            </a:r>
            <a:r>
              <a:rPr lang="en-US" sz="900" b="1" dirty="0" err="1"/>
              <a:t>q.size</a:t>
            </a:r>
            <a:r>
              <a:rPr lang="en-US" sz="900" b="1" dirty="0"/>
              <a:t>(); </a:t>
            </a:r>
          </a:p>
          <a:p>
            <a:r>
              <a:rPr lang="en-US" sz="900" dirty="0" err="1"/>
              <a:t>System.</a:t>
            </a:r>
            <a:r>
              <a:rPr lang="en-US" sz="900" b="1" i="1" dirty="0" err="1"/>
              <a:t>out.println</a:t>
            </a:r>
            <a:r>
              <a:rPr lang="en-US" sz="900" b="1" i="1" dirty="0"/>
              <a:t>("Size of queue-" + size); </a:t>
            </a:r>
          </a:p>
          <a:p>
            <a:r>
              <a:rPr lang="en-US" sz="900" dirty="0"/>
              <a:t>// To add the element at rear.</a:t>
            </a:r>
          </a:p>
          <a:p>
            <a:r>
              <a:rPr lang="en-US" sz="900" dirty="0" err="1"/>
              <a:t>q.add</a:t>
            </a:r>
            <a:r>
              <a:rPr lang="en-US" sz="900" dirty="0"/>
              <a:t>(8);</a:t>
            </a:r>
          </a:p>
          <a:p>
            <a:r>
              <a:rPr lang="en-US" sz="900" dirty="0" err="1"/>
              <a:t>System.</a:t>
            </a:r>
            <a:r>
              <a:rPr lang="en-US" sz="900" b="1" i="1" dirty="0" err="1"/>
              <a:t>out.println</a:t>
            </a:r>
            <a:r>
              <a:rPr lang="en-US" sz="900" b="1" i="1" dirty="0"/>
              <a:t>(q);</a:t>
            </a:r>
          </a:p>
          <a:p>
            <a:r>
              <a:rPr lang="en-US" sz="900" dirty="0"/>
              <a:t>} </a:t>
            </a:r>
          </a:p>
          <a:p>
            <a:r>
              <a:rPr lang="en-US" sz="900" dirty="0"/>
              <a:t>} 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9117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stack represents a group of elements stored in LIFO(Last In First Out) order.</a:t>
            </a:r>
          </a:p>
          <a:p>
            <a:r>
              <a:rPr lang="en-US" dirty="0"/>
              <a:t>Stack is an </a:t>
            </a:r>
            <a:r>
              <a:rPr lang="en-US" b="1" dirty="0"/>
              <a:t>ordered list</a:t>
            </a:r>
            <a:r>
              <a:rPr lang="en-US" dirty="0"/>
              <a:t> of </a:t>
            </a:r>
            <a:r>
              <a:rPr lang="en-US" b="1" dirty="0"/>
              <a:t>similar data type</a:t>
            </a:r>
            <a:r>
              <a:rPr lang="en-US" dirty="0"/>
              <a:t>.</a:t>
            </a:r>
          </a:p>
          <a:p>
            <a:r>
              <a:rPr lang="en-US" dirty="0"/>
              <a:t>Stack is a </a:t>
            </a:r>
            <a:r>
              <a:rPr lang="en-US" b="1" dirty="0"/>
              <a:t>LIFO</a:t>
            </a:r>
            <a:r>
              <a:rPr lang="en-US" dirty="0"/>
              <a:t>(Last in First out) structure or we can say </a:t>
            </a:r>
            <a:r>
              <a:rPr lang="en-US" b="1" dirty="0"/>
              <a:t>FILO</a:t>
            </a:r>
            <a:r>
              <a:rPr lang="en-US" dirty="0"/>
              <a:t>(First in Last out).</a:t>
            </a:r>
          </a:p>
          <a:p>
            <a:r>
              <a:rPr lang="en-US" b="1" dirty="0"/>
              <a:t>push</a:t>
            </a:r>
            <a:r>
              <a:rPr lang="en-US" dirty="0"/>
              <a:t>() </a:t>
            </a:r>
            <a:r>
              <a:rPr lang="en-US" dirty="0" smtClean="0"/>
              <a:t>method is </a:t>
            </a:r>
            <a:r>
              <a:rPr lang="en-US" dirty="0"/>
              <a:t>used to insert new elements into the Stack and </a:t>
            </a:r>
            <a:r>
              <a:rPr lang="en-US" b="1" dirty="0"/>
              <a:t>pop</a:t>
            </a:r>
            <a:r>
              <a:rPr lang="en-US" dirty="0"/>
              <a:t>() </a:t>
            </a:r>
            <a:r>
              <a:rPr lang="en-US" dirty="0" smtClean="0"/>
              <a:t>method is </a:t>
            </a:r>
            <a:r>
              <a:rPr lang="en-US" dirty="0"/>
              <a:t>used to remove an element from the stack. Both insertion and removal are allowed at only one end of Stack called </a:t>
            </a:r>
            <a:r>
              <a:rPr lang="en-US" b="1" dirty="0"/>
              <a:t>Top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Searching for an element in the stack called “</a:t>
            </a:r>
            <a:r>
              <a:rPr lang="en-US" b="1" dirty="0" smtClean="0"/>
              <a:t>peek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/>
              <a:t>Stack is said to be in </a:t>
            </a:r>
            <a:r>
              <a:rPr lang="en-US" b="1" dirty="0"/>
              <a:t>Overflow</a:t>
            </a:r>
            <a:r>
              <a:rPr lang="en-US" dirty="0"/>
              <a:t> state when it is completely full and is said to be in </a:t>
            </a:r>
            <a:r>
              <a:rPr lang="en-US" b="1" dirty="0"/>
              <a:t>Underflow</a:t>
            </a:r>
            <a:r>
              <a:rPr lang="en-US" dirty="0"/>
              <a:t> state if it is completely empty.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 smtClean="0"/>
              <a:t>HashMap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HashMap</a:t>
            </a:r>
            <a:r>
              <a:rPr lang="en-US" dirty="0" smtClean="0"/>
              <a:t> is a collection that stores the elements in the form of key value pairs.</a:t>
            </a:r>
          </a:p>
          <a:p>
            <a:r>
              <a:rPr lang="en-US" dirty="0" smtClean="0"/>
              <a:t>If key is provided the corresponding value can be easily retrieved from the Hash Map.</a:t>
            </a:r>
          </a:p>
          <a:p>
            <a:r>
              <a:rPr lang="en-US" dirty="0" smtClean="0"/>
              <a:t>Keys should be unique.(duplicate keys not allowed).</a:t>
            </a:r>
          </a:p>
          <a:p>
            <a:r>
              <a:rPr lang="en-US" dirty="0" smtClean="0"/>
              <a:t>Hash Map is not synchronized</a:t>
            </a:r>
            <a:r>
              <a:rPr lang="en-US" smtClean="0"/>
              <a:t>.(using </a:t>
            </a:r>
            <a:r>
              <a:rPr lang="en-US" dirty="0" smtClean="0"/>
              <a:t>multiple thread results unreliable results)</a:t>
            </a:r>
          </a:p>
          <a:p>
            <a:r>
              <a:rPr lang="en-US" dirty="0"/>
              <a:t> </a:t>
            </a:r>
            <a:r>
              <a:rPr lang="en-US" dirty="0" smtClean="0"/>
              <a:t> class </a:t>
            </a:r>
            <a:r>
              <a:rPr lang="en-US" dirty="0" err="1" smtClean="0"/>
              <a:t>HashMap</a:t>
            </a:r>
            <a:r>
              <a:rPr lang="en-US" dirty="0" smtClean="0"/>
              <a:t>&lt;K,V&gt; </a:t>
            </a:r>
          </a:p>
          <a:p>
            <a:r>
              <a:rPr lang="en-US" dirty="0" smtClean="0"/>
              <a:t>Where k is represents the type of key and v represent the type of value v.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1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In order to create a hash map, we must import the </a:t>
            </a:r>
            <a:r>
              <a:rPr lang="en-US" dirty="0" err="1"/>
              <a:t>java.util.HashMap</a:t>
            </a:r>
            <a:r>
              <a:rPr lang="en-US" dirty="0"/>
              <a:t> package first. Once we import the package, here is how we can create </a:t>
            </a:r>
            <a:r>
              <a:rPr lang="en-US" dirty="0" err="1"/>
              <a:t>hashmaps</a:t>
            </a:r>
            <a:r>
              <a:rPr lang="en-US" dirty="0"/>
              <a:t> in Java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HashMap</a:t>
            </a:r>
            <a:r>
              <a:rPr lang="en-US" dirty="0"/>
              <a:t> creation with 8 capacity and 0.6 load factor </a:t>
            </a:r>
            <a:r>
              <a:rPr lang="en-US" dirty="0" err="1"/>
              <a:t>HashMap</a:t>
            </a:r>
            <a:r>
              <a:rPr lang="en-US" dirty="0"/>
              <a:t>&lt;Key, Value&gt; </a:t>
            </a:r>
            <a:endParaRPr lang="en-US" dirty="0" smtClean="0"/>
          </a:p>
          <a:p>
            <a:r>
              <a:rPr lang="en-US" dirty="0" smtClean="0"/>
              <a:t>numbers </a:t>
            </a:r>
            <a:r>
              <a:rPr lang="en-US" dirty="0"/>
              <a:t>= new </a:t>
            </a:r>
            <a:r>
              <a:rPr lang="en-US" dirty="0" err="1"/>
              <a:t>HashMap</a:t>
            </a:r>
            <a:r>
              <a:rPr lang="en-US" dirty="0"/>
              <a:t>&lt;&gt;(8, 0.6f); In the above code, we have created a </a:t>
            </a:r>
            <a:r>
              <a:rPr lang="en-US" dirty="0" err="1"/>
              <a:t>hashmap</a:t>
            </a:r>
            <a:r>
              <a:rPr lang="en-US" dirty="0"/>
              <a:t> named numbers.</a:t>
            </a:r>
          </a:p>
          <a:p>
            <a:r>
              <a:rPr lang="en-US" dirty="0"/>
              <a:t>Here,</a:t>
            </a:r>
          </a:p>
          <a:p>
            <a:r>
              <a:rPr lang="en-US" dirty="0"/>
              <a:t>Key - a unique identifier used to associate each element (value) in a map</a:t>
            </a:r>
          </a:p>
          <a:p>
            <a:r>
              <a:rPr lang="en-US" dirty="0"/>
              <a:t>Value - elements associated by keys in a map</a:t>
            </a:r>
          </a:p>
          <a:p>
            <a:r>
              <a:rPr lang="en-US" dirty="0"/>
              <a:t>Notice the part new </a:t>
            </a:r>
            <a:r>
              <a:rPr lang="en-US" dirty="0" err="1"/>
              <a:t>HashMap</a:t>
            </a:r>
            <a:r>
              <a:rPr lang="en-US" dirty="0"/>
              <a:t>&lt;&gt;(8, 0.6). Here, the first parameter is </a:t>
            </a:r>
            <a:r>
              <a:rPr lang="en-US" b="1" dirty="0"/>
              <a:t>capacity</a:t>
            </a:r>
            <a:r>
              <a:rPr lang="en-US" dirty="0"/>
              <a:t> and the second parameter is </a:t>
            </a:r>
            <a:r>
              <a:rPr lang="en-US" b="1" dirty="0" err="1"/>
              <a:t>loadFactor</a:t>
            </a:r>
            <a:r>
              <a:rPr lang="en-US" dirty="0"/>
              <a:t>.</a:t>
            </a:r>
          </a:p>
          <a:p>
            <a:r>
              <a:rPr lang="en-US" b="1" dirty="0"/>
              <a:t>capacity</a:t>
            </a:r>
            <a:r>
              <a:rPr lang="en-US" dirty="0"/>
              <a:t> - The capacity of this hash map is 8. Meaning, it can store 8 entries.</a:t>
            </a:r>
          </a:p>
          <a:p>
            <a:r>
              <a:rPr lang="en-US" b="1" dirty="0" err="1"/>
              <a:t>loadFactor</a:t>
            </a:r>
            <a:r>
              <a:rPr lang="en-US" dirty="0"/>
              <a:t> - The load factor of this </a:t>
            </a:r>
            <a:r>
              <a:rPr lang="en-US" dirty="0" err="1"/>
              <a:t>hashmap</a:t>
            </a:r>
            <a:r>
              <a:rPr lang="en-US" dirty="0"/>
              <a:t> is 0.6. This means, whenever our hash table is filled by 60%, the entries are moved to a new hash table of double the size of the original hash table.</a:t>
            </a:r>
          </a:p>
          <a:p>
            <a:r>
              <a:rPr lang="en-US" b="1" dirty="0"/>
              <a:t>Default capacity and load factor</a:t>
            </a:r>
            <a:endParaRPr lang="en-US" dirty="0"/>
          </a:p>
          <a:p>
            <a:r>
              <a:rPr lang="en-US" dirty="0"/>
              <a:t>It's possible to create a </a:t>
            </a:r>
            <a:r>
              <a:rPr lang="en-US" dirty="0" err="1"/>
              <a:t>hashmap</a:t>
            </a:r>
            <a:r>
              <a:rPr lang="en-US" dirty="0"/>
              <a:t> without defining its capacity and load factor. For example,</a:t>
            </a:r>
          </a:p>
          <a:p>
            <a:r>
              <a:rPr lang="en-US" dirty="0"/>
              <a:t>// </a:t>
            </a:r>
            <a:r>
              <a:rPr lang="en-US" dirty="0" err="1"/>
              <a:t>HashMap</a:t>
            </a:r>
            <a:r>
              <a:rPr lang="en-US" dirty="0"/>
              <a:t> with default capacity and load factor </a:t>
            </a:r>
            <a:r>
              <a:rPr lang="en-US" dirty="0" err="1"/>
              <a:t>HashMap</a:t>
            </a:r>
            <a:r>
              <a:rPr lang="en-US" dirty="0"/>
              <a:t>&lt;Key, Value&gt; numbers1 = new </a:t>
            </a:r>
            <a:r>
              <a:rPr lang="en-US" dirty="0" err="1"/>
              <a:t>HashMap</a:t>
            </a:r>
            <a:r>
              <a:rPr lang="en-US" dirty="0"/>
              <a:t>&lt;&gt;(); By default,</a:t>
            </a:r>
          </a:p>
          <a:p>
            <a:r>
              <a:rPr lang="en-US" dirty="0"/>
              <a:t>the capacity of the hash map will be 16</a:t>
            </a:r>
          </a:p>
          <a:p>
            <a:r>
              <a:rPr lang="en-US" dirty="0"/>
              <a:t>the load factor will be 0.75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2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Methods of </a:t>
            </a:r>
            <a:r>
              <a:rPr lang="en-US" sz="2400" b="1" dirty="0" err="1"/>
              <a:t>HashMap</a:t>
            </a:r>
            <a:endParaRPr lang="en-US" sz="2400" b="1" dirty="0"/>
          </a:p>
          <a:p>
            <a:r>
              <a:rPr lang="en-US" sz="2400" dirty="0"/>
              <a:t>The </a:t>
            </a:r>
            <a:r>
              <a:rPr lang="en-US" sz="2400" dirty="0" err="1"/>
              <a:t>HashMap</a:t>
            </a:r>
            <a:r>
              <a:rPr lang="en-US" sz="2400" dirty="0"/>
              <a:t> class provides various methods that allow us to perform various operations on the map.</a:t>
            </a:r>
          </a:p>
          <a:p>
            <a:r>
              <a:rPr lang="en-US" sz="2400" b="1" dirty="0"/>
              <a:t>Insert Elements to </a:t>
            </a:r>
            <a:r>
              <a:rPr lang="en-US" sz="2400" b="1" dirty="0" err="1"/>
              <a:t>HashMap</a:t>
            </a:r>
            <a:endParaRPr lang="en-US" sz="2400" b="1" dirty="0"/>
          </a:p>
          <a:p>
            <a:r>
              <a:rPr lang="en-US" sz="2400" dirty="0"/>
              <a:t>put() - inserts the specified key/value mapping to the map</a:t>
            </a:r>
          </a:p>
          <a:p>
            <a:r>
              <a:rPr lang="en-US" sz="2400" dirty="0" err="1"/>
              <a:t>putAll</a:t>
            </a:r>
            <a:r>
              <a:rPr lang="en-US" sz="2400" dirty="0"/>
              <a:t>() - inserts all the entries from specified map to this map</a:t>
            </a:r>
          </a:p>
          <a:p>
            <a:r>
              <a:rPr lang="en-US" sz="2400" dirty="0" err="1"/>
              <a:t>putIfAbsent</a:t>
            </a:r>
            <a:r>
              <a:rPr lang="en-US" sz="2400" dirty="0"/>
              <a:t>() - inserts the specified key/value mapping to the map if the specified key is not present in the map</a:t>
            </a:r>
          </a:p>
          <a:p>
            <a:r>
              <a:rPr lang="en-US" sz="2400" b="1" dirty="0"/>
              <a:t>Access </a:t>
            </a:r>
            <a:r>
              <a:rPr lang="en-US" sz="2400" b="1" dirty="0" err="1"/>
              <a:t>HashMap</a:t>
            </a:r>
            <a:r>
              <a:rPr lang="en-US" sz="2400" b="1" dirty="0"/>
              <a:t> Elements</a:t>
            </a:r>
          </a:p>
          <a:p>
            <a:r>
              <a:rPr lang="en-US" sz="2400" b="1" dirty="0"/>
              <a:t>1. Using </a:t>
            </a:r>
            <a:r>
              <a:rPr lang="en-US" sz="2400" b="1" dirty="0" err="1"/>
              <a:t>entrySet</a:t>
            </a:r>
            <a:r>
              <a:rPr lang="en-US" sz="2400" b="1" dirty="0"/>
              <a:t>(), </a:t>
            </a:r>
            <a:r>
              <a:rPr lang="en-US" sz="2400" b="1" dirty="0" err="1"/>
              <a:t>keySet</a:t>
            </a:r>
            <a:r>
              <a:rPr lang="en-US" sz="2400" b="1" dirty="0"/>
              <a:t>() and values()</a:t>
            </a:r>
            <a:endParaRPr lang="en-US" sz="2400" dirty="0"/>
          </a:p>
          <a:p>
            <a:r>
              <a:rPr lang="en-US" sz="2400" dirty="0" err="1"/>
              <a:t>entrySet</a:t>
            </a:r>
            <a:r>
              <a:rPr lang="en-US" sz="2400" dirty="0"/>
              <a:t>() - returns a set of all the key/value mapping of the map</a:t>
            </a:r>
          </a:p>
          <a:p>
            <a:r>
              <a:rPr lang="en-US" sz="2400" dirty="0" err="1"/>
              <a:t>keySet</a:t>
            </a:r>
            <a:r>
              <a:rPr lang="en-US" sz="2400" dirty="0"/>
              <a:t>() - returns a set of all the keys of the map</a:t>
            </a:r>
          </a:p>
          <a:p>
            <a:r>
              <a:rPr lang="en-US" sz="2400" dirty="0"/>
              <a:t>values() - returns a set of all the values of the </a:t>
            </a:r>
            <a:r>
              <a:rPr lang="en-US" sz="2400" dirty="0" smtClean="0"/>
              <a:t>map</a:t>
            </a:r>
          </a:p>
          <a:p>
            <a:r>
              <a:rPr lang="en-US" sz="2400" b="1" dirty="0"/>
              <a:t>Using get() and </a:t>
            </a:r>
            <a:r>
              <a:rPr lang="en-US" sz="2400" b="1" dirty="0" err="1"/>
              <a:t>getOrDefault</a:t>
            </a:r>
            <a:r>
              <a:rPr lang="en-US" sz="2400" b="1" dirty="0"/>
              <a:t>()</a:t>
            </a:r>
            <a:endParaRPr lang="en-US" sz="2400" dirty="0"/>
          </a:p>
          <a:p>
            <a:r>
              <a:rPr lang="en-US" sz="2400" dirty="0"/>
              <a:t>get() - Returns the value associated with the specified key. Returns null if the key is not found.</a:t>
            </a:r>
          </a:p>
          <a:p>
            <a:r>
              <a:rPr lang="en-US" sz="2400" dirty="0" err="1"/>
              <a:t>getOrDefault</a:t>
            </a:r>
            <a:r>
              <a:rPr lang="en-US" sz="2400" dirty="0"/>
              <a:t>() - Returns the value associated with the specified key. Returns the specified default value if the key is not found.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52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049963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Remove Elements</a:t>
            </a:r>
          </a:p>
          <a:p>
            <a:r>
              <a:rPr lang="en-US" sz="2400" dirty="0"/>
              <a:t>remove(key) - returns and removes the entry associated with the specified key from the map</a:t>
            </a:r>
          </a:p>
          <a:p>
            <a:r>
              <a:rPr lang="en-US" sz="2400" dirty="0"/>
              <a:t>remove(key, value) - removes the entry from the map only if the specified key mapped to the specified value and return a </a:t>
            </a:r>
            <a:r>
              <a:rPr lang="en-US" sz="2400" dirty="0" err="1"/>
              <a:t>boolean</a:t>
            </a:r>
            <a:r>
              <a:rPr lang="en-US" sz="2400" dirty="0"/>
              <a:t> value</a:t>
            </a:r>
          </a:p>
          <a:p>
            <a:endParaRPr lang="en-US" sz="2400" dirty="0" smtClean="0"/>
          </a:p>
          <a:p>
            <a:r>
              <a:rPr lang="en-US" sz="2400" b="1" dirty="0"/>
              <a:t>Replace Elements</a:t>
            </a:r>
          </a:p>
          <a:p>
            <a:r>
              <a:rPr lang="en-US" sz="2400" dirty="0"/>
              <a:t>replace(key, value) - replaces the value associated with the specified key by a new value</a:t>
            </a:r>
          </a:p>
          <a:p>
            <a:r>
              <a:rPr lang="en-US" sz="2400" dirty="0"/>
              <a:t>replace(key, old, new) - replaces the old value with the new value only if old value is already associated with the specified key</a:t>
            </a:r>
          </a:p>
          <a:p>
            <a:r>
              <a:rPr lang="en-US" sz="2400" dirty="0" err="1"/>
              <a:t>replaceAll</a:t>
            </a:r>
            <a:r>
              <a:rPr lang="en-US" sz="2400" dirty="0"/>
              <a:t>(function) - replaces each value of the map with the result of the specified function</a:t>
            </a:r>
          </a:p>
          <a:p>
            <a:r>
              <a:rPr lang="en-US" sz="2400" dirty="0">
                <a:hlinkClick r:id="rId2"/>
              </a:rPr>
              <a:t>https://www.programiz.com/java-programming/hashmap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2778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3200" dirty="0" smtClean="0"/>
              <a:t>Differences between </a:t>
            </a:r>
            <a:r>
              <a:rPr lang="en-US" sz="3200" dirty="0" err="1" smtClean="0"/>
              <a:t>HashMap</a:t>
            </a:r>
            <a:r>
              <a:rPr lang="en-US" sz="3200" dirty="0" smtClean="0"/>
              <a:t> and </a:t>
            </a:r>
            <a:r>
              <a:rPr lang="en-US" sz="3200" dirty="0" err="1" smtClean="0"/>
              <a:t>HashTable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518252"/>
              </p:ext>
            </p:extLst>
          </p:nvPr>
        </p:nvGraphicFramePr>
        <p:xfrm>
          <a:off x="457200" y="1371600"/>
          <a:ext cx="82296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HashMap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Hashtable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HashMap</a:t>
                      </a:r>
                      <a:r>
                        <a:rPr lang="en-US" sz="2000" dirty="0" smtClean="0"/>
                        <a:t> is not synchronized by default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Hashtable</a:t>
                      </a:r>
                      <a:r>
                        <a:rPr lang="en-US" sz="2000" dirty="0" smtClean="0"/>
                        <a:t> is synchronized by default.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 case of single thread,</a:t>
                      </a:r>
                      <a:r>
                        <a:rPr lang="en-US" sz="2000" baseline="0" dirty="0" smtClean="0"/>
                        <a:t> using </a:t>
                      </a:r>
                      <a:r>
                        <a:rPr lang="en-US" sz="2000" baseline="0" dirty="0" err="1" smtClean="0"/>
                        <a:t>HashMap</a:t>
                      </a:r>
                      <a:r>
                        <a:rPr lang="en-US" sz="2000" baseline="0" dirty="0" smtClean="0"/>
                        <a:t> is faster than the </a:t>
                      </a:r>
                      <a:r>
                        <a:rPr lang="en-US" sz="2000" baseline="0" dirty="0" err="1" smtClean="0"/>
                        <a:t>Hashtable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 case of multiple threads, using </a:t>
                      </a:r>
                      <a:r>
                        <a:rPr lang="en-US" sz="2000" dirty="0" err="1" smtClean="0"/>
                        <a:t>hashtable</a:t>
                      </a:r>
                      <a:r>
                        <a:rPr lang="en-US" sz="2000" baseline="0" dirty="0" smtClean="0"/>
                        <a:t> is advisable. With single thread it becomes slow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HashMap</a:t>
                      </a:r>
                      <a:r>
                        <a:rPr lang="en-US" sz="2000" baseline="0" dirty="0" smtClean="0"/>
                        <a:t> allows null keys and null values to be stored.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Hashtable</a:t>
                      </a:r>
                      <a:r>
                        <a:rPr lang="en-US" sz="2000" dirty="0" smtClean="0"/>
                        <a:t> does not allow null keys and null values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Iterator in the </a:t>
                      </a:r>
                      <a:r>
                        <a:rPr lang="en-US" sz="2000" dirty="0" err="1" smtClean="0"/>
                        <a:t>hashmap</a:t>
                      </a:r>
                      <a:r>
                        <a:rPr lang="en-US" sz="2000" baseline="0" dirty="0" smtClean="0"/>
                        <a:t> is fail-fast. This means iterator will produce exception if concurrent updates are made on </a:t>
                      </a:r>
                      <a:r>
                        <a:rPr lang="en-US" sz="2000" baseline="0" dirty="0" err="1" smtClean="0"/>
                        <a:t>Hashmap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Enumeration for the </a:t>
                      </a:r>
                      <a:r>
                        <a:rPr lang="en-US" sz="2000" dirty="0" err="1" smtClean="0"/>
                        <a:t>hashtable</a:t>
                      </a:r>
                      <a:r>
                        <a:rPr lang="en-US" sz="2000" baseline="0" dirty="0" smtClean="0"/>
                        <a:t> is not fail fast. This means even if concurrent updates are done to </a:t>
                      </a:r>
                      <a:r>
                        <a:rPr lang="en-US" sz="2000" baseline="0" dirty="0" err="1" smtClean="0"/>
                        <a:t>Hashtable</a:t>
                      </a:r>
                      <a:r>
                        <a:rPr lang="en-US" sz="2000" baseline="0" dirty="0" smtClean="0"/>
                        <a:t>, there will not be any incorrect results produced by the Enumeration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311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Difference between Set and List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 lnSpcReduction="10000"/>
          </a:bodyPr>
          <a:lstStyle/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400" smtClean="0"/>
          </a:p>
          <a:p>
            <a:r>
              <a:rPr lang="en-US" sz="2400" smtClean="0"/>
              <a:t>We </a:t>
            </a:r>
            <a:r>
              <a:rPr lang="en-US" sz="2400" dirty="0" smtClean="0"/>
              <a:t>can make </a:t>
            </a:r>
            <a:r>
              <a:rPr lang="en-US" sz="2400" dirty="0" err="1" smtClean="0"/>
              <a:t>HashMap</a:t>
            </a:r>
            <a:r>
              <a:rPr lang="en-US" sz="2400" dirty="0" smtClean="0"/>
              <a:t> synchronized by using </a:t>
            </a:r>
          </a:p>
          <a:p>
            <a:r>
              <a:rPr lang="en-US" sz="2400" dirty="0" err="1" smtClean="0"/>
              <a:t>Collections.synchronizedMap</a:t>
            </a:r>
            <a:r>
              <a:rPr lang="en-US" sz="2400" dirty="0" smtClean="0"/>
              <a:t>(new </a:t>
            </a:r>
            <a:r>
              <a:rPr lang="en-US" sz="2400" dirty="0" err="1" smtClean="0"/>
              <a:t>HashMap</a:t>
            </a:r>
            <a:r>
              <a:rPr lang="en-US" sz="2400" dirty="0" smtClean="0"/>
              <a:t>());</a:t>
            </a:r>
          </a:p>
          <a:p>
            <a:r>
              <a:rPr lang="en-US" sz="2800" dirty="0">
                <a:hlinkClick r:id="rId2"/>
              </a:rPr>
              <a:t>https://www.codota.com/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922903"/>
              </p:ext>
            </p:extLst>
          </p:nvPr>
        </p:nvGraphicFramePr>
        <p:xfrm>
          <a:off x="990600" y="990600"/>
          <a:ext cx="76962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0"/>
                <a:gridCol w="38481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</a:tr>
              <a:tr h="1204783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set represents a collection of elements and order of the elements may change in the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List represents a ordered collection of elements and order of the elements in which they entered are preserved or maintained</a:t>
                      </a:r>
                      <a:endParaRPr lang="en-US" dirty="0"/>
                    </a:p>
                  </a:txBody>
                  <a:tcPr/>
                </a:tc>
              </a:tr>
              <a:tr h="648730">
                <a:tc>
                  <a:txBody>
                    <a:bodyPr/>
                    <a:lstStyle/>
                    <a:p>
                      <a:r>
                        <a:rPr lang="en-US" dirty="0" smtClean="0"/>
                        <a:t>Set will not allow duplicate values to be stored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will allow duplicate values to be stored</a:t>
                      </a:r>
                      <a:endParaRPr lang="en-US" dirty="0"/>
                    </a:p>
                  </a:txBody>
                  <a:tcPr/>
                </a:tc>
              </a:tr>
              <a:tr h="926757">
                <a:tc>
                  <a:txBody>
                    <a:bodyPr/>
                    <a:lstStyle/>
                    <a:p>
                      <a:r>
                        <a:rPr lang="en-US" dirty="0" smtClean="0"/>
                        <a:t>Accessing elements</a:t>
                      </a:r>
                      <a:r>
                        <a:rPr lang="en-US" baseline="0" dirty="0" smtClean="0"/>
                        <a:t> by using index(position number) is not possible in case of sets.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Accessing elements by index is possible in lists</a:t>
                      </a:r>
                      <a:endParaRPr lang="en-US" dirty="0"/>
                    </a:p>
                  </a:txBody>
                  <a:tcPr/>
                </a:tc>
              </a:tr>
              <a:tr h="648730">
                <a:tc>
                  <a:txBody>
                    <a:bodyPr/>
                    <a:lstStyle/>
                    <a:p>
                      <a:r>
                        <a:rPr lang="en-US" dirty="0" smtClean="0"/>
                        <a:t>Set will not allow null elements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will</a:t>
                      </a:r>
                      <a:r>
                        <a:rPr lang="en-US" baseline="0" dirty="0" smtClean="0"/>
                        <a:t> allow null elements to be stored.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65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Stack with some elements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Class Stack&lt;E&gt;</a:t>
            </a:r>
          </a:p>
          <a:p>
            <a:r>
              <a:rPr lang="en-US" sz="2400" dirty="0" smtClean="0"/>
              <a:t>E stands for Element type.</a:t>
            </a:r>
          </a:p>
          <a:p>
            <a:r>
              <a:rPr lang="en-US" sz="2400" dirty="0" smtClean="0"/>
              <a:t> Stack&lt;Integer&gt; </a:t>
            </a:r>
            <a:r>
              <a:rPr lang="en-US" sz="2400" dirty="0" err="1" smtClean="0"/>
              <a:t>obj</a:t>
            </a:r>
            <a:r>
              <a:rPr lang="en-US" sz="2400" dirty="0" smtClean="0"/>
              <a:t> = new Stack&lt;&gt;();</a:t>
            </a:r>
          </a:p>
          <a:p>
            <a:r>
              <a:rPr lang="en-US" sz="2400" dirty="0" smtClean="0"/>
              <a:t>JVM will  convert into corresponding  wrapper object from basic </a:t>
            </a:r>
            <a:r>
              <a:rPr lang="en-US" sz="2400" dirty="0" err="1" smtClean="0"/>
              <a:t>datatype</a:t>
            </a:r>
            <a:r>
              <a:rPr lang="en-US" sz="2400" dirty="0" smtClean="0"/>
              <a:t> i. </a:t>
            </a:r>
            <a:r>
              <a:rPr lang="en-US" sz="2400" dirty="0" err="1" smtClean="0"/>
              <a:t>Obj.push</a:t>
            </a:r>
            <a:r>
              <a:rPr lang="en-US" sz="2400" dirty="0" smtClean="0"/>
              <a:t>(i); 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76600"/>
            <a:ext cx="7239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795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Methods in Stack class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Apart from the methods inherited from its parent class </a:t>
            </a:r>
            <a:r>
              <a:rPr lang="en-US" sz="2400" b="1" dirty="0"/>
              <a:t>Vector</a:t>
            </a:r>
            <a:r>
              <a:rPr lang="en-US" sz="2400" dirty="0"/>
              <a:t>, Stack defines the following methods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b="1" dirty="0" smtClean="0">
                <a:hlinkClick r:id="rId2"/>
              </a:rPr>
              <a:t>Object </a:t>
            </a:r>
            <a:r>
              <a:rPr lang="en-US" b="1" dirty="0">
                <a:hlinkClick r:id="rId2"/>
              </a:rPr>
              <a:t>push(</a:t>
            </a:r>
            <a:r>
              <a:rPr lang="en-US" b="1" i="1" dirty="0">
                <a:hlinkClick r:id="rId2"/>
              </a:rPr>
              <a:t>Object element</a:t>
            </a:r>
            <a:r>
              <a:rPr lang="en-US" b="1" dirty="0">
                <a:hlinkClick r:id="rId2"/>
              </a:rPr>
              <a:t>)</a:t>
            </a:r>
            <a:r>
              <a:rPr lang="en-US" dirty="0"/>
              <a:t> : Pushes an element on the top of the stack.</a:t>
            </a:r>
          </a:p>
          <a:p>
            <a:pPr fontAlgn="base"/>
            <a:r>
              <a:rPr lang="en-US" b="1" dirty="0">
                <a:hlinkClick r:id="rId3"/>
              </a:rPr>
              <a:t>Object pop()</a:t>
            </a:r>
            <a:r>
              <a:rPr lang="en-US" dirty="0"/>
              <a:t> : Removes and returns the top element of the stack. An ‘</a:t>
            </a:r>
            <a:r>
              <a:rPr lang="en-US" dirty="0" err="1"/>
              <a:t>EmptyStackException</a:t>
            </a:r>
            <a:r>
              <a:rPr lang="en-US" dirty="0"/>
              <a:t>’ exception is thrown if we call pop() when the invoking stack is empty.</a:t>
            </a:r>
          </a:p>
          <a:p>
            <a:pPr fontAlgn="base"/>
            <a:r>
              <a:rPr lang="en-US" b="1" dirty="0">
                <a:hlinkClick r:id="rId4"/>
              </a:rPr>
              <a:t>Object peek()</a:t>
            </a:r>
            <a:r>
              <a:rPr lang="en-US" dirty="0"/>
              <a:t> : Returns the element on the top of the stack, but does not remove it.</a:t>
            </a:r>
          </a:p>
          <a:p>
            <a:r>
              <a:rPr lang="en-US" b="1" u="sng" dirty="0" err="1"/>
              <a:t>boolean</a:t>
            </a:r>
            <a:r>
              <a:rPr lang="en-US" b="1" u="sng" dirty="0"/>
              <a:t> empty()</a:t>
            </a:r>
          </a:p>
          <a:p>
            <a:r>
              <a:rPr lang="en-US" dirty="0"/>
              <a:t>Tests if this stack is empty. Returns true if the stack is empty, and returns false if the stack contains elements.</a:t>
            </a:r>
          </a:p>
          <a:p>
            <a:pPr fontAlgn="base"/>
            <a:r>
              <a:rPr lang="en-US" b="1" dirty="0" err="1" smtClean="0">
                <a:hlinkClick r:id="rId5"/>
              </a:rPr>
              <a:t>int</a:t>
            </a:r>
            <a:r>
              <a:rPr lang="en-US" b="1" dirty="0" smtClean="0">
                <a:hlinkClick r:id="rId5"/>
              </a:rPr>
              <a:t> </a:t>
            </a:r>
            <a:r>
              <a:rPr lang="en-US" b="1" dirty="0">
                <a:hlinkClick r:id="rId5"/>
              </a:rPr>
              <a:t>search(</a:t>
            </a:r>
            <a:r>
              <a:rPr lang="en-US" b="1" i="1" dirty="0">
                <a:hlinkClick r:id="rId5"/>
              </a:rPr>
              <a:t>Object element</a:t>
            </a:r>
            <a:r>
              <a:rPr lang="en-US" b="1" dirty="0">
                <a:hlinkClick r:id="rId5"/>
              </a:rPr>
              <a:t>)</a:t>
            </a:r>
            <a:r>
              <a:rPr lang="en-US" dirty="0"/>
              <a:t> : It determines whether an object exists in the stack. If the element is found, it returns the position of the element from the top of the stack. Else, it returns -1.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2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package collections;</a:t>
            </a:r>
          </a:p>
          <a:p>
            <a:r>
              <a:rPr lang="en-US" dirty="0" smtClean="0"/>
              <a:t>import java.io.*; 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</a:t>
            </a:r>
            <a:r>
              <a:rPr lang="en-US" dirty="0" smtClean="0"/>
              <a:t>.*; </a:t>
            </a:r>
          </a:p>
          <a:p>
            <a:endParaRPr lang="en-US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Stack_exp</a:t>
            </a:r>
            <a:r>
              <a:rPr lang="en-US" dirty="0" smtClean="0"/>
              <a:t> {</a:t>
            </a:r>
          </a:p>
          <a:p>
            <a:endParaRPr lang="en-US" dirty="0" smtClean="0"/>
          </a:p>
          <a:p>
            <a:r>
              <a:rPr lang="en-US" dirty="0" smtClean="0"/>
              <a:t>     </a:t>
            </a:r>
          </a:p>
          <a:p>
            <a:r>
              <a:rPr lang="en-US" dirty="0" smtClean="0"/>
              <a:t>	    // Pushing element on the top of the stack </a:t>
            </a:r>
          </a:p>
          <a:p>
            <a:r>
              <a:rPr lang="en-US" dirty="0" smtClean="0"/>
              <a:t>	    static void </a:t>
            </a:r>
            <a:r>
              <a:rPr lang="en-US" dirty="0" err="1" smtClean="0"/>
              <a:t>stack_push</a:t>
            </a:r>
            <a:r>
              <a:rPr lang="en-US" dirty="0" smtClean="0"/>
              <a:t>(Stack&lt;Integer&gt; stack) </a:t>
            </a:r>
          </a:p>
          <a:p>
            <a:r>
              <a:rPr lang="en-US" dirty="0" smtClean="0"/>
              <a:t>	    { </a:t>
            </a:r>
          </a:p>
          <a:p>
            <a:r>
              <a:rPr lang="en-US" dirty="0" smtClean="0"/>
              <a:t>	    	</a:t>
            </a:r>
            <a:r>
              <a:rPr lang="en-US" dirty="0" err="1" smtClean="0"/>
              <a:t>System.out.println</a:t>
            </a:r>
            <a:r>
              <a:rPr lang="en-US" dirty="0" smtClean="0"/>
              <a:t>("Pushed the elements into stack");</a:t>
            </a:r>
          </a:p>
          <a:p>
            <a:r>
              <a:rPr lang="en-US" dirty="0" smtClean="0"/>
              <a:t>	        for(</a:t>
            </a:r>
            <a:r>
              <a:rPr lang="en-US" dirty="0" err="1" smtClean="0"/>
              <a:t>int</a:t>
            </a:r>
            <a:r>
              <a:rPr lang="en-US" dirty="0" smtClean="0"/>
              <a:t> i = 0; i &lt; 5; i++) </a:t>
            </a:r>
          </a:p>
          <a:p>
            <a:r>
              <a:rPr lang="en-US" dirty="0" smtClean="0"/>
              <a:t>	        { </a:t>
            </a:r>
          </a:p>
          <a:p>
            <a:r>
              <a:rPr lang="en-US" dirty="0" smtClean="0"/>
              <a:t>	            </a:t>
            </a:r>
            <a:r>
              <a:rPr lang="en-US" dirty="0" err="1" smtClean="0"/>
              <a:t>stack.push</a:t>
            </a:r>
            <a:r>
              <a:rPr lang="en-US" dirty="0" smtClean="0"/>
              <a:t>(i); </a:t>
            </a:r>
          </a:p>
          <a:p>
            <a:r>
              <a:rPr lang="en-US" dirty="0" smtClean="0"/>
              <a:t>	        } </a:t>
            </a:r>
          </a:p>
          <a:p>
            <a:r>
              <a:rPr lang="en-US" dirty="0" smtClean="0"/>
              <a:t>	    } </a:t>
            </a:r>
          </a:p>
          <a:p>
            <a:r>
              <a:rPr lang="en-US" dirty="0" smtClean="0"/>
              <a:t>	      </a:t>
            </a:r>
          </a:p>
          <a:p>
            <a:r>
              <a:rPr lang="en-US" dirty="0" smtClean="0"/>
              <a:t>	    // Popping element from the top of the stack </a:t>
            </a:r>
          </a:p>
          <a:p>
            <a:r>
              <a:rPr lang="en-US" dirty="0" smtClean="0"/>
              <a:t>	    static void </a:t>
            </a:r>
            <a:r>
              <a:rPr lang="en-US" dirty="0" err="1" smtClean="0"/>
              <a:t>stack_pop</a:t>
            </a:r>
            <a:r>
              <a:rPr lang="en-US" dirty="0" smtClean="0"/>
              <a:t>(Stack&lt;Integer&gt; stack) </a:t>
            </a:r>
          </a:p>
          <a:p>
            <a:r>
              <a:rPr lang="en-US" dirty="0" smtClean="0"/>
              <a:t>	    { </a:t>
            </a:r>
          </a:p>
          <a:p>
            <a:r>
              <a:rPr lang="en-US" dirty="0" smtClean="0"/>
              <a:t>	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("Pop :"); </a:t>
            </a:r>
          </a:p>
          <a:p>
            <a:r>
              <a:rPr lang="en-US" dirty="0" smtClean="0"/>
              <a:t>	  if(</a:t>
            </a:r>
            <a:r>
              <a:rPr lang="en-US" dirty="0" err="1" smtClean="0"/>
              <a:t>stack.empty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	  {</a:t>
            </a:r>
          </a:p>
          <a:p>
            <a:r>
              <a:rPr lang="en-US" dirty="0" smtClean="0"/>
              <a:t>		  </a:t>
            </a:r>
            <a:r>
              <a:rPr lang="en-US" dirty="0" err="1" smtClean="0"/>
              <a:t>System.out.println</a:t>
            </a:r>
            <a:r>
              <a:rPr lang="en-US" dirty="0" smtClean="0"/>
              <a:t>("There are no elements in stack");</a:t>
            </a:r>
          </a:p>
          <a:p>
            <a:r>
              <a:rPr lang="en-US" dirty="0" smtClean="0"/>
              <a:t>	  }else{</a:t>
            </a:r>
          </a:p>
          <a:p>
            <a:r>
              <a:rPr lang="en-US" dirty="0" smtClean="0"/>
              <a:t>	        for(</a:t>
            </a:r>
            <a:r>
              <a:rPr lang="en-US" dirty="0" err="1" smtClean="0"/>
              <a:t>int</a:t>
            </a:r>
            <a:r>
              <a:rPr lang="en-US" dirty="0" smtClean="0"/>
              <a:t> i = 0; i &lt; 5; i++) </a:t>
            </a:r>
          </a:p>
          <a:p>
            <a:r>
              <a:rPr lang="en-US" dirty="0" smtClean="0"/>
              <a:t>	        { </a:t>
            </a:r>
          </a:p>
          <a:p>
            <a:r>
              <a:rPr lang="en-US" dirty="0" smtClean="0"/>
              <a:t>	            Integer y = (Integer) </a:t>
            </a:r>
            <a:r>
              <a:rPr lang="en-US" dirty="0" err="1" smtClean="0"/>
              <a:t>stack.pop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	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(y); </a:t>
            </a:r>
          </a:p>
          <a:p>
            <a:r>
              <a:rPr lang="en-US" dirty="0" smtClean="0"/>
              <a:t>	        }</a:t>
            </a:r>
          </a:p>
          <a:p>
            <a:r>
              <a:rPr lang="en-US" dirty="0" smtClean="0"/>
              <a:t>	  }</a:t>
            </a:r>
          </a:p>
          <a:p>
            <a:r>
              <a:rPr lang="en-US" dirty="0" smtClean="0"/>
              <a:t>	    } </a:t>
            </a:r>
          </a:p>
          <a:p>
            <a:r>
              <a:rPr lang="en-US" dirty="0" smtClean="0"/>
              <a:t>	  </a:t>
            </a:r>
          </a:p>
          <a:p>
            <a:r>
              <a:rPr lang="en-US" dirty="0" smtClean="0"/>
              <a:t>	    // Displaying element on the top of the stack </a:t>
            </a:r>
          </a:p>
          <a:p>
            <a:r>
              <a:rPr lang="en-US" dirty="0" smtClean="0"/>
              <a:t>	    static void </a:t>
            </a:r>
            <a:r>
              <a:rPr lang="en-US" dirty="0" err="1" smtClean="0"/>
              <a:t>stack_peek</a:t>
            </a:r>
            <a:r>
              <a:rPr lang="en-US" dirty="0" smtClean="0"/>
              <a:t>(Stack&lt;Integer&gt; stack) </a:t>
            </a:r>
          </a:p>
          <a:p>
            <a:r>
              <a:rPr lang="en-US" dirty="0" smtClean="0"/>
              <a:t>	    { </a:t>
            </a:r>
          </a:p>
          <a:p>
            <a:r>
              <a:rPr lang="en-US" dirty="0" smtClean="0"/>
              <a:t>	    	</a:t>
            </a:r>
          </a:p>
          <a:p>
            <a:r>
              <a:rPr lang="en-US" dirty="0" smtClean="0"/>
              <a:t>	        Integer element = (Integer) </a:t>
            </a:r>
            <a:r>
              <a:rPr lang="en-US" dirty="0" err="1" smtClean="0"/>
              <a:t>stack.peek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	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("Element on stack top : " + element); </a:t>
            </a:r>
          </a:p>
          <a:p>
            <a:r>
              <a:rPr lang="en-US" dirty="0" smtClean="0"/>
              <a:t>	    } </a:t>
            </a:r>
          </a:p>
          <a:p>
            <a:r>
              <a:rPr lang="en-US" dirty="0" smtClean="0"/>
              <a:t>	      </a:t>
            </a:r>
          </a:p>
          <a:p>
            <a:r>
              <a:rPr lang="en-US" dirty="0" smtClean="0"/>
              <a:t>	    // Searching element in the stack </a:t>
            </a:r>
          </a:p>
          <a:p>
            <a:r>
              <a:rPr lang="en-US" dirty="0" smtClean="0"/>
              <a:t>	    static void </a:t>
            </a:r>
            <a:r>
              <a:rPr lang="en-US" dirty="0" err="1" smtClean="0"/>
              <a:t>stack_search</a:t>
            </a:r>
            <a:r>
              <a:rPr lang="en-US" dirty="0" smtClean="0"/>
              <a:t>(Stack&lt;Integer&gt; stack, </a:t>
            </a:r>
            <a:r>
              <a:rPr lang="en-US" dirty="0" err="1" smtClean="0"/>
              <a:t>int</a:t>
            </a:r>
            <a:r>
              <a:rPr lang="en-US" dirty="0" smtClean="0"/>
              <a:t> element) </a:t>
            </a:r>
          </a:p>
          <a:p>
            <a:r>
              <a:rPr lang="en-US" dirty="0" smtClean="0"/>
              <a:t>	    { </a:t>
            </a:r>
          </a:p>
          <a:p>
            <a:r>
              <a:rPr lang="en-US" dirty="0" smtClean="0"/>
              <a:t>	        Integer </a:t>
            </a:r>
            <a:r>
              <a:rPr lang="en-US" dirty="0" err="1" smtClean="0"/>
              <a:t>pos</a:t>
            </a:r>
            <a:r>
              <a:rPr lang="en-US" dirty="0" smtClean="0"/>
              <a:t> = (Integer) </a:t>
            </a:r>
            <a:r>
              <a:rPr lang="en-US" dirty="0" err="1" smtClean="0"/>
              <a:t>stack.search</a:t>
            </a:r>
            <a:r>
              <a:rPr lang="en-US" dirty="0" smtClean="0"/>
              <a:t>(element); </a:t>
            </a:r>
          </a:p>
          <a:p>
            <a:r>
              <a:rPr lang="en-US" dirty="0" smtClean="0"/>
              <a:t>	  </a:t>
            </a:r>
          </a:p>
          <a:p>
            <a:r>
              <a:rPr lang="en-US" dirty="0" smtClean="0"/>
              <a:t>	        if(</a:t>
            </a:r>
            <a:r>
              <a:rPr lang="en-US" dirty="0" err="1" smtClean="0"/>
              <a:t>pos</a:t>
            </a:r>
            <a:r>
              <a:rPr lang="en-US" dirty="0" smtClean="0"/>
              <a:t> == -1) </a:t>
            </a:r>
          </a:p>
          <a:p>
            <a:r>
              <a:rPr lang="en-US" dirty="0" smtClean="0"/>
              <a:t>	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("Element not found"); </a:t>
            </a:r>
          </a:p>
          <a:p>
            <a:r>
              <a:rPr lang="en-US" dirty="0" smtClean="0"/>
              <a:t>	       else</a:t>
            </a:r>
          </a:p>
          <a:p>
            <a:r>
              <a:rPr lang="en-US" dirty="0" smtClean="0"/>
              <a:t>	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("Element is found at position " + </a:t>
            </a:r>
            <a:r>
              <a:rPr lang="en-US" dirty="0" err="1" smtClean="0"/>
              <a:t>pos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	    } </a:t>
            </a:r>
          </a:p>
          <a:p>
            <a:r>
              <a:rPr lang="en-US" dirty="0" smtClean="0"/>
              <a:t>	  </a:t>
            </a:r>
          </a:p>
          <a:p>
            <a:r>
              <a:rPr lang="en-US" dirty="0" smtClean="0"/>
              <a:t>	  </a:t>
            </a:r>
          </a:p>
          <a:p>
            <a:r>
              <a:rPr lang="en-US" dirty="0" smtClean="0"/>
              <a:t>	    public static void main (String[] </a:t>
            </a:r>
            <a:r>
              <a:rPr lang="en-US" dirty="0" err="1" smtClean="0"/>
              <a:t>args</a:t>
            </a:r>
            <a:r>
              <a:rPr lang="en-US" dirty="0" smtClean="0"/>
              <a:t>) </a:t>
            </a:r>
          </a:p>
          <a:p>
            <a:r>
              <a:rPr lang="en-US" dirty="0" smtClean="0"/>
              <a:t>	    { </a:t>
            </a:r>
          </a:p>
          <a:p>
            <a:r>
              <a:rPr lang="en-US" dirty="0" smtClean="0"/>
              <a:t>	        Stack&lt;Integer&gt; stack = new Stack&lt;Integer&gt;(); </a:t>
            </a:r>
          </a:p>
          <a:p>
            <a:r>
              <a:rPr lang="en-US" dirty="0" smtClean="0"/>
              <a:t>	  </a:t>
            </a:r>
          </a:p>
          <a:p>
            <a:r>
              <a:rPr lang="en-US" dirty="0" smtClean="0"/>
              <a:t>	        //</a:t>
            </a:r>
            <a:r>
              <a:rPr lang="en-US" dirty="0" err="1" smtClean="0"/>
              <a:t>stack_push</a:t>
            </a:r>
            <a:r>
              <a:rPr lang="en-US" dirty="0" smtClean="0"/>
              <a:t>(stack); </a:t>
            </a:r>
          </a:p>
          <a:p>
            <a:r>
              <a:rPr lang="en-US" dirty="0" smtClean="0"/>
              <a:t> 	     // </a:t>
            </a:r>
            <a:r>
              <a:rPr lang="en-US" dirty="0" err="1" smtClean="0"/>
              <a:t>stack_pop</a:t>
            </a:r>
            <a:r>
              <a:rPr lang="en-US" dirty="0" smtClean="0"/>
              <a:t>(stack); </a:t>
            </a:r>
          </a:p>
          <a:p>
            <a:r>
              <a:rPr lang="en-US" dirty="0" smtClean="0"/>
              <a:t>	        </a:t>
            </a:r>
            <a:r>
              <a:rPr lang="en-US" dirty="0" err="1" smtClean="0"/>
              <a:t>stack_push</a:t>
            </a:r>
            <a:r>
              <a:rPr lang="en-US" dirty="0" smtClean="0"/>
              <a:t>(stack); </a:t>
            </a:r>
          </a:p>
          <a:p>
            <a:r>
              <a:rPr lang="en-US" dirty="0" smtClean="0"/>
              <a:t>	        </a:t>
            </a:r>
            <a:r>
              <a:rPr lang="en-US" dirty="0" err="1" smtClean="0"/>
              <a:t>stack_peek</a:t>
            </a:r>
            <a:r>
              <a:rPr lang="en-US" dirty="0" smtClean="0"/>
              <a:t>(stack);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stack_search</a:t>
            </a:r>
            <a:r>
              <a:rPr lang="en-US" dirty="0" smtClean="0"/>
              <a:t>(stack, 0); 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stack_search</a:t>
            </a:r>
            <a:r>
              <a:rPr lang="en-US" dirty="0" smtClean="0"/>
              <a:t>(stack, 6); </a:t>
            </a:r>
          </a:p>
          <a:p>
            <a:r>
              <a:rPr lang="en-US" dirty="0" smtClean="0"/>
              <a:t>	    } </a:t>
            </a:r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0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Linked List contains a group of elements in the form of nodes.</a:t>
            </a:r>
          </a:p>
          <a:p>
            <a:r>
              <a:rPr lang="en-US" sz="2800" dirty="0" smtClean="0"/>
              <a:t>Each node will have three fields and the data field contains data and the link fields contains references to provide to previous and next nodes.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52800"/>
            <a:ext cx="65532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193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705600"/>
          </a:xfrm>
        </p:spPr>
        <p:txBody>
          <a:bodyPr>
            <a:noAutofit/>
          </a:bodyPr>
          <a:lstStyle/>
          <a:p>
            <a:r>
              <a:rPr lang="en-US" sz="2000" dirty="0" smtClean="0"/>
              <a:t>List is very convenient to store data. Inserting and removing from the linked list is done quickly and takes the same amount of time.</a:t>
            </a:r>
          </a:p>
          <a:p>
            <a:endParaRPr lang="en-US" sz="2000" dirty="0" smtClean="0"/>
          </a:p>
          <a:p>
            <a:r>
              <a:rPr lang="en-US" sz="2000" b="1" u="sng" dirty="0" smtClean="0"/>
              <a:t>Important interview question:</a:t>
            </a:r>
          </a:p>
          <a:p>
            <a:r>
              <a:rPr lang="en-US" sz="2000" dirty="0" smtClean="0"/>
              <a:t>What is the difference between a stack and Linked list?</a:t>
            </a:r>
          </a:p>
          <a:p>
            <a:r>
              <a:rPr lang="en-US" sz="2000" dirty="0" smtClean="0"/>
              <a:t>A stack strictly follows LIFO order</a:t>
            </a:r>
          </a:p>
          <a:p>
            <a:r>
              <a:rPr lang="en-US" sz="2000" dirty="0" smtClean="0"/>
              <a:t>A linked list does not follow any order and it can store and retrieve data randomly.</a:t>
            </a:r>
          </a:p>
          <a:p>
            <a:r>
              <a:rPr lang="en-US" sz="2000" dirty="0" smtClean="0"/>
              <a:t>A stack generally used for the purpose of evaluation of expressions. </a:t>
            </a:r>
          </a:p>
          <a:p>
            <a:r>
              <a:rPr lang="en-US" sz="2000" dirty="0" smtClean="0"/>
              <a:t>A linked List is used to store and retrieve data.</a:t>
            </a:r>
          </a:p>
          <a:p>
            <a:r>
              <a:rPr lang="en-US" sz="2000" dirty="0" smtClean="0"/>
              <a:t>Insertion and deletion of elements is possible only from the top of the stack.</a:t>
            </a:r>
          </a:p>
          <a:p>
            <a:r>
              <a:rPr lang="en-US" sz="2000" dirty="0" smtClean="0"/>
              <a:t>Insertion and deletion of elements from anywhere is possible in case of a </a:t>
            </a:r>
            <a:r>
              <a:rPr lang="en-US" sz="2000" dirty="0" err="1" smtClean="0"/>
              <a:t>linkedList</a:t>
            </a:r>
            <a:r>
              <a:rPr lang="en-US" sz="2000" dirty="0" smtClean="0"/>
              <a:t>. </a:t>
            </a:r>
          </a:p>
          <a:p>
            <a:endParaRPr lang="en-US" sz="2000" dirty="0" smtClean="0"/>
          </a:p>
          <a:p>
            <a:r>
              <a:rPr lang="en-US" sz="2000" dirty="0" smtClean="0"/>
              <a:t>  class </a:t>
            </a:r>
            <a:r>
              <a:rPr lang="en-US" sz="2000" dirty="0" err="1" smtClean="0"/>
              <a:t>LinkedList</a:t>
            </a:r>
            <a:r>
              <a:rPr lang="en-US" sz="2000" dirty="0" smtClean="0"/>
              <a:t>&lt;E&gt;</a:t>
            </a:r>
          </a:p>
          <a:p>
            <a:r>
              <a:rPr lang="en-US" sz="2000" dirty="0" smtClean="0"/>
              <a:t>We can create an empty linked list for storing the String type elements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537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Java </a:t>
            </a:r>
            <a:r>
              <a:rPr lang="en-US" dirty="0" err="1"/>
              <a:t>LinkedList</a:t>
            </a:r>
            <a:r>
              <a:rPr lang="en-US" dirty="0"/>
              <a:t> class uses a doubly linked list to store the elements. It provides a linked-list data structure. It inherits the </a:t>
            </a:r>
            <a:r>
              <a:rPr lang="en-US" dirty="0" err="1"/>
              <a:t>AbstractList</a:t>
            </a:r>
            <a:r>
              <a:rPr lang="en-US" dirty="0"/>
              <a:t> class and implements List and </a:t>
            </a:r>
            <a:r>
              <a:rPr lang="en-US" dirty="0" err="1"/>
              <a:t>Deque</a:t>
            </a:r>
            <a:r>
              <a:rPr lang="en-US" dirty="0"/>
              <a:t> interfaces.</a:t>
            </a:r>
          </a:p>
          <a:p>
            <a:r>
              <a:rPr lang="en-US" dirty="0"/>
              <a:t>The important points about Java </a:t>
            </a:r>
            <a:r>
              <a:rPr lang="en-US" dirty="0" err="1"/>
              <a:t>LinkedList</a:t>
            </a:r>
            <a:r>
              <a:rPr lang="en-US" dirty="0"/>
              <a:t> are:</a:t>
            </a:r>
          </a:p>
          <a:p>
            <a:r>
              <a:rPr lang="en-US" dirty="0"/>
              <a:t>Java </a:t>
            </a:r>
            <a:r>
              <a:rPr lang="en-US" dirty="0" err="1"/>
              <a:t>LinkedList</a:t>
            </a:r>
            <a:r>
              <a:rPr lang="en-US" dirty="0"/>
              <a:t> class can contain duplicate elements.</a:t>
            </a:r>
          </a:p>
          <a:p>
            <a:r>
              <a:rPr lang="en-US" dirty="0"/>
              <a:t>Java </a:t>
            </a:r>
            <a:r>
              <a:rPr lang="en-US" dirty="0" err="1"/>
              <a:t>LinkedList</a:t>
            </a:r>
            <a:r>
              <a:rPr lang="en-US" dirty="0"/>
              <a:t> class maintains insertion order.</a:t>
            </a:r>
          </a:p>
          <a:p>
            <a:r>
              <a:rPr lang="en-US" dirty="0"/>
              <a:t>Java </a:t>
            </a:r>
            <a:r>
              <a:rPr lang="en-US" dirty="0" err="1"/>
              <a:t>LinkedList</a:t>
            </a:r>
            <a:r>
              <a:rPr lang="en-US" dirty="0"/>
              <a:t> class is non synchronized.</a:t>
            </a:r>
          </a:p>
          <a:p>
            <a:r>
              <a:rPr lang="en-US" dirty="0"/>
              <a:t>In Java </a:t>
            </a:r>
            <a:r>
              <a:rPr lang="en-US" dirty="0" err="1"/>
              <a:t>LinkedList</a:t>
            </a:r>
            <a:r>
              <a:rPr lang="en-US" dirty="0"/>
              <a:t> class, manipulation is fast because no shifting needs to occur.</a:t>
            </a:r>
          </a:p>
          <a:p>
            <a:r>
              <a:rPr lang="en-US" dirty="0"/>
              <a:t>Java </a:t>
            </a:r>
            <a:r>
              <a:rPr lang="en-US" dirty="0" err="1"/>
              <a:t>LinkedList</a:t>
            </a:r>
            <a:r>
              <a:rPr lang="en-US" dirty="0"/>
              <a:t> class can be used as a list, stack or queue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https://www.javatpoint.com/java-linkedlist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0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details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b="1" dirty="0"/>
              <a:t>package collections;</a:t>
            </a:r>
          </a:p>
          <a:p>
            <a:endParaRPr lang="en-US" dirty="0"/>
          </a:p>
          <a:p>
            <a:r>
              <a:rPr lang="en-US" b="1" dirty="0"/>
              <a:t>import </a:t>
            </a:r>
            <a:r>
              <a:rPr lang="en-US" b="1" dirty="0" err="1"/>
              <a:t>java.util</a:t>
            </a:r>
            <a:r>
              <a:rPr lang="en-US" b="1" dirty="0"/>
              <a:t>.*;  </a:t>
            </a:r>
          </a:p>
          <a:p>
            <a:r>
              <a:rPr lang="en-US" b="1" dirty="0"/>
              <a:t>class Book {  </a:t>
            </a:r>
          </a:p>
          <a:p>
            <a:r>
              <a:rPr lang="en-US" b="1" dirty="0" err="1"/>
              <a:t>int</a:t>
            </a:r>
            <a:r>
              <a:rPr lang="en-US" b="1" dirty="0"/>
              <a:t> id;  </a:t>
            </a:r>
          </a:p>
          <a:p>
            <a:r>
              <a:rPr lang="en-US" dirty="0"/>
              <a:t>String </a:t>
            </a:r>
            <a:r>
              <a:rPr lang="en-US" dirty="0" err="1"/>
              <a:t>name,author,publisher</a:t>
            </a:r>
            <a:r>
              <a:rPr lang="en-US" dirty="0"/>
              <a:t>;  </a:t>
            </a:r>
          </a:p>
          <a:p>
            <a:r>
              <a:rPr lang="en-US" b="1" dirty="0" err="1"/>
              <a:t>int</a:t>
            </a:r>
            <a:r>
              <a:rPr lang="en-US" b="1" dirty="0"/>
              <a:t> quantity;  </a:t>
            </a:r>
          </a:p>
          <a:p>
            <a:r>
              <a:rPr lang="en-US" b="1" dirty="0"/>
              <a:t>public Book(</a:t>
            </a:r>
            <a:r>
              <a:rPr lang="en-US" b="1" dirty="0" err="1"/>
              <a:t>int</a:t>
            </a:r>
            <a:r>
              <a:rPr lang="en-US" b="1" dirty="0"/>
              <a:t> id, String name, String author, String publisher, </a:t>
            </a:r>
            <a:r>
              <a:rPr lang="en-US" b="1" dirty="0" err="1"/>
              <a:t>int</a:t>
            </a:r>
            <a:r>
              <a:rPr lang="en-US" b="1" dirty="0"/>
              <a:t> quantity) {  </a:t>
            </a:r>
          </a:p>
          <a:p>
            <a:r>
              <a:rPr lang="en-US" dirty="0"/>
              <a:t>    </a:t>
            </a:r>
            <a:r>
              <a:rPr lang="en-US" b="1" dirty="0"/>
              <a:t>this.id = id;  </a:t>
            </a:r>
          </a:p>
          <a:p>
            <a:r>
              <a:rPr lang="en-US" dirty="0"/>
              <a:t>    </a:t>
            </a:r>
            <a:r>
              <a:rPr lang="en-US" b="1" dirty="0"/>
              <a:t>this.name = name;  </a:t>
            </a:r>
          </a:p>
          <a:p>
            <a:r>
              <a:rPr lang="en-US" dirty="0"/>
              <a:t>    </a:t>
            </a:r>
            <a:r>
              <a:rPr lang="en-US" b="1" dirty="0" err="1"/>
              <a:t>this.author</a:t>
            </a:r>
            <a:r>
              <a:rPr lang="en-US" b="1" dirty="0"/>
              <a:t> = author;  </a:t>
            </a:r>
          </a:p>
          <a:p>
            <a:r>
              <a:rPr lang="en-US" dirty="0"/>
              <a:t>    </a:t>
            </a:r>
            <a:r>
              <a:rPr lang="en-US" b="1" dirty="0" err="1"/>
              <a:t>this.publisher</a:t>
            </a:r>
            <a:r>
              <a:rPr lang="en-US" b="1" dirty="0"/>
              <a:t> = publisher;  </a:t>
            </a:r>
          </a:p>
          <a:p>
            <a:r>
              <a:rPr lang="en-US" dirty="0"/>
              <a:t>    </a:t>
            </a:r>
            <a:r>
              <a:rPr lang="en-US" b="1" dirty="0" err="1"/>
              <a:t>this.quantity</a:t>
            </a:r>
            <a:r>
              <a:rPr lang="en-US" b="1" dirty="0"/>
              <a:t> = quantity;  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}  </a:t>
            </a:r>
          </a:p>
          <a:p>
            <a:r>
              <a:rPr lang="en-US" b="1" dirty="0"/>
              <a:t>public class LinkedList2 {  </a:t>
            </a:r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  </a:t>
            </a:r>
          </a:p>
          <a:p>
            <a:r>
              <a:rPr lang="en-US" dirty="0"/>
              <a:t>    //Creating list of Books  </a:t>
            </a:r>
          </a:p>
          <a:p>
            <a:r>
              <a:rPr lang="en-US" dirty="0"/>
              <a:t>    </a:t>
            </a:r>
            <a:r>
              <a:rPr lang="en-US" dirty="0" err="1"/>
              <a:t>LinkedList</a:t>
            </a:r>
            <a:r>
              <a:rPr lang="en-US" dirty="0"/>
              <a:t>&lt;Book&gt; list=</a:t>
            </a:r>
            <a:r>
              <a:rPr lang="en-US" b="1" dirty="0"/>
              <a:t>new </a:t>
            </a:r>
            <a:r>
              <a:rPr lang="en-US" b="1" dirty="0" err="1"/>
              <a:t>LinkedList</a:t>
            </a:r>
            <a:r>
              <a:rPr lang="en-US" b="1" dirty="0"/>
              <a:t>&lt;Book&gt;();  </a:t>
            </a:r>
          </a:p>
          <a:p>
            <a:r>
              <a:rPr lang="en-US" dirty="0"/>
              <a:t>    //Creating Books  </a:t>
            </a:r>
          </a:p>
          <a:p>
            <a:r>
              <a:rPr lang="en-US" dirty="0"/>
              <a:t>    Book b1=</a:t>
            </a:r>
            <a:r>
              <a:rPr lang="en-US" b="1" dirty="0"/>
              <a:t>new Book(101,"Let us C","</a:t>
            </a:r>
            <a:r>
              <a:rPr lang="en-US" b="1" dirty="0" err="1"/>
              <a:t>Yashwant</a:t>
            </a:r>
            <a:r>
              <a:rPr lang="en-US" b="1" dirty="0"/>
              <a:t> Kanetkar","BPB",8);  </a:t>
            </a:r>
          </a:p>
          <a:p>
            <a:r>
              <a:rPr lang="en-US" dirty="0"/>
              <a:t>    Book b2=</a:t>
            </a:r>
            <a:r>
              <a:rPr lang="en-US" b="1" dirty="0"/>
              <a:t>new Book(102,"Data Communications &amp; Networking","</a:t>
            </a:r>
            <a:r>
              <a:rPr lang="en-US" b="1" dirty="0" err="1"/>
              <a:t>Forouzan</a:t>
            </a:r>
            <a:r>
              <a:rPr lang="en-US" b="1" dirty="0"/>
              <a:t>","</a:t>
            </a:r>
            <a:r>
              <a:rPr lang="en-US" b="1" dirty="0" err="1"/>
              <a:t>Mc</a:t>
            </a:r>
            <a:r>
              <a:rPr lang="en-US" b="1" dirty="0"/>
              <a:t> </a:t>
            </a:r>
            <a:r>
              <a:rPr lang="en-US" b="1" dirty="0" err="1"/>
              <a:t>Graw</a:t>
            </a:r>
            <a:r>
              <a:rPr lang="en-US" b="1" dirty="0"/>
              <a:t> Hill",4);  </a:t>
            </a:r>
          </a:p>
          <a:p>
            <a:r>
              <a:rPr lang="en-US" dirty="0"/>
              <a:t>    Book b3=</a:t>
            </a:r>
            <a:r>
              <a:rPr lang="en-US" b="1" dirty="0"/>
              <a:t>new Book(103,"Operating System","Galvin","Wiley",6);  </a:t>
            </a:r>
          </a:p>
          <a:p>
            <a:r>
              <a:rPr lang="en-US" dirty="0"/>
              <a:t>    //Adding Books to list  </a:t>
            </a:r>
          </a:p>
          <a:p>
            <a:r>
              <a:rPr lang="en-US" dirty="0"/>
              <a:t>    </a:t>
            </a:r>
            <a:r>
              <a:rPr lang="en-US" dirty="0" err="1"/>
              <a:t>list.add</a:t>
            </a:r>
            <a:r>
              <a:rPr lang="en-US" dirty="0"/>
              <a:t>(b1);  </a:t>
            </a:r>
          </a:p>
          <a:p>
            <a:r>
              <a:rPr lang="en-US" dirty="0"/>
              <a:t>    </a:t>
            </a:r>
            <a:r>
              <a:rPr lang="en-US" dirty="0" err="1"/>
              <a:t>list.add</a:t>
            </a:r>
            <a:r>
              <a:rPr lang="en-US" dirty="0"/>
              <a:t>(b2);  </a:t>
            </a:r>
          </a:p>
          <a:p>
            <a:r>
              <a:rPr lang="en-US" dirty="0"/>
              <a:t>    </a:t>
            </a:r>
            <a:r>
              <a:rPr lang="en-US" dirty="0" err="1"/>
              <a:t>list.add</a:t>
            </a:r>
            <a:r>
              <a:rPr lang="en-US" dirty="0"/>
              <a:t>(b3);  </a:t>
            </a:r>
          </a:p>
          <a:p>
            <a:r>
              <a:rPr lang="en-US" dirty="0"/>
              <a:t>    //Traversing list  </a:t>
            </a:r>
          </a:p>
          <a:p>
            <a:r>
              <a:rPr lang="en-US" dirty="0"/>
              <a:t>    </a:t>
            </a:r>
            <a:r>
              <a:rPr lang="en-US" b="1" dirty="0"/>
              <a:t>for(Book b:list){  </a:t>
            </a:r>
          </a:p>
          <a:p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(b.id+" "+b.name+" "+</a:t>
            </a:r>
            <a:r>
              <a:rPr lang="en-US" b="1" i="1" dirty="0" err="1"/>
              <a:t>b.author</a:t>
            </a:r>
            <a:r>
              <a:rPr lang="en-US" b="1" i="1" dirty="0"/>
              <a:t>+" "+</a:t>
            </a:r>
            <a:r>
              <a:rPr lang="en-US" b="1" i="1" dirty="0" err="1"/>
              <a:t>b.publisher</a:t>
            </a:r>
            <a:r>
              <a:rPr lang="en-US" b="1" i="1" dirty="0"/>
              <a:t>+" "+</a:t>
            </a:r>
            <a:r>
              <a:rPr lang="en-US" b="1" i="1" dirty="0" err="1"/>
              <a:t>b.quantity</a:t>
            </a:r>
            <a:r>
              <a:rPr lang="en-US" b="1" i="1" dirty="0"/>
              <a:t>);  </a:t>
            </a:r>
          </a:p>
          <a:p>
            <a:r>
              <a:rPr lang="en-US" dirty="0"/>
              <a:t>    }  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9964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1482</Words>
  <Application>Microsoft Office PowerPoint</Application>
  <PresentationFormat>On-screen Show (4:3)</PresentationFormat>
  <Paragraphs>384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The Collection Frameworks</vt:lpstr>
      <vt:lpstr>Stack</vt:lpstr>
      <vt:lpstr>Stack with some elements</vt:lpstr>
      <vt:lpstr>Methods in Stack class Apart from the methods inherited from its parent class Vector, Stack defines the following methods </vt:lpstr>
      <vt:lpstr> </vt:lpstr>
      <vt:lpstr>LinkedList</vt:lpstr>
      <vt:lpstr> </vt:lpstr>
      <vt:lpstr> </vt:lpstr>
      <vt:lpstr>Book details display</vt:lpstr>
      <vt:lpstr>ArrayLinked List</vt:lpstr>
      <vt:lpstr>  Difference between ArrayList and LinkedList  </vt:lpstr>
      <vt:lpstr>Vector</vt:lpstr>
      <vt:lpstr> </vt:lpstr>
      <vt:lpstr>Difference between Vector and ArrayList</vt:lpstr>
      <vt:lpstr> </vt:lpstr>
      <vt:lpstr> </vt:lpstr>
      <vt:lpstr>Queue</vt:lpstr>
      <vt:lpstr> </vt:lpstr>
      <vt:lpstr> </vt:lpstr>
      <vt:lpstr>HashMap class</vt:lpstr>
      <vt:lpstr> </vt:lpstr>
      <vt:lpstr> </vt:lpstr>
      <vt:lpstr> </vt:lpstr>
      <vt:lpstr>Differences between HashMap and HashTable</vt:lpstr>
      <vt:lpstr>Difference between Set and 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Collection Frameworks</dc:title>
  <dc:creator>Welcome</dc:creator>
  <cp:lastModifiedBy>Welcome</cp:lastModifiedBy>
  <cp:revision>64</cp:revision>
  <dcterms:created xsi:type="dcterms:W3CDTF">2020-06-18T00:54:57Z</dcterms:created>
  <dcterms:modified xsi:type="dcterms:W3CDTF">2020-06-24T02:45:13Z</dcterms:modified>
</cp:coreProperties>
</file>