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2" r:id="rId8"/>
    <p:sldId id="263" r:id="rId9"/>
    <p:sldId id="264" r:id="rId10"/>
    <p:sldId id="265" r:id="rId11"/>
    <p:sldId id="267" r:id="rId12"/>
    <p:sldId id="268" r:id="rId13"/>
    <p:sldId id="266"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303" r:id="rId40"/>
    <p:sldId id="294" r:id="rId41"/>
    <p:sldId id="295" r:id="rId42"/>
    <p:sldId id="296" r:id="rId43"/>
    <p:sldId id="297" r:id="rId44"/>
    <p:sldId id="298" r:id="rId45"/>
    <p:sldId id="299" r:id="rId46"/>
    <p:sldId id="301" r:id="rId47"/>
    <p:sldId id="300" r:id="rId48"/>
    <p:sldId id="302"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1" d="100"/>
          <a:sy n="51" d="100"/>
        </p:scale>
        <p:origin x="-1229" y="-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0997F6-56CD-405F-8969-1AE5B7B23625}"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052C2-9849-48E9-8111-4B285479F64B}" type="slidenum">
              <a:rPr lang="en-US" smtClean="0"/>
              <a:t>‹#›</a:t>
            </a:fld>
            <a:endParaRPr lang="en-US"/>
          </a:p>
        </p:txBody>
      </p:sp>
    </p:spTree>
    <p:extLst>
      <p:ext uri="{BB962C8B-B14F-4D97-AF65-F5344CB8AC3E}">
        <p14:creationId xmlns:p14="http://schemas.microsoft.com/office/powerpoint/2010/main" val="368142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0997F6-56CD-405F-8969-1AE5B7B23625}"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052C2-9849-48E9-8111-4B285479F64B}" type="slidenum">
              <a:rPr lang="en-US" smtClean="0"/>
              <a:t>‹#›</a:t>
            </a:fld>
            <a:endParaRPr lang="en-US"/>
          </a:p>
        </p:txBody>
      </p:sp>
    </p:spTree>
    <p:extLst>
      <p:ext uri="{BB962C8B-B14F-4D97-AF65-F5344CB8AC3E}">
        <p14:creationId xmlns:p14="http://schemas.microsoft.com/office/powerpoint/2010/main" val="2143364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0997F6-56CD-405F-8969-1AE5B7B23625}"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052C2-9849-48E9-8111-4B285479F64B}" type="slidenum">
              <a:rPr lang="en-US" smtClean="0"/>
              <a:t>‹#›</a:t>
            </a:fld>
            <a:endParaRPr lang="en-US"/>
          </a:p>
        </p:txBody>
      </p:sp>
    </p:spTree>
    <p:extLst>
      <p:ext uri="{BB962C8B-B14F-4D97-AF65-F5344CB8AC3E}">
        <p14:creationId xmlns:p14="http://schemas.microsoft.com/office/powerpoint/2010/main" val="3236811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0997F6-56CD-405F-8969-1AE5B7B23625}"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052C2-9849-48E9-8111-4B285479F64B}" type="slidenum">
              <a:rPr lang="en-US" smtClean="0"/>
              <a:t>‹#›</a:t>
            </a:fld>
            <a:endParaRPr lang="en-US"/>
          </a:p>
        </p:txBody>
      </p:sp>
    </p:spTree>
    <p:extLst>
      <p:ext uri="{BB962C8B-B14F-4D97-AF65-F5344CB8AC3E}">
        <p14:creationId xmlns:p14="http://schemas.microsoft.com/office/powerpoint/2010/main" val="1605957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0997F6-56CD-405F-8969-1AE5B7B23625}"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052C2-9849-48E9-8111-4B285479F64B}" type="slidenum">
              <a:rPr lang="en-US" smtClean="0"/>
              <a:t>‹#›</a:t>
            </a:fld>
            <a:endParaRPr lang="en-US"/>
          </a:p>
        </p:txBody>
      </p:sp>
    </p:spTree>
    <p:extLst>
      <p:ext uri="{BB962C8B-B14F-4D97-AF65-F5344CB8AC3E}">
        <p14:creationId xmlns:p14="http://schemas.microsoft.com/office/powerpoint/2010/main" val="1985558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0997F6-56CD-405F-8969-1AE5B7B23625}" type="datetimeFigureOut">
              <a:rPr lang="en-US" smtClean="0"/>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052C2-9849-48E9-8111-4B285479F64B}" type="slidenum">
              <a:rPr lang="en-US" smtClean="0"/>
              <a:t>‹#›</a:t>
            </a:fld>
            <a:endParaRPr lang="en-US"/>
          </a:p>
        </p:txBody>
      </p:sp>
    </p:spTree>
    <p:extLst>
      <p:ext uri="{BB962C8B-B14F-4D97-AF65-F5344CB8AC3E}">
        <p14:creationId xmlns:p14="http://schemas.microsoft.com/office/powerpoint/2010/main" val="2569698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0997F6-56CD-405F-8969-1AE5B7B23625}" type="datetimeFigureOut">
              <a:rPr lang="en-US" smtClean="0"/>
              <a:t>7/7/2020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052C2-9849-48E9-8111-4B285479F64B}" type="slidenum">
              <a:rPr lang="en-US" smtClean="0"/>
              <a:t>‹#›</a:t>
            </a:fld>
            <a:endParaRPr lang="en-US"/>
          </a:p>
        </p:txBody>
      </p:sp>
    </p:spTree>
    <p:extLst>
      <p:ext uri="{BB962C8B-B14F-4D97-AF65-F5344CB8AC3E}">
        <p14:creationId xmlns:p14="http://schemas.microsoft.com/office/powerpoint/2010/main" val="3956074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0997F6-56CD-405F-8969-1AE5B7B23625}" type="datetimeFigureOut">
              <a:rPr lang="en-US" smtClean="0"/>
              <a:t>7/7/2020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052C2-9849-48E9-8111-4B285479F64B}" type="slidenum">
              <a:rPr lang="en-US" smtClean="0"/>
              <a:t>‹#›</a:t>
            </a:fld>
            <a:endParaRPr lang="en-US"/>
          </a:p>
        </p:txBody>
      </p:sp>
    </p:spTree>
    <p:extLst>
      <p:ext uri="{BB962C8B-B14F-4D97-AF65-F5344CB8AC3E}">
        <p14:creationId xmlns:p14="http://schemas.microsoft.com/office/powerpoint/2010/main" val="1759006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0997F6-56CD-405F-8969-1AE5B7B23625}" type="datetimeFigureOut">
              <a:rPr lang="en-US" smtClean="0"/>
              <a:t>7/7/2020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052C2-9849-48E9-8111-4B285479F64B}" type="slidenum">
              <a:rPr lang="en-US" smtClean="0"/>
              <a:t>‹#›</a:t>
            </a:fld>
            <a:endParaRPr lang="en-US"/>
          </a:p>
        </p:txBody>
      </p:sp>
    </p:spTree>
    <p:extLst>
      <p:ext uri="{BB962C8B-B14F-4D97-AF65-F5344CB8AC3E}">
        <p14:creationId xmlns:p14="http://schemas.microsoft.com/office/powerpoint/2010/main" val="3914400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0997F6-56CD-405F-8969-1AE5B7B23625}" type="datetimeFigureOut">
              <a:rPr lang="en-US" smtClean="0"/>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052C2-9849-48E9-8111-4B285479F64B}" type="slidenum">
              <a:rPr lang="en-US" smtClean="0"/>
              <a:t>‹#›</a:t>
            </a:fld>
            <a:endParaRPr lang="en-US"/>
          </a:p>
        </p:txBody>
      </p:sp>
    </p:spTree>
    <p:extLst>
      <p:ext uri="{BB962C8B-B14F-4D97-AF65-F5344CB8AC3E}">
        <p14:creationId xmlns:p14="http://schemas.microsoft.com/office/powerpoint/2010/main" val="1136701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0997F6-56CD-405F-8969-1AE5B7B23625}" type="datetimeFigureOut">
              <a:rPr lang="en-US" smtClean="0"/>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052C2-9849-48E9-8111-4B285479F64B}" type="slidenum">
              <a:rPr lang="en-US" smtClean="0"/>
              <a:t>‹#›</a:t>
            </a:fld>
            <a:endParaRPr lang="en-US"/>
          </a:p>
        </p:txBody>
      </p:sp>
    </p:spTree>
    <p:extLst>
      <p:ext uri="{BB962C8B-B14F-4D97-AF65-F5344CB8AC3E}">
        <p14:creationId xmlns:p14="http://schemas.microsoft.com/office/powerpoint/2010/main" val="3342978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0997F6-56CD-405F-8969-1AE5B7B23625}" type="datetimeFigureOut">
              <a:rPr lang="en-US" smtClean="0"/>
              <a:t>7/7/2020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052C2-9849-48E9-8111-4B285479F64B}" type="slidenum">
              <a:rPr lang="en-US" smtClean="0"/>
              <a:t>‹#›</a:t>
            </a:fld>
            <a:endParaRPr lang="en-US"/>
          </a:p>
        </p:txBody>
      </p:sp>
    </p:spTree>
    <p:extLst>
      <p:ext uri="{BB962C8B-B14F-4D97-AF65-F5344CB8AC3E}">
        <p14:creationId xmlns:p14="http://schemas.microsoft.com/office/powerpoint/2010/main" val="761362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cs.oracle.com/javase/7/docs/api/java/lang/Thread.html#getPriority()" TargetMode="External"/><Relationship Id="rId2" Type="http://schemas.openxmlformats.org/officeDocument/2006/relationships/hyperlink" Target="https://docs.oracle.com/javase/7/docs/api/java/lang/Thread.html#getName()" TargetMode="External"/><Relationship Id="rId1" Type="http://schemas.openxmlformats.org/officeDocument/2006/relationships/slideLayout" Target="../slideLayouts/slideLayout2.xml"/><Relationship Id="rId6" Type="http://schemas.openxmlformats.org/officeDocument/2006/relationships/hyperlink" Target="https://docs.oracle.com/javase/7/docs/api/java/lang/Thread.html#start()" TargetMode="External"/><Relationship Id="rId5" Type="http://schemas.openxmlformats.org/officeDocument/2006/relationships/hyperlink" Target="https://docs.oracle.com/javase/7/docs/api/java/lang/Thread.html#sleep(long)" TargetMode="External"/><Relationship Id="rId4" Type="http://schemas.openxmlformats.org/officeDocument/2006/relationships/hyperlink" Target="https://docs.oracle.com/javase/7/docs/api/java/lang/Thread.html#isAliv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docs.oracle.com/javase/7/docs/api/java/lang/Object.html#wait()" TargetMode="External"/><Relationship Id="rId2" Type="http://schemas.openxmlformats.org/officeDocument/2006/relationships/hyperlink" Target="https://docs.oracle.com/javase/7/docs/api/java/lang/Object.html#notifyAll()" TargetMode="External"/><Relationship Id="rId1" Type="http://schemas.openxmlformats.org/officeDocument/2006/relationships/slideLayout" Target="../slideLayouts/slideLayout2.xml"/><Relationship Id="rId4" Type="http://schemas.openxmlformats.org/officeDocument/2006/relationships/hyperlink" Target="https://docs.oracle.com/javase/7/docs/api/java/lang/Object.html#notify()"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Threads</a:t>
            </a:r>
            <a:endParaRPr lang="en-US" dirty="0"/>
          </a:p>
        </p:txBody>
      </p:sp>
      <p:sp>
        <p:nvSpPr>
          <p:cNvPr id="3" name="Subtitle 2"/>
          <p:cNvSpPr>
            <a:spLocks noGrp="1"/>
          </p:cNvSpPr>
          <p:nvPr>
            <p:ph type="subTitle" idx="1"/>
          </p:nvPr>
        </p:nvSpPr>
        <p:spPr/>
        <p:txBody>
          <a:bodyPr/>
          <a:lstStyle/>
          <a:p>
            <a:r>
              <a:rPr lang="en-US" dirty="0" smtClean="0"/>
              <a:t>In Java</a:t>
            </a:r>
            <a:endParaRPr lang="en-US" dirty="0"/>
          </a:p>
        </p:txBody>
      </p:sp>
    </p:spTree>
    <p:extLst>
      <p:ext uri="{BB962C8B-B14F-4D97-AF65-F5344CB8AC3E}">
        <p14:creationId xmlns:p14="http://schemas.microsoft.com/office/powerpoint/2010/main" val="35549455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normAutofit fontScale="90000"/>
          </a:bodyPr>
          <a:lstStyle/>
          <a:p>
            <a:r>
              <a:rPr lang="en-US" dirty="0"/>
              <a:t>Creating a </a:t>
            </a:r>
            <a:r>
              <a:rPr lang="en-US" dirty="0" smtClean="0"/>
              <a:t>thread and running it.</a:t>
            </a:r>
            <a:r>
              <a:rPr lang="en-US" dirty="0"/>
              <a:t/>
            </a:r>
            <a:br>
              <a:rPr lang="en-US" dirty="0"/>
            </a:br>
            <a:endParaRPr lang="en-US" dirty="0"/>
          </a:p>
        </p:txBody>
      </p:sp>
      <p:sp>
        <p:nvSpPr>
          <p:cNvPr id="3" name="Content Placeholder 2"/>
          <p:cNvSpPr>
            <a:spLocks noGrp="1"/>
          </p:cNvSpPr>
          <p:nvPr>
            <p:ph idx="1"/>
          </p:nvPr>
        </p:nvSpPr>
        <p:spPr>
          <a:xfrm>
            <a:off x="457200" y="762000"/>
            <a:ext cx="8229600" cy="5364163"/>
          </a:xfrm>
        </p:spPr>
        <p:txBody>
          <a:bodyPr>
            <a:normAutofit/>
          </a:bodyPr>
          <a:lstStyle/>
          <a:p>
            <a:r>
              <a:rPr lang="en-US" sz="1600" dirty="0" smtClean="0"/>
              <a:t>In </a:t>
            </a:r>
            <a:r>
              <a:rPr lang="en-US" sz="1600" dirty="0"/>
              <a:t>order to create a thread in JAVA we have two ways. They are by using </a:t>
            </a:r>
            <a:r>
              <a:rPr lang="en-US" sz="1600" b="1" dirty="0" err="1"/>
              <a:t>java.lang.Thread</a:t>
            </a:r>
            <a:endParaRPr lang="en-US" sz="1600" b="1" dirty="0"/>
          </a:p>
          <a:p>
            <a:r>
              <a:rPr lang="en-US" sz="1600" dirty="0"/>
              <a:t>class and by using </a:t>
            </a:r>
            <a:r>
              <a:rPr lang="en-US" sz="1600" b="1" dirty="0" err="1"/>
              <a:t>java.lang.Runnable</a:t>
            </a:r>
            <a:r>
              <a:rPr lang="en-US" sz="1600" dirty="0"/>
              <a:t> interface.</a:t>
            </a:r>
          </a:p>
          <a:p>
            <a:r>
              <a:rPr lang="en-US" sz="1600" dirty="0"/>
              <a:t>In multi threading we get only one exception known as </a:t>
            </a:r>
            <a:r>
              <a:rPr lang="en-US" sz="1600" dirty="0" err="1"/>
              <a:t>java.lang.InterruptedException</a:t>
            </a:r>
            <a:r>
              <a:rPr lang="en-US" sz="1600" dirty="0"/>
              <a:t>.</a:t>
            </a:r>
          </a:p>
          <a:p>
            <a:r>
              <a:rPr lang="en-US" sz="1600" b="1" u="sng" dirty="0" smtClean="0"/>
              <a:t>Using </a:t>
            </a:r>
            <a:r>
              <a:rPr lang="en-US" sz="1600" b="1" u="sng" dirty="0" err="1"/>
              <a:t>java.lang.Thread</a:t>
            </a:r>
            <a:r>
              <a:rPr lang="en-US" sz="1600" b="1" u="sng" dirty="0"/>
              <a:t>:</a:t>
            </a:r>
          </a:p>
          <a:p>
            <a:r>
              <a:rPr lang="en-US" sz="1600" dirty="0"/>
              <a:t>Creating a flow of control in JAVA is nothing but creating an object of </a:t>
            </a:r>
            <a:r>
              <a:rPr lang="en-US" sz="1600" dirty="0" err="1"/>
              <a:t>java.lang.Thread</a:t>
            </a:r>
            <a:r>
              <a:rPr lang="en-US" sz="1600" dirty="0"/>
              <a:t> class.</a:t>
            </a:r>
          </a:p>
          <a:p>
            <a:r>
              <a:rPr lang="en-US" sz="1600" dirty="0"/>
              <a:t>An object of Thread class can be created in three ways. They are:</a:t>
            </a:r>
          </a:p>
          <a:p>
            <a:r>
              <a:rPr lang="en-US" sz="1600" dirty="0"/>
              <a:t>i) Directly Thread t=new Thread ();</a:t>
            </a:r>
          </a:p>
          <a:p>
            <a:r>
              <a:rPr lang="en-US" sz="1600" dirty="0"/>
              <a:t>ii) Using factory method Thread t1=</a:t>
            </a:r>
            <a:r>
              <a:rPr lang="en-US" sz="1600" dirty="0" err="1"/>
              <a:t>Thread.currentThread</a:t>
            </a:r>
            <a:r>
              <a:rPr lang="en-US" sz="1600" dirty="0"/>
              <a:t> ();</a:t>
            </a:r>
          </a:p>
          <a:p>
            <a:r>
              <a:rPr lang="en-US" sz="1600" dirty="0"/>
              <a:t>iii) Using sub-class of Thread class</a:t>
            </a:r>
          </a:p>
          <a:p>
            <a:r>
              <a:rPr lang="en-US" sz="1600" dirty="0"/>
              <a:t>class C1 extends Thread</a:t>
            </a:r>
          </a:p>
          <a:p>
            <a:r>
              <a:rPr lang="en-US" sz="1600" dirty="0"/>
              <a:t>{</a:t>
            </a:r>
          </a:p>
          <a:p>
            <a:r>
              <a:rPr lang="en-US" sz="1600" dirty="0"/>
              <a:t>……………………;</a:t>
            </a:r>
          </a:p>
          <a:p>
            <a:r>
              <a:rPr lang="en-US" sz="1600" dirty="0"/>
              <a:t>……………………;</a:t>
            </a:r>
          </a:p>
          <a:p>
            <a:r>
              <a:rPr lang="en-US" sz="1600" dirty="0"/>
              <a:t>};</a:t>
            </a:r>
          </a:p>
          <a:p>
            <a:r>
              <a:rPr lang="en-US" sz="1600" dirty="0"/>
              <a:t>C1 o1=new C1 ();</a:t>
            </a:r>
          </a:p>
          <a:p>
            <a:r>
              <a:rPr lang="en-US" sz="1600" dirty="0"/>
              <a:t>Thread t1=new C1 ();</a:t>
            </a:r>
          </a:p>
          <a:p>
            <a:r>
              <a:rPr lang="en-US" sz="1600" dirty="0"/>
              <a:t>Here, C1 is the sub-class of Thread class.</a:t>
            </a:r>
          </a:p>
        </p:txBody>
      </p:sp>
    </p:spTree>
    <p:extLst>
      <p:ext uri="{BB962C8B-B14F-4D97-AF65-F5344CB8AC3E}">
        <p14:creationId xmlns:p14="http://schemas.microsoft.com/office/powerpoint/2010/main" val="37754295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class using to create</a:t>
            </a:r>
            <a:endParaRPr lang="en-US" dirty="0"/>
          </a:p>
        </p:txBody>
      </p:sp>
      <p:sp>
        <p:nvSpPr>
          <p:cNvPr id="3" name="Content Placeholder 2"/>
          <p:cNvSpPr>
            <a:spLocks noGrp="1"/>
          </p:cNvSpPr>
          <p:nvPr>
            <p:ph idx="1"/>
          </p:nvPr>
        </p:nvSpPr>
        <p:spPr/>
        <p:txBody>
          <a:bodyPr>
            <a:normAutofit fontScale="25000" lnSpcReduction="20000"/>
          </a:bodyPr>
          <a:lstStyle/>
          <a:p>
            <a:r>
              <a:rPr lang="en-US" b="1" dirty="0"/>
              <a:t>package com.examples.edu;</a:t>
            </a:r>
          </a:p>
          <a:p>
            <a:endParaRPr lang="en-US" dirty="0"/>
          </a:p>
          <a:p>
            <a:endParaRPr lang="en-US" dirty="0"/>
          </a:p>
          <a:p>
            <a:r>
              <a:rPr lang="en-US" b="1" dirty="0"/>
              <a:t>class </a:t>
            </a:r>
            <a:r>
              <a:rPr lang="en-US" b="1" dirty="0" err="1"/>
              <a:t>MyThread</a:t>
            </a:r>
            <a:r>
              <a:rPr lang="en-US" b="1" dirty="0"/>
              <a:t> extends Thread</a:t>
            </a:r>
          </a:p>
          <a:p>
            <a:r>
              <a:rPr lang="en-US" dirty="0"/>
              <a:t>{</a:t>
            </a:r>
          </a:p>
          <a:p>
            <a:r>
              <a:rPr lang="en-US" dirty="0"/>
              <a:t>// this code only it get executed</a:t>
            </a:r>
          </a:p>
          <a:p>
            <a:r>
              <a:rPr lang="en-US" b="1" dirty="0"/>
              <a:t>public void run()</a:t>
            </a:r>
          </a:p>
          <a:p>
            <a:endParaRPr lang="en-US" dirty="0"/>
          </a:p>
          <a:p>
            <a:r>
              <a:rPr lang="en-US" dirty="0"/>
              <a:t>{</a:t>
            </a:r>
          </a:p>
          <a:p>
            <a:r>
              <a:rPr lang="en-US" b="1" dirty="0"/>
              <a:t>for(</a:t>
            </a:r>
            <a:r>
              <a:rPr lang="en-US" b="1" dirty="0" err="1"/>
              <a:t>int</a:t>
            </a:r>
            <a:r>
              <a:rPr lang="en-US" b="1" dirty="0"/>
              <a:t> i=0;i&lt;1000000;i++)</a:t>
            </a:r>
          </a:p>
          <a:p>
            <a:r>
              <a:rPr lang="en-US" dirty="0"/>
              <a:t>{</a:t>
            </a:r>
          </a:p>
          <a:p>
            <a:r>
              <a:rPr lang="en-US" dirty="0" err="1"/>
              <a:t>System.</a:t>
            </a:r>
            <a:r>
              <a:rPr lang="en-US" b="1" i="1" dirty="0" err="1"/>
              <a:t>err.println</a:t>
            </a:r>
            <a:r>
              <a:rPr lang="en-US" b="1" i="1" dirty="0"/>
              <a:t>(i);</a:t>
            </a:r>
          </a:p>
          <a:p>
            <a:r>
              <a:rPr lang="en-US" dirty="0"/>
              <a:t>}</a:t>
            </a:r>
          </a:p>
          <a:p>
            <a:endParaRPr lang="en-US" dirty="0"/>
          </a:p>
          <a:p>
            <a:r>
              <a:rPr lang="en-US" dirty="0"/>
              <a:t>}</a:t>
            </a:r>
          </a:p>
          <a:p>
            <a:r>
              <a:rPr lang="en-US" dirty="0"/>
              <a:t>}</a:t>
            </a:r>
          </a:p>
          <a:p>
            <a:r>
              <a:rPr lang="en-US" b="1" dirty="0"/>
              <a:t>public class </a:t>
            </a:r>
            <a:r>
              <a:rPr lang="en-US" b="1" dirty="0" err="1"/>
              <a:t>ThreadDemp</a:t>
            </a:r>
            <a:r>
              <a:rPr lang="en-US" b="1" dirty="0"/>
              <a:t>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r>
              <a:rPr lang="en-US" dirty="0"/>
              <a:t>// Need to create an object to my Thread class</a:t>
            </a:r>
          </a:p>
          <a:p>
            <a:r>
              <a:rPr lang="en-US" dirty="0" err="1"/>
              <a:t>MyThread</a:t>
            </a:r>
            <a:r>
              <a:rPr lang="en-US" dirty="0"/>
              <a:t> thread = </a:t>
            </a:r>
            <a:r>
              <a:rPr lang="en-US" b="1" dirty="0"/>
              <a:t>new </a:t>
            </a:r>
            <a:r>
              <a:rPr lang="en-US" b="1" dirty="0" err="1"/>
              <a:t>MyThread</a:t>
            </a:r>
            <a:r>
              <a:rPr lang="en-US" b="1" dirty="0"/>
              <a:t>();</a:t>
            </a:r>
          </a:p>
          <a:p>
            <a:endParaRPr lang="en-US" dirty="0"/>
          </a:p>
          <a:p>
            <a:r>
              <a:rPr lang="en-US" dirty="0"/>
              <a:t>// Thread class object and attach to our </a:t>
            </a:r>
            <a:r>
              <a:rPr lang="en-US" dirty="0" err="1"/>
              <a:t>MyThread</a:t>
            </a:r>
            <a:r>
              <a:rPr lang="en-US" dirty="0"/>
              <a:t> class.</a:t>
            </a:r>
          </a:p>
          <a:p>
            <a:r>
              <a:rPr lang="en-US" dirty="0"/>
              <a:t>Thread t= </a:t>
            </a:r>
            <a:r>
              <a:rPr lang="en-US" b="1" dirty="0"/>
              <a:t>new Thread(thread);</a:t>
            </a:r>
          </a:p>
          <a:p>
            <a:r>
              <a:rPr lang="en-US" dirty="0"/>
              <a:t>// will execute the code in run.</a:t>
            </a:r>
          </a:p>
          <a:p>
            <a:r>
              <a:rPr lang="en-US" dirty="0" err="1"/>
              <a:t>t.start</a:t>
            </a:r>
            <a:r>
              <a:rPr lang="en-US" dirty="0"/>
              <a:t>();</a:t>
            </a:r>
          </a:p>
          <a:p>
            <a:endParaRPr lang="en-US" dirty="0"/>
          </a:p>
          <a:p>
            <a:r>
              <a:rPr lang="en-US" dirty="0"/>
              <a:t>}</a:t>
            </a:r>
          </a:p>
          <a:p>
            <a:endParaRPr lang="en-US" dirty="0"/>
          </a:p>
          <a:p>
            <a:r>
              <a:rPr lang="en-US" dirty="0"/>
              <a:t>}</a:t>
            </a:r>
          </a:p>
        </p:txBody>
      </p:sp>
    </p:spTree>
    <p:extLst>
      <p:ext uri="{BB962C8B-B14F-4D97-AF65-F5344CB8AC3E}">
        <p14:creationId xmlns:p14="http://schemas.microsoft.com/office/powerpoint/2010/main" val="39261739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Terminating the thread</a:t>
            </a:r>
            <a:endParaRPr lang="en-US" dirty="0"/>
          </a:p>
        </p:txBody>
      </p:sp>
      <p:sp>
        <p:nvSpPr>
          <p:cNvPr id="3" name="Content Placeholder 2"/>
          <p:cNvSpPr>
            <a:spLocks noGrp="1"/>
          </p:cNvSpPr>
          <p:nvPr>
            <p:ph idx="1"/>
          </p:nvPr>
        </p:nvSpPr>
        <p:spPr/>
        <p:txBody>
          <a:bodyPr>
            <a:normAutofit fontScale="25000" lnSpcReduction="20000"/>
          </a:bodyPr>
          <a:lstStyle/>
          <a:p>
            <a:r>
              <a:rPr lang="en-US" b="1" dirty="0"/>
              <a:t>package com.examples.edu;</a:t>
            </a:r>
          </a:p>
          <a:p>
            <a:endParaRPr lang="en-US" dirty="0"/>
          </a:p>
          <a:p>
            <a:r>
              <a:rPr lang="en-US" b="1" dirty="0"/>
              <a:t>import </a:t>
            </a:r>
            <a:r>
              <a:rPr lang="en-US" b="1" dirty="0" err="1"/>
              <a:t>java.io.IOException</a:t>
            </a:r>
            <a:r>
              <a:rPr lang="en-US" b="1" dirty="0"/>
              <a:t>;</a:t>
            </a:r>
          </a:p>
          <a:p>
            <a:endParaRPr lang="en-US" dirty="0"/>
          </a:p>
          <a:p>
            <a:r>
              <a:rPr lang="en-US" b="1" dirty="0"/>
              <a:t>class </a:t>
            </a:r>
            <a:r>
              <a:rPr lang="en-US" b="1" dirty="0" err="1"/>
              <a:t>MyThread</a:t>
            </a:r>
            <a:r>
              <a:rPr lang="en-US" b="1" dirty="0"/>
              <a:t> extends Thread</a:t>
            </a:r>
          </a:p>
          <a:p>
            <a:r>
              <a:rPr lang="en-US" dirty="0"/>
              <a:t>{</a:t>
            </a:r>
          </a:p>
          <a:p>
            <a:r>
              <a:rPr lang="en-US" dirty="0"/>
              <a:t>// this code only it get executed</a:t>
            </a:r>
          </a:p>
          <a:p>
            <a:r>
              <a:rPr lang="en-US" b="1" dirty="0" err="1"/>
              <a:t>boolean</a:t>
            </a:r>
            <a:r>
              <a:rPr lang="en-US" b="1" dirty="0"/>
              <a:t> stop= false;</a:t>
            </a:r>
          </a:p>
          <a:p>
            <a:r>
              <a:rPr lang="en-US" b="1" dirty="0"/>
              <a:t>public void run()</a:t>
            </a:r>
          </a:p>
          <a:p>
            <a:endParaRPr lang="en-US" dirty="0"/>
          </a:p>
          <a:p>
            <a:r>
              <a:rPr lang="en-US" dirty="0"/>
              <a:t>{</a:t>
            </a:r>
          </a:p>
          <a:p>
            <a:r>
              <a:rPr lang="en-US" b="1" dirty="0"/>
              <a:t>for(</a:t>
            </a:r>
            <a:r>
              <a:rPr lang="en-US" b="1" dirty="0" err="1"/>
              <a:t>int</a:t>
            </a:r>
            <a:r>
              <a:rPr lang="en-US" b="1" dirty="0"/>
              <a:t> i=0;i&lt;1000000;i++)</a:t>
            </a:r>
          </a:p>
          <a:p>
            <a:r>
              <a:rPr lang="en-US" dirty="0"/>
              <a:t>{</a:t>
            </a:r>
          </a:p>
          <a:p>
            <a:r>
              <a:rPr lang="en-US" dirty="0" err="1"/>
              <a:t>System.</a:t>
            </a:r>
            <a:r>
              <a:rPr lang="en-US" b="1" i="1" dirty="0" err="1"/>
              <a:t>out.println</a:t>
            </a:r>
            <a:r>
              <a:rPr lang="en-US" b="1" i="1" dirty="0"/>
              <a:t>(i);</a:t>
            </a:r>
          </a:p>
          <a:p>
            <a:r>
              <a:rPr lang="en-US" b="1" dirty="0"/>
              <a:t>if(stop)</a:t>
            </a:r>
          </a:p>
          <a:p>
            <a:r>
              <a:rPr lang="en-US" b="1" dirty="0"/>
              <a:t>return; // come out of run</a:t>
            </a:r>
          </a:p>
          <a:p>
            <a:r>
              <a:rPr lang="en-US" dirty="0"/>
              <a:t>}</a:t>
            </a:r>
          </a:p>
          <a:p>
            <a:endParaRPr lang="en-US" dirty="0"/>
          </a:p>
          <a:p>
            <a:endParaRPr lang="en-US" dirty="0"/>
          </a:p>
          <a:p>
            <a:r>
              <a:rPr lang="en-US" dirty="0"/>
              <a:t>}</a:t>
            </a:r>
          </a:p>
          <a:p>
            <a:r>
              <a:rPr lang="en-US" dirty="0"/>
              <a:t>}</a:t>
            </a:r>
          </a:p>
          <a:p>
            <a:r>
              <a:rPr lang="en-US" b="1" dirty="0"/>
              <a:t>public class </a:t>
            </a:r>
            <a:r>
              <a:rPr lang="en-US" b="1" dirty="0" err="1"/>
              <a:t>ThreadDemp</a:t>
            </a:r>
            <a:r>
              <a:rPr lang="en-US" b="1" dirty="0"/>
              <a:t> {</a:t>
            </a:r>
          </a:p>
          <a:p>
            <a:endParaRPr lang="en-US" dirty="0"/>
          </a:p>
          <a:p>
            <a:r>
              <a:rPr lang="en-US" b="1" dirty="0"/>
              <a:t>public static void main(String[] </a:t>
            </a:r>
            <a:r>
              <a:rPr lang="en-US" b="1" dirty="0" err="1"/>
              <a:t>args</a:t>
            </a:r>
            <a:r>
              <a:rPr lang="en-US" b="1" dirty="0"/>
              <a:t>)throws </a:t>
            </a:r>
            <a:r>
              <a:rPr lang="en-US" b="1" dirty="0" err="1"/>
              <a:t>IOException</a:t>
            </a:r>
            <a:r>
              <a:rPr lang="en-US" b="1" dirty="0"/>
              <a:t> {</a:t>
            </a:r>
          </a:p>
          <a:p>
            <a:r>
              <a:rPr lang="en-US" dirty="0"/>
              <a:t>// </a:t>
            </a:r>
            <a:r>
              <a:rPr lang="en-US" b="1" dirty="0"/>
              <a:t>TODO Auto-generated method stub</a:t>
            </a:r>
          </a:p>
          <a:p>
            <a:r>
              <a:rPr lang="en-US" dirty="0"/>
              <a:t>// Need to create an object to my Thread class</a:t>
            </a:r>
          </a:p>
          <a:p>
            <a:r>
              <a:rPr lang="en-US" dirty="0" err="1"/>
              <a:t>MyThread</a:t>
            </a:r>
            <a:r>
              <a:rPr lang="en-US" dirty="0"/>
              <a:t> thread = </a:t>
            </a:r>
            <a:r>
              <a:rPr lang="en-US" b="1" dirty="0"/>
              <a:t>new </a:t>
            </a:r>
            <a:r>
              <a:rPr lang="en-US" b="1" dirty="0" err="1"/>
              <a:t>MyThread</a:t>
            </a:r>
            <a:r>
              <a:rPr lang="en-US" b="1" dirty="0"/>
              <a:t>();</a:t>
            </a:r>
          </a:p>
          <a:p>
            <a:endParaRPr lang="en-US" dirty="0"/>
          </a:p>
          <a:p>
            <a:r>
              <a:rPr lang="en-US" dirty="0"/>
              <a:t>// Thread class object and attach to our </a:t>
            </a:r>
            <a:r>
              <a:rPr lang="en-US" dirty="0" err="1"/>
              <a:t>MyThread</a:t>
            </a:r>
            <a:r>
              <a:rPr lang="en-US" dirty="0"/>
              <a:t> class.</a:t>
            </a:r>
          </a:p>
          <a:p>
            <a:r>
              <a:rPr lang="en-US" dirty="0"/>
              <a:t>Thread t= </a:t>
            </a:r>
            <a:r>
              <a:rPr lang="en-US" b="1" dirty="0"/>
              <a:t>new Thread(thread);</a:t>
            </a:r>
          </a:p>
          <a:p>
            <a:r>
              <a:rPr lang="en-US" dirty="0"/>
              <a:t>// will execute the code in run.</a:t>
            </a:r>
          </a:p>
          <a:p>
            <a:r>
              <a:rPr lang="en-US" dirty="0" err="1"/>
              <a:t>t.start</a:t>
            </a:r>
            <a:r>
              <a:rPr lang="en-US" dirty="0"/>
              <a:t>();</a:t>
            </a:r>
          </a:p>
          <a:p>
            <a:r>
              <a:rPr lang="en-US" dirty="0" err="1"/>
              <a:t>System.</a:t>
            </a:r>
            <a:r>
              <a:rPr lang="en-US" b="1" i="1" dirty="0" err="1"/>
              <a:t>in.read</a:t>
            </a:r>
            <a:r>
              <a:rPr lang="en-US" b="1" i="1" dirty="0"/>
              <a:t>();</a:t>
            </a:r>
          </a:p>
          <a:p>
            <a:r>
              <a:rPr lang="en-US" dirty="0" err="1"/>
              <a:t>thread.stop</a:t>
            </a:r>
            <a:r>
              <a:rPr lang="en-US" dirty="0"/>
              <a:t>=</a:t>
            </a:r>
            <a:r>
              <a:rPr lang="en-US" b="1" dirty="0"/>
              <a:t>true;</a:t>
            </a:r>
          </a:p>
          <a:p>
            <a:endParaRPr lang="en-US" dirty="0"/>
          </a:p>
          <a:p>
            <a:r>
              <a:rPr lang="en-US" dirty="0"/>
              <a:t>}</a:t>
            </a:r>
          </a:p>
          <a:p>
            <a:endParaRPr lang="en-US" dirty="0"/>
          </a:p>
          <a:p>
            <a:r>
              <a:rPr lang="en-US" dirty="0"/>
              <a:t>}</a:t>
            </a:r>
          </a:p>
          <a:p>
            <a:endParaRPr lang="en-US" dirty="0"/>
          </a:p>
        </p:txBody>
      </p:sp>
    </p:spTree>
    <p:extLst>
      <p:ext uri="{BB962C8B-B14F-4D97-AF65-F5344CB8AC3E}">
        <p14:creationId xmlns:p14="http://schemas.microsoft.com/office/powerpoint/2010/main" val="9439900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600"/>
            <a:ext cx="8229600" cy="46038"/>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381000"/>
            <a:ext cx="8229600" cy="6248400"/>
          </a:xfrm>
        </p:spPr>
        <p:txBody>
          <a:bodyPr>
            <a:normAutofit fontScale="47500" lnSpcReduction="20000"/>
          </a:bodyPr>
          <a:lstStyle/>
          <a:p>
            <a:r>
              <a:rPr lang="en-US" b="1" u="sng" dirty="0"/>
              <a:t>Thread API</a:t>
            </a:r>
            <a:r>
              <a:rPr lang="en-US" dirty="0"/>
              <a:t>:</a:t>
            </a:r>
          </a:p>
          <a:p>
            <a:r>
              <a:rPr lang="en-US" dirty="0"/>
              <a:t>public static final </a:t>
            </a:r>
            <a:r>
              <a:rPr lang="en-US" dirty="0" err="1"/>
              <a:t>int</a:t>
            </a:r>
            <a:r>
              <a:rPr lang="en-US" dirty="0"/>
              <a:t> MAX_PRIORITY (10);</a:t>
            </a:r>
          </a:p>
          <a:p>
            <a:r>
              <a:rPr lang="en-US" dirty="0"/>
              <a:t>public static final </a:t>
            </a:r>
            <a:r>
              <a:rPr lang="en-US" dirty="0" err="1"/>
              <a:t>int</a:t>
            </a:r>
            <a:r>
              <a:rPr lang="en-US" dirty="0"/>
              <a:t> MIN_PRIORITY (1);</a:t>
            </a:r>
          </a:p>
          <a:p>
            <a:r>
              <a:rPr lang="en-US" dirty="0"/>
              <a:t>public static final </a:t>
            </a:r>
            <a:r>
              <a:rPr lang="en-US" dirty="0" err="1"/>
              <a:t>int</a:t>
            </a:r>
            <a:r>
              <a:rPr lang="en-US" dirty="0"/>
              <a:t> NORM_PRIORITY (5);</a:t>
            </a:r>
          </a:p>
          <a:p>
            <a:r>
              <a:rPr lang="en-US" dirty="0"/>
              <a:t>The above data members are used for setting the priority to threads are created. By default,</a:t>
            </a:r>
          </a:p>
          <a:p>
            <a:r>
              <a:rPr lang="en-US" dirty="0"/>
              <a:t>whenever a thread is created whose default priority NORM_PRIORITY.</a:t>
            </a:r>
          </a:p>
          <a:p>
            <a:r>
              <a:rPr lang="en-US" b="1" u="sng" dirty="0"/>
              <a:t>Constructors</a:t>
            </a:r>
            <a:r>
              <a:rPr lang="en-US" dirty="0"/>
              <a:t>:</a:t>
            </a:r>
          </a:p>
          <a:p>
            <a:r>
              <a:rPr lang="en-US" dirty="0"/>
              <a:t>i) Thread (): With this Constructor we can create an object of the Thread class whose default</a:t>
            </a:r>
          </a:p>
          <a:p>
            <a:r>
              <a:rPr lang="en-US" dirty="0"/>
              <a:t>thread name is Thread-0.</a:t>
            </a:r>
          </a:p>
          <a:p>
            <a:r>
              <a:rPr lang="en-US" dirty="0"/>
              <a:t>For example:</a:t>
            </a:r>
          </a:p>
          <a:p>
            <a:r>
              <a:rPr lang="en-US" dirty="0"/>
              <a:t>Thread t=new Thread ();</a:t>
            </a:r>
          </a:p>
          <a:p>
            <a:r>
              <a:rPr lang="en-US" dirty="0" err="1"/>
              <a:t>System.out.println</a:t>
            </a:r>
            <a:r>
              <a:rPr lang="en-US" dirty="0"/>
              <a:t> (</a:t>
            </a:r>
            <a:r>
              <a:rPr lang="en-US" dirty="0" err="1"/>
              <a:t>t.getName</a:t>
            </a:r>
            <a:r>
              <a:rPr lang="en-US" dirty="0"/>
              <a:t> ());// Thread-0</a:t>
            </a:r>
          </a:p>
          <a:p>
            <a:r>
              <a:rPr lang="en-US" dirty="0"/>
              <a:t>ii) Thread (String): This Constructor is used for creating a thread and we can give the user specified</a:t>
            </a:r>
          </a:p>
          <a:p>
            <a:r>
              <a:rPr lang="en-US" dirty="0"/>
              <a:t>thread name.</a:t>
            </a:r>
          </a:p>
          <a:p>
            <a:endParaRPr lang="en-US" dirty="0" smtClean="0"/>
          </a:p>
          <a:p>
            <a:r>
              <a:rPr lang="en-US" dirty="0" smtClean="0"/>
              <a:t>For </a:t>
            </a:r>
            <a:r>
              <a:rPr lang="en-US" dirty="0"/>
              <a:t>example:</a:t>
            </a:r>
          </a:p>
          <a:p>
            <a:r>
              <a:rPr lang="en-US" dirty="0"/>
              <a:t>Thread t=new Thread (“JAVA”);</a:t>
            </a:r>
          </a:p>
          <a:p>
            <a:r>
              <a:rPr lang="en-US" dirty="0" err="1"/>
              <a:t>t.setName</a:t>
            </a:r>
            <a:r>
              <a:rPr lang="en-US" dirty="0"/>
              <a:t> (“JAVA”);</a:t>
            </a:r>
          </a:p>
          <a:p>
            <a:r>
              <a:rPr lang="en-US" dirty="0" err="1"/>
              <a:t>t.setPriority</a:t>
            </a:r>
            <a:r>
              <a:rPr lang="en-US" dirty="0"/>
              <a:t> (</a:t>
            </a:r>
            <a:r>
              <a:rPr lang="en-US" dirty="0" err="1"/>
              <a:t>Thread.MAX_PRIORITY</a:t>
            </a:r>
            <a:r>
              <a:rPr lang="en-US" dirty="0" smtClean="0"/>
              <a:t>);</a:t>
            </a:r>
          </a:p>
          <a:p>
            <a:endParaRPr lang="en-US" dirty="0"/>
          </a:p>
          <a:p>
            <a:r>
              <a:rPr lang="en-US" dirty="0"/>
              <a:t>iii) Thread (Runnable): This Constructor is used for converting Runnable object into Thread object</a:t>
            </a:r>
          </a:p>
          <a:p>
            <a:r>
              <a:rPr lang="en-US" dirty="0"/>
              <a:t>for entering into run method of Runnable interface by making use of start method of Thread</a:t>
            </a:r>
          </a:p>
          <a:p>
            <a:r>
              <a:rPr lang="en-US" dirty="0"/>
              <a:t>class without giving thread name.</a:t>
            </a:r>
          </a:p>
          <a:p>
            <a:r>
              <a:rPr lang="en-US" dirty="0"/>
              <a:t>iv) Thread (Runnable, String): This Constructor is similar to above Constructor but we give thread</a:t>
            </a:r>
          </a:p>
          <a:p>
            <a:r>
              <a:rPr lang="en-US" dirty="0"/>
              <a:t>name through this Constructor.</a:t>
            </a:r>
          </a:p>
          <a:p>
            <a:r>
              <a:rPr lang="en-US" dirty="0"/>
              <a:t>Instance methods:</a:t>
            </a:r>
          </a:p>
          <a:p>
            <a:r>
              <a:rPr lang="en-US" dirty="0"/>
              <a:t>public final void </a:t>
            </a:r>
            <a:r>
              <a:rPr lang="en-US" dirty="0" err="1"/>
              <a:t>setName</a:t>
            </a:r>
            <a:r>
              <a:rPr lang="en-US" dirty="0"/>
              <a:t> (String)</a:t>
            </a:r>
          </a:p>
        </p:txBody>
      </p:sp>
    </p:spTree>
    <p:extLst>
      <p:ext uri="{BB962C8B-B14F-4D97-AF65-F5344CB8AC3E}">
        <p14:creationId xmlns:p14="http://schemas.microsoft.com/office/powerpoint/2010/main" val="3442314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questions</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US" sz="2800" dirty="0" smtClean="0"/>
              <a:t>What is the difference between ‘extends and implements Runnable? Which one is advantageous?</a:t>
            </a:r>
          </a:p>
          <a:p>
            <a:r>
              <a:rPr lang="en-US" sz="2800" dirty="0" smtClean="0"/>
              <a:t>Both are functionally same. But when we write extends </a:t>
            </a:r>
            <a:r>
              <a:rPr lang="en-US" sz="2800" dirty="0"/>
              <a:t>T</a:t>
            </a:r>
            <a:r>
              <a:rPr lang="en-US" sz="2800" dirty="0" smtClean="0"/>
              <a:t>hread, there is no scope to extend another class.(No multiple inheritance supported)</a:t>
            </a:r>
          </a:p>
          <a:p>
            <a:r>
              <a:rPr lang="en-US" sz="2800" dirty="0" smtClean="0"/>
              <a:t>Class </a:t>
            </a:r>
            <a:r>
              <a:rPr lang="en-US" sz="2800" dirty="0" err="1" smtClean="0"/>
              <a:t>Myclass</a:t>
            </a:r>
            <a:r>
              <a:rPr lang="en-US" sz="2800" dirty="0" smtClean="0"/>
              <a:t> extends Thread, Another class //invalid.</a:t>
            </a:r>
          </a:p>
          <a:p>
            <a:r>
              <a:rPr lang="en-US" sz="2800" dirty="0" smtClean="0"/>
              <a:t>Runnable, still there is scope to extend another class.</a:t>
            </a:r>
          </a:p>
          <a:p>
            <a:r>
              <a:rPr lang="en-US" sz="2800" dirty="0" smtClean="0"/>
              <a:t>So Runnable interface definitely advantageous.</a:t>
            </a:r>
            <a:endParaRPr lang="en-US" sz="2800" dirty="0"/>
          </a:p>
        </p:txBody>
      </p:sp>
    </p:spTree>
    <p:extLst>
      <p:ext uri="{BB962C8B-B14F-4D97-AF65-F5344CB8AC3E}">
        <p14:creationId xmlns:p14="http://schemas.microsoft.com/office/powerpoint/2010/main" val="6574582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Tasking using a Thread </a:t>
            </a:r>
            <a:endParaRPr lang="en-US" dirty="0"/>
          </a:p>
        </p:txBody>
      </p:sp>
      <p:sp>
        <p:nvSpPr>
          <p:cNvPr id="3" name="Content Placeholder 2"/>
          <p:cNvSpPr>
            <a:spLocks noGrp="1"/>
          </p:cNvSpPr>
          <p:nvPr>
            <p:ph idx="1"/>
          </p:nvPr>
        </p:nvSpPr>
        <p:spPr>
          <a:xfrm>
            <a:off x="457200" y="1219200"/>
            <a:ext cx="8229600" cy="5486400"/>
          </a:xfrm>
        </p:spPr>
        <p:txBody>
          <a:bodyPr>
            <a:normAutofit fontScale="85000" lnSpcReduction="20000"/>
          </a:bodyPr>
          <a:lstStyle/>
          <a:p>
            <a:r>
              <a:rPr lang="en-US" dirty="0" smtClean="0"/>
              <a:t>A thread can be employed to execute one task at a time. Suppose there are 3 tasks to be executed.</a:t>
            </a:r>
          </a:p>
          <a:p>
            <a:r>
              <a:rPr lang="en-US" dirty="0" smtClean="0"/>
              <a:t>We can create a thread and pass the 3 task one by one to the thread.</a:t>
            </a:r>
          </a:p>
          <a:p>
            <a:r>
              <a:rPr lang="en-US" dirty="0" smtClean="0"/>
              <a:t>For this purpose, we can write all these tasks separately in separate methods.  Task 1,2,3. these methods should be called from run() method, one by one.</a:t>
            </a:r>
          </a:p>
          <a:p>
            <a:r>
              <a:rPr lang="en-US" dirty="0" smtClean="0"/>
              <a:t>Remember executes only the code which is inside the run() method. It can never execute other methods unless they are called from run().</a:t>
            </a:r>
          </a:p>
          <a:p>
            <a:r>
              <a:rPr lang="en-US" dirty="0" smtClean="0"/>
              <a:t>*** which method is executed by the thread by default?</a:t>
            </a:r>
          </a:p>
          <a:p>
            <a:r>
              <a:rPr lang="en-US" dirty="0"/>
              <a:t> </a:t>
            </a:r>
            <a:r>
              <a:rPr lang="en-US" dirty="0" smtClean="0"/>
              <a:t>public void run() method.</a:t>
            </a:r>
            <a:endParaRPr lang="en-US" dirty="0"/>
          </a:p>
        </p:txBody>
      </p:sp>
    </p:spTree>
    <p:extLst>
      <p:ext uri="{BB962C8B-B14F-4D97-AF65-F5344CB8AC3E}">
        <p14:creationId xmlns:p14="http://schemas.microsoft.com/office/powerpoint/2010/main" val="31459975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Tasking using a Thread </a:t>
            </a:r>
          </a:p>
        </p:txBody>
      </p:sp>
      <p:sp>
        <p:nvSpPr>
          <p:cNvPr id="3" name="Content Placeholder 2"/>
          <p:cNvSpPr>
            <a:spLocks noGrp="1"/>
          </p:cNvSpPr>
          <p:nvPr>
            <p:ph idx="1"/>
          </p:nvPr>
        </p:nvSpPr>
        <p:spPr/>
        <p:txBody>
          <a:bodyPr>
            <a:normAutofit fontScale="25000" lnSpcReduction="20000"/>
          </a:bodyPr>
          <a:lstStyle/>
          <a:p>
            <a:r>
              <a:rPr lang="en-US" b="1" dirty="0"/>
              <a:t>package com.multiThreading.edu;</a:t>
            </a:r>
          </a:p>
          <a:p>
            <a:endParaRPr lang="en-US" dirty="0"/>
          </a:p>
          <a:p>
            <a:endParaRPr lang="en-US" dirty="0"/>
          </a:p>
          <a:p>
            <a:r>
              <a:rPr lang="en-US" b="1" dirty="0"/>
              <a:t>class MyThread1 extends Thread{</a:t>
            </a:r>
          </a:p>
          <a:p>
            <a:endParaRPr lang="en-US" dirty="0"/>
          </a:p>
          <a:p>
            <a:r>
              <a:rPr lang="en-US" b="1" dirty="0"/>
              <a:t>public void  run() {</a:t>
            </a:r>
          </a:p>
          <a:p>
            <a:endParaRPr lang="en-US" dirty="0"/>
          </a:p>
          <a:p>
            <a:r>
              <a:rPr lang="en-US" dirty="0"/>
              <a:t>// executes the task one by one</a:t>
            </a:r>
          </a:p>
          <a:p>
            <a:r>
              <a:rPr lang="en-US" dirty="0"/>
              <a:t>task1();</a:t>
            </a:r>
          </a:p>
          <a:p>
            <a:r>
              <a:rPr lang="en-US" dirty="0"/>
              <a:t>task2();</a:t>
            </a:r>
          </a:p>
          <a:p>
            <a:r>
              <a:rPr lang="en-US" dirty="0"/>
              <a:t>task3();</a:t>
            </a:r>
          </a:p>
          <a:p>
            <a:endParaRPr lang="en-US" dirty="0"/>
          </a:p>
          <a:p>
            <a:r>
              <a:rPr lang="en-US" dirty="0"/>
              <a:t>}</a:t>
            </a:r>
          </a:p>
          <a:p>
            <a:endParaRPr lang="en-US" dirty="0"/>
          </a:p>
          <a:p>
            <a:r>
              <a:rPr lang="en-US" dirty="0"/>
              <a:t> </a:t>
            </a:r>
            <a:r>
              <a:rPr lang="en-US" b="1" dirty="0"/>
              <a:t>void task3() {</a:t>
            </a:r>
          </a:p>
          <a:p>
            <a:r>
              <a:rPr lang="en-US" dirty="0"/>
              <a:t>// </a:t>
            </a:r>
            <a:r>
              <a:rPr lang="en-US" b="1" dirty="0"/>
              <a:t>TODO Auto-generated method stub</a:t>
            </a:r>
          </a:p>
          <a:p>
            <a:r>
              <a:rPr lang="en-US" dirty="0" err="1"/>
              <a:t>System.</a:t>
            </a:r>
            <a:r>
              <a:rPr lang="en-US" b="1" i="1" dirty="0" err="1"/>
              <a:t>out.println</a:t>
            </a:r>
            <a:r>
              <a:rPr lang="en-US" b="1" i="1" dirty="0"/>
              <a:t>("This is Task 3");</a:t>
            </a:r>
          </a:p>
          <a:p>
            <a:r>
              <a:rPr lang="en-US" dirty="0"/>
              <a:t>}</a:t>
            </a:r>
          </a:p>
          <a:p>
            <a:endParaRPr lang="en-US" dirty="0"/>
          </a:p>
          <a:p>
            <a:r>
              <a:rPr lang="en-US" dirty="0"/>
              <a:t> </a:t>
            </a:r>
            <a:r>
              <a:rPr lang="en-US" b="1" dirty="0"/>
              <a:t>void task2() {</a:t>
            </a:r>
          </a:p>
          <a:p>
            <a:r>
              <a:rPr lang="en-US" dirty="0"/>
              <a:t>// </a:t>
            </a:r>
            <a:r>
              <a:rPr lang="en-US" b="1" dirty="0"/>
              <a:t>TODO Auto-generated method stub</a:t>
            </a:r>
          </a:p>
          <a:p>
            <a:r>
              <a:rPr lang="en-US" dirty="0"/>
              <a:t> </a:t>
            </a:r>
            <a:r>
              <a:rPr lang="en-US" dirty="0" err="1"/>
              <a:t>System.</a:t>
            </a:r>
            <a:r>
              <a:rPr lang="en-US" b="1" i="1" dirty="0" err="1"/>
              <a:t>out.println</a:t>
            </a:r>
            <a:r>
              <a:rPr lang="en-US" b="1" i="1" dirty="0"/>
              <a:t>("This is Task 2");</a:t>
            </a:r>
          </a:p>
          <a:p>
            <a:r>
              <a:rPr lang="en-US" dirty="0"/>
              <a:t>}</a:t>
            </a:r>
          </a:p>
          <a:p>
            <a:endParaRPr lang="en-US" dirty="0"/>
          </a:p>
          <a:p>
            <a:r>
              <a:rPr lang="en-US" dirty="0"/>
              <a:t> </a:t>
            </a:r>
            <a:r>
              <a:rPr lang="en-US" b="1" dirty="0"/>
              <a:t>void task1() {</a:t>
            </a:r>
          </a:p>
          <a:p>
            <a:r>
              <a:rPr lang="en-US" dirty="0"/>
              <a:t>// </a:t>
            </a:r>
            <a:r>
              <a:rPr lang="en-US" b="1" dirty="0"/>
              <a:t>TODO Auto-generated method stub</a:t>
            </a:r>
          </a:p>
          <a:p>
            <a:r>
              <a:rPr lang="en-US" dirty="0"/>
              <a:t> </a:t>
            </a:r>
            <a:r>
              <a:rPr lang="en-US" dirty="0" err="1"/>
              <a:t>System.</a:t>
            </a:r>
            <a:r>
              <a:rPr lang="en-US" b="1" i="1" dirty="0" err="1"/>
              <a:t>out.println</a:t>
            </a:r>
            <a:r>
              <a:rPr lang="en-US" b="1" i="1" dirty="0"/>
              <a:t>("This is Task 1");</a:t>
            </a:r>
          </a:p>
          <a:p>
            <a:r>
              <a:rPr lang="en-US" dirty="0"/>
              <a:t>}</a:t>
            </a:r>
          </a:p>
          <a:p>
            <a:r>
              <a:rPr lang="en-US" dirty="0"/>
              <a:t>}</a:t>
            </a:r>
          </a:p>
          <a:p>
            <a:r>
              <a:rPr lang="en-US" b="1" dirty="0"/>
              <a:t>public class </a:t>
            </a:r>
            <a:r>
              <a:rPr lang="en-US" b="1" dirty="0" err="1"/>
              <a:t>Single_Tasking</a:t>
            </a:r>
            <a:r>
              <a:rPr lang="en-US" b="1" dirty="0"/>
              <a:t> {</a:t>
            </a:r>
          </a:p>
          <a:p>
            <a:endParaRPr lang="en-US" dirty="0"/>
          </a:p>
          <a:p>
            <a:r>
              <a:rPr lang="en-US" b="1" dirty="0"/>
              <a:t>public static void main(String[] </a:t>
            </a:r>
            <a:r>
              <a:rPr lang="en-US" b="1" dirty="0" err="1"/>
              <a:t>args</a:t>
            </a:r>
            <a:r>
              <a:rPr lang="en-US" b="1" dirty="0"/>
              <a:t>) {</a:t>
            </a:r>
          </a:p>
          <a:p>
            <a:r>
              <a:rPr lang="en-US" dirty="0"/>
              <a:t>// create an object.</a:t>
            </a:r>
          </a:p>
          <a:p>
            <a:r>
              <a:rPr lang="en-US" dirty="0"/>
              <a:t>MyThread1 thread = </a:t>
            </a:r>
            <a:r>
              <a:rPr lang="en-US" b="1" dirty="0"/>
              <a:t>new MyThread1();</a:t>
            </a:r>
          </a:p>
          <a:p>
            <a:endParaRPr lang="en-US" dirty="0"/>
          </a:p>
          <a:p>
            <a:endParaRPr lang="en-US" dirty="0"/>
          </a:p>
          <a:p>
            <a:r>
              <a:rPr lang="en-US" dirty="0"/>
              <a:t>Thread t= </a:t>
            </a:r>
            <a:r>
              <a:rPr lang="en-US" b="1" dirty="0"/>
              <a:t>new Thread(thread);</a:t>
            </a:r>
          </a:p>
          <a:p>
            <a:r>
              <a:rPr lang="en-US" dirty="0" err="1"/>
              <a:t>t.start</a:t>
            </a:r>
            <a:r>
              <a:rPr lang="en-US" dirty="0"/>
              <a:t>();</a:t>
            </a:r>
          </a:p>
          <a:p>
            <a:endParaRPr lang="en-US" dirty="0"/>
          </a:p>
          <a:p>
            <a:r>
              <a:rPr lang="en-US" dirty="0"/>
              <a:t>}</a:t>
            </a:r>
          </a:p>
          <a:p>
            <a:endParaRPr lang="en-US" dirty="0"/>
          </a:p>
          <a:p>
            <a:r>
              <a:rPr lang="en-US" dirty="0"/>
              <a:t>}</a:t>
            </a:r>
          </a:p>
        </p:txBody>
      </p:sp>
    </p:spTree>
    <p:extLst>
      <p:ext uri="{BB962C8B-B14F-4D97-AF65-F5344CB8AC3E}">
        <p14:creationId xmlns:p14="http://schemas.microsoft.com/office/powerpoint/2010/main" val="6048440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err="1" smtClean="0"/>
              <a:t>Mutli</a:t>
            </a:r>
            <a:r>
              <a:rPr lang="en-US" dirty="0" smtClean="0"/>
              <a:t> Tasking using thread.</a:t>
            </a:r>
            <a:endParaRPr lang="en-US" dirty="0"/>
          </a:p>
        </p:txBody>
      </p:sp>
      <p:sp>
        <p:nvSpPr>
          <p:cNvPr id="3" name="Content Placeholder 2"/>
          <p:cNvSpPr>
            <a:spLocks noGrp="1"/>
          </p:cNvSpPr>
          <p:nvPr>
            <p:ph idx="1"/>
          </p:nvPr>
        </p:nvSpPr>
        <p:spPr>
          <a:xfrm>
            <a:off x="457200" y="990600"/>
            <a:ext cx="8229600" cy="5135563"/>
          </a:xfrm>
        </p:spPr>
        <p:txBody>
          <a:bodyPr/>
          <a:lstStyle/>
          <a:p>
            <a:r>
              <a:rPr lang="en-US" dirty="0" smtClean="0"/>
              <a:t>In multitasking, several tasks are executed at a time. </a:t>
            </a:r>
          </a:p>
          <a:p>
            <a:r>
              <a:rPr lang="en-US" dirty="0" smtClean="0"/>
              <a:t>For this purpose, we need more than one thread.</a:t>
            </a:r>
          </a:p>
          <a:p>
            <a:r>
              <a:rPr lang="en-US" dirty="0" smtClean="0"/>
              <a:t>For example, to perform 2 tasks, we can take 2 threads and attach them to the 2 tasks.</a:t>
            </a:r>
          </a:p>
          <a:p>
            <a:r>
              <a:rPr lang="en-US" dirty="0" smtClean="0"/>
              <a:t>Then those tasks are simultaneously executed by the two threads. Using more than one thread is called “</a:t>
            </a:r>
            <a:r>
              <a:rPr lang="en-US" smtClean="0"/>
              <a:t>Multi Threading”.</a:t>
            </a:r>
            <a:endParaRPr lang="en-US" dirty="0"/>
          </a:p>
        </p:txBody>
      </p:sp>
    </p:spTree>
    <p:extLst>
      <p:ext uri="{BB962C8B-B14F-4D97-AF65-F5344CB8AC3E}">
        <p14:creationId xmlns:p14="http://schemas.microsoft.com/office/powerpoint/2010/main" val="4354988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 Tasking using Threads</a:t>
            </a:r>
            <a:endParaRPr lang="en-US" dirty="0"/>
          </a:p>
        </p:txBody>
      </p:sp>
      <p:sp>
        <p:nvSpPr>
          <p:cNvPr id="3" name="Content Placeholder 2"/>
          <p:cNvSpPr>
            <a:spLocks noGrp="1"/>
          </p:cNvSpPr>
          <p:nvPr>
            <p:ph idx="1"/>
          </p:nvPr>
        </p:nvSpPr>
        <p:spPr/>
        <p:txBody>
          <a:bodyPr>
            <a:normAutofit fontScale="25000" lnSpcReduction="20000"/>
          </a:bodyPr>
          <a:lstStyle/>
          <a:p>
            <a:r>
              <a:rPr lang="en-US" b="1" dirty="0"/>
              <a:t>package com.multiThreading.edu;</a:t>
            </a:r>
          </a:p>
          <a:p>
            <a:endParaRPr lang="en-US" dirty="0"/>
          </a:p>
          <a:p>
            <a:endParaRPr lang="en-US" dirty="0"/>
          </a:p>
          <a:p>
            <a:r>
              <a:rPr lang="en-US" b="1" dirty="0"/>
              <a:t>class MyThread2 implements Runnable</a:t>
            </a:r>
          </a:p>
          <a:p>
            <a:r>
              <a:rPr lang="en-US" dirty="0"/>
              <a:t>{</a:t>
            </a:r>
          </a:p>
          <a:p>
            <a:r>
              <a:rPr lang="en-US" dirty="0"/>
              <a:t>String </a:t>
            </a:r>
            <a:r>
              <a:rPr lang="en-US" dirty="0" err="1"/>
              <a:t>str</a:t>
            </a:r>
            <a:r>
              <a:rPr lang="en-US" dirty="0"/>
              <a:t>;</a:t>
            </a:r>
          </a:p>
          <a:p>
            <a:r>
              <a:rPr lang="en-US" b="1" dirty="0"/>
              <a:t>public MyThread2(String </a:t>
            </a:r>
            <a:r>
              <a:rPr lang="en-US" b="1" dirty="0" err="1"/>
              <a:t>str</a:t>
            </a:r>
            <a:r>
              <a:rPr lang="en-US" b="1" dirty="0"/>
              <a:t>) {</a:t>
            </a:r>
          </a:p>
          <a:p>
            <a:r>
              <a:rPr lang="en-US" b="1" dirty="0" err="1"/>
              <a:t>this.str</a:t>
            </a:r>
            <a:r>
              <a:rPr lang="en-US" b="1" dirty="0"/>
              <a:t>=</a:t>
            </a:r>
            <a:r>
              <a:rPr lang="en-US" b="1" dirty="0" err="1"/>
              <a:t>str</a:t>
            </a:r>
            <a:r>
              <a:rPr lang="en-US" b="1" dirty="0"/>
              <a:t>;</a:t>
            </a:r>
          </a:p>
          <a:p>
            <a:r>
              <a:rPr lang="en-US" dirty="0"/>
              <a:t>}</a:t>
            </a:r>
          </a:p>
          <a:p>
            <a:r>
              <a:rPr lang="en-US" dirty="0"/>
              <a:t>@Override</a:t>
            </a:r>
          </a:p>
          <a:p>
            <a:r>
              <a:rPr lang="en-US" b="1" dirty="0"/>
              <a:t>public void run() {</a:t>
            </a:r>
          </a:p>
          <a:p>
            <a:r>
              <a:rPr lang="en-US" dirty="0"/>
              <a:t>// </a:t>
            </a:r>
            <a:r>
              <a:rPr lang="en-US" b="1" dirty="0"/>
              <a:t>TODO Auto-generated method stub</a:t>
            </a:r>
          </a:p>
          <a:p>
            <a:r>
              <a:rPr lang="en-US" b="1" dirty="0"/>
              <a:t>for(</a:t>
            </a:r>
            <a:r>
              <a:rPr lang="en-US" b="1" dirty="0" err="1"/>
              <a:t>int</a:t>
            </a:r>
            <a:r>
              <a:rPr lang="en-US" b="1" dirty="0"/>
              <a:t> i =1;i&lt;=10;i++){</a:t>
            </a:r>
          </a:p>
          <a:p>
            <a:r>
              <a:rPr lang="en-US" dirty="0" err="1"/>
              <a:t>System.</a:t>
            </a:r>
            <a:r>
              <a:rPr lang="en-US" b="1" i="1" dirty="0" err="1"/>
              <a:t>out.println</a:t>
            </a:r>
            <a:r>
              <a:rPr lang="en-US" b="1" i="1" dirty="0"/>
              <a:t>(</a:t>
            </a:r>
            <a:r>
              <a:rPr lang="en-US" b="1" i="1" dirty="0" err="1"/>
              <a:t>str</a:t>
            </a:r>
            <a:r>
              <a:rPr lang="en-US" b="1" i="1" dirty="0"/>
              <a:t>+" : "+i);</a:t>
            </a:r>
          </a:p>
          <a:p>
            <a:r>
              <a:rPr lang="en-US" b="1" dirty="0"/>
              <a:t>try{</a:t>
            </a:r>
          </a:p>
          <a:p>
            <a:r>
              <a:rPr lang="en-US" dirty="0" err="1"/>
              <a:t>Thread.</a:t>
            </a:r>
            <a:r>
              <a:rPr lang="en-US" i="1" dirty="0" err="1"/>
              <a:t>sleep</a:t>
            </a:r>
            <a:r>
              <a:rPr lang="en-US" i="1" dirty="0"/>
              <a:t>(1000);// stop execution for 2000 milliseconds</a:t>
            </a:r>
          </a:p>
          <a:p>
            <a:endParaRPr lang="en-US" dirty="0"/>
          </a:p>
          <a:p>
            <a:r>
              <a:rPr lang="en-US" dirty="0"/>
              <a:t>}</a:t>
            </a:r>
            <a:r>
              <a:rPr lang="en-US" b="1" dirty="0"/>
              <a:t>catch (</a:t>
            </a:r>
            <a:r>
              <a:rPr lang="en-US" b="1" dirty="0" err="1"/>
              <a:t>InterruptedException</a:t>
            </a:r>
            <a:r>
              <a:rPr lang="en-US" b="1" dirty="0"/>
              <a:t> </a:t>
            </a:r>
            <a:r>
              <a:rPr lang="en-US" b="1" dirty="0" err="1"/>
              <a:t>ie</a:t>
            </a:r>
            <a:r>
              <a:rPr lang="en-US" b="1" dirty="0"/>
              <a:t>) {</a:t>
            </a:r>
          </a:p>
          <a:p>
            <a:r>
              <a:rPr lang="en-US" dirty="0" err="1"/>
              <a:t>ie.printStackTrace</a:t>
            </a:r>
            <a:r>
              <a:rPr lang="en-US" dirty="0"/>
              <a:t>();</a:t>
            </a:r>
          </a:p>
          <a:p>
            <a:r>
              <a:rPr lang="en-US" dirty="0"/>
              <a:t>}</a:t>
            </a:r>
          </a:p>
          <a:p>
            <a:r>
              <a:rPr lang="en-US" dirty="0"/>
              <a:t>}</a:t>
            </a:r>
          </a:p>
          <a:p>
            <a:endParaRPr lang="en-US" dirty="0"/>
          </a:p>
          <a:p>
            <a:r>
              <a:rPr lang="en-US" dirty="0"/>
              <a:t>}</a:t>
            </a:r>
          </a:p>
          <a:p>
            <a:endParaRPr lang="en-US" dirty="0"/>
          </a:p>
          <a:p>
            <a:r>
              <a:rPr lang="en-US" dirty="0"/>
              <a:t>}</a:t>
            </a:r>
          </a:p>
          <a:p>
            <a:r>
              <a:rPr lang="en-US" b="1" dirty="0"/>
              <a:t>public class </a:t>
            </a:r>
            <a:r>
              <a:rPr lang="en-US" b="1" dirty="0" err="1"/>
              <a:t>MutliTasking_Theatre</a:t>
            </a:r>
            <a:r>
              <a:rPr lang="en-US" b="1" dirty="0"/>
              <a:t> {</a:t>
            </a:r>
          </a:p>
          <a:p>
            <a:endParaRPr lang="en-US" dirty="0"/>
          </a:p>
          <a:p>
            <a:r>
              <a:rPr lang="en-US" b="1" dirty="0"/>
              <a:t>public static void main(String[] </a:t>
            </a:r>
            <a:r>
              <a:rPr lang="en-US" b="1" dirty="0" err="1"/>
              <a:t>args</a:t>
            </a:r>
            <a:r>
              <a:rPr lang="en-US" b="1" dirty="0"/>
              <a:t>) {</a:t>
            </a:r>
          </a:p>
          <a:p>
            <a:r>
              <a:rPr lang="en-US" dirty="0"/>
              <a:t>// create two objects to represents two tasks.</a:t>
            </a:r>
          </a:p>
          <a:p>
            <a:r>
              <a:rPr lang="en-US" dirty="0"/>
              <a:t>MyThread2 thread2 = </a:t>
            </a:r>
            <a:r>
              <a:rPr lang="en-US" b="1" dirty="0"/>
              <a:t>new MyThread2("Cut the ticket");</a:t>
            </a:r>
          </a:p>
          <a:p>
            <a:r>
              <a:rPr lang="en-US" dirty="0"/>
              <a:t>MyThread2 thread3 = </a:t>
            </a:r>
            <a:r>
              <a:rPr lang="en-US" b="1" dirty="0"/>
              <a:t>new MyThread2("show the seat");</a:t>
            </a:r>
          </a:p>
          <a:p>
            <a:endParaRPr lang="en-US" dirty="0"/>
          </a:p>
          <a:p>
            <a:r>
              <a:rPr lang="en-US" dirty="0"/>
              <a:t>// create two threads and attach the objects</a:t>
            </a:r>
          </a:p>
          <a:p>
            <a:endParaRPr lang="en-US" dirty="0"/>
          </a:p>
          <a:p>
            <a:r>
              <a:rPr lang="en-US" dirty="0"/>
              <a:t>Thread t1= </a:t>
            </a:r>
            <a:r>
              <a:rPr lang="en-US" b="1" dirty="0"/>
              <a:t>new Thread(thread2);</a:t>
            </a:r>
          </a:p>
          <a:p>
            <a:r>
              <a:rPr lang="en-US" dirty="0"/>
              <a:t>Thread t2= </a:t>
            </a:r>
            <a:r>
              <a:rPr lang="en-US" b="1" dirty="0"/>
              <a:t>new Thread(thread3);</a:t>
            </a:r>
          </a:p>
          <a:p>
            <a:endParaRPr lang="en-US" dirty="0"/>
          </a:p>
          <a:p>
            <a:r>
              <a:rPr lang="en-US" dirty="0"/>
              <a:t>t1.start();</a:t>
            </a:r>
          </a:p>
          <a:p>
            <a:r>
              <a:rPr lang="en-US" dirty="0"/>
              <a:t>t2.start();</a:t>
            </a:r>
          </a:p>
          <a:p>
            <a:r>
              <a:rPr lang="en-US" dirty="0"/>
              <a:t>}</a:t>
            </a:r>
          </a:p>
          <a:p>
            <a:endParaRPr lang="en-US" dirty="0"/>
          </a:p>
          <a:p>
            <a:r>
              <a:rPr lang="en-US" dirty="0"/>
              <a:t>}</a:t>
            </a:r>
          </a:p>
          <a:p>
            <a:endParaRPr lang="en-US" dirty="0"/>
          </a:p>
        </p:txBody>
      </p:sp>
    </p:spTree>
    <p:extLst>
      <p:ext uri="{BB962C8B-B14F-4D97-AF65-F5344CB8AC3E}">
        <p14:creationId xmlns:p14="http://schemas.microsoft.com/office/powerpoint/2010/main" val="9027965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304800"/>
            <a:ext cx="8229600" cy="5821363"/>
          </a:xfrm>
        </p:spPr>
        <p:txBody>
          <a:bodyPr/>
          <a:lstStyle/>
          <a:p>
            <a:r>
              <a:rPr lang="en-US" dirty="0" smtClean="0"/>
              <a:t>In the above example, first we are taking a string variable </a:t>
            </a:r>
            <a:r>
              <a:rPr lang="en-US" dirty="0" err="1" smtClean="0"/>
              <a:t>str</a:t>
            </a:r>
            <a:r>
              <a:rPr lang="en-US" dirty="0" smtClean="0"/>
              <a:t> in </a:t>
            </a:r>
            <a:r>
              <a:rPr lang="en-US" dirty="0" err="1" smtClean="0"/>
              <a:t>MyThread</a:t>
            </a:r>
            <a:r>
              <a:rPr lang="en-US" dirty="0" smtClean="0"/>
              <a:t> class.</a:t>
            </a:r>
          </a:p>
          <a:p>
            <a:r>
              <a:rPr lang="en-US" dirty="0" smtClean="0"/>
              <a:t>Then we are passing two strings- cut the ticket and show the seat into variable form from Theater class.</a:t>
            </a:r>
          </a:p>
          <a:p>
            <a:r>
              <a:rPr lang="en-US" dirty="0" smtClean="0"/>
              <a:t>When t1.start() executed, it starts execution on run method code showing cut the ticket and just behind it, t2.start() will make thread t2 also execute on run method almost simultaneously, so it will display Show the seat.</a:t>
            </a:r>
            <a:endParaRPr lang="en-US" dirty="0"/>
          </a:p>
        </p:txBody>
      </p:sp>
    </p:spTree>
    <p:extLst>
      <p:ext uri="{BB962C8B-B14F-4D97-AF65-F5344CB8AC3E}">
        <p14:creationId xmlns:p14="http://schemas.microsoft.com/office/powerpoint/2010/main" val="3327752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Threads</a:t>
            </a:r>
            <a:endParaRPr lang="en-US" dirty="0"/>
          </a:p>
        </p:txBody>
      </p:sp>
      <p:sp>
        <p:nvSpPr>
          <p:cNvPr id="3" name="Content Placeholder 2"/>
          <p:cNvSpPr>
            <a:spLocks noGrp="1"/>
          </p:cNvSpPr>
          <p:nvPr>
            <p:ph idx="1"/>
          </p:nvPr>
        </p:nvSpPr>
        <p:spPr>
          <a:xfrm>
            <a:off x="457200" y="914400"/>
            <a:ext cx="8229600" cy="5211763"/>
          </a:xfrm>
        </p:spPr>
        <p:txBody>
          <a:bodyPr>
            <a:normAutofit fontScale="92500"/>
          </a:bodyPr>
          <a:lstStyle/>
          <a:p>
            <a:r>
              <a:rPr lang="en-US" dirty="0" smtClean="0"/>
              <a:t>A thread represents a separate path of execution statements. IN java program, if we write a group of statements, then executed by JVM one by one.</a:t>
            </a:r>
          </a:p>
          <a:p>
            <a:r>
              <a:rPr lang="en-US" dirty="0" smtClean="0"/>
              <a:t>This is called Thread.  Because JVM uses a thread to execute these statements.</a:t>
            </a:r>
          </a:p>
          <a:p>
            <a:r>
              <a:rPr lang="en-US" dirty="0" smtClean="0"/>
              <a:t>Means every program, there is always a thread running internally.</a:t>
            </a:r>
          </a:p>
          <a:p>
            <a:r>
              <a:rPr lang="en-US" dirty="0" smtClean="0"/>
              <a:t>** which thread always runs in a java program by default?</a:t>
            </a:r>
          </a:p>
          <a:p>
            <a:r>
              <a:rPr lang="en-US" dirty="0" smtClean="0"/>
              <a:t>Main Thread.</a:t>
            </a:r>
            <a:endParaRPr lang="en-US" dirty="0"/>
          </a:p>
        </p:txBody>
      </p:sp>
    </p:spTree>
    <p:extLst>
      <p:ext uri="{BB962C8B-B14F-4D97-AF65-F5344CB8AC3E}">
        <p14:creationId xmlns:p14="http://schemas.microsoft.com/office/powerpoint/2010/main" val="6766251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Multiple Thread Acting on Single Object</a:t>
            </a:r>
            <a:endParaRPr lang="en-US" dirty="0"/>
          </a:p>
        </p:txBody>
      </p:sp>
      <p:sp>
        <p:nvSpPr>
          <p:cNvPr id="3" name="Content Placeholder 2"/>
          <p:cNvSpPr>
            <a:spLocks noGrp="1"/>
          </p:cNvSpPr>
          <p:nvPr>
            <p:ph idx="1"/>
          </p:nvPr>
        </p:nvSpPr>
        <p:spPr>
          <a:xfrm>
            <a:off x="457200" y="1447800"/>
            <a:ext cx="8229600" cy="4678363"/>
          </a:xfrm>
        </p:spPr>
        <p:txBody>
          <a:bodyPr>
            <a:normAutofit fontScale="85000" lnSpcReduction="10000"/>
          </a:bodyPr>
          <a:lstStyle/>
          <a:p>
            <a:r>
              <a:rPr lang="en-US" dirty="0" smtClean="0"/>
              <a:t>In the theatre example, we have used 2 threads on the 2 objects of </a:t>
            </a:r>
            <a:r>
              <a:rPr lang="en-US" dirty="0" err="1" smtClean="0"/>
              <a:t>MyThread</a:t>
            </a:r>
            <a:r>
              <a:rPr lang="en-US" dirty="0" smtClean="0"/>
              <a:t> class. It is also possible to use 2 or more threads on a single object.</a:t>
            </a:r>
          </a:p>
          <a:p>
            <a:r>
              <a:rPr lang="en-US" dirty="0" smtClean="0"/>
              <a:t>But in this case, sometimes we get unreliable results.</a:t>
            </a:r>
          </a:p>
          <a:p>
            <a:r>
              <a:rPr lang="en-US" dirty="0" smtClean="0"/>
              <a:t>First why two threads should share the same object(means same run() method).</a:t>
            </a:r>
          </a:p>
          <a:p>
            <a:r>
              <a:rPr lang="en-US" dirty="0" smtClean="0"/>
              <a:t>We write an object to represent one task. If there is a different task, we can take another object.</a:t>
            </a:r>
          </a:p>
          <a:p>
            <a:r>
              <a:rPr lang="en-US" dirty="0" smtClean="0"/>
              <a:t>When two people(thread) perform same task, then they need same object to be executed each time.</a:t>
            </a:r>
          </a:p>
          <a:p>
            <a:r>
              <a:rPr lang="en-US" dirty="0" smtClean="0"/>
              <a:t>Take the case of railway reservation.</a:t>
            </a:r>
            <a:endParaRPr lang="en-US" dirty="0"/>
          </a:p>
        </p:txBody>
      </p:sp>
    </p:spTree>
    <p:extLst>
      <p:ext uri="{BB962C8B-B14F-4D97-AF65-F5344CB8AC3E}">
        <p14:creationId xmlns:p14="http://schemas.microsoft.com/office/powerpoint/2010/main" val="41562088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152400"/>
            <a:ext cx="8229600" cy="5973763"/>
          </a:xfrm>
        </p:spPr>
        <p:txBody>
          <a:bodyPr>
            <a:normAutofit fontScale="25000" lnSpcReduction="20000"/>
          </a:bodyPr>
          <a:lstStyle/>
          <a:p>
            <a:r>
              <a:rPr lang="en-US" b="1" dirty="0"/>
              <a:t>package com.multiThreading.edu;</a:t>
            </a:r>
          </a:p>
          <a:p>
            <a:endParaRPr lang="en-US" dirty="0"/>
          </a:p>
          <a:p>
            <a:endParaRPr lang="en-US" dirty="0"/>
          </a:p>
          <a:p>
            <a:r>
              <a:rPr lang="en-US" b="1" dirty="0"/>
              <a:t>class Reserve implements Runnable</a:t>
            </a:r>
          </a:p>
          <a:p>
            <a:r>
              <a:rPr lang="en-US" dirty="0"/>
              <a:t>{</a:t>
            </a:r>
          </a:p>
          <a:p>
            <a:r>
              <a:rPr lang="en-US" dirty="0"/>
              <a:t>//available berth are 1;</a:t>
            </a:r>
          </a:p>
          <a:p>
            <a:r>
              <a:rPr lang="en-US" b="1" dirty="0" err="1"/>
              <a:t>int</a:t>
            </a:r>
            <a:r>
              <a:rPr lang="en-US" b="1" dirty="0"/>
              <a:t> available=1;</a:t>
            </a:r>
          </a:p>
          <a:p>
            <a:r>
              <a:rPr lang="en-US" b="1" dirty="0" err="1"/>
              <a:t>int</a:t>
            </a:r>
            <a:r>
              <a:rPr lang="en-US" b="1" dirty="0"/>
              <a:t> wanted;</a:t>
            </a:r>
          </a:p>
          <a:p>
            <a:endParaRPr lang="en-US" dirty="0"/>
          </a:p>
          <a:p>
            <a:r>
              <a:rPr lang="en-US" b="1" dirty="0"/>
              <a:t>public Reserve(</a:t>
            </a:r>
            <a:r>
              <a:rPr lang="en-US" b="1" dirty="0" err="1"/>
              <a:t>int</a:t>
            </a:r>
            <a:r>
              <a:rPr lang="en-US" b="1" dirty="0"/>
              <a:t> i) {</a:t>
            </a:r>
          </a:p>
          <a:p>
            <a:r>
              <a:rPr lang="en-US" dirty="0"/>
              <a:t>// </a:t>
            </a:r>
            <a:r>
              <a:rPr lang="en-US" b="1" dirty="0"/>
              <a:t>TODO Auto-generated constructor stub</a:t>
            </a:r>
          </a:p>
          <a:p>
            <a:r>
              <a:rPr lang="en-US" dirty="0"/>
              <a:t>wanted=i;</a:t>
            </a:r>
          </a:p>
          <a:p>
            <a:r>
              <a:rPr lang="en-US" dirty="0"/>
              <a:t>}</a:t>
            </a:r>
          </a:p>
          <a:p>
            <a:r>
              <a:rPr lang="en-US" dirty="0"/>
              <a:t>@Override</a:t>
            </a:r>
          </a:p>
          <a:p>
            <a:r>
              <a:rPr lang="en-US" b="1" dirty="0"/>
              <a:t>public synchronized void run() {</a:t>
            </a:r>
          </a:p>
          <a:p>
            <a:r>
              <a:rPr lang="en-US" dirty="0"/>
              <a:t>//synchronized (this) {</a:t>
            </a:r>
          </a:p>
          <a:p>
            <a:endParaRPr lang="en-US" dirty="0"/>
          </a:p>
          <a:p>
            <a:endParaRPr lang="en-US" dirty="0"/>
          </a:p>
          <a:p>
            <a:r>
              <a:rPr lang="en-US" dirty="0"/>
              <a:t>// display available berths.</a:t>
            </a:r>
          </a:p>
          <a:p>
            <a:r>
              <a:rPr lang="en-US" dirty="0" err="1"/>
              <a:t>System.</a:t>
            </a:r>
            <a:r>
              <a:rPr lang="en-US" b="1" i="1" dirty="0" err="1"/>
              <a:t>out.println</a:t>
            </a:r>
            <a:r>
              <a:rPr lang="en-US" b="1" i="1" dirty="0"/>
              <a:t>("available berths are" +available);</a:t>
            </a:r>
          </a:p>
          <a:p>
            <a:endParaRPr lang="en-US" dirty="0"/>
          </a:p>
          <a:p>
            <a:r>
              <a:rPr lang="en-US" b="1" dirty="0"/>
              <a:t>if(available&gt;=wanted)</a:t>
            </a:r>
          </a:p>
          <a:p>
            <a:r>
              <a:rPr lang="en-US" dirty="0"/>
              <a:t>{</a:t>
            </a:r>
          </a:p>
          <a:p>
            <a:r>
              <a:rPr lang="en-US" dirty="0"/>
              <a:t>//get the name of passenger</a:t>
            </a:r>
          </a:p>
          <a:p>
            <a:r>
              <a:rPr lang="en-US" dirty="0"/>
              <a:t>String name= </a:t>
            </a:r>
            <a:r>
              <a:rPr lang="en-US" dirty="0" err="1"/>
              <a:t>Thread.</a:t>
            </a:r>
            <a:r>
              <a:rPr lang="en-US" i="1" dirty="0" err="1"/>
              <a:t>currentThread</a:t>
            </a:r>
            <a:r>
              <a:rPr lang="en-US" i="1" dirty="0"/>
              <a:t>().</a:t>
            </a:r>
            <a:r>
              <a:rPr lang="en-US" i="1" dirty="0" err="1"/>
              <a:t>getName</a:t>
            </a:r>
            <a:r>
              <a:rPr lang="en-US" i="1" dirty="0"/>
              <a:t>();</a:t>
            </a:r>
          </a:p>
          <a:p>
            <a:r>
              <a:rPr lang="en-US" dirty="0"/>
              <a:t>//allot berth to him</a:t>
            </a:r>
          </a:p>
          <a:p>
            <a:r>
              <a:rPr lang="en-US" dirty="0" err="1"/>
              <a:t>System.</a:t>
            </a:r>
            <a:r>
              <a:rPr lang="en-US" b="1" i="1" dirty="0" err="1"/>
              <a:t>out.println</a:t>
            </a:r>
            <a:r>
              <a:rPr lang="en-US" b="1" i="1" dirty="0"/>
              <a:t>(wanted +" Berths </a:t>
            </a:r>
            <a:r>
              <a:rPr lang="en-US" b="1" i="1" dirty="0" err="1"/>
              <a:t>reserverd</a:t>
            </a:r>
            <a:r>
              <a:rPr lang="en-US" b="1" i="1" dirty="0"/>
              <a:t> </a:t>
            </a:r>
            <a:r>
              <a:rPr lang="en-US" b="1" i="1" dirty="0" err="1"/>
              <a:t>for"+name</a:t>
            </a:r>
            <a:r>
              <a:rPr lang="en-US" b="1" i="1" dirty="0"/>
              <a:t>);</a:t>
            </a:r>
          </a:p>
          <a:p>
            <a:r>
              <a:rPr lang="en-US" b="1" dirty="0"/>
              <a:t>try{</a:t>
            </a:r>
          </a:p>
          <a:p>
            <a:r>
              <a:rPr lang="en-US" dirty="0" err="1"/>
              <a:t>Thread.</a:t>
            </a:r>
            <a:r>
              <a:rPr lang="en-US" i="1" dirty="0" err="1"/>
              <a:t>sleep</a:t>
            </a:r>
            <a:r>
              <a:rPr lang="en-US" i="1" dirty="0"/>
              <a:t>(1500);// wait for printing the ticket.</a:t>
            </a:r>
          </a:p>
          <a:p>
            <a:r>
              <a:rPr lang="en-US" dirty="0"/>
              <a:t>available= available- wanted;</a:t>
            </a:r>
          </a:p>
          <a:p>
            <a:endParaRPr lang="en-US" dirty="0"/>
          </a:p>
          <a:p>
            <a:r>
              <a:rPr lang="en-US" dirty="0"/>
              <a:t>}</a:t>
            </a:r>
            <a:r>
              <a:rPr lang="en-US" b="1" dirty="0"/>
              <a:t>catch (</a:t>
            </a:r>
            <a:r>
              <a:rPr lang="en-US" b="1" dirty="0" err="1"/>
              <a:t>InterruptedException</a:t>
            </a:r>
            <a:r>
              <a:rPr lang="en-US" b="1" dirty="0"/>
              <a:t> </a:t>
            </a:r>
            <a:r>
              <a:rPr lang="en-US" b="1" dirty="0" err="1"/>
              <a:t>ie</a:t>
            </a:r>
            <a:r>
              <a:rPr lang="en-US" b="1" dirty="0"/>
              <a:t>) {</a:t>
            </a:r>
          </a:p>
          <a:p>
            <a:r>
              <a:rPr lang="en-US" dirty="0" err="1"/>
              <a:t>ie.printStackTrace</a:t>
            </a:r>
            <a:r>
              <a:rPr lang="en-US" dirty="0"/>
              <a:t>();</a:t>
            </a:r>
          </a:p>
          <a:p>
            <a:r>
              <a:rPr lang="en-US" dirty="0"/>
              <a:t>// </a:t>
            </a:r>
            <a:r>
              <a:rPr lang="en-US" b="1" dirty="0"/>
              <a:t>TODO: handle exception</a:t>
            </a:r>
          </a:p>
          <a:p>
            <a:r>
              <a:rPr lang="en-US" dirty="0"/>
              <a:t>}</a:t>
            </a:r>
          </a:p>
          <a:p>
            <a:r>
              <a:rPr lang="en-US" dirty="0"/>
              <a:t>}</a:t>
            </a:r>
          </a:p>
          <a:p>
            <a:r>
              <a:rPr lang="en-US" b="1" dirty="0"/>
              <a:t>else {</a:t>
            </a:r>
          </a:p>
          <a:p>
            <a:r>
              <a:rPr lang="en-US" dirty="0" err="1"/>
              <a:t>System.</a:t>
            </a:r>
            <a:r>
              <a:rPr lang="en-US" b="1" i="1" dirty="0" err="1"/>
              <a:t>out.println</a:t>
            </a:r>
            <a:r>
              <a:rPr lang="en-US" b="1" i="1" dirty="0"/>
              <a:t>("Sorry, No berths available");</a:t>
            </a:r>
          </a:p>
          <a:p>
            <a:r>
              <a:rPr lang="en-US" dirty="0"/>
              <a:t>}</a:t>
            </a:r>
          </a:p>
          <a:p>
            <a:r>
              <a:rPr lang="en-US" dirty="0"/>
              <a:t>//</a:t>
            </a:r>
          </a:p>
          <a:p>
            <a:r>
              <a:rPr lang="en-US" dirty="0"/>
              <a:t>}</a:t>
            </a:r>
          </a:p>
          <a:p>
            <a:r>
              <a:rPr lang="en-US" dirty="0"/>
              <a:t>}</a:t>
            </a:r>
          </a:p>
          <a:p>
            <a:endParaRPr lang="en-US" dirty="0"/>
          </a:p>
          <a:p>
            <a:r>
              <a:rPr lang="en-US" dirty="0"/>
              <a:t>//}</a:t>
            </a:r>
          </a:p>
          <a:p>
            <a:r>
              <a:rPr lang="en-US" b="1" dirty="0"/>
              <a:t>public class </a:t>
            </a:r>
            <a:r>
              <a:rPr lang="en-US" b="1" dirty="0" err="1"/>
              <a:t>MThread_on_Single_Object</a:t>
            </a:r>
            <a:r>
              <a:rPr lang="en-US" b="1" dirty="0"/>
              <a:t>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r>
              <a:rPr lang="en-US" dirty="0"/>
              <a:t>// passing the wanted berths</a:t>
            </a:r>
          </a:p>
          <a:p>
            <a:r>
              <a:rPr lang="en-US" dirty="0"/>
              <a:t>    Reserve reserve= </a:t>
            </a:r>
            <a:r>
              <a:rPr lang="en-US" b="1" dirty="0"/>
              <a:t>new Reserve(1);</a:t>
            </a:r>
          </a:p>
          <a:p>
            <a:r>
              <a:rPr lang="en-US" dirty="0"/>
              <a:t>    </a:t>
            </a:r>
          </a:p>
          <a:p>
            <a:r>
              <a:rPr lang="en-US" dirty="0"/>
              <a:t>    </a:t>
            </a:r>
          </a:p>
          <a:p>
            <a:r>
              <a:rPr lang="en-US" dirty="0"/>
              <a:t>Thread t1= </a:t>
            </a:r>
            <a:r>
              <a:rPr lang="en-US" b="1" dirty="0"/>
              <a:t>new Thread(reserve);</a:t>
            </a:r>
          </a:p>
          <a:p>
            <a:r>
              <a:rPr lang="en-US" dirty="0"/>
              <a:t>Thread t2= </a:t>
            </a:r>
            <a:r>
              <a:rPr lang="en-US" b="1" dirty="0"/>
              <a:t>new Thread(reserve);</a:t>
            </a:r>
          </a:p>
          <a:p>
            <a:r>
              <a:rPr lang="en-US" dirty="0"/>
              <a:t>t1.setName("First Person");</a:t>
            </a:r>
          </a:p>
          <a:p>
            <a:r>
              <a:rPr lang="en-US" dirty="0"/>
              <a:t>t2.setName("Second Person");</a:t>
            </a:r>
          </a:p>
          <a:p>
            <a:r>
              <a:rPr lang="en-US" dirty="0"/>
              <a:t>t1.start();</a:t>
            </a:r>
          </a:p>
          <a:p>
            <a:r>
              <a:rPr lang="en-US" dirty="0"/>
              <a:t>t2.start();</a:t>
            </a:r>
          </a:p>
          <a:p>
            <a:r>
              <a:rPr lang="en-US" dirty="0"/>
              <a:t>}</a:t>
            </a:r>
          </a:p>
          <a:p>
            <a:endParaRPr lang="en-US" dirty="0"/>
          </a:p>
          <a:p>
            <a:r>
              <a:rPr lang="en-US" dirty="0"/>
              <a:t>}</a:t>
            </a:r>
          </a:p>
        </p:txBody>
      </p:sp>
    </p:spTree>
    <p:extLst>
      <p:ext uri="{BB962C8B-B14F-4D97-AF65-F5344CB8AC3E}">
        <p14:creationId xmlns:p14="http://schemas.microsoft.com/office/powerpoint/2010/main" val="24620034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228600"/>
            <a:ext cx="8229600" cy="5897563"/>
          </a:xfrm>
        </p:spPr>
        <p:txBody>
          <a:bodyPr>
            <a:normAutofit fontScale="70000" lnSpcReduction="20000"/>
          </a:bodyPr>
          <a:lstStyle/>
          <a:p>
            <a:r>
              <a:rPr lang="en-US" dirty="0" smtClean="0"/>
              <a:t>Please observe the output. It has allotted the same berth to both the passengers.</a:t>
            </a:r>
          </a:p>
          <a:p>
            <a:r>
              <a:rPr lang="en-US" dirty="0" smtClean="0"/>
              <a:t>When t1 enters the run method, it sees available number of berths as 1 and hence it displays the message: Available Berths:1</a:t>
            </a:r>
          </a:p>
          <a:p>
            <a:r>
              <a:rPr lang="en-US" dirty="0" smtClean="0"/>
              <a:t>Just behind the first thread, the second thread t2 also enters the same run() method and sees that there is 1 berth remaining. Hence it will also display the same message.</a:t>
            </a:r>
          </a:p>
          <a:p>
            <a:r>
              <a:rPr lang="en-US" dirty="0"/>
              <a:t> </a:t>
            </a:r>
            <a:r>
              <a:rPr lang="en-US" dirty="0" smtClean="0"/>
              <a:t>1 Berths reserved for First Person</a:t>
            </a:r>
          </a:p>
          <a:p>
            <a:r>
              <a:rPr lang="en-US" dirty="0"/>
              <a:t> 1 Berths reserved for </a:t>
            </a:r>
            <a:r>
              <a:rPr lang="en-US" dirty="0" smtClean="0"/>
              <a:t>Second Person</a:t>
            </a:r>
          </a:p>
          <a:p>
            <a:r>
              <a:rPr lang="en-US" dirty="0" smtClean="0"/>
              <a:t>Then the first thread enters try{} block inside run method, where it will sleep for 1.5 sec time. In this time it will print the ticket.</a:t>
            </a:r>
          </a:p>
          <a:p>
            <a:r>
              <a:rPr lang="en-US" dirty="0" smtClean="0"/>
              <a:t>Thread t1 wakes up first, then updates the available number of berths as:</a:t>
            </a:r>
          </a:p>
          <a:p>
            <a:r>
              <a:rPr lang="en-US" dirty="0" smtClean="0"/>
              <a:t>Available=available- wanted;</a:t>
            </a:r>
          </a:p>
          <a:p>
            <a:r>
              <a:rPr lang="en-US" dirty="0" smtClean="0"/>
              <a:t>Now available berth is 0. but by the time second thread already allotted the same berth to the Second Person.</a:t>
            </a:r>
          </a:p>
          <a:p>
            <a:r>
              <a:rPr lang="en-US" dirty="0" smtClean="0"/>
              <a:t>Since both the threads are acting on the same object simultaneously, the results is unreliable.</a:t>
            </a:r>
          </a:p>
          <a:p>
            <a:r>
              <a:rPr lang="en-US" dirty="0" smtClean="0"/>
              <a:t>How to solve this problem.</a:t>
            </a:r>
          </a:p>
          <a:p>
            <a:endParaRPr lang="en-US" dirty="0"/>
          </a:p>
        </p:txBody>
      </p:sp>
    </p:spTree>
    <p:extLst>
      <p:ext uri="{BB962C8B-B14F-4D97-AF65-F5344CB8AC3E}">
        <p14:creationId xmlns:p14="http://schemas.microsoft.com/office/powerpoint/2010/main" val="4464995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Synchronization.</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smtClean="0"/>
              <a:t>***What is Thread Synchronization?</a:t>
            </a:r>
          </a:p>
          <a:p>
            <a:r>
              <a:rPr lang="en-US" dirty="0" smtClean="0"/>
              <a:t>When a thread is already acting on an object, preventing any other thread from acting in same object is called “Thread Synchronization” or Thread Safe. The objects on which the thread are synchronized is called “Synchronized objects”.</a:t>
            </a:r>
          </a:p>
          <a:p>
            <a:r>
              <a:rPr lang="en-US" dirty="0" smtClean="0"/>
              <a:t>It is recommended when multiple threads are used on the same object.</a:t>
            </a:r>
            <a:endParaRPr lang="en-US" dirty="0"/>
          </a:p>
        </p:txBody>
      </p:sp>
    </p:spTree>
    <p:extLst>
      <p:ext uri="{BB962C8B-B14F-4D97-AF65-F5344CB8AC3E}">
        <p14:creationId xmlns:p14="http://schemas.microsoft.com/office/powerpoint/2010/main" val="6915064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152400"/>
            <a:ext cx="8229600" cy="5973763"/>
          </a:xfrm>
        </p:spPr>
        <p:txBody>
          <a:bodyPr>
            <a:normAutofit lnSpcReduction="10000"/>
          </a:bodyPr>
          <a:lstStyle/>
          <a:p>
            <a:r>
              <a:rPr lang="en-US" dirty="0" smtClean="0"/>
              <a:t>Synchronized object is like a locked object, locked on thread, It is like a room with only one door.</a:t>
            </a:r>
          </a:p>
          <a:p>
            <a:r>
              <a:rPr lang="en-US" dirty="0" smtClean="0"/>
              <a:t>A person has enter the room and locked. Second person has to wait till the first person comes out. </a:t>
            </a:r>
          </a:p>
          <a:p>
            <a:r>
              <a:rPr lang="en-US" dirty="0" smtClean="0"/>
              <a:t>In this way, a thread also locks the object after entering it.</a:t>
            </a:r>
          </a:p>
          <a:p>
            <a:r>
              <a:rPr lang="en-US" dirty="0" smtClean="0"/>
              <a:t>Then next thread cannot enter it till the first thread comes out. This means the object is locked mutually on threads, so this object is called “</a:t>
            </a:r>
            <a:r>
              <a:rPr lang="en-US" dirty="0" err="1" smtClean="0"/>
              <a:t>Mutex</a:t>
            </a:r>
            <a:r>
              <a:rPr lang="en-US" dirty="0" smtClean="0"/>
              <a:t>”(mutually exclusive lock)</a:t>
            </a:r>
            <a:endParaRPr lang="en-US" dirty="0"/>
          </a:p>
        </p:txBody>
      </p:sp>
    </p:spTree>
    <p:extLst>
      <p:ext uri="{BB962C8B-B14F-4D97-AF65-F5344CB8AC3E}">
        <p14:creationId xmlns:p14="http://schemas.microsoft.com/office/powerpoint/2010/main" val="23055469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synchronize the objects</a:t>
            </a:r>
            <a:endParaRPr lang="en-US" dirty="0"/>
          </a:p>
        </p:txBody>
      </p:sp>
      <p:sp>
        <p:nvSpPr>
          <p:cNvPr id="3" name="Content Placeholder 2"/>
          <p:cNvSpPr>
            <a:spLocks noGrp="1"/>
          </p:cNvSpPr>
          <p:nvPr>
            <p:ph idx="1"/>
          </p:nvPr>
        </p:nvSpPr>
        <p:spPr>
          <a:xfrm>
            <a:off x="457200" y="1295400"/>
            <a:ext cx="8229600" cy="5181600"/>
          </a:xfrm>
        </p:spPr>
        <p:txBody>
          <a:bodyPr>
            <a:normAutofit fontScale="70000" lnSpcReduction="20000"/>
          </a:bodyPr>
          <a:lstStyle/>
          <a:p>
            <a:r>
              <a:rPr lang="en-US" dirty="0" smtClean="0"/>
              <a:t>Using synchronized block: we can embed a group of statements of object(Inside run() method) with in a synchronized block.</a:t>
            </a:r>
          </a:p>
          <a:p>
            <a:r>
              <a:rPr lang="en-US" dirty="0"/>
              <a:t> </a:t>
            </a:r>
            <a:r>
              <a:rPr lang="en-US" dirty="0" smtClean="0"/>
              <a:t> synchronized(object)</a:t>
            </a:r>
          </a:p>
          <a:p>
            <a:r>
              <a:rPr lang="en-US" dirty="0" smtClean="0"/>
              <a:t>{ statements;}</a:t>
            </a:r>
          </a:p>
          <a:p>
            <a:r>
              <a:rPr lang="en-US" dirty="0" smtClean="0"/>
              <a:t>Another way.</a:t>
            </a:r>
            <a:endParaRPr lang="en-US" dirty="0"/>
          </a:p>
          <a:p>
            <a:r>
              <a:rPr lang="en-US" dirty="0" smtClean="0"/>
              <a:t> synchronized void display()</a:t>
            </a:r>
          </a:p>
          <a:p>
            <a:r>
              <a:rPr lang="en-US" dirty="0" smtClean="0"/>
              <a:t>{statements;}</a:t>
            </a:r>
          </a:p>
          <a:p>
            <a:endParaRPr lang="en-US" dirty="0"/>
          </a:p>
          <a:p>
            <a:r>
              <a:rPr lang="en-US" dirty="0" smtClean="0"/>
              <a:t> what is the difference between synchronized block and synchronized keyword?</a:t>
            </a:r>
          </a:p>
          <a:p>
            <a:r>
              <a:rPr lang="en-US" dirty="0" smtClean="0"/>
              <a:t>Synchronized block is useful to synchronize a block of statements.</a:t>
            </a:r>
          </a:p>
          <a:p>
            <a:r>
              <a:rPr lang="en-US" dirty="0" smtClean="0"/>
              <a:t>Synchronized keyword is useful to synchronize an entire method.</a:t>
            </a:r>
          </a:p>
          <a:p>
            <a:endParaRPr lang="en-US" dirty="0" smtClean="0"/>
          </a:p>
          <a:p>
            <a:endParaRPr lang="en-US" dirty="0"/>
          </a:p>
        </p:txBody>
      </p:sp>
    </p:spTree>
    <p:extLst>
      <p:ext uri="{BB962C8B-B14F-4D97-AF65-F5344CB8AC3E}">
        <p14:creationId xmlns:p14="http://schemas.microsoft.com/office/powerpoint/2010/main" val="15193354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class methods:</a:t>
            </a:r>
            <a:endParaRPr lang="en-US" dirty="0"/>
          </a:p>
        </p:txBody>
      </p:sp>
      <p:sp>
        <p:nvSpPr>
          <p:cNvPr id="3" name="Content Placeholder 2"/>
          <p:cNvSpPr>
            <a:spLocks noGrp="1"/>
          </p:cNvSpPr>
          <p:nvPr>
            <p:ph idx="1"/>
          </p:nvPr>
        </p:nvSpPr>
        <p:spPr>
          <a:xfrm>
            <a:off x="457200" y="1219200"/>
            <a:ext cx="8229600" cy="4906963"/>
          </a:xfrm>
        </p:spPr>
        <p:txBody>
          <a:bodyPr>
            <a:normAutofit fontScale="55000" lnSpcReduction="20000"/>
          </a:bodyPr>
          <a:lstStyle/>
          <a:p>
            <a:r>
              <a:rPr lang="en-US" dirty="0"/>
              <a:t>static Thread	</a:t>
            </a:r>
            <a:r>
              <a:rPr lang="en-US" dirty="0" err="1"/>
              <a:t>currentThread</a:t>
            </a:r>
            <a:r>
              <a:rPr lang="en-US" dirty="0"/>
              <a:t>()</a:t>
            </a:r>
          </a:p>
          <a:p>
            <a:r>
              <a:rPr lang="en-US" dirty="0"/>
              <a:t>Returns a reference to the currently executing thread object</a:t>
            </a:r>
            <a:r>
              <a:rPr lang="en-US" dirty="0" smtClean="0"/>
              <a:t>.</a:t>
            </a:r>
          </a:p>
          <a:p>
            <a:r>
              <a:rPr lang="en-US" b="1" dirty="0" err="1">
                <a:hlinkClick r:id="rId2"/>
              </a:rPr>
              <a:t>getName</a:t>
            </a:r>
            <a:r>
              <a:rPr lang="en-US" dirty="0"/>
              <a:t>()Returns this thread's name.</a:t>
            </a:r>
          </a:p>
          <a:p>
            <a:r>
              <a:rPr lang="en-US" b="1" dirty="0" err="1">
                <a:hlinkClick r:id="rId3"/>
              </a:rPr>
              <a:t>getPriority</a:t>
            </a:r>
            <a:r>
              <a:rPr lang="en-US" dirty="0"/>
              <a:t>()Returns this thread's priority.</a:t>
            </a:r>
          </a:p>
          <a:p>
            <a:r>
              <a:rPr lang="en-US" b="1" dirty="0" err="1">
                <a:hlinkClick r:id="rId4"/>
              </a:rPr>
              <a:t>isAlive</a:t>
            </a:r>
            <a:r>
              <a:rPr lang="en-US" dirty="0"/>
              <a:t>()Tests if this thread is alive</a:t>
            </a:r>
          </a:p>
          <a:p>
            <a:r>
              <a:rPr lang="en-US" dirty="0" err="1"/>
              <a:t>setName</a:t>
            </a:r>
            <a:r>
              <a:rPr lang="en-US" dirty="0"/>
              <a:t>(String name)</a:t>
            </a:r>
          </a:p>
          <a:p>
            <a:r>
              <a:rPr lang="en-US" dirty="0"/>
              <a:t>Changes the name of this thread to be equal to the argument name.</a:t>
            </a:r>
          </a:p>
          <a:p>
            <a:r>
              <a:rPr lang="en-US" dirty="0" smtClean="0"/>
              <a:t>Void </a:t>
            </a:r>
            <a:r>
              <a:rPr lang="en-US" dirty="0" err="1" smtClean="0"/>
              <a:t>setPriority</a:t>
            </a:r>
            <a:r>
              <a:rPr lang="en-US" dirty="0" smtClean="0"/>
              <a:t>(</a:t>
            </a:r>
            <a:r>
              <a:rPr lang="en-US" dirty="0" err="1" smtClean="0"/>
              <a:t>int</a:t>
            </a:r>
            <a:r>
              <a:rPr lang="en-US" dirty="0" smtClean="0"/>
              <a:t> </a:t>
            </a:r>
            <a:r>
              <a:rPr lang="en-US" dirty="0" err="1"/>
              <a:t>newPriority</a:t>
            </a:r>
            <a:r>
              <a:rPr lang="en-US" dirty="0"/>
              <a:t>)</a:t>
            </a:r>
          </a:p>
          <a:p>
            <a:r>
              <a:rPr lang="en-US" dirty="0"/>
              <a:t>Changes the priority of this thread</a:t>
            </a:r>
            <a:r>
              <a:rPr lang="en-US" dirty="0" smtClean="0"/>
              <a:t>.</a:t>
            </a:r>
          </a:p>
          <a:p>
            <a:r>
              <a:rPr lang="en-US" b="1" dirty="0">
                <a:hlinkClick r:id="rId5"/>
              </a:rPr>
              <a:t>sleep</a:t>
            </a:r>
            <a:r>
              <a:rPr lang="en-US" dirty="0"/>
              <a:t>(long </a:t>
            </a:r>
            <a:r>
              <a:rPr lang="en-US" dirty="0" err="1"/>
              <a:t>millis</a:t>
            </a:r>
            <a:r>
              <a:rPr lang="en-US" dirty="0"/>
              <a:t>)Causes the currently executing thread to sleep (temporarily cease execution) for the specified number of milliseconds, subject to the precision and accuracy of system timers and schedulers.</a:t>
            </a:r>
          </a:p>
          <a:p>
            <a:r>
              <a:rPr lang="en-US" b="1" dirty="0">
                <a:hlinkClick r:id="rId6"/>
              </a:rPr>
              <a:t>start</a:t>
            </a:r>
            <a:r>
              <a:rPr lang="en-US" dirty="0"/>
              <a:t>()Causes this thread to begin execution; the Java Virtual Machine calls the run method of this thread</a:t>
            </a:r>
            <a:r>
              <a:rPr lang="en-US" dirty="0" smtClean="0"/>
              <a:t>.</a:t>
            </a:r>
          </a:p>
          <a:p>
            <a:r>
              <a:rPr lang="en-US" b="1" dirty="0" err="1" smtClean="0"/>
              <a:t>Thread</a:t>
            </a:r>
            <a:r>
              <a:rPr lang="en-US" dirty="0" err="1" smtClean="0"/>
              <a:t>.MAX_PRIORITY</a:t>
            </a:r>
            <a:r>
              <a:rPr lang="en-US" dirty="0" smtClean="0"/>
              <a:t> =10);</a:t>
            </a:r>
          </a:p>
          <a:p>
            <a:r>
              <a:rPr lang="en-US" dirty="0" smtClean="0"/>
              <a:t> (</a:t>
            </a:r>
            <a:r>
              <a:rPr lang="en-US" b="1" dirty="0" err="1" smtClean="0"/>
              <a:t>Thread</a:t>
            </a:r>
            <a:r>
              <a:rPr lang="en-US" dirty="0" err="1" smtClean="0"/>
              <a:t>.MIN_PRIORITY</a:t>
            </a:r>
            <a:r>
              <a:rPr lang="en-US" dirty="0" smtClean="0"/>
              <a:t>=1);</a:t>
            </a:r>
          </a:p>
          <a:p>
            <a:r>
              <a:rPr lang="en-US" dirty="0" smtClean="0"/>
              <a:t> (</a:t>
            </a:r>
            <a:r>
              <a:rPr lang="en-US" b="1" dirty="0" err="1" smtClean="0"/>
              <a:t>Thread</a:t>
            </a:r>
            <a:r>
              <a:rPr lang="en-US" dirty="0" err="1" smtClean="0"/>
              <a:t>.NORM_PRIORITY</a:t>
            </a:r>
            <a:r>
              <a:rPr lang="en-US" dirty="0" smtClean="0"/>
              <a:t>=5)</a:t>
            </a:r>
            <a:endParaRPr lang="en-US" dirty="0"/>
          </a:p>
          <a:p>
            <a:endParaRPr lang="en-US" dirty="0"/>
          </a:p>
        </p:txBody>
      </p:sp>
    </p:spTree>
    <p:extLst>
      <p:ext uri="{BB962C8B-B14F-4D97-AF65-F5344CB8AC3E}">
        <p14:creationId xmlns:p14="http://schemas.microsoft.com/office/powerpoint/2010/main" val="36685031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DeadLock</a:t>
            </a:r>
            <a:endParaRPr lang="en-US" dirty="0"/>
          </a:p>
        </p:txBody>
      </p:sp>
      <p:sp>
        <p:nvSpPr>
          <p:cNvPr id="3" name="Content Placeholder 2"/>
          <p:cNvSpPr>
            <a:spLocks noGrp="1"/>
          </p:cNvSpPr>
          <p:nvPr>
            <p:ph idx="1"/>
          </p:nvPr>
        </p:nvSpPr>
        <p:spPr>
          <a:xfrm>
            <a:off x="457200" y="1295400"/>
            <a:ext cx="8229600" cy="5867400"/>
          </a:xfrm>
        </p:spPr>
        <p:txBody>
          <a:bodyPr>
            <a:normAutofit/>
          </a:bodyPr>
          <a:lstStyle/>
          <a:p>
            <a:r>
              <a:rPr lang="en-US" sz="2800" dirty="0"/>
              <a:t>Deadlock in java is a part of multithreading. Deadlock can occur in a situation when a thread is waiting for an object lock, that is acquired by another thread and second thread is waiting for an object lock that is acquired by first thread. Since, both threads are waiting for each other to release the lock, the condition is called deadlock</a:t>
            </a:r>
            <a:r>
              <a:rPr lang="en-US" sz="2800" dirty="0" smtClean="0"/>
              <a:t>.</a:t>
            </a:r>
          </a:p>
          <a:p>
            <a:endParaRPr lang="en-US" sz="2800" dirty="0"/>
          </a:p>
          <a:p>
            <a:endParaRPr lang="en-US" sz="2800" dirty="0"/>
          </a:p>
        </p:txBody>
      </p:sp>
    </p:spTree>
    <p:extLst>
      <p:ext uri="{BB962C8B-B14F-4D97-AF65-F5344CB8AC3E}">
        <p14:creationId xmlns:p14="http://schemas.microsoft.com/office/powerpoint/2010/main" val="3263428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152400"/>
            <a:ext cx="8229600" cy="5973763"/>
          </a:xfrm>
        </p:spPr>
        <p:txBody>
          <a:bodyPr>
            <a:normAutofit fontScale="40000" lnSpcReduction="20000"/>
          </a:bodyPr>
          <a:lstStyle/>
          <a:p>
            <a:pPr algn="ctr"/>
            <a:r>
              <a:rPr lang="en-US" sz="9000" b="1" u="sng" dirty="0" smtClean="0"/>
              <a:t>Dead Lock</a:t>
            </a:r>
            <a:endParaRPr lang="en-US" b="1" u="sng" dirty="0" smtClean="0"/>
          </a:p>
          <a:p>
            <a:r>
              <a:rPr lang="en-US" b="1" dirty="0" smtClean="0"/>
              <a:t>package </a:t>
            </a:r>
            <a:r>
              <a:rPr lang="en-US" b="1" dirty="0"/>
              <a:t>com.examples.edu;</a:t>
            </a:r>
          </a:p>
          <a:p>
            <a:endParaRPr lang="en-US" dirty="0"/>
          </a:p>
          <a:p>
            <a:r>
              <a:rPr lang="en-US" b="1" dirty="0"/>
              <a:t>class </a:t>
            </a:r>
            <a:r>
              <a:rPr lang="en-US" b="1" dirty="0" err="1"/>
              <a:t>BookTicket</a:t>
            </a:r>
            <a:r>
              <a:rPr lang="en-US" b="1" dirty="0"/>
              <a:t> extends Thread</a:t>
            </a:r>
          </a:p>
          <a:p>
            <a:r>
              <a:rPr lang="en-US" dirty="0"/>
              <a:t>{</a:t>
            </a:r>
          </a:p>
          <a:p>
            <a:r>
              <a:rPr lang="en-US" dirty="0"/>
              <a:t>Object </a:t>
            </a:r>
            <a:r>
              <a:rPr lang="en-US" dirty="0" err="1"/>
              <a:t>train,comp</a:t>
            </a:r>
            <a:r>
              <a:rPr lang="en-US" dirty="0"/>
              <a:t>;</a:t>
            </a:r>
          </a:p>
          <a:p>
            <a:r>
              <a:rPr lang="en-US" b="1" dirty="0"/>
              <a:t>public </a:t>
            </a:r>
            <a:r>
              <a:rPr lang="en-US" b="1" dirty="0" err="1"/>
              <a:t>BookTicket</a:t>
            </a:r>
            <a:r>
              <a:rPr lang="en-US" b="1" dirty="0"/>
              <a:t>(Object train, Object comp) {</a:t>
            </a:r>
          </a:p>
          <a:p>
            <a:endParaRPr lang="en-US" dirty="0"/>
          </a:p>
          <a:p>
            <a:r>
              <a:rPr lang="en-US" b="1" dirty="0" err="1"/>
              <a:t>this.comp</a:t>
            </a:r>
            <a:r>
              <a:rPr lang="en-US" b="1" dirty="0"/>
              <a:t>=comp;</a:t>
            </a:r>
          </a:p>
          <a:p>
            <a:r>
              <a:rPr lang="en-US" b="1" dirty="0" err="1"/>
              <a:t>this.train</a:t>
            </a:r>
            <a:r>
              <a:rPr lang="en-US" b="1" dirty="0"/>
              <a:t>=train;</a:t>
            </a:r>
          </a:p>
          <a:p>
            <a:r>
              <a:rPr lang="en-US" dirty="0"/>
              <a:t>}</a:t>
            </a:r>
          </a:p>
          <a:p>
            <a:r>
              <a:rPr lang="en-US" b="1" dirty="0"/>
              <a:t>public void run()</a:t>
            </a:r>
          </a:p>
          <a:p>
            <a:r>
              <a:rPr lang="en-US" dirty="0"/>
              <a:t>{</a:t>
            </a:r>
          </a:p>
          <a:p>
            <a:r>
              <a:rPr lang="en-US" b="1" dirty="0"/>
              <a:t>synchronized (train) {</a:t>
            </a:r>
          </a:p>
          <a:p>
            <a:r>
              <a:rPr lang="en-US" dirty="0" err="1"/>
              <a:t>System.</a:t>
            </a:r>
            <a:r>
              <a:rPr lang="en-US" b="1" i="1" dirty="0" err="1"/>
              <a:t>out.println</a:t>
            </a:r>
            <a:r>
              <a:rPr lang="en-US" b="1" i="1" dirty="0"/>
              <a:t>("</a:t>
            </a:r>
            <a:r>
              <a:rPr lang="en-US" b="1" i="1" dirty="0" err="1"/>
              <a:t>BookTicket</a:t>
            </a:r>
            <a:r>
              <a:rPr lang="en-US" b="1" i="1" dirty="0"/>
              <a:t> locked in train");</a:t>
            </a:r>
          </a:p>
          <a:p>
            <a:r>
              <a:rPr lang="en-US" b="1" dirty="0"/>
              <a:t>try{</a:t>
            </a:r>
          </a:p>
          <a:p>
            <a:r>
              <a:rPr lang="en-US" dirty="0" err="1"/>
              <a:t>Thread.</a:t>
            </a:r>
            <a:r>
              <a:rPr lang="en-US" i="1" dirty="0" err="1"/>
              <a:t>sleep</a:t>
            </a:r>
            <a:r>
              <a:rPr lang="en-US" i="1" dirty="0"/>
              <a:t>(150);</a:t>
            </a:r>
          </a:p>
          <a:p>
            <a:r>
              <a:rPr lang="en-US" dirty="0"/>
              <a:t>}</a:t>
            </a:r>
            <a:r>
              <a:rPr lang="en-US" b="1" dirty="0"/>
              <a:t>catch (</a:t>
            </a:r>
            <a:r>
              <a:rPr lang="en-US" b="1" dirty="0" err="1"/>
              <a:t>InterruptedException</a:t>
            </a:r>
            <a:r>
              <a:rPr lang="en-US" b="1" dirty="0"/>
              <a:t> e) {}</a:t>
            </a:r>
          </a:p>
          <a:p>
            <a:endParaRPr lang="en-US" dirty="0"/>
          </a:p>
          <a:p>
            <a:r>
              <a:rPr lang="en-US" dirty="0" err="1"/>
              <a:t>System.</a:t>
            </a:r>
            <a:r>
              <a:rPr lang="en-US" b="1" i="1" dirty="0" err="1"/>
              <a:t>out.println</a:t>
            </a:r>
            <a:r>
              <a:rPr lang="en-US" b="1" i="1" dirty="0"/>
              <a:t>("</a:t>
            </a:r>
            <a:r>
              <a:rPr lang="en-US" b="1" i="1" dirty="0" err="1"/>
              <a:t>BookTicket</a:t>
            </a:r>
            <a:r>
              <a:rPr lang="en-US" b="1" i="1" dirty="0"/>
              <a:t> now waiting to lock on </a:t>
            </a:r>
            <a:r>
              <a:rPr lang="en-US" b="1" i="1" dirty="0" err="1"/>
              <a:t>comaprtment</a:t>
            </a:r>
            <a:r>
              <a:rPr lang="en-US" b="1" i="1" dirty="0"/>
              <a:t>");;</a:t>
            </a:r>
          </a:p>
          <a:p>
            <a:r>
              <a:rPr lang="en-US" b="1" dirty="0"/>
              <a:t>synchronized (comp) {</a:t>
            </a:r>
          </a:p>
          <a:p>
            <a:r>
              <a:rPr lang="en-US" dirty="0" err="1"/>
              <a:t>System.</a:t>
            </a:r>
            <a:r>
              <a:rPr lang="en-US" b="1" i="1" dirty="0" err="1"/>
              <a:t>out.println</a:t>
            </a:r>
            <a:r>
              <a:rPr lang="en-US" b="1" i="1" dirty="0"/>
              <a:t>("</a:t>
            </a:r>
            <a:r>
              <a:rPr lang="en-US" b="1" i="1" dirty="0" err="1"/>
              <a:t>BookTicket</a:t>
            </a:r>
            <a:r>
              <a:rPr lang="en-US" b="1" i="1" dirty="0"/>
              <a:t> locked on compartment");</a:t>
            </a:r>
          </a:p>
          <a:p>
            <a:endParaRPr lang="en-US" dirty="0"/>
          </a:p>
          <a:p>
            <a:r>
              <a:rPr lang="en-US" dirty="0"/>
              <a:t>}</a:t>
            </a:r>
          </a:p>
          <a:p>
            <a:r>
              <a:rPr lang="en-US" dirty="0"/>
              <a:t>}</a:t>
            </a:r>
          </a:p>
          <a:p>
            <a:endParaRPr lang="en-US" dirty="0"/>
          </a:p>
          <a:p>
            <a:r>
              <a:rPr lang="en-US" dirty="0"/>
              <a:t>}</a:t>
            </a:r>
          </a:p>
          <a:p>
            <a:r>
              <a:rPr lang="en-US" dirty="0"/>
              <a:t>}</a:t>
            </a:r>
          </a:p>
          <a:p>
            <a:endParaRPr lang="en-US" dirty="0"/>
          </a:p>
          <a:p>
            <a:endParaRPr lang="en-US" dirty="0"/>
          </a:p>
        </p:txBody>
      </p:sp>
    </p:spTree>
    <p:extLst>
      <p:ext uri="{BB962C8B-B14F-4D97-AF65-F5344CB8AC3E}">
        <p14:creationId xmlns:p14="http://schemas.microsoft.com/office/powerpoint/2010/main" val="3477656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304800"/>
            <a:ext cx="8229600" cy="5821363"/>
          </a:xfrm>
        </p:spPr>
        <p:txBody>
          <a:bodyPr>
            <a:normAutofit fontScale="25000" lnSpcReduction="20000"/>
          </a:bodyPr>
          <a:lstStyle/>
          <a:p>
            <a:r>
              <a:rPr lang="en-US" b="1" dirty="0"/>
              <a:t>class </a:t>
            </a:r>
            <a:r>
              <a:rPr lang="en-US" b="1" dirty="0" err="1"/>
              <a:t>CancelTicket</a:t>
            </a:r>
            <a:r>
              <a:rPr lang="en-US" b="1" dirty="0"/>
              <a:t> extends Thread</a:t>
            </a:r>
          </a:p>
          <a:p>
            <a:r>
              <a:rPr lang="en-US" dirty="0"/>
              <a:t>{</a:t>
            </a:r>
          </a:p>
          <a:p>
            <a:r>
              <a:rPr lang="en-US" dirty="0"/>
              <a:t>Object </a:t>
            </a:r>
            <a:r>
              <a:rPr lang="en-US" dirty="0" err="1"/>
              <a:t>train,comp</a:t>
            </a:r>
            <a:r>
              <a:rPr lang="en-US" dirty="0"/>
              <a:t>;</a:t>
            </a:r>
          </a:p>
          <a:p>
            <a:r>
              <a:rPr lang="en-US" b="1" dirty="0"/>
              <a:t>public </a:t>
            </a:r>
            <a:r>
              <a:rPr lang="en-US" b="1" dirty="0" err="1"/>
              <a:t>CancelTicket</a:t>
            </a:r>
            <a:r>
              <a:rPr lang="en-US" b="1" dirty="0"/>
              <a:t>(Object train, Object comp) {</a:t>
            </a:r>
          </a:p>
          <a:p>
            <a:endParaRPr lang="en-US" dirty="0"/>
          </a:p>
          <a:p>
            <a:r>
              <a:rPr lang="en-US" b="1" dirty="0" err="1"/>
              <a:t>this.comp</a:t>
            </a:r>
            <a:r>
              <a:rPr lang="en-US" b="1" dirty="0"/>
              <a:t>=comp;</a:t>
            </a:r>
          </a:p>
          <a:p>
            <a:r>
              <a:rPr lang="en-US" b="1" dirty="0" err="1"/>
              <a:t>this.train</a:t>
            </a:r>
            <a:r>
              <a:rPr lang="en-US" b="1" dirty="0"/>
              <a:t>=train;</a:t>
            </a:r>
          </a:p>
          <a:p>
            <a:r>
              <a:rPr lang="en-US" dirty="0"/>
              <a:t>}</a:t>
            </a:r>
          </a:p>
          <a:p>
            <a:r>
              <a:rPr lang="en-US" b="1" dirty="0"/>
              <a:t>public void run()</a:t>
            </a:r>
          </a:p>
          <a:p>
            <a:r>
              <a:rPr lang="en-US" dirty="0"/>
              <a:t>{</a:t>
            </a:r>
          </a:p>
          <a:p>
            <a:r>
              <a:rPr lang="en-US" b="1" dirty="0"/>
              <a:t>synchronized (comp) {</a:t>
            </a:r>
          </a:p>
          <a:p>
            <a:r>
              <a:rPr lang="en-US" dirty="0" err="1"/>
              <a:t>System.</a:t>
            </a:r>
            <a:r>
              <a:rPr lang="en-US" b="1" i="1" dirty="0" err="1"/>
              <a:t>out.println</a:t>
            </a:r>
            <a:r>
              <a:rPr lang="en-US" b="1" i="1" dirty="0"/>
              <a:t>("</a:t>
            </a:r>
            <a:r>
              <a:rPr lang="en-US" b="1" i="1" dirty="0" err="1"/>
              <a:t>CancelTicket</a:t>
            </a:r>
            <a:r>
              <a:rPr lang="en-US" b="1" i="1" dirty="0"/>
              <a:t> locked in Compartment");</a:t>
            </a:r>
          </a:p>
          <a:p>
            <a:r>
              <a:rPr lang="en-US" b="1" dirty="0"/>
              <a:t>try{</a:t>
            </a:r>
          </a:p>
          <a:p>
            <a:r>
              <a:rPr lang="en-US" dirty="0" err="1"/>
              <a:t>Thread.</a:t>
            </a:r>
            <a:r>
              <a:rPr lang="en-US" i="1" dirty="0" err="1"/>
              <a:t>sleep</a:t>
            </a:r>
            <a:r>
              <a:rPr lang="en-US" i="1" dirty="0"/>
              <a:t>(150);</a:t>
            </a:r>
          </a:p>
          <a:p>
            <a:r>
              <a:rPr lang="en-US" dirty="0"/>
              <a:t>}</a:t>
            </a:r>
            <a:r>
              <a:rPr lang="en-US" b="1" dirty="0"/>
              <a:t>catch (</a:t>
            </a:r>
            <a:r>
              <a:rPr lang="en-US" b="1" dirty="0" err="1"/>
              <a:t>InterruptedException</a:t>
            </a:r>
            <a:r>
              <a:rPr lang="en-US" b="1" dirty="0"/>
              <a:t> e) {}</a:t>
            </a:r>
          </a:p>
          <a:p>
            <a:endParaRPr lang="en-US" dirty="0"/>
          </a:p>
          <a:p>
            <a:r>
              <a:rPr lang="en-US" dirty="0" err="1"/>
              <a:t>System.</a:t>
            </a:r>
            <a:r>
              <a:rPr lang="en-US" b="1" i="1" dirty="0" err="1"/>
              <a:t>out.println</a:t>
            </a:r>
            <a:r>
              <a:rPr lang="en-US" b="1" i="1" dirty="0"/>
              <a:t>("</a:t>
            </a:r>
            <a:r>
              <a:rPr lang="en-US" b="1" i="1" dirty="0" err="1"/>
              <a:t>CancelTicket</a:t>
            </a:r>
            <a:r>
              <a:rPr lang="en-US" b="1" i="1" dirty="0"/>
              <a:t> now waiting to lock on Train");;</a:t>
            </a:r>
          </a:p>
          <a:p>
            <a:r>
              <a:rPr lang="en-US" b="1" dirty="0"/>
              <a:t>synchronized (train) {</a:t>
            </a:r>
          </a:p>
          <a:p>
            <a:r>
              <a:rPr lang="en-US" dirty="0" err="1"/>
              <a:t>System.</a:t>
            </a:r>
            <a:r>
              <a:rPr lang="en-US" b="1" i="1" dirty="0" err="1"/>
              <a:t>out.println</a:t>
            </a:r>
            <a:r>
              <a:rPr lang="en-US" b="1" i="1" dirty="0"/>
              <a:t>("</a:t>
            </a:r>
            <a:r>
              <a:rPr lang="en-US" b="1" i="1" dirty="0" err="1"/>
              <a:t>CancelTicket</a:t>
            </a:r>
            <a:r>
              <a:rPr lang="en-US" b="1" i="1" dirty="0"/>
              <a:t> locked on Train");</a:t>
            </a:r>
          </a:p>
          <a:p>
            <a:endParaRPr lang="en-US" dirty="0"/>
          </a:p>
          <a:p>
            <a:r>
              <a:rPr lang="en-US" dirty="0"/>
              <a:t>}</a:t>
            </a:r>
          </a:p>
          <a:p>
            <a:r>
              <a:rPr lang="en-US" dirty="0"/>
              <a:t>}</a:t>
            </a:r>
          </a:p>
          <a:p>
            <a:endParaRPr lang="en-US" dirty="0"/>
          </a:p>
          <a:p>
            <a:r>
              <a:rPr lang="en-US" dirty="0"/>
              <a:t>}</a:t>
            </a:r>
          </a:p>
          <a:p>
            <a:r>
              <a:rPr lang="en-US" dirty="0"/>
              <a:t>}</a:t>
            </a:r>
          </a:p>
          <a:p>
            <a:r>
              <a:rPr lang="en-US" b="1" dirty="0"/>
              <a:t>public class </a:t>
            </a:r>
            <a:r>
              <a:rPr lang="en-US" b="1" dirty="0" err="1"/>
              <a:t>DeadLock</a:t>
            </a:r>
            <a:r>
              <a:rPr lang="en-US" b="1" dirty="0"/>
              <a:t>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r>
              <a:rPr lang="en-US" dirty="0"/>
              <a:t>Object train= </a:t>
            </a:r>
            <a:r>
              <a:rPr lang="en-US" b="1" dirty="0"/>
              <a:t>new Object();</a:t>
            </a:r>
          </a:p>
          <a:p>
            <a:r>
              <a:rPr lang="en-US" dirty="0"/>
              <a:t>Object compartment= </a:t>
            </a:r>
            <a:r>
              <a:rPr lang="en-US" b="1" dirty="0"/>
              <a:t>new Object();</a:t>
            </a:r>
          </a:p>
          <a:p>
            <a:endParaRPr lang="en-US" dirty="0"/>
          </a:p>
          <a:p>
            <a:r>
              <a:rPr lang="en-US" dirty="0" err="1"/>
              <a:t>BookTicket</a:t>
            </a:r>
            <a:r>
              <a:rPr lang="en-US" dirty="0"/>
              <a:t> </a:t>
            </a:r>
            <a:r>
              <a:rPr lang="en-US" dirty="0" err="1"/>
              <a:t>bo</a:t>
            </a:r>
            <a:r>
              <a:rPr lang="en-US" dirty="0"/>
              <a:t>= </a:t>
            </a:r>
            <a:r>
              <a:rPr lang="en-US" b="1" dirty="0"/>
              <a:t>new </a:t>
            </a:r>
            <a:r>
              <a:rPr lang="en-US" b="1" dirty="0" err="1"/>
              <a:t>BookTicket</a:t>
            </a:r>
            <a:r>
              <a:rPr lang="en-US" b="1" dirty="0"/>
              <a:t>(train, compartment);</a:t>
            </a:r>
          </a:p>
          <a:p>
            <a:r>
              <a:rPr lang="en-US" dirty="0" err="1"/>
              <a:t>CancelTicket</a:t>
            </a:r>
            <a:r>
              <a:rPr lang="en-US" dirty="0"/>
              <a:t> </a:t>
            </a:r>
            <a:r>
              <a:rPr lang="en-US" dirty="0" err="1"/>
              <a:t>ct</a:t>
            </a:r>
            <a:r>
              <a:rPr lang="en-US" dirty="0"/>
              <a:t>= </a:t>
            </a:r>
            <a:r>
              <a:rPr lang="en-US" b="1" dirty="0"/>
              <a:t>new </a:t>
            </a:r>
            <a:r>
              <a:rPr lang="en-US" b="1" dirty="0" err="1"/>
              <a:t>CancelTicket</a:t>
            </a:r>
            <a:r>
              <a:rPr lang="en-US" b="1" dirty="0"/>
              <a:t>(train, compartment);</a:t>
            </a:r>
          </a:p>
          <a:p>
            <a:endParaRPr lang="en-US" dirty="0"/>
          </a:p>
          <a:p>
            <a:endParaRPr lang="en-US" dirty="0"/>
          </a:p>
          <a:p>
            <a:r>
              <a:rPr lang="en-US" dirty="0"/>
              <a:t>Thread t1= </a:t>
            </a:r>
            <a:r>
              <a:rPr lang="en-US" b="1" dirty="0"/>
              <a:t>new Thread(</a:t>
            </a:r>
            <a:r>
              <a:rPr lang="en-US" b="1" dirty="0" err="1"/>
              <a:t>bo</a:t>
            </a:r>
            <a:r>
              <a:rPr lang="en-US" b="1" dirty="0"/>
              <a:t>);</a:t>
            </a:r>
          </a:p>
          <a:p>
            <a:r>
              <a:rPr lang="en-US" dirty="0"/>
              <a:t>Thread t2= </a:t>
            </a:r>
            <a:r>
              <a:rPr lang="en-US" b="1" dirty="0"/>
              <a:t>new Thread(</a:t>
            </a:r>
            <a:r>
              <a:rPr lang="en-US" b="1" dirty="0" err="1"/>
              <a:t>ct</a:t>
            </a:r>
            <a:r>
              <a:rPr lang="en-US" b="1" dirty="0"/>
              <a:t>);</a:t>
            </a:r>
          </a:p>
          <a:p>
            <a:r>
              <a:rPr lang="en-US" dirty="0"/>
              <a:t>t1.start();</a:t>
            </a:r>
          </a:p>
          <a:p>
            <a:r>
              <a:rPr lang="en-US" dirty="0"/>
              <a:t>t2.start();</a:t>
            </a:r>
          </a:p>
          <a:p>
            <a:endParaRPr lang="en-US" dirty="0"/>
          </a:p>
          <a:p>
            <a:r>
              <a:rPr lang="en-US" dirty="0"/>
              <a:t>}</a:t>
            </a:r>
          </a:p>
          <a:p>
            <a:endParaRPr lang="en-US" dirty="0"/>
          </a:p>
          <a:p>
            <a:r>
              <a:rPr lang="en-US" dirty="0"/>
              <a:t>}</a:t>
            </a:r>
          </a:p>
          <a:p>
            <a:endParaRPr lang="en-US" dirty="0"/>
          </a:p>
        </p:txBody>
      </p:sp>
    </p:spTree>
    <p:extLst>
      <p:ext uri="{BB962C8B-B14F-4D97-AF65-F5344CB8AC3E}">
        <p14:creationId xmlns:p14="http://schemas.microsoft.com/office/powerpoint/2010/main" val="2225185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Thread</a:t>
            </a:r>
            <a:r>
              <a:rPr lang="en-US" b="1" dirty="0" smtClean="0"/>
              <a:t>:</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1</a:t>
            </a:r>
            <a:r>
              <a:rPr lang="en-US" dirty="0"/>
              <a:t>) Thread is nothing but separate path of sequential execution. </a:t>
            </a:r>
          </a:p>
          <a:p>
            <a:r>
              <a:rPr lang="en-US" dirty="0"/>
              <a:t>2) The independent execution technical name is called thread. </a:t>
            </a:r>
          </a:p>
          <a:p>
            <a:r>
              <a:rPr lang="en-US" dirty="0"/>
              <a:t>3) Whenever different parts of the program executed simultaneously that each and every part is called thread. </a:t>
            </a:r>
          </a:p>
          <a:p>
            <a:r>
              <a:rPr lang="en-US" dirty="0"/>
              <a:t>4) The thread is light weight process because whenever we are creating thread it is not occupying the separate memory it uses the same memory. Whenever the memory is shared means it is not consuming more memory. </a:t>
            </a:r>
          </a:p>
          <a:p>
            <a:r>
              <a:rPr lang="en-US" dirty="0"/>
              <a:t>5) Executing more than one thread a time is called multithreading. </a:t>
            </a:r>
          </a:p>
          <a:p>
            <a:endParaRPr lang="en-US" dirty="0"/>
          </a:p>
        </p:txBody>
      </p:sp>
    </p:spTree>
    <p:extLst>
      <p:ext uri="{BB962C8B-B14F-4D97-AF65-F5344CB8AC3E}">
        <p14:creationId xmlns:p14="http://schemas.microsoft.com/office/powerpoint/2010/main" val="39489687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Deadlock Solution Example</a:t>
            </a:r>
            <a:br>
              <a:rPr lang="en-US" sz="2400" dirty="0"/>
            </a:br>
            <a:r>
              <a:rPr lang="en-US" sz="2400" dirty="0"/>
              <a:t>Let's change the order of the lock and run of the same program to see if both the threads still wait for each other −</a:t>
            </a:r>
          </a:p>
        </p:txBody>
      </p:sp>
      <p:sp>
        <p:nvSpPr>
          <p:cNvPr id="3" name="Content Placeholder 2"/>
          <p:cNvSpPr>
            <a:spLocks noGrp="1"/>
          </p:cNvSpPr>
          <p:nvPr>
            <p:ph idx="1"/>
          </p:nvPr>
        </p:nvSpPr>
        <p:spPr/>
        <p:txBody>
          <a:bodyPr>
            <a:normAutofit fontScale="25000" lnSpcReduction="20000"/>
          </a:bodyPr>
          <a:lstStyle/>
          <a:p>
            <a:r>
              <a:rPr lang="en-US" b="1" dirty="0"/>
              <a:t>class </a:t>
            </a:r>
            <a:r>
              <a:rPr lang="en-US" b="1" dirty="0" err="1"/>
              <a:t>BookTicket</a:t>
            </a:r>
            <a:r>
              <a:rPr lang="en-US" b="1" dirty="0"/>
              <a:t> extends Thread{</a:t>
            </a:r>
          </a:p>
          <a:p>
            <a:r>
              <a:rPr lang="en-US" dirty="0"/>
              <a:t>Object train, comp;</a:t>
            </a:r>
          </a:p>
          <a:p>
            <a:endParaRPr lang="en-US" dirty="0"/>
          </a:p>
          <a:p>
            <a:r>
              <a:rPr lang="en-US" b="1" dirty="0"/>
              <a:t>public </a:t>
            </a:r>
            <a:r>
              <a:rPr lang="en-US" b="1" dirty="0" err="1"/>
              <a:t>BookTicket</a:t>
            </a:r>
            <a:r>
              <a:rPr lang="en-US" b="1" dirty="0"/>
              <a:t>(Object train, Object comp)</a:t>
            </a:r>
          </a:p>
          <a:p>
            <a:r>
              <a:rPr lang="en-US" dirty="0"/>
              <a:t>{</a:t>
            </a:r>
          </a:p>
          <a:p>
            <a:r>
              <a:rPr lang="en-US" b="1" dirty="0" err="1"/>
              <a:t>this.comp</a:t>
            </a:r>
            <a:r>
              <a:rPr lang="en-US" b="1" dirty="0"/>
              <a:t>=comp;</a:t>
            </a:r>
          </a:p>
          <a:p>
            <a:r>
              <a:rPr lang="en-US" b="1" dirty="0" err="1"/>
              <a:t>this.train</a:t>
            </a:r>
            <a:r>
              <a:rPr lang="en-US" b="1" dirty="0"/>
              <a:t>=train;</a:t>
            </a:r>
          </a:p>
          <a:p>
            <a:r>
              <a:rPr lang="en-US" dirty="0"/>
              <a:t>}</a:t>
            </a:r>
          </a:p>
          <a:p>
            <a:r>
              <a:rPr lang="en-US" b="1" dirty="0"/>
              <a:t>public void run()</a:t>
            </a:r>
          </a:p>
          <a:p>
            <a:r>
              <a:rPr lang="en-US" dirty="0"/>
              <a:t>{</a:t>
            </a:r>
          </a:p>
          <a:p>
            <a:r>
              <a:rPr lang="en-US" b="1" dirty="0"/>
              <a:t>synchronized (train) {</a:t>
            </a:r>
          </a:p>
          <a:p>
            <a:endParaRPr lang="en-US" dirty="0"/>
          </a:p>
          <a:p>
            <a:r>
              <a:rPr lang="en-US" dirty="0" err="1"/>
              <a:t>System.</a:t>
            </a:r>
            <a:r>
              <a:rPr lang="en-US" b="1" i="1" dirty="0" err="1"/>
              <a:t>out.println</a:t>
            </a:r>
            <a:r>
              <a:rPr lang="en-US" b="1" i="1" dirty="0"/>
              <a:t>("</a:t>
            </a:r>
            <a:r>
              <a:rPr lang="en-US" b="1" i="1" dirty="0" err="1"/>
              <a:t>BookTicket</a:t>
            </a:r>
            <a:r>
              <a:rPr lang="en-US" b="1" i="1" dirty="0"/>
              <a:t> locked in train");</a:t>
            </a:r>
          </a:p>
          <a:p>
            <a:r>
              <a:rPr lang="en-US" b="1" dirty="0"/>
              <a:t>try{</a:t>
            </a:r>
          </a:p>
          <a:p>
            <a:r>
              <a:rPr lang="en-US" dirty="0" err="1"/>
              <a:t>Thread.</a:t>
            </a:r>
            <a:r>
              <a:rPr lang="en-US" i="1" dirty="0" err="1"/>
              <a:t>sleep</a:t>
            </a:r>
            <a:r>
              <a:rPr lang="en-US" i="1" dirty="0"/>
              <a:t>(1500);</a:t>
            </a:r>
          </a:p>
          <a:p>
            <a:r>
              <a:rPr lang="en-US" dirty="0"/>
              <a:t>}</a:t>
            </a:r>
            <a:r>
              <a:rPr lang="en-US" b="1" dirty="0"/>
              <a:t>catch (</a:t>
            </a:r>
            <a:r>
              <a:rPr lang="en-US" b="1" dirty="0" err="1"/>
              <a:t>InterruptedException</a:t>
            </a:r>
            <a:r>
              <a:rPr lang="en-US" b="1" dirty="0"/>
              <a:t> e) {</a:t>
            </a:r>
          </a:p>
          <a:p>
            <a:r>
              <a:rPr lang="en-US" dirty="0" err="1"/>
              <a:t>e.printStackTrace</a:t>
            </a:r>
            <a:r>
              <a:rPr lang="en-US" dirty="0"/>
              <a:t>();</a:t>
            </a:r>
          </a:p>
          <a:p>
            <a:r>
              <a:rPr lang="en-US" dirty="0"/>
              <a:t>}</a:t>
            </a:r>
          </a:p>
          <a:p>
            <a:r>
              <a:rPr lang="en-US" dirty="0" err="1"/>
              <a:t>System.</a:t>
            </a:r>
            <a:r>
              <a:rPr lang="en-US" b="1" i="1" dirty="0" err="1"/>
              <a:t>out.println</a:t>
            </a:r>
            <a:r>
              <a:rPr lang="en-US" b="1" i="1" dirty="0"/>
              <a:t>("</a:t>
            </a:r>
            <a:r>
              <a:rPr lang="en-US" b="1" i="1" dirty="0" err="1"/>
              <a:t>BookTicket</a:t>
            </a:r>
            <a:r>
              <a:rPr lang="en-US" b="1" i="1" dirty="0"/>
              <a:t> now waiting to lock on Compartment ");</a:t>
            </a:r>
          </a:p>
          <a:p>
            <a:endParaRPr lang="en-US" dirty="0"/>
          </a:p>
          <a:p>
            <a:r>
              <a:rPr lang="en-US" b="1" dirty="0"/>
              <a:t>synchronized (comp) {</a:t>
            </a:r>
          </a:p>
          <a:p>
            <a:r>
              <a:rPr lang="en-US" dirty="0" err="1"/>
              <a:t>System.</a:t>
            </a:r>
            <a:r>
              <a:rPr lang="en-US" b="1" i="1" dirty="0" err="1"/>
              <a:t>out.println</a:t>
            </a:r>
            <a:r>
              <a:rPr lang="en-US" b="1" i="1" dirty="0"/>
              <a:t>("</a:t>
            </a:r>
            <a:r>
              <a:rPr lang="en-US" b="1" i="1" dirty="0" err="1"/>
              <a:t>BookTicket</a:t>
            </a:r>
            <a:r>
              <a:rPr lang="en-US" b="1" i="1" dirty="0"/>
              <a:t> locked on Compartment");</a:t>
            </a:r>
          </a:p>
          <a:p>
            <a:r>
              <a:rPr lang="en-US" dirty="0"/>
              <a:t>}</a:t>
            </a:r>
          </a:p>
          <a:p>
            <a:endParaRPr lang="en-US" dirty="0"/>
          </a:p>
          <a:p>
            <a:r>
              <a:rPr lang="en-US" dirty="0"/>
              <a:t>}</a:t>
            </a:r>
          </a:p>
          <a:p>
            <a:r>
              <a:rPr lang="en-US" dirty="0"/>
              <a:t>}</a:t>
            </a:r>
          </a:p>
          <a:p>
            <a:r>
              <a:rPr lang="en-US" dirty="0"/>
              <a:t>}</a:t>
            </a:r>
          </a:p>
          <a:p>
            <a:endParaRPr lang="en-US" dirty="0"/>
          </a:p>
          <a:p>
            <a:r>
              <a:rPr lang="en-US" b="1" dirty="0"/>
              <a:t>class </a:t>
            </a:r>
            <a:r>
              <a:rPr lang="en-US" b="1" dirty="0" err="1"/>
              <a:t>CancelTicket</a:t>
            </a:r>
            <a:r>
              <a:rPr lang="en-US" b="1" dirty="0"/>
              <a:t> extends Thread{</a:t>
            </a:r>
          </a:p>
          <a:p>
            <a:r>
              <a:rPr lang="en-US" dirty="0"/>
              <a:t>Object train, comp;</a:t>
            </a:r>
          </a:p>
          <a:p>
            <a:endParaRPr lang="en-US" dirty="0"/>
          </a:p>
          <a:p>
            <a:r>
              <a:rPr lang="en-US" b="1" dirty="0"/>
              <a:t>public </a:t>
            </a:r>
            <a:r>
              <a:rPr lang="en-US" b="1" dirty="0" err="1"/>
              <a:t>CancelTicket</a:t>
            </a:r>
            <a:r>
              <a:rPr lang="en-US" b="1" dirty="0"/>
              <a:t>(Object train, Object comp)</a:t>
            </a:r>
          </a:p>
          <a:p>
            <a:r>
              <a:rPr lang="en-US" dirty="0"/>
              <a:t>{</a:t>
            </a:r>
          </a:p>
          <a:p>
            <a:r>
              <a:rPr lang="en-US" b="1" dirty="0" err="1"/>
              <a:t>this.comp</a:t>
            </a:r>
            <a:r>
              <a:rPr lang="en-US" b="1" dirty="0"/>
              <a:t>=comp;</a:t>
            </a:r>
          </a:p>
          <a:p>
            <a:r>
              <a:rPr lang="en-US" b="1" dirty="0" err="1"/>
              <a:t>this.train</a:t>
            </a:r>
            <a:r>
              <a:rPr lang="en-US" b="1" dirty="0"/>
              <a:t>=train;</a:t>
            </a:r>
          </a:p>
          <a:p>
            <a:r>
              <a:rPr lang="en-US" dirty="0"/>
              <a:t>}</a:t>
            </a:r>
          </a:p>
          <a:p>
            <a:r>
              <a:rPr lang="en-US" b="1" dirty="0"/>
              <a:t>public void run()</a:t>
            </a:r>
          </a:p>
          <a:p>
            <a:r>
              <a:rPr lang="en-US" dirty="0"/>
              <a:t>{</a:t>
            </a:r>
          </a:p>
          <a:p>
            <a:r>
              <a:rPr lang="en-US" b="1" dirty="0"/>
              <a:t>synchronized (train) {</a:t>
            </a:r>
          </a:p>
          <a:p>
            <a:endParaRPr lang="en-US" dirty="0"/>
          </a:p>
          <a:p>
            <a:r>
              <a:rPr lang="en-US" dirty="0" err="1"/>
              <a:t>System.</a:t>
            </a:r>
            <a:r>
              <a:rPr lang="en-US" b="1" i="1" dirty="0" err="1"/>
              <a:t>out.println</a:t>
            </a:r>
            <a:r>
              <a:rPr lang="en-US" b="1" i="1" dirty="0"/>
              <a:t>("</a:t>
            </a:r>
            <a:r>
              <a:rPr lang="en-US" b="1" i="1" dirty="0" err="1"/>
              <a:t>CancelTicket</a:t>
            </a:r>
            <a:r>
              <a:rPr lang="en-US" b="1" i="1" dirty="0"/>
              <a:t> locked in compartment");</a:t>
            </a:r>
          </a:p>
          <a:p>
            <a:r>
              <a:rPr lang="en-US" b="1" dirty="0"/>
              <a:t>try{</a:t>
            </a:r>
          </a:p>
          <a:p>
            <a:r>
              <a:rPr lang="en-US" dirty="0" err="1"/>
              <a:t>Thread.</a:t>
            </a:r>
            <a:r>
              <a:rPr lang="en-US" i="1" dirty="0" err="1"/>
              <a:t>sleep</a:t>
            </a:r>
            <a:r>
              <a:rPr lang="en-US" i="1" dirty="0"/>
              <a:t>(1500);</a:t>
            </a:r>
          </a:p>
          <a:p>
            <a:r>
              <a:rPr lang="en-US" dirty="0"/>
              <a:t>}</a:t>
            </a:r>
            <a:r>
              <a:rPr lang="en-US" b="1" dirty="0"/>
              <a:t>catch (</a:t>
            </a:r>
            <a:r>
              <a:rPr lang="en-US" b="1" dirty="0" err="1"/>
              <a:t>InterruptedException</a:t>
            </a:r>
            <a:r>
              <a:rPr lang="en-US" b="1" dirty="0"/>
              <a:t> e) {</a:t>
            </a:r>
          </a:p>
          <a:p>
            <a:r>
              <a:rPr lang="en-US" dirty="0" err="1"/>
              <a:t>e.printStackTrace</a:t>
            </a:r>
            <a:r>
              <a:rPr lang="en-US" dirty="0"/>
              <a:t>();</a:t>
            </a:r>
          </a:p>
          <a:p>
            <a:r>
              <a:rPr lang="en-US" dirty="0"/>
              <a:t>}</a:t>
            </a:r>
          </a:p>
          <a:p>
            <a:r>
              <a:rPr lang="en-US" dirty="0" err="1"/>
              <a:t>System.</a:t>
            </a:r>
            <a:r>
              <a:rPr lang="en-US" b="1" i="1" dirty="0" err="1"/>
              <a:t>out.println</a:t>
            </a:r>
            <a:r>
              <a:rPr lang="en-US" b="1" i="1" dirty="0"/>
              <a:t>("</a:t>
            </a:r>
            <a:r>
              <a:rPr lang="en-US" b="1" i="1" dirty="0" err="1"/>
              <a:t>CancelTicket</a:t>
            </a:r>
            <a:r>
              <a:rPr lang="en-US" b="1" i="1" dirty="0"/>
              <a:t> now waiting to lock on Train ");</a:t>
            </a:r>
          </a:p>
          <a:p>
            <a:endParaRPr lang="en-US" dirty="0"/>
          </a:p>
          <a:p>
            <a:r>
              <a:rPr lang="en-US" b="1" dirty="0"/>
              <a:t>synchronized (comp) {</a:t>
            </a:r>
          </a:p>
          <a:p>
            <a:r>
              <a:rPr lang="en-US" dirty="0" err="1"/>
              <a:t>System.</a:t>
            </a:r>
            <a:r>
              <a:rPr lang="en-US" b="1" i="1" dirty="0" err="1"/>
              <a:t>out.println</a:t>
            </a:r>
            <a:r>
              <a:rPr lang="en-US" b="1" i="1" dirty="0"/>
              <a:t>("</a:t>
            </a:r>
            <a:r>
              <a:rPr lang="en-US" b="1" i="1" dirty="0" err="1"/>
              <a:t>CancelTicket</a:t>
            </a:r>
            <a:r>
              <a:rPr lang="en-US" b="1" i="1" dirty="0"/>
              <a:t> locked on Train");</a:t>
            </a:r>
          </a:p>
          <a:p>
            <a:r>
              <a:rPr lang="en-US" dirty="0"/>
              <a:t>}</a:t>
            </a:r>
          </a:p>
          <a:p>
            <a:endParaRPr lang="en-US" dirty="0"/>
          </a:p>
          <a:p>
            <a:r>
              <a:rPr lang="en-US" dirty="0"/>
              <a:t>}</a:t>
            </a:r>
          </a:p>
          <a:p>
            <a:r>
              <a:rPr lang="en-US" dirty="0"/>
              <a:t>}</a:t>
            </a:r>
          </a:p>
          <a:p>
            <a:r>
              <a:rPr lang="en-US"/>
              <a:t>}</a:t>
            </a:r>
          </a:p>
          <a:p>
            <a:endParaRPr lang="en-US"/>
          </a:p>
        </p:txBody>
      </p:sp>
    </p:spTree>
    <p:extLst>
      <p:ext uri="{BB962C8B-B14F-4D97-AF65-F5344CB8AC3E}">
        <p14:creationId xmlns:p14="http://schemas.microsoft.com/office/powerpoint/2010/main" val="28358486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Communication</a:t>
            </a:r>
            <a:endParaRPr lang="en-US" dirty="0"/>
          </a:p>
        </p:txBody>
      </p:sp>
      <p:sp>
        <p:nvSpPr>
          <p:cNvPr id="3" name="Content Placeholder 2"/>
          <p:cNvSpPr>
            <a:spLocks noGrp="1"/>
          </p:cNvSpPr>
          <p:nvPr>
            <p:ph idx="1"/>
          </p:nvPr>
        </p:nvSpPr>
        <p:spPr>
          <a:xfrm>
            <a:off x="457200" y="1066800"/>
            <a:ext cx="8229600" cy="5059363"/>
          </a:xfrm>
        </p:spPr>
        <p:txBody>
          <a:bodyPr>
            <a:normAutofit fontScale="32500" lnSpcReduction="20000"/>
          </a:bodyPr>
          <a:lstStyle/>
          <a:p>
            <a:r>
              <a:rPr lang="en-US" b="1" dirty="0"/>
              <a:t>package com.examples.edu;</a:t>
            </a:r>
          </a:p>
          <a:p>
            <a:endParaRPr lang="en-US" dirty="0"/>
          </a:p>
          <a:p>
            <a:endParaRPr lang="en-US" dirty="0"/>
          </a:p>
          <a:p>
            <a:endParaRPr lang="en-US" dirty="0"/>
          </a:p>
          <a:p>
            <a:r>
              <a:rPr lang="en-US" b="1" dirty="0"/>
              <a:t>class Producer extends Thread</a:t>
            </a:r>
          </a:p>
          <a:p>
            <a:r>
              <a:rPr lang="en-US" dirty="0"/>
              <a:t>{</a:t>
            </a:r>
          </a:p>
          <a:p>
            <a:r>
              <a:rPr lang="en-US" dirty="0" err="1"/>
              <a:t>StringBuffer</a:t>
            </a:r>
            <a:r>
              <a:rPr lang="en-US" dirty="0"/>
              <a:t> </a:t>
            </a:r>
            <a:r>
              <a:rPr lang="en-US" dirty="0" err="1"/>
              <a:t>sb</a:t>
            </a:r>
            <a:r>
              <a:rPr lang="en-US" dirty="0"/>
              <a:t>;</a:t>
            </a:r>
          </a:p>
          <a:p>
            <a:endParaRPr lang="en-US" dirty="0"/>
          </a:p>
          <a:p>
            <a:r>
              <a:rPr lang="en-US" b="1" dirty="0" err="1"/>
              <a:t>boolean</a:t>
            </a:r>
            <a:r>
              <a:rPr lang="en-US" b="1" dirty="0"/>
              <a:t> </a:t>
            </a:r>
            <a:r>
              <a:rPr lang="en-US" b="1" dirty="0" err="1"/>
              <a:t>dataprodover</a:t>
            </a:r>
            <a:r>
              <a:rPr lang="en-US" b="1" dirty="0"/>
              <a:t>=false;</a:t>
            </a:r>
          </a:p>
          <a:p>
            <a:endParaRPr lang="en-US" dirty="0"/>
          </a:p>
          <a:p>
            <a:r>
              <a:rPr lang="en-US" dirty="0"/>
              <a:t>Producer()</a:t>
            </a:r>
          </a:p>
          <a:p>
            <a:r>
              <a:rPr lang="en-US" dirty="0"/>
              <a:t>{</a:t>
            </a:r>
          </a:p>
          <a:p>
            <a:r>
              <a:rPr lang="en-US" dirty="0" err="1"/>
              <a:t>sb</a:t>
            </a:r>
            <a:r>
              <a:rPr lang="en-US" dirty="0"/>
              <a:t> = </a:t>
            </a:r>
            <a:r>
              <a:rPr lang="en-US" b="1" dirty="0"/>
              <a:t>new </a:t>
            </a:r>
            <a:r>
              <a:rPr lang="en-US" b="1" dirty="0" err="1"/>
              <a:t>StringBuffer</a:t>
            </a:r>
            <a:r>
              <a:rPr lang="en-US" b="1" dirty="0"/>
              <a:t>();// allot memory</a:t>
            </a:r>
          </a:p>
          <a:p>
            <a:r>
              <a:rPr lang="en-US" dirty="0"/>
              <a:t>}</a:t>
            </a:r>
          </a:p>
          <a:p>
            <a:endParaRPr lang="en-US" dirty="0"/>
          </a:p>
          <a:p>
            <a:r>
              <a:rPr lang="en-US" b="1" dirty="0"/>
              <a:t>public void run()</a:t>
            </a:r>
          </a:p>
          <a:p>
            <a:r>
              <a:rPr lang="en-US" dirty="0"/>
              <a:t>{</a:t>
            </a:r>
          </a:p>
          <a:p>
            <a:r>
              <a:rPr lang="en-US" dirty="0"/>
              <a:t>//go and append the data(number) to string buffer</a:t>
            </a:r>
          </a:p>
          <a:p>
            <a:r>
              <a:rPr lang="en-US" b="1" dirty="0"/>
              <a:t>for(</a:t>
            </a:r>
            <a:r>
              <a:rPr lang="en-US" b="1" dirty="0" err="1"/>
              <a:t>int</a:t>
            </a:r>
            <a:r>
              <a:rPr lang="en-US" b="1" dirty="0"/>
              <a:t> i =1;i&lt;10;i++)</a:t>
            </a:r>
          </a:p>
          <a:p>
            <a:r>
              <a:rPr lang="en-US" dirty="0"/>
              <a:t>{</a:t>
            </a:r>
          </a:p>
          <a:p>
            <a:r>
              <a:rPr lang="en-US" b="1" dirty="0"/>
              <a:t>try{</a:t>
            </a:r>
          </a:p>
          <a:p>
            <a:r>
              <a:rPr lang="en-US" dirty="0" err="1"/>
              <a:t>sb.append</a:t>
            </a:r>
            <a:r>
              <a:rPr lang="en-US" dirty="0"/>
              <a:t>(i + ":");</a:t>
            </a:r>
          </a:p>
          <a:p>
            <a:r>
              <a:rPr lang="en-US" dirty="0" err="1"/>
              <a:t>Thread.</a:t>
            </a:r>
            <a:r>
              <a:rPr lang="en-US" i="1" dirty="0" err="1"/>
              <a:t>sleep</a:t>
            </a:r>
            <a:r>
              <a:rPr lang="en-US" i="1" dirty="0"/>
              <a:t>(100);</a:t>
            </a:r>
          </a:p>
          <a:p>
            <a:r>
              <a:rPr lang="en-US" dirty="0" err="1"/>
              <a:t>System.</a:t>
            </a:r>
            <a:r>
              <a:rPr lang="en-US" b="1" i="1" dirty="0" err="1"/>
              <a:t>out.println</a:t>
            </a:r>
            <a:r>
              <a:rPr lang="en-US" b="1" i="1" dirty="0"/>
              <a:t>("appending");</a:t>
            </a:r>
          </a:p>
          <a:p>
            <a:r>
              <a:rPr lang="en-US" dirty="0"/>
              <a:t>}</a:t>
            </a:r>
            <a:r>
              <a:rPr lang="en-US" b="1" dirty="0"/>
              <a:t>catch (Exception e) {</a:t>
            </a:r>
          </a:p>
          <a:p>
            <a:r>
              <a:rPr lang="en-US" dirty="0"/>
              <a:t>// </a:t>
            </a:r>
            <a:r>
              <a:rPr lang="en-US" b="1" dirty="0"/>
              <a:t>TODO: handle exception</a:t>
            </a:r>
          </a:p>
          <a:p>
            <a:r>
              <a:rPr lang="en-US" dirty="0" err="1"/>
              <a:t>e.printStackTrace</a:t>
            </a:r>
            <a:r>
              <a:rPr lang="en-US" dirty="0"/>
              <a:t>();</a:t>
            </a:r>
          </a:p>
          <a:p>
            <a:endParaRPr lang="en-US" dirty="0"/>
          </a:p>
          <a:p>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23580548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304800"/>
            <a:ext cx="8229600" cy="5821363"/>
          </a:xfrm>
        </p:spPr>
        <p:txBody>
          <a:bodyPr>
            <a:normAutofit fontScale="25000" lnSpcReduction="20000"/>
          </a:bodyPr>
          <a:lstStyle/>
          <a:p>
            <a:r>
              <a:rPr lang="en-US" dirty="0"/>
              <a:t>}</a:t>
            </a:r>
          </a:p>
          <a:p>
            <a:r>
              <a:rPr lang="en-US" dirty="0" err="1"/>
              <a:t>dataprodover</a:t>
            </a:r>
            <a:r>
              <a:rPr lang="en-US" dirty="0"/>
              <a:t>=</a:t>
            </a:r>
            <a:r>
              <a:rPr lang="en-US" b="1" dirty="0"/>
              <a:t>true;</a:t>
            </a:r>
          </a:p>
          <a:p>
            <a:r>
              <a:rPr lang="en-US" dirty="0"/>
              <a:t>}</a:t>
            </a:r>
          </a:p>
          <a:p>
            <a:r>
              <a:rPr lang="en-US" dirty="0"/>
              <a:t>}</a:t>
            </a:r>
          </a:p>
          <a:p>
            <a:r>
              <a:rPr lang="en-US" b="1" dirty="0"/>
              <a:t>class Consumer extends Thread</a:t>
            </a:r>
          </a:p>
          <a:p>
            <a:r>
              <a:rPr lang="en-US" dirty="0"/>
              <a:t>{</a:t>
            </a:r>
          </a:p>
          <a:p>
            <a:r>
              <a:rPr lang="en-US" dirty="0"/>
              <a:t>//create producer reference to refer Producer object from consumer class.</a:t>
            </a:r>
          </a:p>
          <a:p>
            <a:r>
              <a:rPr lang="en-US" dirty="0"/>
              <a:t>Producer prod;</a:t>
            </a:r>
          </a:p>
          <a:p>
            <a:r>
              <a:rPr lang="en-US" b="1" dirty="0"/>
              <a:t>public Consumer(Producer prod) {</a:t>
            </a:r>
          </a:p>
          <a:p>
            <a:r>
              <a:rPr lang="en-US" b="1" dirty="0" err="1"/>
              <a:t>this.prod</a:t>
            </a:r>
            <a:r>
              <a:rPr lang="en-US" b="1" dirty="0"/>
              <a:t>= prod;</a:t>
            </a:r>
          </a:p>
          <a:p>
            <a:r>
              <a:rPr lang="en-US" dirty="0"/>
              <a:t>}</a:t>
            </a:r>
          </a:p>
          <a:p>
            <a:r>
              <a:rPr lang="en-US" b="1" dirty="0"/>
              <a:t>public void run()</a:t>
            </a:r>
          </a:p>
          <a:p>
            <a:r>
              <a:rPr lang="en-US" dirty="0"/>
              <a:t>{</a:t>
            </a:r>
          </a:p>
          <a:p>
            <a:r>
              <a:rPr lang="en-US" dirty="0"/>
              <a:t>//if production is not over, sleep for 10 </a:t>
            </a:r>
            <a:r>
              <a:rPr lang="en-US" u="sng" dirty="0" err="1"/>
              <a:t>ms</a:t>
            </a:r>
            <a:r>
              <a:rPr lang="en-US" u="sng" dirty="0"/>
              <a:t> and check again.</a:t>
            </a:r>
          </a:p>
          <a:p>
            <a:r>
              <a:rPr lang="en-US" dirty="0"/>
              <a:t>// here there is a time delay of several </a:t>
            </a:r>
            <a:r>
              <a:rPr lang="en-US" u="sng" dirty="0" err="1"/>
              <a:t>millisec</a:t>
            </a:r>
            <a:r>
              <a:rPr lang="en-US" u="sng" dirty="0"/>
              <a:t> to receive data.</a:t>
            </a:r>
          </a:p>
          <a:p>
            <a:r>
              <a:rPr lang="en-US" b="1" dirty="0"/>
              <a:t>try{</a:t>
            </a:r>
          </a:p>
          <a:p>
            <a:r>
              <a:rPr lang="en-US" b="1" dirty="0"/>
              <a:t>while (!</a:t>
            </a:r>
            <a:r>
              <a:rPr lang="en-US" b="1" dirty="0" err="1"/>
              <a:t>prod.dataprodover</a:t>
            </a:r>
            <a:r>
              <a:rPr lang="en-US" b="1" dirty="0"/>
              <a:t>) {</a:t>
            </a:r>
          </a:p>
          <a:p>
            <a:r>
              <a:rPr lang="en-US" dirty="0" err="1"/>
              <a:t>Thread.</a:t>
            </a:r>
            <a:r>
              <a:rPr lang="en-US" i="1" dirty="0" err="1"/>
              <a:t>sleep</a:t>
            </a:r>
            <a:r>
              <a:rPr lang="en-US" i="1" dirty="0"/>
              <a:t>(10);</a:t>
            </a:r>
          </a:p>
          <a:p>
            <a:r>
              <a:rPr lang="en-US" dirty="0"/>
              <a:t>}</a:t>
            </a:r>
          </a:p>
          <a:p>
            <a:r>
              <a:rPr lang="en-US" dirty="0"/>
              <a:t>}</a:t>
            </a:r>
            <a:r>
              <a:rPr lang="en-US" b="1" dirty="0"/>
              <a:t>catch (Exception e) {</a:t>
            </a:r>
          </a:p>
          <a:p>
            <a:r>
              <a:rPr lang="en-US" dirty="0"/>
              <a:t>// </a:t>
            </a:r>
            <a:r>
              <a:rPr lang="en-US" b="1" dirty="0"/>
              <a:t>TODO: handle exception</a:t>
            </a:r>
          </a:p>
          <a:p>
            <a:r>
              <a:rPr lang="en-US" dirty="0" err="1"/>
              <a:t>e.printStackTrace</a:t>
            </a:r>
            <a:r>
              <a:rPr lang="en-US" dirty="0"/>
              <a:t>();</a:t>
            </a:r>
          </a:p>
          <a:p>
            <a:r>
              <a:rPr lang="en-US" dirty="0"/>
              <a:t>}// the content of string buffer when production is over.</a:t>
            </a:r>
          </a:p>
          <a:p>
            <a:r>
              <a:rPr lang="en-US" dirty="0" err="1"/>
              <a:t>System.</a:t>
            </a:r>
            <a:r>
              <a:rPr lang="en-US" b="1" i="1" dirty="0" err="1"/>
              <a:t>out.println</a:t>
            </a:r>
            <a:r>
              <a:rPr lang="en-US" b="1" i="1" dirty="0"/>
              <a:t>(prod.sb);</a:t>
            </a:r>
          </a:p>
          <a:p>
            <a:r>
              <a:rPr lang="en-US" dirty="0"/>
              <a:t>}</a:t>
            </a:r>
          </a:p>
          <a:p>
            <a:r>
              <a:rPr lang="en-US" dirty="0"/>
              <a:t>}</a:t>
            </a:r>
          </a:p>
          <a:p>
            <a:endParaRPr lang="en-US" dirty="0"/>
          </a:p>
          <a:p>
            <a:endParaRPr lang="en-US" dirty="0"/>
          </a:p>
          <a:p>
            <a:r>
              <a:rPr lang="en-US" b="1" dirty="0"/>
              <a:t>public class </a:t>
            </a:r>
            <a:r>
              <a:rPr lang="en-US" b="1" dirty="0" err="1"/>
              <a:t>Thread_Communication</a:t>
            </a:r>
            <a:r>
              <a:rPr lang="en-US" b="1" dirty="0"/>
              <a:t>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endParaRPr lang="en-US" dirty="0"/>
          </a:p>
          <a:p>
            <a:r>
              <a:rPr lang="en-US" dirty="0"/>
              <a:t>Producer </a:t>
            </a:r>
            <a:r>
              <a:rPr lang="en-US" dirty="0" err="1"/>
              <a:t>producer</a:t>
            </a:r>
            <a:r>
              <a:rPr lang="en-US" dirty="0"/>
              <a:t> = </a:t>
            </a:r>
            <a:r>
              <a:rPr lang="en-US" b="1" dirty="0"/>
              <a:t>new Producer();</a:t>
            </a:r>
          </a:p>
          <a:p>
            <a:r>
              <a:rPr lang="en-US" dirty="0"/>
              <a:t>Consumer </a:t>
            </a:r>
            <a:r>
              <a:rPr lang="en-US" dirty="0" err="1"/>
              <a:t>consumer</a:t>
            </a:r>
            <a:r>
              <a:rPr lang="en-US" dirty="0"/>
              <a:t> = </a:t>
            </a:r>
            <a:r>
              <a:rPr lang="en-US" b="1" dirty="0"/>
              <a:t>new Consumer(producer);</a:t>
            </a:r>
          </a:p>
          <a:p>
            <a:r>
              <a:rPr lang="en-US" dirty="0"/>
              <a:t>//Runnable target;</a:t>
            </a:r>
          </a:p>
          <a:p>
            <a:r>
              <a:rPr lang="en-US" dirty="0"/>
              <a:t>Thread t1 = </a:t>
            </a:r>
            <a:r>
              <a:rPr lang="en-US" b="1" dirty="0"/>
              <a:t>new Thread(producer);</a:t>
            </a:r>
          </a:p>
          <a:p>
            <a:r>
              <a:rPr lang="en-US" dirty="0"/>
              <a:t>Thread t2= </a:t>
            </a:r>
            <a:r>
              <a:rPr lang="en-US" b="1" dirty="0"/>
              <a:t>new Thread(consumer);</a:t>
            </a:r>
          </a:p>
          <a:p>
            <a:endParaRPr lang="en-US" dirty="0"/>
          </a:p>
          <a:p>
            <a:r>
              <a:rPr lang="en-US" dirty="0"/>
              <a:t>t2.start();// consumer thread wait.</a:t>
            </a:r>
          </a:p>
          <a:p>
            <a:r>
              <a:rPr lang="en-US" dirty="0"/>
              <a:t>t1.start();//producer thread</a:t>
            </a:r>
          </a:p>
          <a:p>
            <a:endParaRPr lang="en-US" dirty="0"/>
          </a:p>
          <a:p>
            <a:r>
              <a:rPr lang="en-US" dirty="0"/>
              <a:t>}</a:t>
            </a:r>
          </a:p>
          <a:p>
            <a:endParaRPr lang="en-US" dirty="0"/>
          </a:p>
          <a:p>
            <a:r>
              <a:rPr lang="en-US" dirty="0"/>
              <a:t>}</a:t>
            </a:r>
          </a:p>
          <a:p>
            <a:endParaRPr lang="en-US" dirty="0"/>
          </a:p>
        </p:txBody>
      </p:sp>
    </p:spTree>
    <p:extLst>
      <p:ext uri="{BB962C8B-B14F-4D97-AF65-F5344CB8AC3E}">
        <p14:creationId xmlns:p14="http://schemas.microsoft.com/office/powerpoint/2010/main" val="32444744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improve the efficiency.</a:t>
            </a:r>
            <a:endParaRPr lang="en-US" dirty="0"/>
          </a:p>
        </p:txBody>
      </p:sp>
      <p:sp>
        <p:nvSpPr>
          <p:cNvPr id="3" name="Content Placeholder 2"/>
          <p:cNvSpPr>
            <a:spLocks noGrp="1"/>
          </p:cNvSpPr>
          <p:nvPr>
            <p:ph idx="1"/>
          </p:nvPr>
        </p:nvSpPr>
        <p:spPr/>
        <p:txBody>
          <a:bodyPr>
            <a:normAutofit lnSpcReduction="10000"/>
          </a:bodyPr>
          <a:lstStyle/>
          <a:p>
            <a:r>
              <a:rPr lang="en-US" dirty="0" smtClean="0"/>
              <a:t>3 methods. </a:t>
            </a:r>
            <a:r>
              <a:rPr lang="en-US" dirty="0" err="1" smtClean="0"/>
              <a:t>Java.lang.Object</a:t>
            </a:r>
            <a:endParaRPr lang="en-US" dirty="0" smtClean="0"/>
          </a:p>
          <a:p>
            <a:r>
              <a:rPr lang="en-US" dirty="0" err="1" smtClean="0"/>
              <a:t>Obj.notify</a:t>
            </a:r>
            <a:r>
              <a:rPr lang="en-US" dirty="0" smtClean="0"/>
              <a:t>(); This method releases an object and sends a notification to a waiting thread that the object is available. </a:t>
            </a:r>
          </a:p>
          <a:p>
            <a:r>
              <a:rPr lang="en-US" b="1" dirty="0" err="1">
                <a:hlinkClick r:id="rId2"/>
              </a:rPr>
              <a:t>notifyAll</a:t>
            </a:r>
            <a:r>
              <a:rPr lang="en-US" dirty="0"/>
              <a:t>()Wakes up all threads that are waiting on this object's monitor</a:t>
            </a:r>
          </a:p>
          <a:p>
            <a:r>
              <a:rPr lang="en-US" b="1" dirty="0">
                <a:hlinkClick r:id="rId3"/>
              </a:rPr>
              <a:t>wait</a:t>
            </a:r>
            <a:r>
              <a:rPr lang="en-US" dirty="0"/>
              <a:t>()Causes the current thread to wait until another thread invokes the </a:t>
            </a:r>
            <a:r>
              <a:rPr lang="en-US" b="1" dirty="0">
                <a:hlinkClick r:id="rId4"/>
              </a:rPr>
              <a:t>notify()</a:t>
            </a:r>
            <a:r>
              <a:rPr lang="en-US" dirty="0"/>
              <a:t> method or the </a:t>
            </a:r>
            <a:r>
              <a:rPr lang="en-US" b="1" dirty="0" err="1">
                <a:hlinkClick r:id="rId2"/>
              </a:rPr>
              <a:t>notifyAll</a:t>
            </a:r>
            <a:r>
              <a:rPr lang="en-US" b="1" dirty="0">
                <a:hlinkClick r:id="rId2"/>
              </a:rPr>
              <a:t>()</a:t>
            </a:r>
            <a:r>
              <a:rPr lang="en-US" dirty="0"/>
              <a:t> method for this object.</a:t>
            </a:r>
          </a:p>
          <a:p>
            <a:endParaRPr lang="en-US" dirty="0" smtClean="0"/>
          </a:p>
          <a:p>
            <a:endParaRPr lang="en-US" dirty="0"/>
          </a:p>
        </p:txBody>
      </p:sp>
    </p:spTree>
    <p:extLst>
      <p:ext uri="{BB962C8B-B14F-4D97-AF65-F5344CB8AC3E}">
        <p14:creationId xmlns:p14="http://schemas.microsoft.com/office/powerpoint/2010/main" val="4289372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 improve the efficiency using notify, </a:t>
            </a:r>
            <a:r>
              <a:rPr lang="en-US" dirty="0" err="1" smtClean="0"/>
              <a:t>notifyAll</a:t>
            </a:r>
            <a:r>
              <a:rPr lang="en-US" dirty="0" smtClean="0"/>
              <a:t> </a:t>
            </a:r>
            <a:r>
              <a:rPr lang="en-US" smtClean="0"/>
              <a:t>and wait.</a:t>
            </a:r>
            <a:endParaRPr lang="en-US"/>
          </a:p>
        </p:txBody>
      </p:sp>
      <p:sp>
        <p:nvSpPr>
          <p:cNvPr id="3" name="Content Placeholder 2"/>
          <p:cNvSpPr>
            <a:spLocks noGrp="1"/>
          </p:cNvSpPr>
          <p:nvPr>
            <p:ph idx="1"/>
          </p:nvPr>
        </p:nvSpPr>
        <p:spPr/>
        <p:txBody>
          <a:bodyPr>
            <a:normAutofit fontScale="25000" lnSpcReduction="20000"/>
          </a:bodyPr>
          <a:lstStyle/>
          <a:p>
            <a:r>
              <a:rPr lang="en-US" b="1" dirty="0"/>
              <a:t>package com.examples.edu;</a:t>
            </a:r>
          </a:p>
          <a:p>
            <a:endParaRPr lang="en-US" dirty="0"/>
          </a:p>
          <a:p>
            <a:endParaRPr lang="en-US" dirty="0"/>
          </a:p>
          <a:p>
            <a:endParaRPr lang="en-US" dirty="0"/>
          </a:p>
          <a:p>
            <a:r>
              <a:rPr lang="en-US" b="1" dirty="0"/>
              <a:t>class Producer extends Thread</a:t>
            </a:r>
          </a:p>
          <a:p>
            <a:r>
              <a:rPr lang="en-US" dirty="0"/>
              <a:t>{</a:t>
            </a:r>
          </a:p>
          <a:p>
            <a:r>
              <a:rPr lang="en-US" dirty="0" err="1"/>
              <a:t>StringBuffer</a:t>
            </a:r>
            <a:r>
              <a:rPr lang="en-US" dirty="0"/>
              <a:t> </a:t>
            </a:r>
            <a:r>
              <a:rPr lang="en-US" dirty="0" err="1"/>
              <a:t>sb</a:t>
            </a:r>
            <a:r>
              <a:rPr lang="en-US" dirty="0"/>
              <a:t>;</a:t>
            </a:r>
          </a:p>
          <a:p>
            <a:endParaRPr lang="en-US" dirty="0"/>
          </a:p>
          <a:p>
            <a:r>
              <a:rPr lang="en-US" dirty="0"/>
              <a:t>//</a:t>
            </a:r>
            <a:r>
              <a:rPr lang="en-US" dirty="0" err="1"/>
              <a:t>boolean</a:t>
            </a:r>
            <a:r>
              <a:rPr lang="en-US" dirty="0"/>
              <a:t> </a:t>
            </a:r>
            <a:r>
              <a:rPr lang="en-US" u="sng" dirty="0" err="1"/>
              <a:t>dataprodover</a:t>
            </a:r>
            <a:r>
              <a:rPr lang="en-US" u="sng" dirty="0"/>
              <a:t>=false;</a:t>
            </a:r>
          </a:p>
          <a:p>
            <a:endParaRPr lang="en-US" dirty="0"/>
          </a:p>
          <a:p>
            <a:r>
              <a:rPr lang="en-US" dirty="0"/>
              <a:t>Producer()</a:t>
            </a:r>
          </a:p>
          <a:p>
            <a:r>
              <a:rPr lang="en-US" dirty="0"/>
              <a:t>{</a:t>
            </a:r>
          </a:p>
          <a:p>
            <a:r>
              <a:rPr lang="en-US" dirty="0" err="1"/>
              <a:t>sb</a:t>
            </a:r>
            <a:r>
              <a:rPr lang="en-US" dirty="0"/>
              <a:t> = </a:t>
            </a:r>
            <a:r>
              <a:rPr lang="en-US" b="1" dirty="0"/>
              <a:t>new </a:t>
            </a:r>
            <a:r>
              <a:rPr lang="en-US" b="1" dirty="0" err="1"/>
              <a:t>StringBuffer</a:t>
            </a:r>
            <a:r>
              <a:rPr lang="en-US" b="1" dirty="0"/>
              <a:t>();// allot memory</a:t>
            </a:r>
          </a:p>
          <a:p>
            <a:r>
              <a:rPr lang="en-US" dirty="0"/>
              <a:t>}</a:t>
            </a:r>
          </a:p>
          <a:p>
            <a:endParaRPr lang="en-US" dirty="0"/>
          </a:p>
          <a:p>
            <a:r>
              <a:rPr lang="en-US" b="1" dirty="0"/>
              <a:t>public void run()</a:t>
            </a:r>
          </a:p>
          <a:p>
            <a:r>
              <a:rPr lang="en-US" dirty="0"/>
              <a:t>{</a:t>
            </a:r>
          </a:p>
          <a:p>
            <a:r>
              <a:rPr lang="en-US" dirty="0"/>
              <a:t>//go and append the data(number) to string buffer</a:t>
            </a:r>
          </a:p>
          <a:p>
            <a:r>
              <a:rPr lang="en-US" b="1" dirty="0"/>
              <a:t>synchronized (</a:t>
            </a:r>
            <a:r>
              <a:rPr lang="en-US" b="1" dirty="0" err="1"/>
              <a:t>sb</a:t>
            </a:r>
            <a:r>
              <a:rPr lang="en-US" b="1" dirty="0"/>
              <a:t>) {</a:t>
            </a:r>
          </a:p>
          <a:p>
            <a:endParaRPr lang="en-US" dirty="0"/>
          </a:p>
          <a:p>
            <a:endParaRPr lang="en-US" dirty="0"/>
          </a:p>
          <a:p>
            <a:r>
              <a:rPr lang="en-US" b="1" dirty="0"/>
              <a:t>for(</a:t>
            </a:r>
            <a:r>
              <a:rPr lang="en-US" b="1" dirty="0" err="1"/>
              <a:t>int</a:t>
            </a:r>
            <a:r>
              <a:rPr lang="en-US" b="1" dirty="0"/>
              <a:t> i =1;i&lt;10;i++)</a:t>
            </a:r>
          </a:p>
          <a:p>
            <a:r>
              <a:rPr lang="en-US" dirty="0"/>
              <a:t>{</a:t>
            </a:r>
          </a:p>
          <a:p>
            <a:r>
              <a:rPr lang="en-US" b="1" dirty="0"/>
              <a:t>try{</a:t>
            </a:r>
          </a:p>
          <a:p>
            <a:r>
              <a:rPr lang="en-US" dirty="0" err="1"/>
              <a:t>sb.append</a:t>
            </a:r>
            <a:r>
              <a:rPr lang="en-US" dirty="0"/>
              <a:t>(i + ":");</a:t>
            </a:r>
          </a:p>
          <a:p>
            <a:r>
              <a:rPr lang="en-US" dirty="0" err="1"/>
              <a:t>Thread.</a:t>
            </a:r>
            <a:r>
              <a:rPr lang="en-US" i="1" dirty="0" err="1"/>
              <a:t>sleep</a:t>
            </a:r>
            <a:r>
              <a:rPr lang="en-US" i="1" dirty="0"/>
              <a:t>(10);</a:t>
            </a:r>
          </a:p>
          <a:p>
            <a:r>
              <a:rPr lang="en-US" dirty="0" err="1"/>
              <a:t>System.</a:t>
            </a:r>
            <a:r>
              <a:rPr lang="en-US" b="1" i="1" dirty="0" err="1"/>
              <a:t>out.println</a:t>
            </a:r>
            <a:r>
              <a:rPr lang="en-US" b="1" i="1" dirty="0"/>
              <a:t>("appending");</a:t>
            </a:r>
          </a:p>
          <a:p>
            <a:r>
              <a:rPr lang="en-US" dirty="0"/>
              <a:t>}</a:t>
            </a:r>
            <a:r>
              <a:rPr lang="en-US" b="1" dirty="0"/>
              <a:t>catch (Exception e) {</a:t>
            </a:r>
          </a:p>
          <a:p>
            <a:r>
              <a:rPr lang="en-US" dirty="0"/>
              <a:t>// </a:t>
            </a:r>
            <a:r>
              <a:rPr lang="en-US" b="1" dirty="0"/>
              <a:t>TODO: handle exception</a:t>
            </a:r>
          </a:p>
          <a:p>
            <a:r>
              <a:rPr lang="en-US" dirty="0" err="1"/>
              <a:t>e.printStackTrace</a:t>
            </a:r>
            <a:r>
              <a:rPr lang="en-US" dirty="0"/>
              <a:t>();</a:t>
            </a:r>
          </a:p>
          <a:p>
            <a:endParaRPr lang="en-US" dirty="0"/>
          </a:p>
          <a:p>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25901849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r>
              <a:rPr lang="en-US" dirty="0"/>
              <a:t>}</a:t>
            </a:r>
            <a:r>
              <a:rPr lang="en-US" dirty="0" err="1"/>
              <a:t>sb.notify</a:t>
            </a:r>
            <a:r>
              <a:rPr lang="en-US" dirty="0"/>
              <a:t>();</a:t>
            </a:r>
          </a:p>
          <a:p>
            <a:r>
              <a:rPr lang="en-US" dirty="0"/>
              <a:t>//</a:t>
            </a:r>
            <a:r>
              <a:rPr lang="en-US" u="sng" dirty="0" err="1"/>
              <a:t>dataprodover</a:t>
            </a:r>
            <a:r>
              <a:rPr lang="en-US" u="sng" dirty="0"/>
              <a:t>=true;</a:t>
            </a:r>
          </a:p>
          <a:p>
            <a:r>
              <a:rPr lang="en-US" dirty="0"/>
              <a:t>}</a:t>
            </a:r>
          </a:p>
          <a:p>
            <a:r>
              <a:rPr lang="en-US" dirty="0"/>
              <a:t>}</a:t>
            </a:r>
          </a:p>
          <a:p>
            <a:r>
              <a:rPr lang="en-US" dirty="0"/>
              <a:t>}</a:t>
            </a:r>
          </a:p>
          <a:p>
            <a:r>
              <a:rPr lang="en-US" b="1" dirty="0"/>
              <a:t>class Consumer extends Thread</a:t>
            </a:r>
          </a:p>
          <a:p>
            <a:r>
              <a:rPr lang="en-US" dirty="0"/>
              <a:t>{</a:t>
            </a:r>
          </a:p>
          <a:p>
            <a:r>
              <a:rPr lang="en-US" dirty="0"/>
              <a:t>//create producer reference to refer Producer object from consumer class.</a:t>
            </a:r>
          </a:p>
          <a:p>
            <a:r>
              <a:rPr lang="en-US" dirty="0"/>
              <a:t>Producer prod;</a:t>
            </a:r>
          </a:p>
          <a:p>
            <a:r>
              <a:rPr lang="en-US" b="1" dirty="0"/>
              <a:t>public Consumer(Producer prod) {</a:t>
            </a:r>
          </a:p>
          <a:p>
            <a:r>
              <a:rPr lang="en-US" b="1" dirty="0" err="1"/>
              <a:t>this.prod</a:t>
            </a:r>
            <a:r>
              <a:rPr lang="en-US" b="1" dirty="0"/>
              <a:t>= prod;</a:t>
            </a:r>
          </a:p>
          <a:p>
            <a:r>
              <a:rPr lang="en-US" dirty="0"/>
              <a:t>}</a:t>
            </a:r>
          </a:p>
          <a:p>
            <a:r>
              <a:rPr lang="en-US" b="1" dirty="0"/>
              <a:t>public void run()</a:t>
            </a:r>
          </a:p>
          <a:p>
            <a:r>
              <a:rPr lang="en-US" dirty="0"/>
              <a:t>{</a:t>
            </a:r>
          </a:p>
          <a:p>
            <a:r>
              <a:rPr lang="en-US" dirty="0"/>
              <a:t>//if production is not over, sleep for 10 </a:t>
            </a:r>
            <a:r>
              <a:rPr lang="en-US" u="sng" dirty="0" err="1"/>
              <a:t>ms</a:t>
            </a:r>
            <a:r>
              <a:rPr lang="en-US" u="sng" dirty="0"/>
              <a:t> and check again.</a:t>
            </a:r>
          </a:p>
          <a:p>
            <a:r>
              <a:rPr lang="en-US" dirty="0"/>
              <a:t>// here there is a time delay of several </a:t>
            </a:r>
            <a:r>
              <a:rPr lang="en-US" u="sng" dirty="0" err="1"/>
              <a:t>millisec</a:t>
            </a:r>
            <a:r>
              <a:rPr lang="en-US" u="sng" dirty="0"/>
              <a:t> to receive data.</a:t>
            </a:r>
          </a:p>
          <a:p>
            <a:r>
              <a:rPr lang="en-US" b="1" dirty="0"/>
              <a:t>synchronized (prod.sb) {</a:t>
            </a:r>
          </a:p>
          <a:p>
            <a:endParaRPr lang="en-US" dirty="0"/>
          </a:p>
          <a:p>
            <a:endParaRPr lang="en-US" dirty="0"/>
          </a:p>
          <a:p>
            <a:r>
              <a:rPr lang="en-US" b="1" dirty="0"/>
              <a:t>try{</a:t>
            </a:r>
          </a:p>
          <a:p>
            <a:r>
              <a:rPr lang="en-US" dirty="0" err="1"/>
              <a:t>prod.sb.wait</a:t>
            </a:r>
            <a:r>
              <a:rPr lang="en-US" dirty="0"/>
              <a:t>();</a:t>
            </a:r>
          </a:p>
          <a:p>
            <a:r>
              <a:rPr lang="en-US" dirty="0"/>
              <a:t>//while (!</a:t>
            </a:r>
            <a:r>
              <a:rPr lang="en-US" dirty="0" err="1"/>
              <a:t>prod.dataprodover</a:t>
            </a:r>
            <a:r>
              <a:rPr lang="en-US" dirty="0"/>
              <a:t>) {</a:t>
            </a:r>
          </a:p>
          <a:p>
            <a:r>
              <a:rPr lang="en-US" dirty="0"/>
              <a:t>//</a:t>
            </a:r>
            <a:r>
              <a:rPr lang="en-US" dirty="0" err="1"/>
              <a:t>Thread.sleep</a:t>
            </a:r>
            <a:r>
              <a:rPr lang="en-US" dirty="0"/>
              <a:t>(10);</a:t>
            </a:r>
          </a:p>
          <a:p>
            <a:r>
              <a:rPr lang="en-US" dirty="0"/>
              <a:t>//}</a:t>
            </a:r>
          </a:p>
          <a:p>
            <a:r>
              <a:rPr lang="en-US" dirty="0"/>
              <a:t>}</a:t>
            </a:r>
            <a:r>
              <a:rPr lang="en-US" b="1" dirty="0"/>
              <a:t>catch (Exception e) {</a:t>
            </a:r>
          </a:p>
          <a:p>
            <a:r>
              <a:rPr lang="en-US" dirty="0"/>
              <a:t>// </a:t>
            </a:r>
            <a:r>
              <a:rPr lang="en-US" b="1" dirty="0"/>
              <a:t>TODO: handle exception</a:t>
            </a:r>
          </a:p>
          <a:p>
            <a:r>
              <a:rPr lang="en-US" dirty="0" err="1"/>
              <a:t>e.printStackTrace</a:t>
            </a:r>
            <a:r>
              <a:rPr lang="en-US" dirty="0"/>
              <a:t>();</a:t>
            </a:r>
          </a:p>
          <a:p>
            <a:r>
              <a:rPr lang="en-US" dirty="0"/>
              <a:t>}// the content of string buffer when production is over.</a:t>
            </a:r>
          </a:p>
          <a:p>
            <a:r>
              <a:rPr lang="en-US" dirty="0" err="1"/>
              <a:t>System.</a:t>
            </a:r>
            <a:r>
              <a:rPr lang="en-US" b="1" i="1" dirty="0" err="1"/>
              <a:t>out.println</a:t>
            </a:r>
            <a:r>
              <a:rPr lang="en-US" b="1" i="1" dirty="0"/>
              <a:t>(prod.sb);</a:t>
            </a:r>
          </a:p>
          <a:p>
            <a:r>
              <a:rPr lang="en-US" dirty="0"/>
              <a:t>}</a:t>
            </a:r>
          </a:p>
          <a:p>
            <a:r>
              <a:rPr lang="en-US" dirty="0"/>
              <a:t>}</a:t>
            </a:r>
          </a:p>
          <a:p>
            <a:r>
              <a:rPr lang="en-US" dirty="0"/>
              <a:t>}</a:t>
            </a:r>
          </a:p>
          <a:p>
            <a:endParaRPr lang="en-US" dirty="0"/>
          </a:p>
          <a:p>
            <a:r>
              <a:rPr lang="en-US" b="1" dirty="0"/>
              <a:t>public class </a:t>
            </a:r>
            <a:r>
              <a:rPr lang="en-US" b="1" dirty="0" err="1"/>
              <a:t>Thread_Communication</a:t>
            </a:r>
            <a:r>
              <a:rPr lang="en-US" b="1" dirty="0"/>
              <a:t>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endParaRPr lang="en-US" dirty="0"/>
          </a:p>
          <a:p>
            <a:r>
              <a:rPr lang="en-US" dirty="0"/>
              <a:t>Producer </a:t>
            </a:r>
            <a:r>
              <a:rPr lang="en-US" dirty="0" err="1"/>
              <a:t>producer</a:t>
            </a:r>
            <a:r>
              <a:rPr lang="en-US" dirty="0"/>
              <a:t> = </a:t>
            </a:r>
            <a:r>
              <a:rPr lang="en-US" b="1" dirty="0"/>
              <a:t>new Producer();</a:t>
            </a:r>
          </a:p>
          <a:p>
            <a:r>
              <a:rPr lang="en-US" dirty="0"/>
              <a:t>Consumer </a:t>
            </a:r>
            <a:r>
              <a:rPr lang="en-US" dirty="0" err="1"/>
              <a:t>consumer</a:t>
            </a:r>
            <a:r>
              <a:rPr lang="en-US" dirty="0"/>
              <a:t> = </a:t>
            </a:r>
            <a:r>
              <a:rPr lang="en-US" b="1" dirty="0"/>
              <a:t>new Consumer(producer);</a:t>
            </a:r>
          </a:p>
          <a:p>
            <a:r>
              <a:rPr lang="en-US" dirty="0"/>
              <a:t>//Runnable target;</a:t>
            </a:r>
          </a:p>
          <a:p>
            <a:r>
              <a:rPr lang="en-US" dirty="0"/>
              <a:t>Thread t1 = </a:t>
            </a:r>
            <a:r>
              <a:rPr lang="en-US" b="1" dirty="0"/>
              <a:t>new Thread(producer);</a:t>
            </a:r>
          </a:p>
          <a:p>
            <a:r>
              <a:rPr lang="en-US" dirty="0"/>
              <a:t>Thread t2= </a:t>
            </a:r>
            <a:r>
              <a:rPr lang="en-US" b="1" dirty="0"/>
              <a:t>new Thread(consumer);</a:t>
            </a:r>
          </a:p>
          <a:p>
            <a:endParaRPr lang="en-US" dirty="0"/>
          </a:p>
          <a:p>
            <a:r>
              <a:rPr lang="en-US" dirty="0"/>
              <a:t>t2.start();// consumer thread wait.</a:t>
            </a:r>
          </a:p>
          <a:p>
            <a:r>
              <a:rPr lang="en-US" dirty="0"/>
              <a:t>t1.start();//producer thread</a:t>
            </a:r>
          </a:p>
          <a:p>
            <a:endParaRPr lang="en-US" dirty="0"/>
          </a:p>
          <a:p>
            <a:r>
              <a:rPr lang="en-US" dirty="0"/>
              <a:t>}</a:t>
            </a:r>
          </a:p>
          <a:p>
            <a:endParaRPr lang="en-US" dirty="0"/>
          </a:p>
          <a:p>
            <a:r>
              <a:rPr lang="en-US" dirty="0"/>
              <a:t>}</a:t>
            </a:r>
          </a:p>
        </p:txBody>
      </p:sp>
    </p:spTree>
    <p:extLst>
      <p:ext uri="{BB962C8B-B14F-4D97-AF65-F5344CB8AC3E}">
        <p14:creationId xmlns:p14="http://schemas.microsoft.com/office/powerpoint/2010/main" val="20479702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Difference between sleep() and wait() method</a:t>
            </a:r>
            <a:endParaRPr lang="en-US" sz="3200" dirty="0"/>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r>
              <a:rPr lang="en-US" dirty="0" smtClean="0"/>
              <a:t>Both the sleep() and wait() methods are used to suspend a thread execution for a specified time. When sleep() is executed inside a synchronized block, the object is still under lock.</a:t>
            </a:r>
          </a:p>
          <a:p>
            <a:r>
              <a:rPr lang="en-US" dirty="0" smtClean="0"/>
              <a:t>When wait() is executed, it breaks the synchronized block, so the object lock is removed and it is available. </a:t>
            </a:r>
          </a:p>
          <a:p>
            <a:r>
              <a:rPr lang="en-US" dirty="0" smtClean="0"/>
              <a:t>Generally sleep() is used for making a thread to wait for some time. But wait() is used in connection with notify(), </a:t>
            </a:r>
            <a:r>
              <a:rPr lang="en-US" dirty="0" err="1" smtClean="0"/>
              <a:t>notifyAll</a:t>
            </a:r>
            <a:r>
              <a:rPr lang="en-US" dirty="0" smtClean="0"/>
              <a:t>() methods in thread communication.</a:t>
            </a:r>
            <a:endParaRPr lang="en-US" dirty="0"/>
          </a:p>
        </p:txBody>
      </p:sp>
    </p:spTree>
    <p:extLst>
      <p:ext uri="{BB962C8B-B14F-4D97-AF65-F5344CB8AC3E}">
        <p14:creationId xmlns:p14="http://schemas.microsoft.com/office/powerpoint/2010/main" val="6539777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Group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thread group represents several threads as a single group. The main advantage of taking several threads as a group is that by using a single method we can able to control all the threads in the group.</a:t>
            </a:r>
            <a:endParaRPr lang="en-US" sz="2800" dirty="0" smtClean="0"/>
          </a:p>
          <a:p>
            <a:r>
              <a:rPr lang="en-US" sz="2800" dirty="0" err="1" smtClean="0"/>
              <a:t>ThreadGroup</a:t>
            </a:r>
            <a:r>
              <a:rPr lang="en-US" sz="2800" dirty="0" smtClean="0"/>
              <a:t> </a:t>
            </a:r>
            <a:r>
              <a:rPr lang="en-US" sz="2800" dirty="0" err="1" smtClean="0"/>
              <a:t>tg</a:t>
            </a:r>
            <a:r>
              <a:rPr lang="en-US" sz="2800" dirty="0" smtClean="0"/>
              <a:t> = new </a:t>
            </a:r>
            <a:r>
              <a:rPr lang="en-US" sz="2800" dirty="0" err="1" smtClean="0"/>
              <a:t>ThreadGroup</a:t>
            </a:r>
            <a:r>
              <a:rPr lang="en-US" sz="2800" dirty="0" smtClean="0"/>
              <a:t>(“</a:t>
            </a:r>
            <a:r>
              <a:rPr lang="en-US" sz="2800" dirty="0" err="1" smtClean="0"/>
              <a:t>groupname</a:t>
            </a:r>
            <a:r>
              <a:rPr lang="en-US" sz="2800" dirty="0" smtClean="0"/>
              <a:t>”);</a:t>
            </a:r>
          </a:p>
          <a:p>
            <a:r>
              <a:rPr lang="en-US" sz="2800" dirty="0" smtClean="0"/>
              <a:t>Here </a:t>
            </a:r>
            <a:r>
              <a:rPr lang="en-US" sz="2800" dirty="0" err="1" smtClean="0"/>
              <a:t>tg</a:t>
            </a:r>
            <a:r>
              <a:rPr lang="en-US" sz="2800" dirty="0" smtClean="0"/>
              <a:t> is the thread group object.</a:t>
            </a:r>
          </a:p>
          <a:p>
            <a:r>
              <a:rPr lang="en-US" sz="2800" dirty="0" smtClean="0"/>
              <a:t>To add the thread to this group:</a:t>
            </a:r>
          </a:p>
          <a:p>
            <a:r>
              <a:rPr lang="en-US" sz="2800" dirty="0" smtClean="0"/>
              <a:t>Thread t1= new Thread(tg,</a:t>
            </a:r>
            <a:r>
              <a:rPr lang="en-US" sz="2800" dirty="0" err="1" smtClean="0"/>
              <a:t>targetobj</a:t>
            </a:r>
            <a:r>
              <a:rPr lang="en-US" sz="2800" dirty="0" smtClean="0"/>
              <a:t>,”</a:t>
            </a:r>
            <a:r>
              <a:rPr lang="en-US" sz="2800" dirty="0" err="1" smtClean="0"/>
              <a:t>threadname</a:t>
            </a:r>
            <a:r>
              <a:rPr lang="en-US" sz="2800" dirty="0" smtClean="0"/>
              <a:t>”);</a:t>
            </a:r>
          </a:p>
          <a:p>
            <a:r>
              <a:rPr lang="en-US" sz="2800" dirty="0" smtClean="0"/>
              <a:t>To add another thread group(tg1) to </a:t>
            </a:r>
            <a:r>
              <a:rPr lang="en-US" sz="2800" dirty="0" err="1" smtClean="0"/>
              <a:t>tg</a:t>
            </a:r>
            <a:endParaRPr lang="en-US" sz="2800" dirty="0" smtClean="0"/>
          </a:p>
          <a:p>
            <a:r>
              <a:rPr lang="en-US" sz="2800" dirty="0" err="1" smtClean="0"/>
              <a:t>ThreadGroup</a:t>
            </a:r>
            <a:r>
              <a:rPr lang="en-US" sz="2800" dirty="0" smtClean="0"/>
              <a:t> tg1= new </a:t>
            </a:r>
            <a:r>
              <a:rPr lang="en-US" sz="2800" dirty="0" err="1" smtClean="0"/>
              <a:t>ThreadGroup</a:t>
            </a:r>
            <a:r>
              <a:rPr lang="en-US" sz="2800" dirty="0" smtClean="0"/>
              <a:t>(</a:t>
            </a:r>
            <a:r>
              <a:rPr lang="en-US" sz="2800" dirty="0" err="1" smtClean="0"/>
              <a:t>tg</a:t>
            </a:r>
            <a:r>
              <a:rPr lang="en-US" sz="2800" dirty="0" smtClean="0"/>
              <a:t>,”</a:t>
            </a:r>
            <a:r>
              <a:rPr lang="en-US" sz="2800" dirty="0" err="1" smtClean="0"/>
              <a:t>groupname</a:t>
            </a:r>
            <a:r>
              <a:rPr lang="en-US" sz="2800" dirty="0" smtClean="0"/>
              <a:t>”);</a:t>
            </a:r>
            <a:endParaRPr lang="en-US" dirty="0"/>
          </a:p>
        </p:txBody>
      </p:sp>
    </p:spTree>
    <p:extLst>
      <p:ext uri="{BB962C8B-B14F-4D97-AF65-F5344CB8AC3E}">
        <p14:creationId xmlns:p14="http://schemas.microsoft.com/office/powerpoint/2010/main" val="42342484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381000"/>
            <a:ext cx="8229600" cy="5745163"/>
          </a:xfrm>
        </p:spPr>
        <p:txBody>
          <a:bodyPr>
            <a:normAutofit fontScale="92500" lnSpcReduction="10000"/>
          </a:bodyPr>
          <a:lstStyle/>
          <a:p>
            <a:r>
              <a:rPr lang="en-US" dirty="0"/>
              <a:t> </a:t>
            </a:r>
            <a:r>
              <a:rPr lang="en-US" dirty="0" err="1" smtClean="0"/>
              <a:t>tg.activeCount</a:t>
            </a:r>
            <a:r>
              <a:rPr lang="en-US" dirty="0" smtClean="0"/>
              <a:t>():This </a:t>
            </a:r>
            <a:r>
              <a:rPr lang="en-US" dirty="0"/>
              <a:t>method returns an estimate of the number of active threads in the thread group and its subgroups</a:t>
            </a:r>
            <a:r>
              <a:rPr lang="en-US" dirty="0" smtClean="0"/>
              <a:t>.</a:t>
            </a:r>
          </a:p>
          <a:p>
            <a:r>
              <a:rPr lang="en-US" dirty="0" smtClean="0"/>
              <a:t> </a:t>
            </a:r>
            <a:r>
              <a:rPr lang="en-US" dirty="0" err="1" smtClean="0"/>
              <a:t>tg.getParent</a:t>
            </a:r>
            <a:r>
              <a:rPr lang="en-US" dirty="0" smtClean="0"/>
              <a:t>():</a:t>
            </a:r>
            <a:r>
              <a:rPr lang="en-US" dirty="0"/>
              <a:t>	This method returns the parent of the thread group</a:t>
            </a:r>
            <a:r>
              <a:rPr lang="en-US" dirty="0" smtClean="0"/>
              <a:t>.</a:t>
            </a:r>
          </a:p>
          <a:p>
            <a:r>
              <a:rPr lang="en-US" dirty="0" err="1" smtClean="0"/>
              <a:t>t.getThreadGroup</a:t>
            </a:r>
            <a:r>
              <a:rPr lang="en-US" dirty="0" smtClean="0"/>
              <a:t>(); to know the parent thread group of a thread.</a:t>
            </a:r>
          </a:p>
          <a:p>
            <a:r>
              <a:rPr lang="en-US" dirty="0" smtClean="0"/>
              <a:t>To change the maximum priority of a thread group </a:t>
            </a:r>
            <a:r>
              <a:rPr lang="en-US" dirty="0" err="1" smtClean="0"/>
              <a:t>tg</a:t>
            </a:r>
            <a:r>
              <a:rPr lang="en-US" dirty="0" smtClean="0"/>
              <a:t>.</a:t>
            </a:r>
          </a:p>
          <a:p>
            <a:r>
              <a:rPr lang="en-US" dirty="0" err="1" smtClean="0"/>
              <a:t>tg.setMaxPriority</a:t>
            </a:r>
            <a:r>
              <a:rPr lang="en-US" dirty="0" smtClean="0"/>
              <a:t>(): Normally, Max priority is 10. but this method can set it as any other number </a:t>
            </a:r>
            <a:r>
              <a:rPr lang="en-US" dirty="0" err="1" smtClean="0"/>
              <a:t>betweeb</a:t>
            </a:r>
            <a:r>
              <a:rPr lang="en-US" smtClean="0"/>
              <a:t> 1 to 10.</a:t>
            </a:r>
            <a:endParaRPr lang="en-US" dirty="0" smtClean="0"/>
          </a:p>
          <a:p>
            <a:endParaRPr lang="en-US" dirty="0"/>
          </a:p>
        </p:txBody>
      </p:sp>
    </p:spTree>
    <p:extLst>
      <p:ext uri="{BB962C8B-B14F-4D97-AF65-F5344CB8AC3E}">
        <p14:creationId xmlns:p14="http://schemas.microsoft.com/office/powerpoint/2010/main" val="845304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152400"/>
            <a:ext cx="8229600" cy="5973763"/>
          </a:xfrm>
        </p:spPr>
        <p:txBody>
          <a:bodyPr>
            <a:normAutofit fontScale="25000" lnSpcReduction="20000"/>
          </a:bodyPr>
          <a:lstStyle/>
          <a:p>
            <a:r>
              <a:rPr lang="en-US" b="1" dirty="0"/>
              <a:t>package com.multiThreading.edu;</a:t>
            </a:r>
          </a:p>
          <a:p>
            <a:endParaRPr lang="en-US" dirty="0"/>
          </a:p>
          <a:p>
            <a:endParaRPr lang="en-US" dirty="0"/>
          </a:p>
          <a:p>
            <a:endParaRPr lang="en-US" dirty="0"/>
          </a:p>
          <a:p>
            <a:r>
              <a:rPr lang="en-US" b="1" dirty="0"/>
              <a:t>class Reservation extends Thread{</a:t>
            </a:r>
          </a:p>
          <a:p>
            <a:endParaRPr lang="en-US" dirty="0"/>
          </a:p>
          <a:p>
            <a:r>
              <a:rPr lang="en-US" b="1" dirty="0"/>
              <a:t>public void run()</a:t>
            </a:r>
          </a:p>
          <a:p>
            <a:r>
              <a:rPr lang="en-US" dirty="0"/>
              <a:t>{</a:t>
            </a:r>
          </a:p>
          <a:p>
            <a:r>
              <a:rPr lang="en-US" dirty="0" err="1"/>
              <a:t>System.</a:t>
            </a:r>
            <a:r>
              <a:rPr lang="en-US" b="1" i="1" dirty="0" err="1"/>
              <a:t>out.println</a:t>
            </a:r>
            <a:r>
              <a:rPr lang="en-US" b="1" i="1" dirty="0"/>
              <a:t>("I am in reservation thread");</a:t>
            </a:r>
          </a:p>
          <a:p>
            <a:r>
              <a:rPr lang="en-US" dirty="0"/>
              <a:t>}</a:t>
            </a:r>
          </a:p>
          <a:p>
            <a:r>
              <a:rPr lang="en-US" dirty="0"/>
              <a:t>}</a:t>
            </a:r>
          </a:p>
          <a:p>
            <a:r>
              <a:rPr lang="en-US" b="1" dirty="0"/>
              <a:t>class Cancellation extends Thread{</a:t>
            </a:r>
          </a:p>
          <a:p>
            <a:r>
              <a:rPr lang="en-US" b="1" dirty="0"/>
              <a:t>public void run()</a:t>
            </a:r>
          </a:p>
          <a:p>
            <a:r>
              <a:rPr lang="en-US" dirty="0"/>
              <a:t>{</a:t>
            </a:r>
          </a:p>
          <a:p>
            <a:r>
              <a:rPr lang="en-US" dirty="0" err="1"/>
              <a:t>System.</a:t>
            </a:r>
            <a:r>
              <a:rPr lang="en-US" b="1" i="1" dirty="0" err="1"/>
              <a:t>out.println</a:t>
            </a:r>
            <a:r>
              <a:rPr lang="en-US" b="1" i="1" dirty="0"/>
              <a:t>("I am in Cancellation thread");</a:t>
            </a:r>
          </a:p>
          <a:p>
            <a:r>
              <a:rPr lang="en-US" dirty="0"/>
              <a:t>}</a:t>
            </a:r>
          </a:p>
          <a:p>
            <a:r>
              <a:rPr lang="en-US" dirty="0"/>
              <a:t>}</a:t>
            </a:r>
          </a:p>
          <a:p>
            <a:endParaRPr lang="en-US" dirty="0"/>
          </a:p>
          <a:p>
            <a:endParaRPr lang="en-US" dirty="0"/>
          </a:p>
          <a:p>
            <a:r>
              <a:rPr lang="en-US" b="1" dirty="0"/>
              <a:t>public class ThreadGroup1 {</a:t>
            </a:r>
          </a:p>
          <a:p>
            <a:endParaRPr lang="en-US" dirty="0"/>
          </a:p>
          <a:p>
            <a:endParaRPr lang="en-US" dirty="0"/>
          </a:p>
          <a:p>
            <a:r>
              <a:rPr lang="en-US" b="1" dirty="0"/>
              <a:t>public static void main(String[] </a:t>
            </a:r>
            <a:r>
              <a:rPr lang="en-US" b="1" dirty="0" err="1"/>
              <a:t>args</a:t>
            </a:r>
            <a:r>
              <a:rPr lang="en-US" b="1" dirty="0"/>
              <a:t>) throws Exception</a:t>
            </a:r>
          </a:p>
          <a:p>
            <a:r>
              <a:rPr lang="en-US" dirty="0"/>
              <a:t> {</a:t>
            </a:r>
          </a:p>
          <a:p>
            <a:r>
              <a:rPr lang="en-US" dirty="0"/>
              <a:t>// </a:t>
            </a:r>
            <a:r>
              <a:rPr lang="en-US" b="1" dirty="0"/>
              <a:t>TODO Auto-generated method stub</a:t>
            </a:r>
          </a:p>
          <a:p>
            <a:r>
              <a:rPr lang="en-US" dirty="0"/>
              <a:t>Reservation res = </a:t>
            </a:r>
            <a:r>
              <a:rPr lang="en-US" b="1" dirty="0"/>
              <a:t>new Reservation();</a:t>
            </a:r>
          </a:p>
          <a:p>
            <a:r>
              <a:rPr lang="en-US" dirty="0"/>
              <a:t>Cancellation can= </a:t>
            </a:r>
            <a:r>
              <a:rPr lang="en-US" b="1" dirty="0"/>
              <a:t>new Cancellation();</a:t>
            </a:r>
          </a:p>
          <a:p>
            <a:r>
              <a:rPr lang="en-US" dirty="0"/>
              <a:t>// create a Thread Group</a:t>
            </a:r>
          </a:p>
          <a:p>
            <a:endParaRPr lang="en-US" dirty="0"/>
          </a:p>
          <a:p>
            <a:r>
              <a:rPr lang="en-US" dirty="0" err="1"/>
              <a:t>ThreadGroup</a:t>
            </a:r>
            <a:r>
              <a:rPr lang="en-US" dirty="0"/>
              <a:t> </a:t>
            </a:r>
            <a:r>
              <a:rPr lang="en-US" dirty="0" err="1"/>
              <a:t>tg</a:t>
            </a:r>
            <a:r>
              <a:rPr lang="en-US" dirty="0"/>
              <a:t>= </a:t>
            </a:r>
            <a:r>
              <a:rPr lang="en-US" b="1" dirty="0"/>
              <a:t>new </a:t>
            </a:r>
            <a:r>
              <a:rPr lang="en-US" b="1" dirty="0" err="1"/>
              <a:t>ThreadGroup</a:t>
            </a:r>
            <a:r>
              <a:rPr lang="en-US" b="1" dirty="0"/>
              <a:t>("First Group");</a:t>
            </a:r>
          </a:p>
          <a:p>
            <a:endParaRPr lang="en-US" dirty="0"/>
          </a:p>
          <a:p>
            <a:r>
              <a:rPr lang="en-US" dirty="0"/>
              <a:t>// create two threads and add them to First Group.</a:t>
            </a:r>
          </a:p>
          <a:p>
            <a:endParaRPr lang="en-US" dirty="0"/>
          </a:p>
          <a:p>
            <a:r>
              <a:rPr lang="en-US" dirty="0"/>
              <a:t>Thread t1= </a:t>
            </a:r>
            <a:r>
              <a:rPr lang="en-US" b="1" dirty="0"/>
              <a:t>new Thread(</a:t>
            </a:r>
            <a:r>
              <a:rPr lang="en-US" b="1" dirty="0" err="1"/>
              <a:t>tg</a:t>
            </a:r>
            <a:r>
              <a:rPr lang="en-US" b="1" dirty="0"/>
              <a:t>, </a:t>
            </a:r>
            <a:r>
              <a:rPr lang="en-US" b="1" dirty="0" err="1"/>
              <a:t>res,"First</a:t>
            </a:r>
            <a:r>
              <a:rPr lang="en-US" b="1" dirty="0"/>
              <a:t> Thread");</a:t>
            </a:r>
          </a:p>
          <a:p>
            <a:r>
              <a:rPr lang="en-US" dirty="0"/>
              <a:t>Thread t2= </a:t>
            </a:r>
            <a:r>
              <a:rPr lang="en-US" b="1" dirty="0"/>
              <a:t>new Thread(</a:t>
            </a:r>
            <a:r>
              <a:rPr lang="en-US" b="1" dirty="0" err="1"/>
              <a:t>tg</a:t>
            </a:r>
            <a:r>
              <a:rPr lang="en-US" b="1" dirty="0"/>
              <a:t>, </a:t>
            </a:r>
            <a:r>
              <a:rPr lang="en-US" b="1" dirty="0" err="1"/>
              <a:t>res,"Second</a:t>
            </a:r>
            <a:r>
              <a:rPr lang="en-US" b="1" dirty="0"/>
              <a:t> Thread");</a:t>
            </a:r>
          </a:p>
          <a:p>
            <a:endParaRPr lang="en-US" dirty="0"/>
          </a:p>
          <a:p>
            <a:r>
              <a:rPr lang="en-US" dirty="0"/>
              <a:t>// create another thread group g1 as a child to </a:t>
            </a:r>
            <a:r>
              <a:rPr lang="en-US" u="sng" dirty="0" err="1"/>
              <a:t>tg</a:t>
            </a:r>
            <a:r>
              <a:rPr lang="en-US" u="sng" dirty="0"/>
              <a:t>.</a:t>
            </a:r>
          </a:p>
          <a:p>
            <a:r>
              <a:rPr lang="en-US" dirty="0" err="1"/>
              <a:t>ThreadGroup</a:t>
            </a:r>
            <a:r>
              <a:rPr lang="en-US" dirty="0"/>
              <a:t> tg1= </a:t>
            </a:r>
            <a:r>
              <a:rPr lang="en-US" b="1" dirty="0"/>
              <a:t>new </a:t>
            </a:r>
            <a:r>
              <a:rPr lang="en-US" b="1" dirty="0" err="1"/>
              <a:t>ThreadGroup</a:t>
            </a:r>
            <a:r>
              <a:rPr lang="en-US" b="1" dirty="0"/>
              <a:t>(</a:t>
            </a:r>
            <a:r>
              <a:rPr lang="en-US" b="1" dirty="0" err="1"/>
              <a:t>tg</a:t>
            </a:r>
            <a:r>
              <a:rPr lang="en-US" b="1" dirty="0"/>
              <a:t>, "Second Group" );</a:t>
            </a:r>
          </a:p>
          <a:p>
            <a:r>
              <a:rPr lang="en-US" dirty="0"/>
              <a:t>// create two threads and add them to second Group.</a:t>
            </a:r>
          </a:p>
          <a:p>
            <a:endParaRPr lang="en-US" dirty="0"/>
          </a:p>
          <a:p>
            <a:r>
              <a:rPr lang="en-US" dirty="0"/>
              <a:t>Thread t3= </a:t>
            </a:r>
            <a:r>
              <a:rPr lang="en-US" b="1" dirty="0"/>
              <a:t>new Thread(</a:t>
            </a:r>
            <a:r>
              <a:rPr lang="en-US" b="1" dirty="0" err="1"/>
              <a:t>tg</a:t>
            </a:r>
            <a:r>
              <a:rPr lang="en-US" b="1" dirty="0"/>
              <a:t>, </a:t>
            </a:r>
            <a:r>
              <a:rPr lang="en-US" b="1" dirty="0" err="1"/>
              <a:t>can,"Third</a:t>
            </a:r>
            <a:r>
              <a:rPr lang="en-US" b="1" dirty="0"/>
              <a:t> Thread");</a:t>
            </a:r>
          </a:p>
          <a:p>
            <a:r>
              <a:rPr lang="en-US" dirty="0"/>
              <a:t>Thread t4= </a:t>
            </a:r>
            <a:r>
              <a:rPr lang="en-US" b="1" dirty="0"/>
              <a:t>new Thread(</a:t>
            </a:r>
            <a:r>
              <a:rPr lang="en-US" b="1" dirty="0" err="1"/>
              <a:t>tg</a:t>
            </a:r>
            <a:r>
              <a:rPr lang="en-US" b="1" dirty="0"/>
              <a:t>, </a:t>
            </a:r>
            <a:r>
              <a:rPr lang="en-US" b="1" dirty="0" err="1"/>
              <a:t>can,"Fourth</a:t>
            </a:r>
            <a:r>
              <a:rPr lang="en-US" b="1" dirty="0"/>
              <a:t> Thread");</a:t>
            </a:r>
          </a:p>
          <a:p>
            <a:r>
              <a:rPr lang="en-US" dirty="0"/>
              <a:t>// find the parent group of tg1</a:t>
            </a:r>
          </a:p>
          <a:p>
            <a:r>
              <a:rPr lang="en-US" dirty="0" err="1"/>
              <a:t>System.</a:t>
            </a:r>
            <a:r>
              <a:rPr lang="en-US" b="1" i="1" dirty="0" err="1"/>
              <a:t>out.println</a:t>
            </a:r>
            <a:r>
              <a:rPr lang="en-US" b="1" i="1" dirty="0"/>
              <a:t>("Parent of tg1="+tg1.getParent());</a:t>
            </a:r>
          </a:p>
          <a:p>
            <a:r>
              <a:rPr lang="en-US" dirty="0"/>
              <a:t>//set Maximum priority:</a:t>
            </a:r>
          </a:p>
          <a:p>
            <a:r>
              <a:rPr lang="en-US" dirty="0"/>
              <a:t>tg1.setMaxPriority(7);</a:t>
            </a:r>
          </a:p>
          <a:p>
            <a:endParaRPr lang="en-US" dirty="0"/>
          </a:p>
          <a:p>
            <a:r>
              <a:rPr lang="en-US" dirty="0"/>
              <a:t>//know the thread group of t1 and t3;</a:t>
            </a:r>
          </a:p>
          <a:p>
            <a:r>
              <a:rPr lang="en-US" dirty="0" err="1"/>
              <a:t>System.</a:t>
            </a:r>
            <a:r>
              <a:rPr lang="en-US" b="1" i="1" dirty="0" err="1"/>
              <a:t>out.println</a:t>
            </a:r>
            <a:r>
              <a:rPr lang="en-US" b="1" i="1" dirty="0"/>
              <a:t>("Thread Group of t1"+t1.getThreadGroup());</a:t>
            </a:r>
          </a:p>
          <a:p>
            <a:r>
              <a:rPr lang="en-US" dirty="0" err="1"/>
              <a:t>System.</a:t>
            </a:r>
            <a:r>
              <a:rPr lang="en-US" b="1" i="1" dirty="0" err="1"/>
              <a:t>out.println</a:t>
            </a:r>
            <a:r>
              <a:rPr lang="en-US" b="1" i="1" dirty="0"/>
              <a:t>("Thread Group of t3"+t3.getThreadGroup());</a:t>
            </a:r>
          </a:p>
          <a:p>
            <a:r>
              <a:rPr lang="en-US" dirty="0"/>
              <a:t>//start the threads:</a:t>
            </a:r>
          </a:p>
          <a:p>
            <a:r>
              <a:rPr lang="en-US" dirty="0"/>
              <a:t>t1.start();</a:t>
            </a:r>
          </a:p>
          <a:p>
            <a:r>
              <a:rPr lang="en-US" dirty="0"/>
              <a:t>t2.start();</a:t>
            </a:r>
          </a:p>
          <a:p>
            <a:r>
              <a:rPr lang="en-US" dirty="0"/>
              <a:t>t3.start();</a:t>
            </a:r>
          </a:p>
          <a:p>
            <a:r>
              <a:rPr lang="en-US" dirty="0"/>
              <a:t>t4.start();</a:t>
            </a:r>
          </a:p>
          <a:p>
            <a:endParaRPr lang="en-US" dirty="0"/>
          </a:p>
          <a:p>
            <a:r>
              <a:rPr lang="en-US" dirty="0"/>
              <a:t>// find how many threads are actively running</a:t>
            </a:r>
          </a:p>
          <a:p>
            <a:r>
              <a:rPr lang="en-US" dirty="0" err="1"/>
              <a:t>System.</a:t>
            </a:r>
            <a:r>
              <a:rPr lang="en-US" b="1" i="1" dirty="0" err="1"/>
              <a:t>out.println</a:t>
            </a:r>
            <a:r>
              <a:rPr lang="en-US" b="1" i="1" dirty="0"/>
              <a:t>("No of active thread in </a:t>
            </a:r>
            <a:r>
              <a:rPr lang="en-US" b="1" i="1" dirty="0" err="1"/>
              <a:t>tg</a:t>
            </a:r>
            <a:r>
              <a:rPr lang="en-US" b="1" i="1" dirty="0"/>
              <a:t> :"+</a:t>
            </a:r>
            <a:r>
              <a:rPr lang="en-US" b="1" i="1" dirty="0" err="1"/>
              <a:t>tg.activeCount</a:t>
            </a:r>
            <a:r>
              <a:rPr lang="en-US" b="1" i="1" dirty="0"/>
              <a:t>());</a:t>
            </a:r>
          </a:p>
          <a:p>
            <a:endParaRPr lang="en-US" dirty="0"/>
          </a:p>
          <a:p>
            <a:endParaRPr lang="en-US" dirty="0"/>
          </a:p>
          <a:p>
            <a:r>
              <a:rPr lang="en-US" dirty="0"/>
              <a:t>}</a:t>
            </a:r>
          </a:p>
          <a:p>
            <a:endParaRPr lang="en-US" dirty="0"/>
          </a:p>
          <a:p>
            <a:r>
              <a:rPr lang="en-US" dirty="0"/>
              <a:t>}</a:t>
            </a:r>
          </a:p>
          <a:p>
            <a:endParaRPr lang="en-US" dirty="0"/>
          </a:p>
        </p:txBody>
      </p:sp>
    </p:spTree>
    <p:extLst>
      <p:ext uri="{BB962C8B-B14F-4D97-AF65-F5344CB8AC3E}">
        <p14:creationId xmlns:p14="http://schemas.microsoft.com/office/powerpoint/2010/main" val="3870791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find current Thread</a:t>
            </a:r>
            <a:endParaRPr lang="en-US" dirty="0"/>
          </a:p>
        </p:txBody>
      </p:sp>
      <p:sp>
        <p:nvSpPr>
          <p:cNvPr id="3" name="Content Placeholder 2"/>
          <p:cNvSpPr>
            <a:spLocks noGrp="1"/>
          </p:cNvSpPr>
          <p:nvPr>
            <p:ph idx="1"/>
          </p:nvPr>
        </p:nvSpPr>
        <p:spPr>
          <a:xfrm>
            <a:off x="457200" y="1219200"/>
            <a:ext cx="8229600" cy="4906963"/>
          </a:xfrm>
        </p:spPr>
        <p:txBody>
          <a:bodyPr>
            <a:normAutofit fontScale="55000" lnSpcReduction="20000"/>
          </a:bodyPr>
          <a:lstStyle/>
          <a:p>
            <a:r>
              <a:rPr lang="en-US" b="1" dirty="0"/>
              <a:t>package com.multiThreading.edu;</a:t>
            </a:r>
          </a:p>
          <a:p>
            <a:endParaRPr lang="en-US" dirty="0"/>
          </a:p>
          <a:p>
            <a:r>
              <a:rPr lang="en-US" b="1" dirty="0"/>
              <a:t>public class </a:t>
            </a:r>
            <a:r>
              <a:rPr lang="en-US" b="1" dirty="0" err="1"/>
              <a:t>Current_Thread</a:t>
            </a:r>
            <a:r>
              <a:rPr lang="en-US" b="1" dirty="0"/>
              <a:t>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endParaRPr lang="en-US" dirty="0"/>
          </a:p>
          <a:p>
            <a:r>
              <a:rPr lang="en-US" dirty="0" err="1"/>
              <a:t>System.</a:t>
            </a:r>
            <a:r>
              <a:rPr lang="en-US" b="1" i="1" dirty="0" err="1"/>
              <a:t>out.println</a:t>
            </a:r>
            <a:r>
              <a:rPr lang="en-US" b="1" i="1" dirty="0"/>
              <a:t>("Let us find the current Thread");</a:t>
            </a:r>
          </a:p>
          <a:p>
            <a:r>
              <a:rPr lang="en-US" dirty="0"/>
              <a:t>Thread </a:t>
            </a:r>
            <a:r>
              <a:rPr lang="en-US" dirty="0" err="1"/>
              <a:t>thread</a:t>
            </a:r>
            <a:r>
              <a:rPr lang="en-US" dirty="0"/>
              <a:t> = </a:t>
            </a:r>
            <a:r>
              <a:rPr lang="en-US" dirty="0" err="1"/>
              <a:t>Thread.</a:t>
            </a:r>
            <a:r>
              <a:rPr lang="en-US" i="1" dirty="0" err="1"/>
              <a:t>currentThread</a:t>
            </a:r>
            <a:r>
              <a:rPr lang="en-US" i="1" dirty="0"/>
              <a:t>();</a:t>
            </a:r>
          </a:p>
          <a:p>
            <a:r>
              <a:rPr lang="en-US" dirty="0" err="1"/>
              <a:t>System.</a:t>
            </a:r>
            <a:r>
              <a:rPr lang="en-US" b="1" i="1" dirty="0" err="1"/>
              <a:t>out.println</a:t>
            </a:r>
            <a:r>
              <a:rPr lang="en-US" b="1" i="1" dirty="0"/>
              <a:t>("Current Thread= "+thread);</a:t>
            </a:r>
          </a:p>
          <a:p>
            <a:r>
              <a:rPr lang="en-US" dirty="0" err="1"/>
              <a:t>System.</a:t>
            </a:r>
            <a:r>
              <a:rPr lang="en-US" b="1" i="1" dirty="0" err="1"/>
              <a:t>out.println</a:t>
            </a:r>
            <a:r>
              <a:rPr lang="en-US" b="1" i="1" dirty="0"/>
              <a:t>("Its name = " +</a:t>
            </a:r>
            <a:r>
              <a:rPr lang="en-US" b="1" i="1" dirty="0" err="1"/>
              <a:t>thread.getName</a:t>
            </a:r>
            <a:r>
              <a:rPr lang="en-US" b="1" i="1" dirty="0"/>
              <a:t>());</a:t>
            </a:r>
          </a:p>
          <a:p>
            <a:r>
              <a:rPr lang="en-US" dirty="0"/>
              <a:t>}</a:t>
            </a:r>
          </a:p>
          <a:p>
            <a:endParaRPr lang="en-US" dirty="0"/>
          </a:p>
          <a:p>
            <a:r>
              <a:rPr lang="en-US" dirty="0" smtClean="0"/>
              <a:t>}</a:t>
            </a:r>
          </a:p>
          <a:p>
            <a:r>
              <a:rPr lang="en-US" dirty="0"/>
              <a:t>Let us find the current Thread</a:t>
            </a:r>
          </a:p>
          <a:p>
            <a:r>
              <a:rPr lang="en-US" dirty="0"/>
              <a:t>Current Thread= Thread[main,5,main]</a:t>
            </a:r>
          </a:p>
          <a:p>
            <a:r>
              <a:rPr lang="en-US" dirty="0"/>
              <a:t>Its name = main</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4511" y="1295400"/>
            <a:ext cx="4056089" cy="1468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38945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Daemon Thread</a:t>
            </a:r>
            <a:endParaRPr lang="en-US" dirty="0"/>
          </a:p>
        </p:txBody>
      </p:sp>
      <p:sp>
        <p:nvSpPr>
          <p:cNvPr id="3" name="Content Placeholder 2"/>
          <p:cNvSpPr>
            <a:spLocks noGrp="1"/>
          </p:cNvSpPr>
          <p:nvPr>
            <p:ph idx="1"/>
          </p:nvPr>
        </p:nvSpPr>
        <p:spPr>
          <a:xfrm>
            <a:off x="457200" y="1295400"/>
            <a:ext cx="8229600" cy="5029200"/>
          </a:xfrm>
        </p:spPr>
        <p:txBody>
          <a:bodyPr>
            <a:normAutofit fontScale="70000" lnSpcReduction="20000"/>
          </a:bodyPr>
          <a:lstStyle/>
          <a:p>
            <a:r>
              <a:rPr lang="en-US" b="1" dirty="0"/>
              <a:t>Daemon thread in java</a:t>
            </a:r>
            <a:r>
              <a:rPr lang="en-US" dirty="0"/>
              <a:t> is a service provider thread that provides services to the user thread. Its life depend on the mercy of user threads i.e. when all the user threads dies, JVM terminates this thread automatically.</a:t>
            </a:r>
          </a:p>
          <a:p>
            <a:r>
              <a:rPr lang="en-US" dirty="0"/>
              <a:t>There are many java daemon threads running automatically e.g. </a:t>
            </a:r>
            <a:r>
              <a:rPr lang="en-US" dirty="0" err="1"/>
              <a:t>gc</a:t>
            </a:r>
            <a:r>
              <a:rPr lang="en-US" dirty="0"/>
              <a:t>, </a:t>
            </a:r>
            <a:r>
              <a:rPr lang="en-US" dirty="0" err="1"/>
              <a:t>finalizer</a:t>
            </a:r>
            <a:r>
              <a:rPr lang="en-US" dirty="0"/>
              <a:t> etc.</a:t>
            </a:r>
          </a:p>
          <a:p>
            <a:r>
              <a:rPr lang="en-US" dirty="0" smtClean="0"/>
              <a:t>It </a:t>
            </a:r>
            <a:r>
              <a:rPr lang="en-US" dirty="0"/>
              <a:t>provides services to user threads for background supporting tasks. It has no role in life than to serve user threads.</a:t>
            </a:r>
          </a:p>
          <a:p>
            <a:r>
              <a:rPr lang="en-US" dirty="0"/>
              <a:t>Its life depends on user threads.</a:t>
            </a:r>
          </a:p>
          <a:p>
            <a:r>
              <a:rPr lang="en-US" dirty="0"/>
              <a:t>It is a low priority thread</a:t>
            </a:r>
            <a:r>
              <a:rPr lang="en-US" dirty="0" smtClean="0"/>
              <a:t>.</a:t>
            </a:r>
          </a:p>
          <a:p>
            <a:endParaRPr lang="en-US" dirty="0" smtClean="0"/>
          </a:p>
          <a:p>
            <a:r>
              <a:rPr lang="en-US" dirty="0" smtClean="0"/>
              <a:t>To make a thread t as daemon thread, we can user </a:t>
            </a:r>
            <a:r>
              <a:rPr lang="en-US" dirty="0" err="1" smtClean="0"/>
              <a:t>setDaemon</a:t>
            </a:r>
            <a:r>
              <a:rPr lang="en-US" dirty="0" smtClean="0"/>
              <a:t>() method as </a:t>
            </a:r>
            <a:r>
              <a:rPr lang="en-US" dirty="0" err="1" smtClean="0"/>
              <a:t>t.setDaemon</a:t>
            </a:r>
            <a:r>
              <a:rPr lang="en-US" dirty="0" smtClean="0"/>
              <a:t>(true)</a:t>
            </a:r>
          </a:p>
          <a:p>
            <a:r>
              <a:rPr lang="en-US" dirty="0" smtClean="0"/>
              <a:t>To know if a thread is daemon or not </a:t>
            </a:r>
          </a:p>
          <a:p>
            <a:r>
              <a:rPr lang="en-US" dirty="0" smtClean="0"/>
              <a:t>Boolean x= </a:t>
            </a:r>
            <a:r>
              <a:rPr lang="en-US" dirty="0" err="1" smtClean="0"/>
              <a:t>t.isDaemon</a:t>
            </a:r>
            <a:r>
              <a:rPr lang="en-US" dirty="0" smtClean="0"/>
              <a:t>();</a:t>
            </a:r>
            <a:endParaRPr lang="en-US" dirty="0"/>
          </a:p>
          <a:p>
            <a:endParaRPr lang="en-US" dirty="0"/>
          </a:p>
        </p:txBody>
      </p:sp>
    </p:spTree>
    <p:extLst>
      <p:ext uri="{BB962C8B-B14F-4D97-AF65-F5344CB8AC3E}">
        <p14:creationId xmlns:p14="http://schemas.microsoft.com/office/powerpoint/2010/main" val="15185995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of thread</a:t>
            </a:r>
            <a:endParaRPr lang="en-US" dirty="0"/>
          </a:p>
        </p:txBody>
      </p:sp>
      <p:sp>
        <p:nvSpPr>
          <p:cNvPr id="3" name="Content Placeholder 2"/>
          <p:cNvSpPr>
            <a:spLocks noGrp="1"/>
          </p:cNvSpPr>
          <p:nvPr>
            <p:ph idx="1"/>
          </p:nvPr>
        </p:nvSpPr>
        <p:spPr>
          <a:xfrm>
            <a:off x="457200" y="1295400"/>
            <a:ext cx="8229600" cy="4830763"/>
          </a:xfrm>
        </p:spPr>
        <p:txBody>
          <a:bodyPr>
            <a:normAutofit fontScale="25000" lnSpcReduction="20000"/>
          </a:bodyPr>
          <a:lstStyle/>
          <a:p>
            <a:r>
              <a:rPr lang="en-US" b="1" dirty="0"/>
              <a:t>package com.multiThreading.edu;</a:t>
            </a:r>
          </a:p>
          <a:p>
            <a:endParaRPr lang="en-US" dirty="0"/>
          </a:p>
          <a:p>
            <a:r>
              <a:rPr lang="en-US" b="1" dirty="0"/>
              <a:t>import </a:t>
            </a:r>
            <a:r>
              <a:rPr lang="en-US" b="1" dirty="0" err="1"/>
              <a:t>java.awt</a:t>
            </a:r>
            <a:r>
              <a:rPr lang="en-US" b="1" dirty="0"/>
              <a:t>.*;</a:t>
            </a:r>
          </a:p>
          <a:p>
            <a:endParaRPr lang="en-US" dirty="0"/>
          </a:p>
          <a:p>
            <a:endParaRPr lang="en-US" dirty="0"/>
          </a:p>
          <a:p>
            <a:r>
              <a:rPr lang="en-US" b="1" dirty="0"/>
              <a:t>public class </a:t>
            </a:r>
            <a:r>
              <a:rPr lang="en-US" b="1" u="sng" dirty="0"/>
              <a:t>Banner extends Frame implements Runnable{</a:t>
            </a:r>
          </a:p>
          <a:p>
            <a:endParaRPr lang="en-US" dirty="0"/>
          </a:p>
          <a:p>
            <a:r>
              <a:rPr lang="en-US" dirty="0"/>
              <a:t>String </a:t>
            </a:r>
            <a:r>
              <a:rPr lang="en-US" dirty="0" err="1"/>
              <a:t>str</a:t>
            </a:r>
            <a:r>
              <a:rPr lang="en-US" dirty="0"/>
              <a:t>="Core java Online";</a:t>
            </a:r>
          </a:p>
          <a:p>
            <a:endParaRPr lang="en-US" dirty="0"/>
          </a:p>
          <a:p>
            <a:r>
              <a:rPr lang="en-US" dirty="0"/>
              <a:t> Banner() {</a:t>
            </a:r>
          </a:p>
          <a:p>
            <a:endParaRPr lang="en-US" dirty="0"/>
          </a:p>
          <a:p>
            <a:r>
              <a:rPr lang="en-US" dirty="0"/>
              <a:t> </a:t>
            </a:r>
            <a:r>
              <a:rPr lang="en-US" dirty="0" err="1"/>
              <a:t>setLayout</a:t>
            </a:r>
            <a:r>
              <a:rPr lang="en-US" dirty="0"/>
              <a:t>(</a:t>
            </a:r>
            <a:r>
              <a:rPr lang="en-US" b="1" dirty="0"/>
              <a:t>null);// </a:t>
            </a:r>
            <a:r>
              <a:rPr lang="en-US" b="1" u="sng" dirty="0" err="1"/>
              <a:t>dont</a:t>
            </a:r>
            <a:r>
              <a:rPr lang="en-US" b="1" u="sng" dirty="0"/>
              <a:t> set layout</a:t>
            </a:r>
          </a:p>
          <a:p>
            <a:r>
              <a:rPr lang="en-US" dirty="0"/>
              <a:t> </a:t>
            </a:r>
            <a:r>
              <a:rPr lang="en-US" dirty="0" err="1"/>
              <a:t>setBackground</a:t>
            </a:r>
            <a:r>
              <a:rPr lang="en-US" dirty="0"/>
              <a:t>(</a:t>
            </a:r>
            <a:r>
              <a:rPr lang="en-US" dirty="0" err="1"/>
              <a:t>Color.</a:t>
            </a:r>
            <a:r>
              <a:rPr lang="en-US" b="1" i="1" dirty="0" err="1"/>
              <a:t>cyan</a:t>
            </a:r>
            <a:r>
              <a:rPr lang="en-US" b="1" i="1" dirty="0"/>
              <a:t>);</a:t>
            </a:r>
          </a:p>
          <a:p>
            <a:r>
              <a:rPr lang="en-US" dirty="0"/>
              <a:t> </a:t>
            </a:r>
            <a:r>
              <a:rPr lang="en-US" dirty="0" err="1"/>
              <a:t>setForeground</a:t>
            </a:r>
            <a:r>
              <a:rPr lang="en-US" dirty="0"/>
              <a:t>(</a:t>
            </a:r>
            <a:r>
              <a:rPr lang="en-US" dirty="0" err="1"/>
              <a:t>Color.</a:t>
            </a:r>
            <a:r>
              <a:rPr lang="en-US" b="1" i="1" dirty="0" err="1"/>
              <a:t>RED</a:t>
            </a:r>
            <a:r>
              <a:rPr lang="en-US" b="1" i="1" dirty="0"/>
              <a:t>);</a:t>
            </a:r>
          </a:p>
          <a:p>
            <a:r>
              <a:rPr lang="en-US" dirty="0"/>
              <a:t>}</a:t>
            </a:r>
          </a:p>
          <a:p>
            <a:r>
              <a:rPr lang="en-US" dirty="0"/>
              <a:t> </a:t>
            </a:r>
            <a:r>
              <a:rPr lang="en-US" b="1" dirty="0"/>
              <a:t>public void paint(Graphics g)</a:t>
            </a:r>
          </a:p>
          <a:p>
            <a:r>
              <a:rPr lang="en-US" dirty="0"/>
              <a:t> {</a:t>
            </a:r>
          </a:p>
          <a:p>
            <a:r>
              <a:rPr lang="en-US" dirty="0"/>
              <a:t> String </a:t>
            </a:r>
            <a:r>
              <a:rPr lang="en-US" u="sng" dirty="0"/>
              <a:t>name;</a:t>
            </a:r>
          </a:p>
          <a:p>
            <a:r>
              <a:rPr lang="fr-FR" dirty="0"/>
              <a:t>Font </a:t>
            </a:r>
            <a:r>
              <a:rPr lang="fr-FR" dirty="0" err="1"/>
              <a:t>font</a:t>
            </a:r>
            <a:r>
              <a:rPr lang="fr-FR" dirty="0"/>
              <a:t> = </a:t>
            </a:r>
            <a:r>
              <a:rPr lang="fr-FR" b="1" dirty="0"/>
              <a:t>new Font("Courier", </a:t>
            </a:r>
            <a:r>
              <a:rPr lang="fr-FR" b="1" dirty="0" err="1"/>
              <a:t>Font.</a:t>
            </a:r>
            <a:r>
              <a:rPr lang="fr-FR" b="1" i="1" dirty="0" err="1"/>
              <a:t>BOLD</a:t>
            </a:r>
            <a:r>
              <a:rPr lang="fr-FR" b="1" i="1" dirty="0"/>
              <a:t>, 40);</a:t>
            </a:r>
          </a:p>
          <a:p>
            <a:r>
              <a:rPr lang="en-US" dirty="0" err="1"/>
              <a:t>g.setFont</a:t>
            </a:r>
            <a:r>
              <a:rPr lang="en-US" dirty="0"/>
              <a:t>(font);</a:t>
            </a:r>
          </a:p>
          <a:p>
            <a:r>
              <a:rPr lang="en-US" dirty="0" err="1"/>
              <a:t>g.drawString</a:t>
            </a:r>
            <a:r>
              <a:rPr lang="en-US" dirty="0"/>
              <a:t>(</a:t>
            </a:r>
            <a:r>
              <a:rPr lang="en-US" dirty="0" err="1"/>
              <a:t>str</a:t>
            </a:r>
            <a:r>
              <a:rPr lang="en-US" dirty="0"/>
              <a:t>, 10, 100);</a:t>
            </a:r>
          </a:p>
          <a:p>
            <a:r>
              <a:rPr lang="en-US" dirty="0"/>
              <a:t> }</a:t>
            </a:r>
          </a:p>
          <a:p>
            <a:r>
              <a:rPr lang="en-US" b="1" dirty="0"/>
              <a:t>public void run()</a:t>
            </a:r>
          </a:p>
          <a:p>
            <a:r>
              <a:rPr lang="en-US" dirty="0"/>
              <a:t>{</a:t>
            </a:r>
          </a:p>
          <a:p>
            <a:r>
              <a:rPr lang="en-US" b="1" dirty="0"/>
              <a:t>for(;;){// move banner </a:t>
            </a:r>
            <a:r>
              <a:rPr lang="en-US" b="1" u="sng" dirty="0" err="1"/>
              <a:t>contiously</a:t>
            </a:r>
            <a:endParaRPr lang="en-US" b="1" u="sng" dirty="0"/>
          </a:p>
          <a:p>
            <a:r>
              <a:rPr lang="en-US" dirty="0"/>
              <a:t>repaint();// refresh the frame contents</a:t>
            </a:r>
          </a:p>
          <a:p>
            <a:r>
              <a:rPr lang="en-US" b="1" dirty="0"/>
              <a:t>try{</a:t>
            </a:r>
          </a:p>
          <a:p>
            <a:r>
              <a:rPr lang="en-US" dirty="0" err="1"/>
              <a:t>Thread.</a:t>
            </a:r>
            <a:r>
              <a:rPr lang="en-US" i="1" dirty="0" err="1"/>
              <a:t>sleep</a:t>
            </a:r>
            <a:r>
              <a:rPr lang="en-US" i="1" dirty="0"/>
              <a:t>(400);</a:t>
            </a:r>
          </a:p>
          <a:p>
            <a:r>
              <a:rPr lang="en-US" dirty="0"/>
              <a:t>}</a:t>
            </a:r>
          </a:p>
          <a:p>
            <a:r>
              <a:rPr lang="en-US" b="1" dirty="0"/>
              <a:t>catch (Exception e) {</a:t>
            </a:r>
          </a:p>
          <a:p>
            <a:r>
              <a:rPr lang="en-US" dirty="0"/>
              <a:t>// </a:t>
            </a:r>
            <a:r>
              <a:rPr lang="en-US" b="1" dirty="0"/>
              <a:t>TODO: handle exception</a:t>
            </a:r>
          </a:p>
          <a:p>
            <a:r>
              <a:rPr lang="en-US" dirty="0"/>
              <a:t>}</a:t>
            </a:r>
          </a:p>
          <a:p>
            <a:r>
              <a:rPr lang="en-US" b="1" dirty="0"/>
              <a:t>char </a:t>
            </a:r>
            <a:r>
              <a:rPr lang="en-US" b="1" dirty="0" err="1"/>
              <a:t>ch</a:t>
            </a:r>
            <a:r>
              <a:rPr lang="en-US" b="1" dirty="0"/>
              <a:t>=</a:t>
            </a:r>
            <a:r>
              <a:rPr lang="en-US" b="1" dirty="0" err="1"/>
              <a:t>str.charAt</a:t>
            </a:r>
            <a:r>
              <a:rPr lang="en-US" b="1" dirty="0"/>
              <a:t>(0);</a:t>
            </a:r>
          </a:p>
          <a:p>
            <a:r>
              <a:rPr lang="en-US" dirty="0" err="1"/>
              <a:t>str</a:t>
            </a:r>
            <a:r>
              <a:rPr lang="en-US" dirty="0"/>
              <a:t>=</a:t>
            </a:r>
            <a:r>
              <a:rPr lang="en-US" dirty="0" err="1"/>
              <a:t>str.substring</a:t>
            </a:r>
            <a:r>
              <a:rPr lang="en-US" dirty="0"/>
              <a:t>(1, </a:t>
            </a:r>
            <a:r>
              <a:rPr lang="en-US" dirty="0" err="1"/>
              <a:t>str.length</a:t>
            </a:r>
            <a:r>
              <a:rPr lang="en-US" dirty="0"/>
              <a:t>());</a:t>
            </a:r>
          </a:p>
          <a:p>
            <a:r>
              <a:rPr lang="en-US" dirty="0" err="1"/>
              <a:t>str</a:t>
            </a:r>
            <a:r>
              <a:rPr lang="en-US" dirty="0"/>
              <a:t>=</a:t>
            </a:r>
            <a:r>
              <a:rPr lang="en-US" dirty="0" err="1"/>
              <a:t>str+ch</a:t>
            </a:r>
            <a:r>
              <a:rPr lang="en-US" dirty="0"/>
              <a:t>;</a:t>
            </a:r>
          </a:p>
          <a:p>
            <a:endParaRPr lang="en-US" dirty="0"/>
          </a:p>
          <a:p>
            <a:endParaRPr lang="en-US" dirty="0"/>
          </a:p>
          <a:p>
            <a:r>
              <a:rPr lang="en-US" dirty="0"/>
              <a:t>}</a:t>
            </a:r>
          </a:p>
          <a:p>
            <a:r>
              <a:rPr lang="en-US" dirty="0"/>
              <a:t>}</a:t>
            </a:r>
          </a:p>
          <a:p>
            <a:r>
              <a:rPr lang="en-US" b="1" dirty="0"/>
              <a:t>public static void main(String[] </a:t>
            </a:r>
            <a:r>
              <a:rPr lang="en-US" b="1" dirty="0" err="1"/>
              <a:t>args</a:t>
            </a:r>
            <a:r>
              <a:rPr lang="en-US" b="1" dirty="0"/>
              <a:t>) {</a:t>
            </a:r>
          </a:p>
          <a:p>
            <a:r>
              <a:rPr lang="en-US" dirty="0"/>
              <a:t>// </a:t>
            </a:r>
            <a:r>
              <a:rPr lang="en-US" b="1" dirty="0"/>
              <a:t>TODO Auto-generated method stub</a:t>
            </a:r>
          </a:p>
          <a:p>
            <a:r>
              <a:rPr lang="en-US" dirty="0"/>
              <a:t>Banner </a:t>
            </a:r>
            <a:r>
              <a:rPr lang="en-US" dirty="0" err="1"/>
              <a:t>banner</a:t>
            </a:r>
            <a:r>
              <a:rPr lang="en-US" dirty="0"/>
              <a:t> = </a:t>
            </a:r>
            <a:r>
              <a:rPr lang="en-US" b="1" dirty="0"/>
              <a:t>new Banner();</a:t>
            </a:r>
          </a:p>
          <a:p>
            <a:r>
              <a:rPr lang="en-US" dirty="0" err="1"/>
              <a:t>banner.setSize</a:t>
            </a:r>
            <a:r>
              <a:rPr lang="en-US" dirty="0"/>
              <a:t>(400, 400);</a:t>
            </a:r>
          </a:p>
          <a:p>
            <a:r>
              <a:rPr lang="en-US" dirty="0" err="1"/>
              <a:t>banner.setTitle</a:t>
            </a:r>
            <a:r>
              <a:rPr lang="en-US" dirty="0"/>
              <a:t>("My Banner");</a:t>
            </a:r>
          </a:p>
          <a:p>
            <a:r>
              <a:rPr lang="en-US" dirty="0" err="1"/>
              <a:t>banner.setVisible</a:t>
            </a:r>
            <a:r>
              <a:rPr lang="en-US" dirty="0"/>
              <a:t>(</a:t>
            </a:r>
            <a:r>
              <a:rPr lang="en-US" b="1" dirty="0"/>
              <a:t>true);</a:t>
            </a:r>
          </a:p>
          <a:p>
            <a:r>
              <a:rPr lang="en-US" dirty="0"/>
              <a:t>// create a thread and run it.</a:t>
            </a:r>
          </a:p>
          <a:p>
            <a:r>
              <a:rPr lang="en-US" dirty="0"/>
              <a:t>Thread </a:t>
            </a:r>
            <a:r>
              <a:rPr lang="en-US" dirty="0" err="1"/>
              <a:t>thread</a:t>
            </a:r>
            <a:r>
              <a:rPr lang="en-US" dirty="0"/>
              <a:t> = </a:t>
            </a:r>
            <a:r>
              <a:rPr lang="en-US" b="1" dirty="0"/>
              <a:t>new Thread(banner);</a:t>
            </a:r>
          </a:p>
          <a:p>
            <a:r>
              <a:rPr lang="en-US" dirty="0" err="1"/>
              <a:t>thread.start</a:t>
            </a:r>
            <a:r>
              <a:rPr lang="en-US" dirty="0"/>
              <a:t>();</a:t>
            </a:r>
          </a:p>
          <a:p>
            <a:endParaRPr lang="en-US" dirty="0"/>
          </a:p>
          <a:p>
            <a:r>
              <a:rPr lang="en-US" dirty="0"/>
              <a:t>}</a:t>
            </a:r>
          </a:p>
          <a:p>
            <a:endParaRPr lang="en-US" dirty="0"/>
          </a:p>
          <a:p>
            <a:r>
              <a:rPr lang="en-US" dirty="0"/>
              <a:t>}</a:t>
            </a:r>
          </a:p>
          <a:p>
            <a:endParaRPr lang="en-US" dirty="0"/>
          </a:p>
        </p:txBody>
      </p:sp>
    </p:spTree>
    <p:extLst>
      <p:ext uri="{BB962C8B-B14F-4D97-AF65-F5344CB8AC3E}">
        <p14:creationId xmlns:p14="http://schemas.microsoft.com/office/powerpoint/2010/main" val="9805572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States of Thread</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153400" cy="426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78694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8" y="381000"/>
            <a:ext cx="8886825" cy="6172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6995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8" y="381000"/>
            <a:ext cx="8734425" cy="6248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92142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57200"/>
            <a:ext cx="86868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34235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13" y="304800"/>
            <a:ext cx="8791575"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58413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8" y="228600"/>
            <a:ext cx="8886825"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04017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337397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A thread represents execution of statements. The way the statements executed of two types</a:t>
            </a:r>
            <a:endParaRPr lang="en-US" sz="2800" dirty="0"/>
          </a:p>
        </p:txBody>
      </p:sp>
      <p:sp>
        <p:nvSpPr>
          <p:cNvPr id="3" name="Content Placeholder 2"/>
          <p:cNvSpPr>
            <a:spLocks noGrp="1"/>
          </p:cNvSpPr>
          <p:nvPr>
            <p:ph idx="1"/>
          </p:nvPr>
        </p:nvSpPr>
        <p:spPr>
          <a:xfrm>
            <a:off x="457200" y="1600200"/>
            <a:ext cx="8229600" cy="5105400"/>
          </a:xfrm>
        </p:spPr>
        <p:txBody>
          <a:bodyPr>
            <a:normAutofit fontScale="70000" lnSpcReduction="20000"/>
          </a:bodyPr>
          <a:lstStyle/>
          <a:p>
            <a:r>
              <a:rPr lang="en-US" dirty="0" smtClean="0"/>
              <a:t>Single Tasking</a:t>
            </a:r>
          </a:p>
          <a:p>
            <a:r>
              <a:rPr lang="en-US" dirty="0" smtClean="0"/>
              <a:t>Multi Tasking</a:t>
            </a:r>
          </a:p>
          <a:p>
            <a:r>
              <a:rPr lang="en-US" b="1" u="sng" dirty="0" smtClean="0"/>
              <a:t>Single Tasking:</a:t>
            </a:r>
            <a:endParaRPr lang="en-US" b="1" u="sng" dirty="0"/>
          </a:p>
          <a:p>
            <a:r>
              <a:rPr lang="en-US" dirty="0"/>
              <a:t>2) The earlier days the computer’s memory is occupied only one program after completion of one program it is possible to execute another program is called </a:t>
            </a:r>
            <a:r>
              <a:rPr lang="en-US" dirty="0" err="1"/>
              <a:t>uni</a:t>
            </a:r>
            <a:r>
              <a:rPr lang="en-US" dirty="0"/>
              <a:t> programming. </a:t>
            </a:r>
          </a:p>
          <a:p>
            <a:r>
              <a:rPr lang="en-US" dirty="0"/>
              <a:t>3) Whenever one program execution is completed then only second program execution will be started such type of execution is called co operative execution, this execution we are having lot of disadvantages. </a:t>
            </a:r>
          </a:p>
          <a:p>
            <a:r>
              <a:rPr lang="en-US" dirty="0"/>
              <a:t>a. Most of the times memory will be wasted. </a:t>
            </a:r>
          </a:p>
          <a:p>
            <a:r>
              <a:rPr lang="en-US" dirty="0"/>
              <a:t>b. CPU utilization will be reduced because only program allow executing at a time. </a:t>
            </a:r>
          </a:p>
          <a:p>
            <a:r>
              <a:rPr lang="en-US" dirty="0"/>
              <a:t>c. The program queue is developed on the basis co operative execution </a:t>
            </a:r>
          </a:p>
          <a:p>
            <a:endParaRPr lang="en-US" dirty="0"/>
          </a:p>
        </p:txBody>
      </p:sp>
    </p:spTree>
    <p:extLst>
      <p:ext uri="{BB962C8B-B14F-4D97-AF65-F5344CB8AC3E}">
        <p14:creationId xmlns:p14="http://schemas.microsoft.com/office/powerpoint/2010/main" val="22633098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MultiTasking</a:t>
            </a:r>
            <a:endParaRPr lang="en-US" dirty="0"/>
          </a:p>
        </p:txBody>
      </p:sp>
      <p:sp>
        <p:nvSpPr>
          <p:cNvPr id="3" name="Content Placeholder 2"/>
          <p:cNvSpPr>
            <a:spLocks noGrp="1"/>
          </p:cNvSpPr>
          <p:nvPr>
            <p:ph idx="1"/>
          </p:nvPr>
        </p:nvSpPr>
        <p:spPr>
          <a:xfrm>
            <a:off x="457200" y="1219200"/>
            <a:ext cx="8229600" cy="5486400"/>
          </a:xfrm>
        </p:spPr>
        <p:txBody>
          <a:bodyPr>
            <a:normAutofit fontScale="62500" lnSpcReduction="20000"/>
          </a:bodyPr>
          <a:lstStyle/>
          <a:p>
            <a:r>
              <a:rPr lang="en-US" b="1" dirty="0"/>
              <a:t>To overcome above problem a new programming style will be introduced is called multiprogramming. </a:t>
            </a:r>
            <a:endParaRPr lang="en-US" dirty="0"/>
          </a:p>
          <a:p>
            <a:r>
              <a:rPr lang="en-US" dirty="0"/>
              <a:t>1) Multiprogramming means executing the more than one program at a time. </a:t>
            </a:r>
          </a:p>
          <a:p>
            <a:r>
              <a:rPr lang="en-US" dirty="0"/>
              <a:t>2) All these programs are controlled by the CPU scheduler. </a:t>
            </a:r>
          </a:p>
          <a:p>
            <a:r>
              <a:rPr lang="en-US" dirty="0"/>
              <a:t>3) CPU scheduler will allocate a particular time period for each and every program. </a:t>
            </a:r>
          </a:p>
          <a:p>
            <a:r>
              <a:rPr lang="en-US" dirty="0"/>
              <a:t>4) Executing several programs simultaneously is called multiprogramming. </a:t>
            </a:r>
          </a:p>
          <a:p>
            <a:r>
              <a:rPr lang="en-US" dirty="0"/>
              <a:t>5) In multiprogramming a program can be entered in different states. </a:t>
            </a:r>
          </a:p>
          <a:p>
            <a:r>
              <a:rPr lang="en-US" dirty="0"/>
              <a:t>a. Ready state. </a:t>
            </a:r>
          </a:p>
          <a:p>
            <a:r>
              <a:rPr lang="en-US" dirty="0"/>
              <a:t>b. Running state. </a:t>
            </a:r>
          </a:p>
          <a:p>
            <a:r>
              <a:rPr lang="en-US" dirty="0"/>
              <a:t>c. Waiting state. </a:t>
            </a:r>
          </a:p>
          <a:p>
            <a:r>
              <a:rPr lang="en-US" dirty="0"/>
              <a:t>6) Multiprogramming mainly focuses on the number of programs. </a:t>
            </a:r>
          </a:p>
          <a:p>
            <a:endParaRPr lang="en-US" dirty="0"/>
          </a:p>
          <a:p>
            <a:r>
              <a:rPr lang="en-US" b="1" dirty="0"/>
              <a:t>Advantages of multiprogramming:- </a:t>
            </a:r>
            <a:endParaRPr lang="en-US" dirty="0"/>
          </a:p>
          <a:p>
            <a:r>
              <a:rPr lang="en-US" dirty="0"/>
              <a:t>1. CPU utilization will be increased. </a:t>
            </a:r>
          </a:p>
          <a:p>
            <a:r>
              <a:rPr lang="en-US" dirty="0"/>
              <a:t>2. Execution speed will be increased and response time will be decreased. </a:t>
            </a:r>
          </a:p>
          <a:p>
            <a:r>
              <a:rPr lang="en-US" dirty="0"/>
              <a:t>3. CPU resources are not wasted. </a:t>
            </a:r>
          </a:p>
          <a:p>
            <a:endParaRPr lang="en-US" dirty="0"/>
          </a:p>
          <a:p>
            <a:pPr marL="0" indent="0">
              <a:buNone/>
            </a:pPr>
            <a:endParaRPr lang="en-US" dirty="0"/>
          </a:p>
        </p:txBody>
      </p:sp>
    </p:spTree>
    <p:extLst>
      <p:ext uri="{BB962C8B-B14F-4D97-AF65-F5344CB8AC3E}">
        <p14:creationId xmlns:p14="http://schemas.microsoft.com/office/powerpoint/2010/main" val="2963962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err="1" smtClean="0"/>
              <a:t>MultiTasking</a:t>
            </a:r>
            <a:r>
              <a:rPr lang="en-US" dirty="0" smtClean="0"/>
              <a:t> of two types</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r>
              <a:rPr lang="en-US" sz="2800" dirty="0" smtClean="0"/>
              <a:t>Process based multi-tasking– several programs are executed at a time, by microprocessor.</a:t>
            </a:r>
          </a:p>
          <a:p>
            <a:r>
              <a:rPr lang="en-US" sz="2800" dirty="0" smtClean="0"/>
              <a:t>Thread based multi-Tasking.</a:t>
            </a:r>
          </a:p>
          <a:p>
            <a:r>
              <a:rPr lang="en-US" sz="2800" dirty="0" smtClean="0"/>
              <a:t>Several parts of same program are executed at a time, by the processor.</a:t>
            </a:r>
          </a:p>
          <a:p>
            <a:endParaRPr lang="en-US"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505200"/>
            <a:ext cx="7391400"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917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Difference between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38028195"/>
              </p:ext>
            </p:extLst>
          </p:nvPr>
        </p:nvGraphicFramePr>
        <p:xfrm>
          <a:off x="457200" y="1143000"/>
          <a:ext cx="8229600" cy="5212080"/>
        </p:xfrm>
        <a:graphic>
          <a:graphicData uri="http://schemas.openxmlformats.org/drawingml/2006/table">
            <a:tbl>
              <a:tblPr firstRow="1" bandRow="1">
                <a:tableStyleId>{5C22544A-7EE6-4342-B048-85BDC9FD1C3A}</a:tableStyleId>
              </a:tblPr>
              <a:tblGrid>
                <a:gridCol w="4114800"/>
                <a:gridCol w="4114800"/>
              </a:tblGrid>
              <a:tr h="5212080">
                <a:tc>
                  <a:txBody>
                    <a:bodyPr/>
                    <a:lstStyle/>
                    <a:p>
                      <a:r>
                        <a:rPr lang="en-US" sz="1800" b="1" i="0" u="sng" strike="noStrike" kern="1200" baseline="0" dirty="0" smtClean="0">
                          <a:solidFill>
                            <a:schemeClr val="lt1"/>
                          </a:solidFill>
                          <a:latin typeface="+mn-lt"/>
                          <a:ea typeface="+mn-ea"/>
                          <a:cs typeface="+mn-cs"/>
                        </a:rPr>
                        <a:t>Process Based Applications</a:t>
                      </a:r>
                    </a:p>
                    <a:p>
                      <a:r>
                        <a:rPr lang="en-US" sz="1800" b="0" i="0" u="none" strike="noStrike" kern="1200" baseline="0" dirty="0" smtClean="0">
                          <a:solidFill>
                            <a:schemeClr val="lt1"/>
                          </a:solidFill>
                          <a:latin typeface="+mn-lt"/>
                          <a:ea typeface="+mn-ea"/>
                          <a:cs typeface="+mn-cs"/>
                        </a:rPr>
                        <a:t>1. It is the one in which there exist single</a:t>
                      </a:r>
                    </a:p>
                    <a:p>
                      <a:r>
                        <a:rPr lang="en-US" sz="1800" b="0" i="0" u="none" strike="noStrike" kern="1200" baseline="0" dirty="0" smtClean="0">
                          <a:solidFill>
                            <a:schemeClr val="lt1"/>
                          </a:solidFill>
                          <a:latin typeface="+mn-lt"/>
                          <a:ea typeface="+mn-ea"/>
                          <a:cs typeface="+mn-cs"/>
                        </a:rPr>
                        <a:t>flow of control.</a:t>
                      </a:r>
                    </a:p>
                    <a:p>
                      <a:r>
                        <a:rPr lang="en-US" sz="1800" b="0" i="0" u="none" strike="noStrike" kern="1200" baseline="0" dirty="0" smtClean="0">
                          <a:solidFill>
                            <a:schemeClr val="lt1"/>
                          </a:solidFill>
                          <a:latin typeface="+mn-lt"/>
                          <a:ea typeface="+mn-ea"/>
                          <a:cs typeface="+mn-cs"/>
                        </a:rPr>
                        <a:t>2. All C, C++ applications comes under it.</a:t>
                      </a:r>
                    </a:p>
                    <a:p>
                      <a:r>
                        <a:rPr lang="en-US" sz="1800" b="0" i="0" u="none" strike="noStrike" kern="1200" baseline="0" dirty="0" smtClean="0">
                          <a:solidFill>
                            <a:schemeClr val="lt1"/>
                          </a:solidFill>
                          <a:latin typeface="+mn-lt"/>
                          <a:ea typeface="+mn-ea"/>
                          <a:cs typeface="+mn-cs"/>
                        </a:rPr>
                        <a:t>3. Context switch is more (context switch is</a:t>
                      </a:r>
                    </a:p>
                    <a:p>
                      <a:r>
                        <a:rPr lang="en-US" sz="1800" b="0" i="0" u="none" strike="noStrike" kern="1200" baseline="0" dirty="0" smtClean="0">
                          <a:solidFill>
                            <a:schemeClr val="lt1"/>
                          </a:solidFill>
                          <a:latin typeface="+mn-lt"/>
                          <a:ea typeface="+mn-ea"/>
                          <a:cs typeface="+mn-cs"/>
                        </a:rPr>
                        <a:t>the concept of operating system and it</a:t>
                      </a:r>
                    </a:p>
                    <a:p>
                      <a:r>
                        <a:rPr lang="en-US" sz="1800" b="0" i="0" u="none" strike="noStrike" kern="1200" baseline="0" dirty="0" smtClean="0">
                          <a:solidFill>
                            <a:schemeClr val="lt1"/>
                          </a:solidFill>
                          <a:latin typeface="+mn-lt"/>
                          <a:ea typeface="+mn-ea"/>
                          <a:cs typeface="+mn-cs"/>
                        </a:rPr>
                        <a:t>says switching the control from one</a:t>
                      </a:r>
                    </a:p>
                    <a:p>
                      <a:r>
                        <a:rPr lang="en-US" sz="1800" b="0" i="0" u="none" strike="noStrike" kern="1200" baseline="0" dirty="0" smtClean="0">
                          <a:solidFill>
                            <a:schemeClr val="lt1"/>
                          </a:solidFill>
                          <a:latin typeface="+mn-lt"/>
                          <a:ea typeface="+mn-ea"/>
                          <a:cs typeface="+mn-cs"/>
                        </a:rPr>
                        <a:t>address page to another address page).</a:t>
                      </a:r>
                    </a:p>
                    <a:p>
                      <a:r>
                        <a:rPr lang="en-US" sz="1800" b="0" i="0" u="none" strike="noStrike" kern="1200" baseline="0" dirty="0" smtClean="0">
                          <a:solidFill>
                            <a:schemeClr val="lt1"/>
                          </a:solidFill>
                          <a:latin typeface="+mn-lt"/>
                          <a:ea typeface="+mn-ea"/>
                          <a:cs typeface="+mn-cs"/>
                        </a:rPr>
                        <a:t>4. For each and every sub-program there</a:t>
                      </a:r>
                    </a:p>
                    <a:p>
                      <a:r>
                        <a:rPr lang="en-US" sz="1800" b="0" i="0" u="none" strike="noStrike" kern="1200" baseline="0" dirty="0" smtClean="0">
                          <a:solidFill>
                            <a:schemeClr val="lt1"/>
                          </a:solidFill>
                          <a:latin typeface="+mn-lt"/>
                          <a:ea typeface="+mn-ea"/>
                          <a:cs typeface="+mn-cs"/>
                        </a:rPr>
                        <a:t>exist separate address pages.</a:t>
                      </a:r>
                    </a:p>
                    <a:p>
                      <a:r>
                        <a:rPr lang="en-US" sz="1800" b="0" i="0" u="none" strike="noStrike" kern="1200" baseline="0" dirty="0" smtClean="0">
                          <a:solidFill>
                            <a:schemeClr val="lt1"/>
                          </a:solidFill>
                          <a:latin typeface="+mn-lt"/>
                          <a:ea typeface="+mn-ea"/>
                          <a:cs typeface="+mn-cs"/>
                        </a:rPr>
                        <a:t>5. These are treated as heavy weight</a:t>
                      </a:r>
                    </a:p>
                    <a:p>
                      <a:r>
                        <a:rPr lang="en-US" sz="1800" b="0" i="0" u="none" strike="noStrike" kern="1200" baseline="0" dirty="0" smtClean="0">
                          <a:solidFill>
                            <a:schemeClr val="lt1"/>
                          </a:solidFill>
                          <a:latin typeface="+mn-lt"/>
                          <a:ea typeface="+mn-ea"/>
                          <a:cs typeface="+mn-cs"/>
                        </a:rPr>
                        <a:t>components.</a:t>
                      </a:r>
                    </a:p>
                    <a:p>
                      <a:r>
                        <a:rPr lang="en-US" sz="1800" b="0" i="0" u="none" strike="noStrike" kern="1200" baseline="0" dirty="0" smtClean="0">
                          <a:solidFill>
                            <a:schemeClr val="lt1"/>
                          </a:solidFill>
                          <a:latin typeface="+mn-lt"/>
                          <a:ea typeface="+mn-ea"/>
                          <a:cs typeface="+mn-cs"/>
                        </a:rPr>
                        <a:t>6. In this we can achieve only sequential</a:t>
                      </a:r>
                    </a:p>
                    <a:p>
                      <a:r>
                        <a:rPr lang="en-US" sz="1800" b="0" i="0" u="none" strike="noStrike" kern="1200" baseline="0" dirty="0" smtClean="0">
                          <a:solidFill>
                            <a:schemeClr val="lt1"/>
                          </a:solidFill>
                          <a:latin typeface="+mn-lt"/>
                          <a:ea typeface="+mn-ea"/>
                          <a:cs typeface="+mn-cs"/>
                        </a:rPr>
                        <a:t>execution and they are not</a:t>
                      </a:r>
                    </a:p>
                    <a:p>
                      <a:r>
                        <a:rPr lang="en-US" sz="1800" b="0" i="0" u="none" strike="noStrike" kern="1200" baseline="0" dirty="0" smtClean="0">
                          <a:solidFill>
                            <a:schemeClr val="lt1"/>
                          </a:solidFill>
                          <a:latin typeface="+mn-lt"/>
                          <a:ea typeface="+mn-ea"/>
                          <a:cs typeface="+mn-cs"/>
                        </a:rPr>
                        <a:t>recommending for developing internet</a:t>
                      </a:r>
                    </a:p>
                    <a:p>
                      <a:r>
                        <a:rPr lang="en-US" sz="1800" b="0" i="0" u="none" strike="noStrike" kern="1200" baseline="0" dirty="0" smtClean="0">
                          <a:solidFill>
                            <a:schemeClr val="lt1"/>
                          </a:solidFill>
                          <a:latin typeface="+mn-lt"/>
                          <a:ea typeface="+mn-ea"/>
                          <a:cs typeface="+mn-cs"/>
                        </a:rPr>
                        <a:t>applications.</a:t>
                      </a:r>
                      <a:endParaRPr lang="en-US" dirty="0"/>
                    </a:p>
                  </a:txBody>
                  <a:tcPr/>
                </a:tc>
                <a:tc>
                  <a:txBody>
                    <a:bodyPr/>
                    <a:lstStyle/>
                    <a:p>
                      <a:r>
                        <a:rPr lang="en-US" sz="1800" b="1" i="0" u="sng" strike="noStrike" kern="1200" baseline="0" dirty="0" smtClean="0">
                          <a:solidFill>
                            <a:schemeClr val="lt1"/>
                          </a:solidFill>
                          <a:latin typeface="+mn-lt"/>
                          <a:ea typeface="+mn-ea"/>
                          <a:cs typeface="+mn-cs"/>
                        </a:rPr>
                        <a:t>Thread Based Applications</a:t>
                      </a:r>
                    </a:p>
                    <a:p>
                      <a:r>
                        <a:rPr lang="en-US" sz="1800" b="0" i="0" u="none" strike="noStrike" kern="1200" baseline="0" dirty="0" smtClean="0">
                          <a:solidFill>
                            <a:schemeClr val="lt1"/>
                          </a:solidFill>
                          <a:latin typeface="+mn-lt"/>
                          <a:ea typeface="+mn-ea"/>
                          <a:cs typeface="+mn-cs"/>
                        </a:rPr>
                        <a:t>1. It is the one in which there exist multiple</a:t>
                      </a:r>
                    </a:p>
                    <a:p>
                      <a:r>
                        <a:rPr lang="en-US" sz="1800" b="0" i="0" u="none" strike="noStrike" kern="1200" baseline="0" dirty="0" smtClean="0">
                          <a:solidFill>
                            <a:schemeClr val="lt1"/>
                          </a:solidFill>
                          <a:latin typeface="+mn-lt"/>
                          <a:ea typeface="+mn-ea"/>
                          <a:cs typeface="+mn-cs"/>
                        </a:rPr>
                        <a:t>flow of controls.</a:t>
                      </a:r>
                    </a:p>
                    <a:p>
                      <a:r>
                        <a:rPr lang="en-US" sz="1800" b="0" i="0" u="none" strike="noStrike" kern="1200" baseline="0" dirty="0" smtClean="0">
                          <a:solidFill>
                            <a:schemeClr val="lt1"/>
                          </a:solidFill>
                          <a:latin typeface="+mn-lt"/>
                          <a:ea typeface="+mn-ea"/>
                          <a:cs typeface="+mn-cs"/>
                        </a:rPr>
                        <a:t>2. All JAVA, DOT NET applications comes</a:t>
                      </a:r>
                    </a:p>
                    <a:p>
                      <a:r>
                        <a:rPr lang="en-US" sz="1800" b="0" i="0" u="none" strike="noStrike" kern="1200" baseline="0" dirty="0" smtClean="0">
                          <a:solidFill>
                            <a:schemeClr val="lt1"/>
                          </a:solidFill>
                          <a:latin typeface="+mn-lt"/>
                          <a:ea typeface="+mn-ea"/>
                          <a:cs typeface="+mn-cs"/>
                        </a:rPr>
                        <a:t>under it.</a:t>
                      </a:r>
                    </a:p>
                    <a:p>
                      <a:r>
                        <a:rPr lang="en-US" sz="1800" b="0" i="0" u="none" strike="noStrike" kern="1200" baseline="0" dirty="0" smtClean="0">
                          <a:solidFill>
                            <a:schemeClr val="lt1"/>
                          </a:solidFill>
                          <a:latin typeface="+mn-lt"/>
                          <a:ea typeface="+mn-ea"/>
                          <a:cs typeface="+mn-cs"/>
                        </a:rPr>
                        <a:t>3. Context switch is very less.</a:t>
                      </a:r>
                    </a:p>
                    <a:p>
                      <a:r>
                        <a:rPr lang="en-US" sz="1800" b="0" i="0" u="none" strike="noStrike" kern="1200" baseline="0" dirty="0" smtClean="0">
                          <a:solidFill>
                            <a:schemeClr val="lt1"/>
                          </a:solidFill>
                          <a:latin typeface="+mn-lt"/>
                          <a:ea typeface="+mn-ea"/>
                          <a:cs typeface="+mn-cs"/>
                        </a:rPr>
                        <a:t>4. Irrespective of ‘n’ number of subprograms</a:t>
                      </a:r>
                    </a:p>
                    <a:p>
                      <a:r>
                        <a:rPr lang="en-US" sz="1800" b="0" i="0" u="none" strike="noStrike" kern="1200" baseline="0" dirty="0" smtClean="0">
                          <a:solidFill>
                            <a:schemeClr val="lt1"/>
                          </a:solidFill>
                          <a:latin typeface="+mn-lt"/>
                          <a:ea typeface="+mn-ea"/>
                          <a:cs typeface="+mn-cs"/>
                        </a:rPr>
                        <a:t>there exist single address page.</a:t>
                      </a:r>
                    </a:p>
                    <a:p>
                      <a:r>
                        <a:rPr lang="en-US" sz="1800" b="0" i="0" u="none" strike="noStrike" kern="1200" baseline="0" dirty="0" smtClean="0">
                          <a:solidFill>
                            <a:schemeClr val="lt1"/>
                          </a:solidFill>
                          <a:latin typeface="+mn-lt"/>
                          <a:ea typeface="+mn-ea"/>
                          <a:cs typeface="+mn-cs"/>
                        </a:rPr>
                        <a:t>5. These are treated as light weight</a:t>
                      </a:r>
                    </a:p>
                    <a:p>
                      <a:r>
                        <a:rPr lang="en-US" sz="1800" b="0" i="0" u="none" strike="noStrike" kern="1200" baseline="0" dirty="0" smtClean="0">
                          <a:solidFill>
                            <a:schemeClr val="lt1"/>
                          </a:solidFill>
                          <a:latin typeface="+mn-lt"/>
                          <a:ea typeface="+mn-ea"/>
                          <a:cs typeface="+mn-cs"/>
                        </a:rPr>
                        <a:t>components.</a:t>
                      </a:r>
                    </a:p>
                    <a:p>
                      <a:r>
                        <a:rPr lang="en-US" sz="1800" b="0" i="0" u="none" strike="noStrike" kern="1200" baseline="0" dirty="0" smtClean="0">
                          <a:solidFill>
                            <a:schemeClr val="lt1"/>
                          </a:solidFill>
                          <a:latin typeface="+mn-lt"/>
                          <a:ea typeface="+mn-ea"/>
                          <a:cs typeface="+mn-cs"/>
                        </a:rPr>
                        <a:t>6. In thread based applications we can</a:t>
                      </a:r>
                    </a:p>
                    <a:p>
                      <a:r>
                        <a:rPr lang="en-US" sz="1800" b="0" i="0" u="none" strike="noStrike" kern="1200" baseline="0" dirty="0" smtClean="0">
                          <a:solidFill>
                            <a:schemeClr val="lt1"/>
                          </a:solidFill>
                          <a:latin typeface="+mn-lt"/>
                          <a:ea typeface="+mn-ea"/>
                          <a:cs typeface="+mn-cs"/>
                        </a:rPr>
                        <a:t>achieve both sequential and concurrent</a:t>
                      </a:r>
                    </a:p>
                    <a:p>
                      <a:r>
                        <a:rPr lang="en-US" sz="1800" b="0" i="0" u="none" strike="noStrike" kern="1200" baseline="0" dirty="0" smtClean="0">
                          <a:solidFill>
                            <a:schemeClr val="lt1"/>
                          </a:solidFill>
                          <a:latin typeface="+mn-lt"/>
                          <a:ea typeface="+mn-ea"/>
                          <a:cs typeface="+mn-cs"/>
                        </a:rPr>
                        <a:t>execution and they are always</a:t>
                      </a:r>
                    </a:p>
                    <a:p>
                      <a:r>
                        <a:rPr lang="en-US" sz="1800" b="0" i="0" u="none" strike="noStrike" kern="1200" baseline="0" dirty="0" smtClean="0">
                          <a:solidFill>
                            <a:schemeClr val="lt1"/>
                          </a:solidFill>
                          <a:latin typeface="+mn-lt"/>
                          <a:ea typeface="+mn-ea"/>
                          <a:cs typeface="+mn-cs"/>
                        </a:rPr>
                        <a:t>recommended for developing interact</a:t>
                      </a:r>
                    </a:p>
                    <a:p>
                      <a:r>
                        <a:rPr lang="en-US" sz="1800" b="0" i="0" u="none" strike="noStrike" kern="1200" baseline="0" dirty="0" smtClean="0">
                          <a:solidFill>
                            <a:schemeClr val="lt1"/>
                          </a:solidFill>
                          <a:latin typeface="+mn-lt"/>
                          <a:ea typeface="+mn-ea"/>
                          <a:cs typeface="+mn-cs"/>
                        </a:rPr>
                        <a:t>applications.</a:t>
                      </a:r>
                      <a:endParaRPr lang="en-US" dirty="0"/>
                    </a:p>
                  </a:txBody>
                  <a:tcPr/>
                </a:tc>
              </a:tr>
            </a:tbl>
          </a:graphicData>
        </a:graphic>
      </p:graphicFrame>
    </p:spTree>
    <p:extLst>
      <p:ext uri="{BB962C8B-B14F-4D97-AF65-F5344CB8AC3E}">
        <p14:creationId xmlns:p14="http://schemas.microsoft.com/office/powerpoint/2010/main" val="24061927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457200"/>
            <a:ext cx="8229600" cy="5668963"/>
          </a:xfrm>
        </p:spPr>
        <p:txBody>
          <a:bodyPr>
            <a:normAutofit fontScale="92500" lnSpcReduction="10000"/>
          </a:bodyPr>
          <a:lstStyle/>
          <a:p>
            <a:r>
              <a:rPr lang="en-US" dirty="0" smtClean="0"/>
              <a:t>Why thread are called light-weight?</a:t>
            </a:r>
          </a:p>
          <a:p>
            <a:r>
              <a:rPr lang="en-US" dirty="0" smtClean="0"/>
              <a:t>Because they utilize minimum resources of the system, means they take less memory and less processor time.</a:t>
            </a:r>
          </a:p>
          <a:p>
            <a:r>
              <a:rPr lang="en-US" dirty="0" smtClean="0"/>
              <a:t>Uses of Threads:</a:t>
            </a:r>
          </a:p>
          <a:p>
            <a:r>
              <a:rPr lang="en-US" dirty="0" smtClean="0"/>
              <a:t>Thread are mainly used in server-side programs to serve the needs of multiple clients on a network or internet, </a:t>
            </a:r>
          </a:p>
          <a:p>
            <a:r>
              <a:rPr lang="en-US" dirty="0" smtClean="0"/>
              <a:t>On internet, a server machine has to cater the needs of thousands of clients at a time.</a:t>
            </a:r>
          </a:p>
          <a:p>
            <a:r>
              <a:rPr lang="en-US" dirty="0" smtClean="0"/>
              <a:t>Thread are also used to create games and animation. </a:t>
            </a:r>
            <a:endParaRPr lang="en-US" dirty="0"/>
          </a:p>
        </p:txBody>
      </p:sp>
    </p:spTree>
    <p:extLst>
      <p:ext uri="{BB962C8B-B14F-4D97-AF65-F5344CB8AC3E}">
        <p14:creationId xmlns:p14="http://schemas.microsoft.com/office/powerpoint/2010/main" val="153375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2180</TotalTime>
  <Words>4373</Words>
  <Application>Microsoft Office PowerPoint</Application>
  <PresentationFormat>On-screen Show (4:3)</PresentationFormat>
  <Paragraphs>885</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Threads</vt:lpstr>
      <vt:lpstr>Threads</vt:lpstr>
      <vt:lpstr>Thread: </vt:lpstr>
      <vt:lpstr>To find current Thread</vt:lpstr>
      <vt:lpstr>A thread represents execution of statements. The way the statements executed of two types</vt:lpstr>
      <vt:lpstr>MultiTasking</vt:lpstr>
      <vt:lpstr>MultiTasking of two types</vt:lpstr>
      <vt:lpstr>Difference between</vt:lpstr>
      <vt:lpstr> </vt:lpstr>
      <vt:lpstr>Creating a thread and running it. </vt:lpstr>
      <vt:lpstr>Thread class using to create</vt:lpstr>
      <vt:lpstr>Terminating the thread</vt:lpstr>
      <vt:lpstr> </vt:lpstr>
      <vt:lpstr>Important questions</vt:lpstr>
      <vt:lpstr>Single Tasking using a Thread </vt:lpstr>
      <vt:lpstr>Single Tasking using a Thread </vt:lpstr>
      <vt:lpstr>Mutli Tasking using thread.</vt:lpstr>
      <vt:lpstr>Multi Tasking using Threads</vt:lpstr>
      <vt:lpstr> </vt:lpstr>
      <vt:lpstr>Multiple Thread Acting on Single Object</vt:lpstr>
      <vt:lpstr> </vt:lpstr>
      <vt:lpstr> </vt:lpstr>
      <vt:lpstr>Synchronization.</vt:lpstr>
      <vt:lpstr> </vt:lpstr>
      <vt:lpstr>How to synchronize the objects</vt:lpstr>
      <vt:lpstr>Thread class methods:</vt:lpstr>
      <vt:lpstr>DeadLock</vt:lpstr>
      <vt:lpstr> </vt:lpstr>
      <vt:lpstr> </vt:lpstr>
      <vt:lpstr>Deadlock Solution Example Let's change the order of the lock and run of the same program to see if both the threads still wait for each other −</vt:lpstr>
      <vt:lpstr>Thread Communication</vt:lpstr>
      <vt:lpstr> </vt:lpstr>
      <vt:lpstr>To improve the efficiency.</vt:lpstr>
      <vt:lpstr>To improve the efficiency using notify, notifyAll and wait.</vt:lpstr>
      <vt:lpstr>PowerPoint Presentation</vt:lpstr>
      <vt:lpstr>Difference between sleep() and wait() method</vt:lpstr>
      <vt:lpstr>Thread Group</vt:lpstr>
      <vt:lpstr> </vt:lpstr>
      <vt:lpstr> </vt:lpstr>
      <vt:lpstr>Daemon Thread</vt:lpstr>
      <vt:lpstr>Application of thread</vt:lpstr>
      <vt:lpstr>States of Thread</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Threads</dc:title>
  <dc:creator>Welcome</dc:creator>
  <cp:lastModifiedBy>Welcome</cp:lastModifiedBy>
  <cp:revision>76</cp:revision>
  <dcterms:created xsi:type="dcterms:W3CDTF">2020-06-28T15:11:23Z</dcterms:created>
  <dcterms:modified xsi:type="dcterms:W3CDTF">2020-07-07T05:03:50Z</dcterms:modified>
</cp:coreProperties>
</file>