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53" y="-1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947C35-84DF-4892-8B3A-3EC9FA1CB4AC}"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1398543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47C35-84DF-4892-8B3A-3EC9FA1CB4AC}"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116878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47C35-84DF-4892-8B3A-3EC9FA1CB4AC}"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197062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947C35-84DF-4892-8B3A-3EC9FA1CB4AC}"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1743644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947C35-84DF-4892-8B3A-3EC9FA1CB4AC}" type="datetimeFigureOut">
              <a:rPr lang="en-US" smtClean="0"/>
              <a:t>6/1/2020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462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F947C35-84DF-4892-8B3A-3EC9FA1CB4AC}"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149724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F947C35-84DF-4892-8B3A-3EC9FA1CB4AC}" type="datetimeFigureOut">
              <a:rPr lang="en-US" smtClean="0"/>
              <a:t>6/1/2020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104005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947C35-84DF-4892-8B3A-3EC9FA1CB4AC}" type="datetimeFigureOut">
              <a:rPr lang="en-US" smtClean="0"/>
              <a:t>6/1/2020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164906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47C35-84DF-4892-8B3A-3EC9FA1CB4AC}" type="datetimeFigureOut">
              <a:rPr lang="en-US" smtClean="0"/>
              <a:t>6/1/2020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426370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47C35-84DF-4892-8B3A-3EC9FA1CB4AC}"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315951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947C35-84DF-4892-8B3A-3EC9FA1CB4AC}" type="datetimeFigureOut">
              <a:rPr lang="en-US" smtClean="0"/>
              <a:t>6/1/2020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C1A4DF-417F-4B39-8675-CAC235BA1967}" type="slidenum">
              <a:rPr lang="en-US" smtClean="0"/>
              <a:t>‹#›</a:t>
            </a:fld>
            <a:endParaRPr lang="en-US"/>
          </a:p>
        </p:txBody>
      </p:sp>
    </p:spTree>
    <p:extLst>
      <p:ext uri="{BB962C8B-B14F-4D97-AF65-F5344CB8AC3E}">
        <p14:creationId xmlns:p14="http://schemas.microsoft.com/office/powerpoint/2010/main" val="4133572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947C35-84DF-4892-8B3A-3EC9FA1CB4AC}" type="datetimeFigureOut">
              <a:rPr lang="en-US" smtClean="0"/>
              <a:t>6/1/2020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1A4DF-417F-4B39-8675-CAC235BA1967}" type="slidenum">
              <a:rPr lang="en-US" smtClean="0"/>
              <a:t>‹#›</a:t>
            </a:fld>
            <a:endParaRPr lang="en-US"/>
          </a:p>
        </p:txBody>
      </p:sp>
    </p:spTree>
    <p:extLst>
      <p:ext uri="{BB962C8B-B14F-4D97-AF65-F5344CB8AC3E}">
        <p14:creationId xmlns:p14="http://schemas.microsoft.com/office/powerpoint/2010/main" val="1406754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ocs.oracle.com/javase/8/docs/api/java/lang/Object.html#hashCode--" TargetMode="External"/><Relationship Id="rId13" Type="http://schemas.openxmlformats.org/officeDocument/2006/relationships/hyperlink" Target="https://docs.oracle.com/javase/8/docs/api/java/lang/Object.html#wait--" TargetMode="External"/><Relationship Id="rId3" Type="http://schemas.openxmlformats.org/officeDocument/2006/relationships/hyperlink" Target="https://docs.oracle.com/javase/8/docs/api/java/lang/Object.html#clone--" TargetMode="External"/><Relationship Id="rId7" Type="http://schemas.openxmlformats.org/officeDocument/2006/relationships/hyperlink" Target="https://docs.oracle.com/javase/8/docs/api/java/lang/Object.html#getClass--" TargetMode="External"/><Relationship Id="rId12" Type="http://schemas.openxmlformats.org/officeDocument/2006/relationships/hyperlink" Target="https://docs.oracle.com/javase/8/docs/api/java/lang/Object.html#toString--" TargetMode="External"/><Relationship Id="rId2" Type="http://schemas.openxmlformats.org/officeDocument/2006/relationships/hyperlink" Target="https://docs.oracle.com/javase/8/docs/api/java/lang/Object.html" TargetMode="External"/><Relationship Id="rId1" Type="http://schemas.openxmlformats.org/officeDocument/2006/relationships/slideLayout" Target="../slideLayouts/slideLayout2.xml"/><Relationship Id="rId6" Type="http://schemas.openxmlformats.org/officeDocument/2006/relationships/hyperlink" Target="https://docs.oracle.com/javase/8/docs/api/java/lang/Class.html" TargetMode="External"/><Relationship Id="rId11" Type="http://schemas.openxmlformats.org/officeDocument/2006/relationships/hyperlink" Target="https://docs.oracle.com/javase/8/docs/api/java/lang/String.html" TargetMode="External"/><Relationship Id="rId5" Type="http://schemas.openxmlformats.org/officeDocument/2006/relationships/hyperlink" Target="https://docs.oracle.com/javase/8/docs/api/java/lang/Object.html#finalize--" TargetMode="External"/><Relationship Id="rId15" Type="http://schemas.openxmlformats.org/officeDocument/2006/relationships/hyperlink" Target="https://docs.oracle.com/javase/8/docs/api/java/lang/Object.html#wait-long-int-" TargetMode="External"/><Relationship Id="rId10" Type="http://schemas.openxmlformats.org/officeDocument/2006/relationships/hyperlink" Target="https://docs.oracle.com/javase/8/docs/api/java/lang/Object.html#notifyAll--" TargetMode="External"/><Relationship Id="rId4" Type="http://schemas.openxmlformats.org/officeDocument/2006/relationships/hyperlink" Target="https://docs.oracle.com/javase/8/docs/api/java/lang/Object.html#equals-java.lang.Object-" TargetMode="External"/><Relationship Id="rId9" Type="http://schemas.openxmlformats.org/officeDocument/2006/relationships/hyperlink" Target="https://docs.oracle.com/javase/8/docs/api/java/lang/Object.html#notify--" TargetMode="External"/><Relationship Id="rId14" Type="http://schemas.openxmlformats.org/officeDocument/2006/relationships/hyperlink" Target="https://docs.oracle.com/javase/8/docs/api/java/lang/Object.html#wait-lo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 Casting</a:t>
            </a:r>
            <a:endParaRPr lang="en-US" dirty="0"/>
          </a:p>
        </p:txBody>
      </p:sp>
      <p:sp>
        <p:nvSpPr>
          <p:cNvPr id="3" name="Subtitle 2"/>
          <p:cNvSpPr>
            <a:spLocks noGrp="1"/>
          </p:cNvSpPr>
          <p:nvPr>
            <p:ph type="subTitle" idx="1"/>
          </p:nvPr>
        </p:nvSpPr>
        <p:spPr/>
        <p:txBody>
          <a:bodyPr/>
          <a:lstStyle/>
          <a:p>
            <a:r>
              <a:rPr lang="en-US" dirty="0" smtClean="0"/>
              <a:t>In Java</a:t>
            </a:r>
            <a:endParaRPr lang="en-US" dirty="0"/>
          </a:p>
        </p:txBody>
      </p:sp>
    </p:spTree>
    <p:extLst>
      <p:ext uri="{BB962C8B-B14F-4D97-AF65-F5344CB8AC3E}">
        <p14:creationId xmlns:p14="http://schemas.microsoft.com/office/powerpoint/2010/main" val="2747469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endParaRPr lang="en-US" dirty="0" smtClean="0"/>
          </a:p>
          <a:p>
            <a:endParaRPr lang="en-US" dirty="0"/>
          </a:p>
          <a:p>
            <a:endParaRPr lang="en-US" dirty="0" smtClean="0"/>
          </a:p>
          <a:p>
            <a:endParaRPr lang="en-US" dirty="0"/>
          </a:p>
          <a:p>
            <a:endParaRPr lang="en-US" dirty="0" smtClean="0"/>
          </a:p>
          <a:p>
            <a:r>
              <a:rPr lang="en-US" dirty="0" smtClean="0"/>
              <a:t>Generalization and Specialization</a:t>
            </a:r>
          </a:p>
          <a:p>
            <a:r>
              <a:rPr lang="en-US" dirty="0" smtClean="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9980"/>
            <a:ext cx="714375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733800"/>
            <a:ext cx="7696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1343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85000" lnSpcReduction="20000"/>
          </a:bodyPr>
          <a:lstStyle/>
          <a:p>
            <a:r>
              <a:rPr lang="en-US" dirty="0" smtClean="0"/>
              <a:t>When we talk about a fruit, remember we are talking in general, it may represents any kind of fruit.</a:t>
            </a:r>
            <a:r>
              <a:rPr lang="en-US" dirty="0"/>
              <a:t> Here scope is widened. </a:t>
            </a:r>
            <a:endParaRPr lang="en-US" dirty="0" smtClean="0"/>
          </a:p>
          <a:p>
            <a:r>
              <a:rPr lang="en-US" dirty="0" smtClean="0"/>
              <a:t>If we talk about citrus, then we came one step in inheritance and hierarchy and thus we eliminate the other types of fruits, so we are becoming more specific.</a:t>
            </a:r>
          </a:p>
          <a:p>
            <a:r>
              <a:rPr lang="en-US" dirty="0" smtClean="0"/>
              <a:t>If we still come down to lemon, we are pin-pointing the type of fruit.</a:t>
            </a:r>
          </a:p>
          <a:p>
            <a:r>
              <a:rPr lang="en-US" dirty="0" smtClean="0"/>
              <a:t>It is lemon only and not any other fruit. This is very specific.</a:t>
            </a:r>
          </a:p>
          <a:p>
            <a:r>
              <a:rPr lang="en-US" dirty="0" smtClean="0"/>
              <a:t>This means when we come down from super class to sub classes we are becoming more and more specific.</a:t>
            </a:r>
          </a:p>
          <a:p>
            <a:r>
              <a:rPr lang="en-US" dirty="0" smtClean="0"/>
              <a:t>When we go back from sub classes to super class, we are becoming more general.</a:t>
            </a:r>
            <a:endParaRPr lang="en-US" dirty="0"/>
          </a:p>
        </p:txBody>
      </p:sp>
    </p:spTree>
    <p:extLst>
      <p:ext uri="{BB962C8B-B14F-4D97-AF65-F5344CB8AC3E}">
        <p14:creationId xmlns:p14="http://schemas.microsoft.com/office/powerpoint/2010/main" val="827776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fontScale="85000" lnSpcReduction="20000"/>
          </a:bodyPr>
          <a:lstStyle/>
          <a:p>
            <a:r>
              <a:rPr lang="en-US" dirty="0" smtClean="0"/>
              <a:t>Converting a sub class type into a super class type is called “</a:t>
            </a:r>
            <a:r>
              <a:rPr lang="en-US" b="1" dirty="0" smtClean="0"/>
              <a:t>Generalization</a:t>
            </a:r>
            <a:r>
              <a:rPr lang="en-US" dirty="0" smtClean="0"/>
              <a:t>. Because we are making sub class to become more general and its scope is </a:t>
            </a:r>
            <a:r>
              <a:rPr lang="en-US" b="1" dirty="0" smtClean="0"/>
              <a:t>widening</a:t>
            </a:r>
            <a:r>
              <a:rPr lang="en-US" dirty="0" smtClean="0"/>
              <a:t>.</a:t>
            </a:r>
          </a:p>
          <a:p>
            <a:r>
              <a:rPr lang="en-US" dirty="0" smtClean="0"/>
              <a:t>This is also called widening and up casting.</a:t>
            </a:r>
          </a:p>
          <a:p>
            <a:r>
              <a:rPr lang="en-US" dirty="0" smtClean="0"/>
              <a:t>Widening is safe because class will become more general.</a:t>
            </a:r>
          </a:p>
          <a:p>
            <a:r>
              <a:rPr lang="en-US" dirty="0" smtClean="0"/>
              <a:t>Java compiler will not ask for any cast operator. It will do implicit casting.</a:t>
            </a:r>
          </a:p>
          <a:p>
            <a:r>
              <a:rPr lang="en-US" dirty="0" smtClean="0"/>
              <a:t>Converting the super class into a sub class type is called “</a:t>
            </a:r>
            <a:r>
              <a:rPr lang="en-US" b="1" dirty="0" smtClean="0"/>
              <a:t>Specialization”</a:t>
            </a:r>
          </a:p>
          <a:p>
            <a:r>
              <a:rPr lang="en-US" dirty="0" smtClean="0"/>
              <a:t>Here coming down from more general to a specific type and hence scope is  </a:t>
            </a:r>
            <a:r>
              <a:rPr lang="en-US" b="1" dirty="0" smtClean="0"/>
              <a:t>Narrowed.</a:t>
            </a:r>
          </a:p>
          <a:p>
            <a:r>
              <a:rPr lang="en-US" dirty="0" smtClean="0"/>
              <a:t>This is also called down casting or narrow</a:t>
            </a:r>
          </a:p>
          <a:p>
            <a:r>
              <a:rPr lang="en-US" dirty="0" smtClean="0"/>
              <a:t>Java compiler specifically ask the programmer to use the cast operator.</a:t>
            </a:r>
            <a:endParaRPr lang="en-US" dirty="0"/>
          </a:p>
        </p:txBody>
      </p:sp>
    </p:spTree>
    <p:extLst>
      <p:ext uri="{BB962C8B-B14F-4D97-AF65-F5344CB8AC3E}">
        <p14:creationId xmlns:p14="http://schemas.microsoft.com/office/powerpoint/2010/main" val="1314206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What is generalization and specialization?</a:t>
            </a:r>
            <a:endParaRPr lang="en-US" sz="3200" dirty="0"/>
          </a:p>
        </p:txBody>
      </p:sp>
      <p:sp>
        <p:nvSpPr>
          <p:cNvPr id="3" name="Content Placeholder 2"/>
          <p:cNvSpPr>
            <a:spLocks noGrp="1"/>
          </p:cNvSpPr>
          <p:nvPr>
            <p:ph idx="1"/>
          </p:nvPr>
        </p:nvSpPr>
        <p:spPr>
          <a:xfrm>
            <a:off x="457200" y="990600"/>
            <a:ext cx="8229600" cy="5135563"/>
          </a:xfrm>
        </p:spPr>
        <p:txBody>
          <a:bodyPr/>
          <a:lstStyle/>
          <a:p>
            <a:r>
              <a:rPr lang="en-US" dirty="0" smtClean="0"/>
              <a:t>Generalization is a phenomenon where sub class is promoted to a super class and hence becomes more general.</a:t>
            </a:r>
          </a:p>
          <a:p>
            <a:r>
              <a:rPr lang="en-US" dirty="0" smtClean="0"/>
              <a:t>Generalization needs widening or up-casting.</a:t>
            </a:r>
          </a:p>
          <a:p>
            <a:r>
              <a:rPr lang="en-US" dirty="0" smtClean="0"/>
              <a:t>Specialization is a phenomenon where super class is narrowed down to a sub class.</a:t>
            </a:r>
          </a:p>
          <a:p>
            <a:r>
              <a:rPr lang="en-US" dirty="0" smtClean="0"/>
              <a:t>Specialization needs narrowing or down-casting.</a:t>
            </a:r>
            <a:endParaRPr lang="en-US" dirty="0"/>
          </a:p>
        </p:txBody>
      </p:sp>
    </p:spTree>
    <p:extLst>
      <p:ext uri="{BB962C8B-B14F-4D97-AF65-F5344CB8AC3E}">
        <p14:creationId xmlns:p14="http://schemas.microsoft.com/office/powerpoint/2010/main" val="2164867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52400"/>
            <a:ext cx="8229600" cy="5973763"/>
          </a:xfrm>
        </p:spPr>
        <p:txBody>
          <a:bodyPr>
            <a:normAutofit/>
          </a:bodyPr>
          <a:lstStyle/>
          <a:p>
            <a:r>
              <a:rPr lang="en-US" sz="2400" dirty="0" smtClean="0"/>
              <a:t>Generally any class reference can be used to refer that class object only.</a:t>
            </a:r>
          </a:p>
          <a:p>
            <a:r>
              <a:rPr lang="en-US" sz="2400" dirty="0" smtClean="0"/>
              <a:t>Employee e = new Employee();</a:t>
            </a:r>
          </a:p>
          <a:p>
            <a:r>
              <a:rPr lang="en-US" sz="2400" dirty="0"/>
              <a:t> </a:t>
            </a:r>
            <a:r>
              <a:rPr lang="en-US" sz="2400" b="1" dirty="0" smtClean="0"/>
              <a:t>e is used to refer Employee class object</a:t>
            </a:r>
            <a:r>
              <a:rPr lang="en-US" sz="2400" dirty="0" smtClean="0"/>
              <a:t>.</a:t>
            </a:r>
          </a:p>
          <a:p>
            <a:r>
              <a:rPr lang="en-US" sz="2400" dirty="0"/>
              <a:t> </a:t>
            </a:r>
            <a:r>
              <a:rPr lang="en-US" sz="2400" dirty="0" smtClean="0"/>
              <a:t>Suppose class One and Class Two are two related classes:</a:t>
            </a:r>
          </a:p>
          <a:p>
            <a:r>
              <a:rPr lang="en-US" sz="2400" dirty="0" smtClean="0"/>
              <a:t>Class One// super class</a:t>
            </a:r>
          </a:p>
          <a:p>
            <a:r>
              <a:rPr lang="en-US" sz="2400" dirty="0" smtClean="0"/>
              <a:t>Class One extends class Two  // Two is sub class of One</a:t>
            </a:r>
          </a:p>
          <a:p>
            <a:r>
              <a:rPr lang="en-US" sz="2400" dirty="0" smtClean="0"/>
              <a:t>Now super class reference :</a:t>
            </a:r>
          </a:p>
          <a:p>
            <a:r>
              <a:rPr lang="en-US" sz="2400" dirty="0" smtClean="0"/>
              <a:t> One o = new One()  // super class object </a:t>
            </a:r>
          </a:p>
          <a:p>
            <a:r>
              <a:rPr lang="en-US" sz="2400" dirty="0" smtClean="0"/>
              <a:t>Two t = new Two() // sub class reference to refer Two’s Object</a:t>
            </a:r>
          </a:p>
          <a:p>
            <a:r>
              <a:rPr lang="en-US" sz="2400" dirty="0" smtClean="0"/>
              <a:t>Here in the above cases, we don’t require any casting.</a:t>
            </a:r>
          </a:p>
          <a:p>
            <a:r>
              <a:rPr lang="en-US" sz="2400" dirty="0" smtClean="0"/>
              <a:t>Left side and right side of assignment operator, we have same data type.</a:t>
            </a:r>
            <a:endParaRPr lang="en-US" sz="2400" dirty="0"/>
          </a:p>
        </p:txBody>
      </p:sp>
    </p:spTree>
    <p:extLst>
      <p:ext uri="{BB962C8B-B14F-4D97-AF65-F5344CB8AC3E}">
        <p14:creationId xmlns:p14="http://schemas.microsoft.com/office/powerpoint/2010/main" val="34260456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a:t> </a:t>
            </a:r>
          </a:p>
        </p:txBody>
      </p:sp>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t>But when we, try to use reference to refer to a different class object, we need casting.</a:t>
            </a:r>
          </a:p>
          <a:p>
            <a:r>
              <a:rPr lang="en-US" dirty="0"/>
              <a:t> </a:t>
            </a:r>
            <a:r>
              <a:rPr lang="en-US" dirty="0" smtClean="0"/>
              <a:t> One o = new Two();</a:t>
            </a:r>
          </a:p>
          <a:p>
            <a:r>
              <a:rPr lang="en-US" dirty="0" smtClean="0"/>
              <a:t>At left side, we got the reference o whose data type is class One. </a:t>
            </a:r>
          </a:p>
          <a:p>
            <a:r>
              <a:rPr lang="en-US" dirty="0" smtClean="0"/>
              <a:t>At right side, we got the object whose data type is class Two. </a:t>
            </a:r>
            <a:r>
              <a:rPr lang="en-US" dirty="0"/>
              <a:t> </a:t>
            </a:r>
            <a:r>
              <a:rPr lang="en-US" dirty="0" smtClean="0"/>
              <a:t>So type casting is required.</a:t>
            </a:r>
          </a:p>
          <a:p>
            <a:r>
              <a:rPr lang="en-US" dirty="0"/>
              <a:t> </a:t>
            </a:r>
            <a:r>
              <a:rPr lang="en-US" dirty="0" smtClean="0"/>
              <a:t>One o = (One) new Two();// converting Two’s type as class One.</a:t>
            </a:r>
          </a:p>
          <a:p>
            <a:r>
              <a:rPr lang="en-US" dirty="0" smtClean="0"/>
              <a:t>Here sub class object type is converted into super class. </a:t>
            </a:r>
          </a:p>
          <a:p>
            <a:r>
              <a:rPr lang="en-US" dirty="0" smtClean="0"/>
              <a:t>This is an example for widening or up casting. No need of any cast operator.</a:t>
            </a:r>
          </a:p>
          <a:p>
            <a:r>
              <a:rPr lang="en-US" dirty="0" smtClean="0"/>
              <a:t>Two t = (Two)new One(); .. Converting class one’s type as class Two.</a:t>
            </a:r>
          </a:p>
          <a:p>
            <a:r>
              <a:rPr lang="en-US" dirty="0" smtClean="0"/>
              <a:t>We are converting super class into sub class…. Narrow  and cast operator is needed.</a:t>
            </a:r>
          </a:p>
        </p:txBody>
      </p:sp>
    </p:spTree>
    <p:extLst>
      <p:ext uri="{BB962C8B-B14F-4D97-AF65-F5344CB8AC3E}">
        <p14:creationId xmlns:p14="http://schemas.microsoft.com/office/powerpoint/2010/main" val="2775455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 in Referenced Data Type</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000" dirty="0" smtClean="0"/>
              <a:t>Super class reference to refer sub class object.</a:t>
            </a:r>
          </a:p>
          <a:p>
            <a:r>
              <a:rPr lang="en-US" sz="2000" dirty="0" smtClean="0"/>
              <a:t>Converting sub class into super class.</a:t>
            </a:r>
          </a:p>
          <a:p>
            <a:r>
              <a:rPr lang="en-US" sz="2000" dirty="0" smtClean="0"/>
              <a:t>In this case we can call show1() method of super class. But in this case it is not possible to call the show2() method in sub class;</a:t>
            </a:r>
          </a:p>
          <a:p>
            <a:r>
              <a:rPr lang="en-US" sz="2000" dirty="0" smtClean="0"/>
              <a:t>Error :</a:t>
            </a:r>
          </a:p>
          <a:p>
            <a:r>
              <a:rPr lang="en-US" sz="2000" dirty="0"/>
              <a:t>The method show2() is undefined for the type One</a:t>
            </a:r>
            <a:r>
              <a:rPr lang="en-US" sz="2000" dirty="0" smtClean="0"/>
              <a:t> </a:t>
            </a:r>
          </a:p>
          <a:p>
            <a:r>
              <a:rPr lang="en-US" sz="2000" dirty="0" smtClean="0"/>
              <a:t>In widening, the programmer can access all the super class methods, but not the sub class methods.</a:t>
            </a:r>
          </a:p>
          <a:p>
            <a:endParaRPr lang="en-US" sz="2000" dirty="0"/>
          </a:p>
          <a:p>
            <a:pPr marL="0" indent="0">
              <a:buNone/>
            </a:pPr>
            <a:r>
              <a:rPr lang="en-US" sz="2000" dirty="0" smtClean="0"/>
              <a:t>Suppose we override the super class methods in sub class, then it is possible to access sub class methods but not the super class methods.</a:t>
            </a:r>
          </a:p>
          <a:p>
            <a:pPr marL="0" indent="0">
              <a:buNone/>
            </a:pPr>
            <a:r>
              <a:rPr lang="en-US" sz="2000" dirty="0" smtClean="0"/>
              <a:t>Any how programmer will get 50% functionality.</a:t>
            </a:r>
            <a:endParaRPr lang="en-US" sz="2000" dirty="0"/>
          </a:p>
        </p:txBody>
      </p:sp>
    </p:spTree>
    <p:extLst>
      <p:ext uri="{BB962C8B-B14F-4D97-AF65-F5344CB8AC3E}">
        <p14:creationId xmlns:p14="http://schemas.microsoft.com/office/powerpoint/2010/main" val="603504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 referenced data types.</a:t>
            </a:r>
            <a:endParaRPr lang="en-US" dirty="0"/>
          </a:p>
        </p:txBody>
      </p:sp>
      <p:sp>
        <p:nvSpPr>
          <p:cNvPr id="3" name="Content Placeholder 2"/>
          <p:cNvSpPr>
            <a:spLocks noGrp="1"/>
          </p:cNvSpPr>
          <p:nvPr>
            <p:ph idx="1"/>
          </p:nvPr>
        </p:nvSpPr>
        <p:spPr/>
        <p:txBody>
          <a:bodyPr>
            <a:normAutofit fontScale="32500" lnSpcReduction="20000"/>
          </a:bodyPr>
          <a:lstStyle/>
          <a:p>
            <a:r>
              <a:rPr lang="en-US" b="1" dirty="0"/>
              <a:t>package com.Typecast.in;</a:t>
            </a:r>
          </a:p>
          <a:p>
            <a:endParaRPr lang="en-US" dirty="0"/>
          </a:p>
          <a:p>
            <a:r>
              <a:rPr lang="en-US" b="1" dirty="0"/>
              <a:t>class One</a:t>
            </a:r>
          </a:p>
          <a:p>
            <a:r>
              <a:rPr lang="en-US" dirty="0"/>
              <a:t>{</a:t>
            </a:r>
          </a:p>
          <a:p>
            <a:r>
              <a:rPr lang="en-US" b="1" dirty="0"/>
              <a:t>void show1()</a:t>
            </a:r>
          </a:p>
          <a:p>
            <a:r>
              <a:rPr lang="en-US" dirty="0"/>
              <a:t>{</a:t>
            </a:r>
          </a:p>
          <a:p>
            <a:r>
              <a:rPr lang="en-US" dirty="0" err="1"/>
              <a:t>System.</a:t>
            </a:r>
            <a:r>
              <a:rPr lang="en-US" b="1" i="1" dirty="0" err="1"/>
              <a:t>out.println</a:t>
            </a:r>
            <a:r>
              <a:rPr lang="en-US" b="1" i="1" dirty="0"/>
              <a:t>("Super class method");</a:t>
            </a:r>
          </a:p>
          <a:p>
            <a:r>
              <a:rPr lang="en-US" dirty="0"/>
              <a:t>}</a:t>
            </a:r>
          </a:p>
          <a:p>
            <a:r>
              <a:rPr lang="en-US" dirty="0"/>
              <a:t>}</a:t>
            </a:r>
          </a:p>
          <a:p>
            <a:r>
              <a:rPr lang="en-US" b="1" dirty="0"/>
              <a:t>class Two extends One</a:t>
            </a:r>
          </a:p>
          <a:p>
            <a:r>
              <a:rPr lang="en-US" dirty="0"/>
              <a:t>{</a:t>
            </a:r>
          </a:p>
          <a:p>
            <a:r>
              <a:rPr lang="en-US" b="1" dirty="0"/>
              <a:t>void show2()</a:t>
            </a:r>
          </a:p>
          <a:p>
            <a:r>
              <a:rPr lang="en-US" dirty="0"/>
              <a:t>{</a:t>
            </a:r>
          </a:p>
          <a:p>
            <a:r>
              <a:rPr lang="en-US" dirty="0" err="1"/>
              <a:t>System.</a:t>
            </a:r>
            <a:r>
              <a:rPr lang="en-US" b="1" i="1" dirty="0" err="1"/>
              <a:t>out.println</a:t>
            </a:r>
            <a:r>
              <a:rPr lang="en-US" b="1" i="1" dirty="0"/>
              <a:t>("Super class method");</a:t>
            </a:r>
          </a:p>
          <a:p>
            <a:r>
              <a:rPr lang="en-US" dirty="0"/>
              <a:t>}</a:t>
            </a:r>
          </a:p>
          <a:p>
            <a:r>
              <a:rPr lang="en-US" dirty="0"/>
              <a:t>}</a:t>
            </a:r>
          </a:p>
          <a:p>
            <a:r>
              <a:rPr lang="en-US" b="1" dirty="0"/>
              <a:t>public class Cast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One o;// o is super class reference</a:t>
            </a:r>
          </a:p>
          <a:p>
            <a:r>
              <a:rPr lang="en-US" dirty="0"/>
              <a:t>o=(One)</a:t>
            </a:r>
            <a:r>
              <a:rPr lang="en-US" b="1" dirty="0"/>
              <a:t>new Two();// o is referring to sub class object</a:t>
            </a:r>
          </a:p>
          <a:p>
            <a:r>
              <a:rPr lang="en-US" dirty="0"/>
              <a:t>//widening</a:t>
            </a:r>
          </a:p>
          <a:p>
            <a:r>
              <a:rPr lang="en-US" dirty="0"/>
              <a:t>o.show1();</a:t>
            </a:r>
          </a:p>
          <a:p>
            <a:r>
              <a:rPr lang="en-US" dirty="0"/>
              <a:t>//o.show2();</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316220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US" sz="2000" dirty="0"/>
              <a:t>Suppose we override the super class methods in sub class, then it is possible to access sub class methods but not the super class methods.</a:t>
            </a:r>
            <a:br>
              <a:rPr lang="en-US" sz="2000" dirty="0"/>
            </a:br>
            <a:r>
              <a:rPr lang="en-US" sz="2000" dirty="0"/>
              <a:t>Any how programmer will get 50% functionality.</a:t>
            </a:r>
            <a:br>
              <a:rPr lang="en-US" sz="2000" dirty="0"/>
            </a:br>
            <a:endParaRPr lang="en-US" sz="2000" dirty="0"/>
          </a:p>
        </p:txBody>
      </p:sp>
      <p:sp>
        <p:nvSpPr>
          <p:cNvPr id="3" name="Content Placeholder 2"/>
          <p:cNvSpPr>
            <a:spLocks noGrp="1"/>
          </p:cNvSpPr>
          <p:nvPr>
            <p:ph idx="1"/>
          </p:nvPr>
        </p:nvSpPr>
        <p:spPr/>
        <p:txBody>
          <a:bodyPr>
            <a:normAutofit fontScale="32500" lnSpcReduction="20000"/>
          </a:bodyPr>
          <a:lstStyle/>
          <a:p>
            <a:r>
              <a:rPr lang="en-US" b="1" dirty="0"/>
              <a:t>package com.Typecast.in;</a:t>
            </a:r>
          </a:p>
          <a:p>
            <a:endParaRPr lang="en-US" dirty="0"/>
          </a:p>
          <a:p>
            <a:r>
              <a:rPr lang="en-US" b="1" dirty="0"/>
              <a:t>class One</a:t>
            </a:r>
          </a:p>
          <a:p>
            <a:r>
              <a:rPr lang="en-US" dirty="0"/>
              <a:t>{</a:t>
            </a:r>
          </a:p>
          <a:p>
            <a:r>
              <a:rPr lang="en-US" b="1" dirty="0"/>
              <a:t>void show1()</a:t>
            </a:r>
          </a:p>
          <a:p>
            <a:r>
              <a:rPr lang="en-US" dirty="0"/>
              <a:t>{</a:t>
            </a:r>
          </a:p>
          <a:p>
            <a:r>
              <a:rPr lang="en-US" dirty="0" err="1"/>
              <a:t>System.</a:t>
            </a:r>
            <a:r>
              <a:rPr lang="en-US" b="1" i="1" dirty="0" err="1"/>
              <a:t>out.println</a:t>
            </a:r>
            <a:r>
              <a:rPr lang="en-US" b="1" i="1" dirty="0"/>
              <a:t>("Super class method");</a:t>
            </a:r>
          </a:p>
          <a:p>
            <a:r>
              <a:rPr lang="en-US" dirty="0"/>
              <a:t>}</a:t>
            </a:r>
          </a:p>
          <a:p>
            <a:r>
              <a:rPr lang="en-US" dirty="0"/>
              <a:t>}</a:t>
            </a:r>
          </a:p>
          <a:p>
            <a:r>
              <a:rPr lang="en-US" b="1" dirty="0"/>
              <a:t>class Two extends One</a:t>
            </a:r>
          </a:p>
          <a:p>
            <a:r>
              <a:rPr lang="en-US" dirty="0"/>
              <a:t>{</a:t>
            </a:r>
          </a:p>
          <a:p>
            <a:r>
              <a:rPr lang="en-US" b="1" dirty="0"/>
              <a:t>void show1()</a:t>
            </a:r>
          </a:p>
          <a:p>
            <a:r>
              <a:rPr lang="en-US" dirty="0"/>
              <a:t>{</a:t>
            </a:r>
          </a:p>
          <a:p>
            <a:r>
              <a:rPr lang="en-US" dirty="0" err="1"/>
              <a:t>System.</a:t>
            </a:r>
            <a:r>
              <a:rPr lang="en-US" b="1" i="1" dirty="0" err="1"/>
              <a:t>out.println</a:t>
            </a:r>
            <a:r>
              <a:rPr lang="en-US" b="1" i="1" dirty="0"/>
              <a:t>("Sub class method");</a:t>
            </a:r>
          </a:p>
          <a:p>
            <a:r>
              <a:rPr lang="en-US" dirty="0"/>
              <a:t>}</a:t>
            </a:r>
          </a:p>
          <a:p>
            <a:r>
              <a:rPr lang="en-US" dirty="0"/>
              <a:t>}</a:t>
            </a:r>
          </a:p>
          <a:p>
            <a:r>
              <a:rPr lang="en-US" b="1" dirty="0"/>
              <a:t>public class Cast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One o;// o is super class reference</a:t>
            </a:r>
          </a:p>
          <a:p>
            <a:r>
              <a:rPr lang="en-US" dirty="0"/>
              <a:t>o=(One)</a:t>
            </a:r>
            <a:r>
              <a:rPr lang="en-US" b="1" dirty="0"/>
              <a:t>new Two();// o is referring to sub class object</a:t>
            </a:r>
          </a:p>
          <a:p>
            <a:r>
              <a:rPr lang="en-US" dirty="0"/>
              <a:t>//widening</a:t>
            </a:r>
          </a:p>
          <a:p>
            <a:r>
              <a:rPr lang="en-US" dirty="0"/>
              <a:t>o.show1();</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1529093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Narrowing in Referenced Data type</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com.Typecast.in;</a:t>
            </a:r>
          </a:p>
          <a:p>
            <a:endParaRPr lang="en-US" dirty="0"/>
          </a:p>
          <a:p>
            <a:r>
              <a:rPr lang="en-US" b="1" dirty="0"/>
              <a:t>class One</a:t>
            </a:r>
          </a:p>
          <a:p>
            <a:r>
              <a:rPr lang="en-US" dirty="0"/>
              <a:t>{</a:t>
            </a:r>
          </a:p>
          <a:p>
            <a:r>
              <a:rPr lang="en-US" b="1" dirty="0"/>
              <a:t>void show1()</a:t>
            </a:r>
          </a:p>
          <a:p>
            <a:r>
              <a:rPr lang="en-US" dirty="0"/>
              <a:t>{</a:t>
            </a:r>
          </a:p>
          <a:p>
            <a:r>
              <a:rPr lang="en-US" dirty="0" err="1"/>
              <a:t>System.</a:t>
            </a:r>
            <a:r>
              <a:rPr lang="en-US" b="1" i="1" dirty="0" err="1"/>
              <a:t>out.println</a:t>
            </a:r>
            <a:r>
              <a:rPr lang="en-US" b="1" i="1" dirty="0"/>
              <a:t>("Super class method");</a:t>
            </a:r>
          </a:p>
          <a:p>
            <a:r>
              <a:rPr lang="en-US" dirty="0"/>
              <a:t>}</a:t>
            </a:r>
          </a:p>
          <a:p>
            <a:r>
              <a:rPr lang="en-US" dirty="0"/>
              <a:t>}</a:t>
            </a:r>
          </a:p>
          <a:p>
            <a:r>
              <a:rPr lang="en-US" b="1" dirty="0"/>
              <a:t>class Two extends One</a:t>
            </a:r>
          </a:p>
          <a:p>
            <a:r>
              <a:rPr lang="en-US" dirty="0"/>
              <a:t>{</a:t>
            </a:r>
          </a:p>
          <a:p>
            <a:r>
              <a:rPr lang="en-US" b="1" dirty="0"/>
              <a:t>void show2()</a:t>
            </a:r>
          </a:p>
          <a:p>
            <a:r>
              <a:rPr lang="en-US" dirty="0"/>
              <a:t>{</a:t>
            </a:r>
          </a:p>
          <a:p>
            <a:r>
              <a:rPr lang="en-US" dirty="0" err="1"/>
              <a:t>System.</a:t>
            </a:r>
            <a:r>
              <a:rPr lang="en-US" b="1" i="1" dirty="0" err="1"/>
              <a:t>out.println</a:t>
            </a:r>
            <a:r>
              <a:rPr lang="en-US" b="1" i="1" dirty="0"/>
              <a:t>("Sub class method");</a:t>
            </a:r>
          </a:p>
          <a:p>
            <a:r>
              <a:rPr lang="en-US" dirty="0"/>
              <a:t>}</a:t>
            </a:r>
          </a:p>
          <a:p>
            <a:r>
              <a:rPr lang="en-US" dirty="0"/>
              <a:t>}</a:t>
            </a:r>
          </a:p>
          <a:p>
            <a:r>
              <a:rPr lang="en-US" b="1" dirty="0"/>
              <a:t>public class Cast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Two t;// o is super class reference</a:t>
            </a:r>
          </a:p>
          <a:p>
            <a:r>
              <a:rPr lang="en-US" dirty="0"/>
              <a:t>t=(Two)</a:t>
            </a:r>
            <a:r>
              <a:rPr lang="en-US" b="1" dirty="0"/>
              <a:t>new One();// o is referring to sub class object</a:t>
            </a:r>
          </a:p>
          <a:p>
            <a:r>
              <a:rPr lang="en-US" dirty="0"/>
              <a:t>//widening</a:t>
            </a:r>
          </a:p>
          <a:p>
            <a:r>
              <a:rPr lang="en-US" dirty="0"/>
              <a:t>t.show1();</a:t>
            </a:r>
          </a:p>
          <a:p>
            <a:r>
              <a:rPr lang="en-US" dirty="0"/>
              <a:t>t.show2();</a:t>
            </a:r>
          </a:p>
          <a:p>
            <a:endParaRPr lang="en-US" dirty="0"/>
          </a:p>
          <a:p>
            <a:r>
              <a:rPr lang="en-US" dirty="0" smtClean="0"/>
              <a:t>}</a:t>
            </a:r>
          </a:p>
          <a:p>
            <a:endParaRPr lang="en-US" dirty="0"/>
          </a:p>
          <a:p>
            <a:endParaRPr lang="en-US" dirty="0"/>
          </a:p>
          <a:p>
            <a:r>
              <a:rPr lang="en-US" dirty="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562600"/>
            <a:ext cx="622935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334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casting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Converting one data type into another data type is called “type casting” or simply “casting”</a:t>
            </a:r>
          </a:p>
          <a:p>
            <a:r>
              <a:rPr lang="en-US" dirty="0" smtClean="0"/>
              <a:t>When ever we assign a value to a variable using assignment operator, the java compiler checks for uniformity and hence both the data types should be same.</a:t>
            </a:r>
          </a:p>
          <a:p>
            <a:r>
              <a:rPr lang="en-US" dirty="0" smtClean="0"/>
              <a:t>If data types are not same then we should convert accordingly.</a:t>
            </a:r>
          </a:p>
          <a:p>
            <a:r>
              <a:rPr lang="en-US" dirty="0" smtClean="0"/>
              <a:t>Cast operator means writing the data type between simple braces, before a variable or method whose value is converted.</a:t>
            </a:r>
            <a:endParaRPr lang="en-US" dirty="0"/>
          </a:p>
        </p:txBody>
      </p:sp>
    </p:spTree>
    <p:extLst>
      <p:ext uri="{BB962C8B-B14F-4D97-AF65-F5344CB8AC3E}">
        <p14:creationId xmlns:p14="http://schemas.microsoft.com/office/powerpoint/2010/main" val="69158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observing the output.</a:t>
            </a:r>
            <a:endParaRPr lang="en-US" dirty="0"/>
          </a:p>
        </p:txBody>
      </p:sp>
      <p:sp>
        <p:nvSpPr>
          <p:cNvPr id="3" name="Content Placeholder 2"/>
          <p:cNvSpPr>
            <a:spLocks noGrp="1"/>
          </p:cNvSpPr>
          <p:nvPr>
            <p:ph idx="1"/>
          </p:nvPr>
        </p:nvSpPr>
        <p:spPr/>
        <p:txBody>
          <a:bodyPr>
            <a:normAutofit fontScale="77500" lnSpcReduction="20000"/>
          </a:bodyPr>
          <a:lstStyle/>
          <a:p>
            <a:r>
              <a:rPr lang="en-US" dirty="0"/>
              <a:t> </a:t>
            </a:r>
            <a:r>
              <a:rPr lang="en-US" dirty="0" smtClean="0"/>
              <a:t>t.show1() is not executing the super class method.</a:t>
            </a:r>
          </a:p>
          <a:p>
            <a:r>
              <a:rPr lang="en-US" dirty="0" smtClean="0"/>
              <a:t>Another statement:</a:t>
            </a:r>
          </a:p>
          <a:p>
            <a:r>
              <a:rPr lang="en-US" dirty="0"/>
              <a:t> </a:t>
            </a:r>
            <a:r>
              <a:rPr lang="en-US" dirty="0" smtClean="0"/>
              <a:t> t.show2();</a:t>
            </a:r>
          </a:p>
          <a:p>
            <a:r>
              <a:rPr lang="en-US" dirty="0" smtClean="0"/>
              <a:t>Will give the same error. </a:t>
            </a:r>
          </a:p>
          <a:p>
            <a:r>
              <a:rPr lang="en-US" dirty="0" smtClean="0"/>
              <a:t>So in narrowing using super class object,</a:t>
            </a:r>
          </a:p>
          <a:p>
            <a:r>
              <a:rPr lang="en-US" dirty="0" smtClean="0"/>
              <a:t>We cannot access any of the methods of the super class or sub class.</a:t>
            </a:r>
          </a:p>
          <a:p>
            <a:r>
              <a:rPr lang="en-US" dirty="0" smtClean="0"/>
              <a:t>Will get 0% functionality.  </a:t>
            </a:r>
          </a:p>
          <a:p>
            <a:r>
              <a:rPr lang="en-US" dirty="0" smtClean="0"/>
              <a:t>The solution for this problem.</a:t>
            </a:r>
          </a:p>
          <a:p>
            <a:r>
              <a:rPr lang="en-US" dirty="0" smtClean="0"/>
              <a:t>Let us not create an object to super class, as previous case.</a:t>
            </a:r>
          </a:p>
          <a:p>
            <a:r>
              <a:rPr lang="en-US" dirty="0" smtClean="0"/>
              <a:t>This time , we create an object to sub class and use narrowing as,</a:t>
            </a:r>
          </a:p>
          <a:p>
            <a:endParaRPr lang="en-US" dirty="0"/>
          </a:p>
        </p:txBody>
      </p:sp>
    </p:spTree>
    <p:extLst>
      <p:ext uri="{BB962C8B-B14F-4D97-AF65-F5344CB8AC3E}">
        <p14:creationId xmlns:p14="http://schemas.microsoft.com/office/powerpoint/2010/main" val="8674350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fontScale="32500" lnSpcReduction="20000"/>
          </a:bodyPr>
          <a:lstStyle/>
          <a:p>
            <a:r>
              <a:rPr lang="en-US" b="1" dirty="0"/>
              <a:t>package com.Typecast.in;</a:t>
            </a:r>
          </a:p>
          <a:p>
            <a:endParaRPr lang="en-US" dirty="0"/>
          </a:p>
          <a:p>
            <a:r>
              <a:rPr lang="en-US" b="1" dirty="0"/>
              <a:t>class One</a:t>
            </a:r>
          </a:p>
          <a:p>
            <a:r>
              <a:rPr lang="en-US" dirty="0"/>
              <a:t>{</a:t>
            </a:r>
          </a:p>
          <a:p>
            <a:r>
              <a:rPr lang="en-US" b="1" dirty="0"/>
              <a:t>void show1()</a:t>
            </a:r>
          </a:p>
          <a:p>
            <a:r>
              <a:rPr lang="en-US" dirty="0"/>
              <a:t>{</a:t>
            </a:r>
          </a:p>
          <a:p>
            <a:r>
              <a:rPr lang="en-US" dirty="0" err="1"/>
              <a:t>System.</a:t>
            </a:r>
            <a:r>
              <a:rPr lang="en-US" b="1" i="1" dirty="0" err="1"/>
              <a:t>out.println</a:t>
            </a:r>
            <a:r>
              <a:rPr lang="en-US" b="1" i="1" dirty="0"/>
              <a:t>("Super class method");</a:t>
            </a:r>
          </a:p>
          <a:p>
            <a:r>
              <a:rPr lang="en-US" dirty="0"/>
              <a:t>}</a:t>
            </a:r>
          </a:p>
          <a:p>
            <a:r>
              <a:rPr lang="en-US" dirty="0"/>
              <a:t>}</a:t>
            </a:r>
          </a:p>
          <a:p>
            <a:r>
              <a:rPr lang="en-US" b="1" dirty="0"/>
              <a:t>class Two extends One</a:t>
            </a:r>
          </a:p>
          <a:p>
            <a:r>
              <a:rPr lang="en-US" dirty="0"/>
              <a:t>{</a:t>
            </a:r>
          </a:p>
          <a:p>
            <a:r>
              <a:rPr lang="en-US" b="1" dirty="0"/>
              <a:t>void show2()</a:t>
            </a:r>
          </a:p>
          <a:p>
            <a:r>
              <a:rPr lang="en-US" dirty="0"/>
              <a:t>{</a:t>
            </a:r>
          </a:p>
          <a:p>
            <a:r>
              <a:rPr lang="en-US" dirty="0" err="1"/>
              <a:t>System.</a:t>
            </a:r>
            <a:r>
              <a:rPr lang="en-US" b="1" i="1" dirty="0" err="1"/>
              <a:t>out.println</a:t>
            </a:r>
            <a:r>
              <a:rPr lang="en-US" b="1" i="1" dirty="0"/>
              <a:t>("Sub class method");</a:t>
            </a:r>
          </a:p>
          <a:p>
            <a:r>
              <a:rPr lang="en-US" dirty="0"/>
              <a:t>}</a:t>
            </a:r>
          </a:p>
          <a:p>
            <a:r>
              <a:rPr lang="en-US" dirty="0"/>
              <a:t>}</a:t>
            </a:r>
          </a:p>
          <a:p>
            <a:r>
              <a:rPr lang="en-US" b="1" dirty="0"/>
              <a:t>public class Cast {</a:t>
            </a:r>
          </a:p>
          <a:p>
            <a:endParaRPr lang="en-US" dirty="0"/>
          </a:p>
          <a:p>
            <a:r>
              <a:rPr lang="en-US" b="1" dirty="0"/>
              <a:t>public static void main(String[] </a:t>
            </a:r>
            <a:r>
              <a:rPr lang="en-US" b="1" dirty="0" err="1"/>
              <a:t>args</a:t>
            </a:r>
            <a:r>
              <a:rPr lang="en-US" b="1" dirty="0"/>
              <a:t>) {</a:t>
            </a:r>
          </a:p>
          <a:p>
            <a:r>
              <a:rPr lang="en-US" dirty="0"/>
              <a:t>// </a:t>
            </a:r>
            <a:r>
              <a:rPr lang="en-US" b="1" dirty="0"/>
              <a:t>TODO Auto-generated method stub</a:t>
            </a:r>
          </a:p>
          <a:p>
            <a:r>
              <a:rPr lang="en-US" dirty="0"/>
              <a:t>One o;// o is super class reference</a:t>
            </a:r>
          </a:p>
          <a:p>
            <a:r>
              <a:rPr lang="en-US" dirty="0"/>
              <a:t>o=(One)</a:t>
            </a:r>
            <a:r>
              <a:rPr lang="en-US" b="1" dirty="0"/>
              <a:t>new Two();// o is referring to sub class object</a:t>
            </a:r>
          </a:p>
          <a:p>
            <a:r>
              <a:rPr lang="en-US" dirty="0"/>
              <a:t>Two t = (Two)o;</a:t>
            </a:r>
          </a:p>
          <a:p>
            <a:endParaRPr lang="en-US" dirty="0"/>
          </a:p>
          <a:p>
            <a:endParaRPr lang="en-US" dirty="0"/>
          </a:p>
          <a:p>
            <a:endParaRPr lang="en-US" dirty="0"/>
          </a:p>
          <a:p>
            <a:r>
              <a:rPr lang="en-US" dirty="0"/>
              <a:t>t.show1();</a:t>
            </a:r>
          </a:p>
          <a:p>
            <a:r>
              <a:rPr lang="en-US" dirty="0"/>
              <a:t>t.show2();</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1461134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304800"/>
            <a:ext cx="8229600" cy="5821363"/>
          </a:xfrm>
        </p:spPr>
        <p:txBody>
          <a:bodyPr>
            <a:normAutofit fontScale="92500"/>
          </a:bodyPr>
          <a:lstStyle/>
          <a:p>
            <a:r>
              <a:rPr lang="en-US" dirty="0" smtClean="0"/>
              <a:t>From the above program, we convert the super class reference type into sub class reference type.</a:t>
            </a:r>
          </a:p>
          <a:p>
            <a:r>
              <a:rPr lang="en-US" dirty="0" smtClean="0"/>
              <a:t>Then using the sub class reference, we try to call the methods. From the preceding code, it is evident that if the object to sub class is created, it is possible to access all the methods of the super class as well the sub class.</a:t>
            </a:r>
          </a:p>
          <a:p>
            <a:r>
              <a:rPr lang="en-US" dirty="0" smtClean="0"/>
              <a:t>Narrowing using sub class object will provide 100% functionality.</a:t>
            </a:r>
          </a:p>
          <a:p>
            <a:r>
              <a:rPr lang="en-US" dirty="0" smtClean="0"/>
              <a:t>This is the reason in inheritance we create an object to sub class, but not super class.</a:t>
            </a:r>
            <a:endParaRPr lang="en-US" dirty="0"/>
          </a:p>
        </p:txBody>
      </p:sp>
    </p:spTree>
    <p:extLst>
      <p:ext uri="{BB962C8B-B14F-4D97-AF65-F5344CB8AC3E}">
        <p14:creationId xmlns:p14="http://schemas.microsoft.com/office/powerpoint/2010/main" val="3461930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Summarization points</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r>
              <a:rPr lang="en-US" sz="2400" dirty="0" smtClean="0"/>
              <a:t>If the super class reference is used to refer to super class, naturally all the methods of super class are accessible.</a:t>
            </a:r>
          </a:p>
          <a:p>
            <a:r>
              <a:rPr lang="en-US" sz="2400" b="1" dirty="0" smtClean="0"/>
              <a:t>If the sub class reference is used to refer sub class object, all the methods of the super class as well sub class are accessible since the sub class object avails the copy of the super class</a:t>
            </a:r>
            <a:r>
              <a:rPr lang="en-US" sz="2400" dirty="0" smtClean="0"/>
              <a:t>.</a:t>
            </a:r>
          </a:p>
          <a:p>
            <a:r>
              <a:rPr lang="en-US" sz="2400" dirty="0" smtClean="0"/>
              <a:t>If widening is done by using sub class object, only super class methods are accessible. If overridden, then the sub class methods are accessible.</a:t>
            </a:r>
          </a:p>
          <a:p>
            <a:r>
              <a:rPr lang="en-US" sz="2400" dirty="0" smtClean="0"/>
              <a:t>If narrowing is done by using super class object, then none of the super class or sub class methods are accessible and this is useless.</a:t>
            </a:r>
          </a:p>
        </p:txBody>
      </p:sp>
    </p:spTree>
    <p:extLst>
      <p:ext uri="{BB962C8B-B14F-4D97-AF65-F5344CB8AC3E}">
        <p14:creationId xmlns:p14="http://schemas.microsoft.com/office/powerpoint/2010/main" val="35869761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762000"/>
            <a:ext cx="8229600" cy="5364163"/>
          </a:xfrm>
        </p:spPr>
        <p:txBody>
          <a:bodyPr/>
          <a:lstStyle/>
          <a:p>
            <a:r>
              <a:rPr lang="en-US" b="1" dirty="0"/>
              <a:t>If narrowing is done by using sub class object, then all the methods of both super and sub classes are available to the programmer</a:t>
            </a:r>
          </a:p>
          <a:p>
            <a:r>
              <a:rPr lang="en-US" dirty="0" smtClean="0"/>
              <a:t>From the preceding points, we can understand that since object behavior is changed depends on which reference is used to refer the object, we can say that the object is exhibiting polymorphism.</a:t>
            </a:r>
            <a:endParaRPr lang="en-US" dirty="0"/>
          </a:p>
        </p:txBody>
      </p:sp>
    </p:spTree>
    <p:extLst>
      <p:ext uri="{BB962C8B-B14F-4D97-AF65-F5344CB8AC3E}">
        <p14:creationId xmlns:p14="http://schemas.microsoft.com/office/powerpoint/2010/main" val="2845195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The Object class</a:t>
            </a:r>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en-US" dirty="0" smtClean="0"/>
              <a:t>There is a class with name ‘Object’ in </a:t>
            </a:r>
            <a:r>
              <a:rPr lang="en-US" dirty="0" err="1" smtClean="0"/>
              <a:t>java.lang</a:t>
            </a:r>
            <a:r>
              <a:rPr lang="en-US" dirty="0" smtClean="0"/>
              <a:t> package which is the super class of all classes in java.</a:t>
            </a:r>
          </a:p>
          <a:p>
            <a:r>
              <a:rPr lang="en-US" dirty="0" smtClean="0"/>
              <a:t>Every class in java is direct or indirect sub class of Object class.</a:t>
            </a:r>
          </a:p>
          <a:p>
            <a:r>
              <a:rPr lang="en-US" b="1" dirty="0" smtClean="0"/>
              <a:t>Which is the super class for all classes including your classes also?</a:t>
            </a:r>
          </a:p>
          <a:p>
            <a:r>
              <a:rPr lang="en-US" b="1" dirty="0" smtClean="0"/>
              <a:t>Object class.</a:t>
            </a:r>
          </a:p>
          <a:p>
            <a:r>
              <a:rPr lang="en-US" dirty="0" smtClean="0"/>
              <a:t>Object class reference can store any reference of any object.</a:t>
            </a:r>
          </a:p>
          <a:p>
            <a:r>
              <a:rPr lang="en-US" dirty="0" smtClean="0"/>
              <a:t>This become advantage when we want to write a method that needs to handle objects of unknown type.</a:t>
            </a:r>
            <a:endParaRPr lang="en-US" dirty="0"/>
          </a:p>
        </p:txBody>
      </p:sp>
    </p:spTree>
    <p:extLst>
      <p:ext uri="{BB962C8B-B14F-4D97-AF65-F5344CB8AC3E}">
        <p14:creationId xmlns:p14="http://schemas.microsoft.com/office/powerpoint/2010/main" val="27967377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52400"/>
            <a:ext cx="8229600" cy="122238"/>
          </a:xfrm>
        </p:spPr>
        <p:txBody>
          <a:bodyPr>
            <a:normAutofit fontScale="90000"/>
          </a:bodyPr>
          <a:lstStyle/>
          <a:p>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0323056"/>
              </p:ext>
            </p:extLst>
          </p:nvPr>
        </p:nvGraphicFramePr>
        <p:xfrm>
          <a:off x="609600" y="75686"/>
          <a:ext cx="8229600" cy="6629915"/>
        </p:xfrm>
        <a:graphic>
          <a:graphicData uri="http://schemas.openxmlformats.org/drawingml/2006/table">
            <a:tbl>
              <a:tblPr/>
              <a:tblGrid>
                <a:gridCol w="1968945"/>
                <a:gridCol w="6260655"/>
              </a:tblGrid>
              <a:tr h="305234">
                <a:tc>
                  <a:txBody>
                    <a:bodyPr/>
                    <a:lstStyle/>
                    <a:p>
                      <a:pPr algn="l" fontAlgn="t"/>
                      <a:r>
                        <a:rPr lang="en-US" sz="1400" dirty="0" smtClean="0">
                          <a:effectLst/>
                        </a:rPr>
                        <a:t>protected </a:t>
                      </a:r>
                      <a:r>
                        <a:rPr lang="en-US" sz="1400" b="1" u="none" strike="noStrike" dirty="0" smtClean="0">
                          <a:solidFill>
                            <a:srgbClr val="4A6782"/>
                          </a:solidFill>
                          <a:effectLst/>
                          <a:hlinkClick r:id="rId2" tooltip="class in java.lang"/>
                        </a:rPr>
                        <a:t>Object</a:t>
                      </a:r>
                      <a:endParaRPr lang="en-US" sz="1400" dirty="0">
                        <a:effectLst/>
                      </a:endParaRP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400" b="1" u="none" strike="noStrike" dirty="0" smtClean="0">
                          <a:solidFill>
                            <a:srgbClr val="4A6782"/>
                          </a:solidFill>
                          <a:effectLst/>
                          <a:hlinkClick r:id="rId3"/>
                        </a:rPr>
                        <a:t>clone</a:t>
                      </a:r>
                      <a:r>
                        <a:rPr lang="en-US" sz="1400" dirty="0" smtClean="0">
                          <a:effectLst/>
                        </a:rPr>
                        <a:t>()</a:t>
                      </a:r>
                      <a:r>
                        <a:rPr lang="en-US" sz="1400" dirty="0" smtClean="0">
                          <a:solidFill>
                            <a:srgbClr val="474747"/>
                          </a:solidFill>
                          <a:effectLst/>
                          <a:latin typeface="DejaVu Serif"/>
                        </a:rPr>
                        <a:t>Creates </a:t>
                      </a:r>
                      <a:r>
                        <a:rPr lang="en-US" sz="1400" dirty="0">
                          <a:solidFill>
                            <a:srgbClr val="474747"/>
                          </a:solidFill>
                          <a:effectLst/>
                          <a:latin typeface="DejaVu Serif"/>
                        </a:rPr>
                        <a:t>and returns a copy of this object.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a:noFill/>
                    </a:lnT>
                    <a:lnB w="7620" cap="flat" cmpd="sng" algn="ctr">
                      <a:solidFill>
                        <a:srgbClr val="EEEEEE"/>
                      </a:solidFill>
                      <a:prstDash val="solid"/>
                      <a:round/>
                      <a:headEnd type="none" w="med" len="med"/>
                      <a:tailEnd type="none" w="med" len="med"/>
                    </a:lnB>
                    <a:solidFill>
                      <a:srgbClr val="FFFFFF"/>
                    </a:solidFill>
                  </a:tcPr>
                </a:tc>
              </a:tr>
              <a:tr h="538950">
                <a:tc>
                  <a:txBody>
                    <a:bodyPr/>
                    <a:lstStyle/>
                    <a:p>
                      <a:pPr algn="l" fontAlgn="t"/>
                      <a:r>
                        <a:rPr lang="en-US" sz="1400" dirty="0" err="1" smtClean="0">
                          <a:effectLst/>
                        </a:rPr>
                        <a:t>boolean</a:t>
                      </a:r>
                      <a:endParaRPr lang="en-US" sz="1400" dirty="0">
                        <a:effectLst/>
                      </a:endParaRP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400" b="1" u="none" strike="noStrike" dirty="0" smtClean="0">
                          <a:solidFill>
                            <a:srgbClr val="4A6782"/>
                          </a:solidFill>
                          <a:effectLst/>
                          <a:hlinkClick r:id="rId4"/>
                        </a:rPr>
                        <a:t>equals</a:t>
                      </a:r>
                      <a:r>
                        <a:rPr lang="en-US" sz="1400" dirty="0" smtClean="0">
                          <a:effectLst/>
                        </a:rPr>
                        <a:t>(</a:t>
                      </a:r>
                      <a:r>
                        <a:rPr lang="en-US" sz="1400" b="1" u="none" strike="noStrike" dirty="0" smtClean="0">
                          <a:solidFill>
                            <a:srgbClr val="4A6782"/>
                          </a:solidFill>
                          <a:effectLst/>
                          <a:hlinkClick r:id="rId2" tooltip="class in java.lang"/>
                        </a:rPr>
                        <a:t>Object</a:t>
                      </a:r>
                      <a:r>
                        <a:rPr lang="en-US" sz="1400" dirty="0" smtClean="0">
                          <a:effectLst/>
                        </a:rPr>
                        <a:t> </a:t>
                      </a:r>
                      <a:r>
                        <a:rPr lang="en-US" sz="1400" dirty="0" err="1" smtClean="0">
                          <a:effectLst/>
                        </a:rPr>
                        <a:t>obj</a:t>
                      </a:r>
                      <a:r>
                        <a:rPr lang="en-US" sz="1400" dirty="0" smtClean="0">
                          <a:effectLst/>
                        </a:rPr>
                        <a:t>)</a:t>
                      </a:r>
                      <a:r>
                        <a:rPr lang="en-US" sz="1400" dirty="0" smtClean="0">
                          <a:solidFill>
                            <a:srgbClr val="474747"/>
                          </a:solidFill>
                          <a:effectLst/>
                          <a:latin typeface="DejaVu Serif"/>
                        </a:rPr>
                        <a:t>Indicates </a:t>
                      </a:r>
                      <a:r>
                        <a:rPr lang="en-US" sz="1400" dirty="0">
                          <a:solidFill>
                            <a:srgbClr val="474747"/>
                          </a:solidFill>
                          <a:effectLst/>
                          <a:latin typeface="DejaVu Serif"/>
                        </a:rPr>
                        <a:t>whether some other object is "equal to" this one.</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772711">
                <a:tc>
                  <a:txBody>
                    <a:bodyPr/>
                    <a:lstStyle/>
                    <a:p>
                      <a:pPr algn="l" fontAlgn="t"/>
                      <a:r>
                        <a:rPr lang="en-US" sz="1400">
                          <a:effectLst/>
                        </a:rPr>
                        <a:t>protected void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400" b="1" u="none" strike="noStrike">
                          <a:solidFill>
                            <a:srgbClr val="4A6782"/>
                          </a:solidFill>
                          <a:effectLst/>
                          <a:hlinkClick r:id="rId5"/>
                        </a:rPr>
                        <a:t>finalize</a:t>
                      </a:r>
                      <a:r>
                        <a:rPr lang="en-US" sz="1400">
                          <a:effectLst/>
                        </a:rPr>
                        <a:t>()</a:t>
                      </a:r>
                      <a:r>
                        <a:rPr lang="en-US" sz="1400">
                          <a:solidFill>
                            <a:srgbClr val="474747"/>
                          </a:solidFill>
                          <a:effectLst/>
                          <a:latin typeface="DejaVu Serif"/>
                        </a:rPr>
                        <a:t>Called by the garbage collector on an object when garbage collection determines that there are no more references to the object.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305234">
                <a:tc>
                  <a:txBody>
                    <a:bodyPr/>
                    <a:lstStyle/>
                    <a:p>
                      <a:pPr algn="l" fontAlgn="t"/>
                      <a:r>
                        <a:rPr lang="en-US" sz="1400" b="1" u="none" strike="noStrike">
                          <a:solidFill>
                            <a:srgbClr val="4A6782"/>
                          </a:solidFill>
                          <a:effectLst/>
                          <a:hlinkClick r:id="rId6" tooltip="class in java.lang"/>
                        </a:rPr>
                        <a:t>Class</a:t>
                      </a:r>
                      <a:r>
                        <a:rPr lang="en-US" sz="1400">
                          <a:effectLst/>
                        </a:rPr>
                        <a:t>&lt;?&gt;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400" b="1" u="none" strike="noStrike">
                          <a:solidFill>
                            <a:srgbClr val="4A6782"/>
                          </a:solidFill>
                          <a:effectLst/>
                          <a:hlinkClick r:id="rId7"/>
                        </a:rPr>
                        <a:t>getClass</a:t>
                      </a:r>
                      <a:r>
                        <a:rPr lang="en-US" sz="1400">
                          <a:effectLst/>
                        </a:rPr>
                        <a:t>()</a:t>
                      </a:r>
                      <a:r>
                        <a:rPr lang="en-US" sz="1400">
                          <a:solidFill>
                            <a:srgbClr val="474747"/>
                          </a:solidFill>
                          <a:effectLst/>
                          <a:latin typeface="DejaVu Serif"/>
                        </a:rPr>
                        <a:t>Returns the runtime class of this Object.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305234">
                <a:tc>
                  <a:txBody>
                    <a:bodyPr/>
                    <a:lstStyle/>
                    <a:p>
                      <a:pPr algn="l" fontAlgn="t"/>
                      <a:r>
                        <a:rPr lang="en-US" sz="1400">
                          <a:effectLst/>
                        </a:rPr>
                        <a:t>int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400" b="1" u="none" strike="noStrike">
                          <a:solidFill>
                            <a:srgbClr val="4A6782"/>
                          </a:solidFill>
                          <a:effectLst/>
                          <a:hlinkClick r:id="rId8"/>
                        </a:rPr>
                        <a:t>hashCode</a:t>
                      </a:r>
                      <a:r>
                        <a:rPr lang="en-US" sz="1400">
                          <a:effectLst/>
                        </a:rPr>
                        <a:t>()</a:t>
                      </a:r>
                      <a:r>
                        <a:rPr lang="en-US" sz="1400">
                          <a:solidFill>
                            <a:srgbClr val="474747"/>
                          </a:solidFill>
                          <a:effectLst/>
                          <a:latin typeface="DejaVu Serif"/>
                        </a:rPr>
                        <a:t>Returns a hash code value for the object.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538950">
                <a:tc>
                  <a:txBody>
                    <a:bodyPr/>
                    <a:lstStyle/>
                    <a:p>
                      <a:pPr algn="l" fontAlgn="t"/>
                      <a:r>
                        <a:rPr lang="en-US" sz="1400">
                          <a:effectLst/>
                        </a:rPr>
                        <a:t>void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400" b="1" u="none" strike="noStrike">
                          <a:solidFill>
                            <a:srgbClr val="4A6782"/>
                          </a:solidFill>
                          <a:effectLst/>
                          <a:hlinkClick r:id="rId9"/>
                        </a:rPr>
                        <a:t>notify</a:t>
                      </a:r>
                      <a:r>
                        <a:rPr lang="en-US" sz="1400">
                          <a:effectLst/>
                        </a:rPr>
                        <a:t>()</a:t>
                      </a:r>
                      <a:r>
                        <a:rPr lang="en-US" sz="1400">
                          <a:solidFill>
                            <a:srgbClr val="474747"/>
                          </a:solidFill>
                          <a:effectLst/>
                          <a:latin typeface="DejaVu Serif"/>
                        </a:rPr>
                        <a:t>Wakes up a single thread that is waiting on this object's monitor.</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538950">
                <a:tc>
                  <a:txBody>
                    <a:bodyPr/>
                    <a:lstStyle/>
                    <a:p>
                      <a:pPr algn="l" fontAlgn="t"/>
                      <a:r>
                        <a:rPr lang="en-US" sz="1400">
                          <a:effectLst/>
                        </a:rPr>
                        <a:t>void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400" b="1" u="none" strike="noStrike">
                          <a:solidFill>
                            <a:srgbClr val="4A6782"/>
                          </a:solidFill>
                          <a:effectLst/>
                          <a:hlinkClick r:id="rId10"/>
                        </a:rPr>
                        <a:t>notifyAll</a:t>
                      </a:r>
                      <a:r>
                        <a:rPr lang="en-US" sz="1400">
                          <a:effectLst/>
                        </a:rPr>
                        <a:t>()</a:t>
                      </a:r>
                      <a:r>
                        <a:rPr lang="en-US" sz="1400">
                          <a:solidFill>
                            <a:srgbClr val="474747"/>
                          </a:solidFill>
                          <a:effectLst/>
                          <a:latin typeface="DejaVu Serif"/>
                        </a:rPr>
                        <a:t>Wakes up all threads that are waiting on this object's monitor.</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305234">
                <a:tc>
                  <a:txBody>
                    <a:bodyPr/>
                    <a:lstStyle/>
                    <a:p>
                      <a:pPr algn="l" fontAlgn="t"/>
                      <a:r>
                        <a:rPr lang="en-US" sz="1400" b="1" u="none" strike="noStrike">
                          <a:solidFill>
                            <a:srgbClr val="4A6782"/>
                          </a:solidFill>
                          <a:effectLst/>
                          <a:hlinkClick r:id="rId11" tooltip="class in java.lang"/>
                        </a:rPr>
                        <a:t>String</a:t>
                      </a:r>
                      <a:endParaRPr lang="en-US" sz="1400">
                        <a:effectLst/>
                      </a:endParaRP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400" b="1" u="none" strike="noStrike">
                          <a:solidFill>
                            <a:srgbClr val="4A6782"/>
                          </a:solidFill>
                          <a:effectLst/>
                          <a:hlinkClick r:id="rId12"/>
                        </a:rPr>
                        <a:t>toString</a:t>
                      </a:r>
                      <a:r>
                        <a:rPr lang="en-US" sz="1400">
                          <a:effectLst/>
                        </a:rPr>
                        <a:t>()</a:t>
                      </a:r>
                      <a:r>
                        <a:rPr lang="en-US" sz="1400">
                          <a:solidFill>
                            <a:srgbClr val="474747"/>
                          </a:solidFill>
                          <a:effectLst/>
                          <a:latin typeface="DejaVu Serif"/>
                        </a:rPr>
                        <a:t>Returns a string representation of the object.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772711">
                <a:tc>
                  <a:txBody>
                    <a:bodyPr/>
                    <a:lstStyle/>
                    <a:p>
                      <a:pPr algn="l" fontAlgn="t"/>
                      <a:r>
                        <a:rPr lang="en-US" sz="1400">
                          <a:effectLst/>
                        </a:rPr>
                        <a:t>void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400" b="1" u="none" strike="noStrike">
                          <a:solidFill>
                            <a:srgbClr val="4A6782"/>
                          </a:solidFill>
                          <a:effectLst/>
                          <a:hlinkClick r:id="rId13"/>
                        </a:rPr>
                        <a:t>wait</a:t>
                      </a:r>
                      <a:r>
                        <a:rPr lang="en-US" sz="1400">
                          <a:effectLst/>
                        </a:rPr>
                        <a:t>()</a:t>
                      </a:r>
                      <a:r>
                        <a:rPr lang="en-US" sz="1400">
                          <a:solidFill>
                            <a:srgbClr val="474747"/>
                          </a:solidFill>
                          <a:effectLst/>
                          <a:latin typeface="DejaVu Serif"/>
                        </a:rPr>
                        <a:t>Causes the current thread to wait until another thread invokes the </a:t>
                      </a:r>
                      <a:r>
                        <a:rPr lang="en-US" sz="1400" b="1" u="none" strike="noStrike">
                          <a:solidFill>
                            <a:srgbClr val="4A6782"/>
                          </a:solidFill>
                          <a:effectLst/>
                          <a:latin typeface="DejaVu Serif"/>
                          <a:hlinkClick r:id="rId9"/>
                        </a:rPr>
                        <a:t>notify()</a:t>
                      </a:r>
                      <a:r>
                        <a:rPr lang="en-US" sz="1400">
                          <a:solidFill>
                            <a:srgbClr val="474747"/>
                          </a:solidFill>
                          <a:effectLst/>
                          <a:latin typeface="DejaVu Serif"/>
                        </a:rPr>
                        <a:t> method or the </a:t>
                      </a:r>
                      <a:r>
                        <a:rPr lang="en-US" sz="1400" b="1" u="none" strike="noStrike">
                          <a:solidFill>
                            <a:srgbClr val="4A6782"/>
                          </a:solidFill>
                          <a:effectLst/>
                          <a:latin typeface="DejaVu Serif"/>
                          <a:hlinkClick r:id="rId10"/>
                        </a:rPr>
                        <a:t>notifyAll()</a:t>
                      </a:r>
                      <a:r>
                        <a:rPr lang="en-US" sz="1400">
                          <a:solidFill>
                            <a:srgbClr val="474747"/>
                          </a:solidFill>
                          <a:effectLst/>
                          <a:latin typeface="DejaVu Serif"/>
                        </a:rPr>
                        <a:t> method for this object.</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1006473">
                <a:tc>
                  <a:txBody>
                    <a:bodyPr/>
                    <a:lstStyle/>
                    <a:p>
                      <a:pPr algn="l" fontAlgn="t"/>
                      <a:r>
                        <a:rPr lang="en-US" sz="1400">
                          <a:effectLst/>
                        </a:rPr>
                        <a:t>void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c>
                  <a:txBody>
                    <a:bodyPr/>
                    <a:lstStyle/>
                    <a:p>
                      <a:pPr algn="l" fontAlgn="t"/>
                      <a:r>
                        <a:rPr lang="en-US" sz="1400" b="1" u="none" strike="noStrike">
                          <a:solidFill>
                            <a:srgbClr val="4A6782"/>
                          </a:solidFill>
                          <a:effectLst/>
                          <a:hlinkClick r:id="rId14"/>
                        </a:rPr>
                        <a:t>wait</a:t>
                      </a:r>
                      <a:r>
                        <a:rPr lang="en-US" sz="1400">
                          <a:effectLst/>
                        </a:rPr>
                        <a:t>(long timeout)</a:t>
                      </a:r>
                      <a:r>
                        <a:rPr lang="en-US" sz="1400">
                          <a:solidFill>
                            <a:srgbClr val="474747"/>
                          </a:solidFill>
                          <a:effectLst/>
                          <a:latin typeface="DejaVu Serif"/>
                        </a:rPr>
                        <a:t>Causes the current thread to wait until either another thread invokes the </a:t>
                      </a:r>
                      <a:r>
                        <a:rPr lang="en-US" sz="1400" b="1" u="none" strike="noStrike">
                          <a:solidFill>
                            <a:srgbClr val="4A6782"/>
                          </a:solidFill>
                          <a:effectLst/>
                          <a:latin typeface="DejaVu Serif"/>
                          <a:hlinkClick r:id="rId9"/>
                        </a:rPr>
                        <a:t>notify()</a:t>
                      </a:r>
                      <a:r>
                        <a:rPr lang="en-US" sz="1400">
                          <a:solidFill>
                            <a:srgbClr val="474747"/>
                          </a:solidFill>
                          <a:effectLst/>
                          <a:latin typeface="DejaVu Serif"/>
                        </a:rPr>
                        <a:t> method or the </a:t>
                      </a:r>
                      <a:r>
                        <a:rPr lang="en-US" sz="1400" b="1" u="none" strike="noStrike">
                          <a:solidFill>
                            <a:srgbClr val="4A6782"/>
                          </a:solidFill>
                          <a:effectLst/>
                          <a:latin typeface="DejaVu Serif"/>
                          <a:hlinkClick r:id="rId10"/>
                        </a:rPr>
                        <a:t>notifyAll()</a:t>
                      </a:r>
                      <a:r>
                        <a:rPr lang="en-US" sz="1400">
                          <a:solidFill>
                            <a:srgbClr val="474747"/>
                          </a:solidFill>
                          <a:effectLst/>
                          <a:latin typeface="DejaVu Serif"/>
                        </a:rPr>
                        <a:t> method for this object, or a specified amount of time has elapsed.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EEEEEF"/>
                    </a:solidFill>
                  </a:tcPr>
                </a:tc>
              </a:tr>
              <a:tr h="1240234">
                <a:tc>
                  <a:txBody>
                    <a:bodyPr/>
                    <a:lstStyle/>
                    <a:p>
                      <a:pPr algn="l" fontAlgn="t"/>
                      <a:r>
                        <a:rPr lang="en-US" sz="1400">
                          <a:effectLst/>
                        </a:rPr>
                        <a:t>void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algn="l" fontAlgn="t"/>
                      <a:r>
                        <a:rPr lang="en-US" sz="1400" b="1" u="none" strike="noStrike" dirty="0">
                          <a:solidFill>
                            <a:srgbClr val="4A6782"/>
                          </a:solidFill>
                          <a:effectLst/>
                          <a:hlinkClick r:id="rId15"/>
                        </a:rPr>
                        <a:t>wait</a:t>
                      </a:r>
                      <a:r>
                        <a:rPr lang="en-US" sz="1400" dirty="0">
                          <a:effectLst/>
                        </a:rPr>
                        <a:t>(long timeout, </a:t>
                      </a:r>
                      <a:r>
                        <a:rPr lang="en-US" sz="1400" dirty="0" err="1">
                          <a:effectLst/>
                        </a:rPr>
                        <a:t>int</a:t>
                      </a:r>
                      <a:r>
                        <a:rPr lang="en-US" sz="1400" dirty="0">
                          <a:effectLst/>
                        </a:rPr>
                        <a:t> </a:t>
                      </a:r>
                      <a:r>
                        <a:rPr lang="en-US" sz="1400" dirty="0" err="1">
                          <a:effectLst/>
                        </a:rPr>
                        <a:t>nanos</a:t>
                      </a:r>
                      <a:r>
                        <a:rPr lang="en-US" sz="1400" dirty="0">
                          <a:effectLst/>
                        </a:rPr>
                        <a:t>)</a:t>
                      </a:r>
                      <a:r>
                        <a:rPr lang="en-US" sz="1400" dirty="0">
                          <a:solidFill>
                            <a:srgbClr val="474747"/>
                          </a:solidFill>
                          <a:effectLst/>
                          <a:latin typeface="DejaVu Serif"/>
                        </a:rPr>
                        <a:t>Causes the current thread to wait until another thread invokes the </a:t>
                      </a:r>
                      <a:r>
                        <a:rPr lang="en-US" sz="1400" b="1" u="none" strike="noStrike" dirty="0">
                          <a:solidFill>
                            <a:srgbClr val="4A6782"/>
                          </a:solidFill>
                          <a:effectLst/>
                          <a:latin typeface="DejaVu Serif"/>
                          <a:hlinkClick r:id="rId9"/>
                        </a:rPr>
                        <a:t>notify()</a:t>
                      </a:r>
                      <a:r>
                        <a:rPr lang="en-US" sz="1400" dirty="0">
                          <a:solidFill>
                            <a:srgbClr val="474747"/>
                          </a:solidFill>
                          <a:effectLst/>
                          <a:latin typeface="DejaVu Serif"/>
                        </a:rPr>
                        <a:t> method or the </a:t>
                      </a:r>
                      <a:r>
                        <a:rPr lang="en-US" sz="1400" b="1" u="none" strike="noStrike" dirty="0" err="1">
                          <a:solidFill>
                            <a:srgbClr val="4A6782"/>
                          </a:solidFill>
                          <a:effectLst/>
                          <a:latin typeface="DejaVu Serif"/>
                          <a:hlinkClick r:id="rId10"/>
                        </a:rPr>
                        <a:t>notifyAll</a:t>
                      </a:r>
                      <a:r>
                        <a:rPr lang="en-US" sz="1400" b="1" u="none" strike="noStrike" dirty="0">
                          <a:solidFill>
                            <a:srgbClr val="4A6782"/>
                          </a:solidFill>
                          <a:effectLst/>
                          <a:latin typeface="DejaVu Serif"/>
                          <a:hlinkClick r:id="rId10"/>
                        </a:rPr>
                        <a:t>()</a:t>
                      </a:r>
                      <a:r>
                        <a:rPr lang="en-US" sz="1400" dirty="0">
                          <a:solidFill>
                            <a:srgbClr val="474747"/>
                          </a:solidFill>
                          <a:effectLst/>
                          <a:latin typeface="DejaVu Serif"/>
                        </a:rPr>
                        <a:t> method for this object, or some other thread interrupts the current thread, or a certain amount of real time has elapsed.</a:t>
                      </a:r>
                    </a:p>
                  </a:txBody>
                  <a:tcPr marL="59255" marR="17777" marT="47404" marB="17777">
                    <a:lnL w="7620" cap="flat" cmpd="sng" algn="ctr">
                      <a:solidFill>
                        <a:srgbClr val="EEEEEE"/>
                      </a:solidFill>
                      <a:prstDash val="solid"/>
                      <a:round/>
                      <a:headEnd type="none" w="med" len="med"/>
                      <a:tailEnd type="none" w="med" len="med"/>
                    </a:lnL>
                    <a:lnR w="7620" cap="flat" cmpd="sng" algn="ctr">
                      <a:solidFill>
                        <a:srgbClr val="EEEEEE"/>
                      </a:solidFill>
                      <a:prstDash val="solid"/>
                      <a:round/>
                      <a:headEnd type="none" w="med" len="med"/>
                      <a:tailEnd type="none" w="med" len="med"/>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56181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r>
              <a:rPr lang="en-US" dirty="0" smtClean="0"/>
              <a:t>Let us compare the two objects using .equals() method of object class.</a:t>
            </a:r>
          </a:p>
          <a:p>
            <a:r>
              <a:rPr lang="en-US" dirty="0" smtClean="0"/>
              <a:t>This method compares the object references of two objects and if both refer to same object then it gives true, otherwise false.</a:t>
            </a:r>
          </a:p>
          <a:p>
            <a:r>
              <a:rPr lang="en-US" b="1" u="sng" dirty="0" smtClean="0"/>
              <a:t>But in case of string objects and wrapper classes it compares the content.</a:t>
            </a:r>
          </a:p>
          <a:p>
            <a:r>
              <a:rPr lang="en-US" dirty="0" smtClean="0"/>
              <a:t>Let us use </a:t>
            </a:r>
            <a:r>
              <a:rPr lang="en-US" dirty="0" err="1" smtClean="0"/>
              <a:t>getClass</a:t>
            </a:r>
            <a:r>
              <a:rPr lang="en-US" dirty="0" smtClean="0"/>
              <a:t>() method to know the class to which an object belongs.</a:t>
            </a:r>
            <a:endParaRPr lang="en-US" dirty="0"/>
          </a:p>
        </p:txBody>
      </p:sp>
    </p:spTree>
    <p:extLst>
      <p:ext uri="{BB962C8B-B14F-4D97-AF65-F5344CB8AC3E}">
        <p14:creationId xmlns:p14="http://schemas.microsoft.com/office/powerpoint/2010/main" val="181297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Equals method</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com.Typecast.in;</a:t>
            </a:r>
          </a:p>
          <a:p>
            <a:endParaRPr lang="en-US" dirty="0"/>
          </a:p>
          <a:p>
            <a:r>
              <a:rPr lang="en-US" b="1" dirty="0"/>
              <a:t>class </a:t>
            </a:r>
            <a:r>
              <a:rPr lang="en-US" b="1" dirty="0" err="1"/>
              <a:t>Myclass</a:t>
            </a:r>
            <a:endParaRPr lang="en-US" b="1" dirty="0"/>
          </a:p>
          <a:p>
            <a:r>
              <a:rPr lang="en-US" dirty="0"/>
              <a:t>{</a:t>
            </a:r>
          </a:p>
          <a:p>
            <a:r>
              <a:rPr lang="en-US" b="1" dirty="0" err="1"/>
              <a:t>int</a:t>
            </a:r>
            <a:r>
              <a:rPr lang="en-US" b="1" dirty="0"/>
              <a:t> x;</a:t>
            </a:r>
          </a:p>
          <a:p>
            <a:endParaRPr lang="en-US" dirty="0"/>
          </a:p>
          <a:p>
            <a:r>
              <a:rPr lang="en-US" dirty="0" err="1"/>
              <a:t>Myclass</a:t>
            </a:r>
            <a:r>
              <a:rPr lang="en-US" dirty="0"/>
              <a:t>(</a:t>
            </a:r>
            <a:r>
              <a:rPr lang="en-US" b="1" dirty="0" err="1"/>
              <a:t>int</a:t>
            </a:r>
            <a:r>
              <a:rPr lang="en-US" b="1" dirty="0"/>
              <a:t> x)</a:t>
            </a:r>
          </a:p>
          <a:p>
            <a:r>
              <a:rPr lang="en-US" dirty="0"/>
              <a:t>{</a:t>
            </a:r>
          </a:p>
          <a:p>
            <a:r>
              <a:rPr lang="en-US" b="1" dirty="0" err="1"/>
              <a:t>this.x</a:t>
            </a:r>
            <a:r>
              <a:rPr lang="en-US" b="1" dirty="0"/>
              <a:t>=x;</a:t>
            </a:r>
          </a:p>
          <a:p>
            <a:r>
              <a:rPr lang="en-US" dirty="0"/>
              <a:t>}</a:t>
            </a:r>
          </a:p>
          <a:p>
            <a:r>
              <a:rPr lang="en-US" dirty="0"/>
              <a:t>}</a:t>
            </a:r>
          </a:p>
          <a:p>
            <a:r>
              <a:rPr lang="en-US" b="1" dirty="0"/>
              <a:t>public class Compare {</a:t>
            </a:r>
          </a:p>
          <a:p>
            <a:endParaRPr lang="en-US" dirty="0"/>
          </a:p>
          <a:p>
            <a:r>
              <a:rPr lang="en-US" b="1" dirty="0"/>
              <a:t>public static void main(String[] </a:t>
            </a:r>
            <a:r>
              <a:rPr lang="en-US" b="1" dirty="0" err="1"/>
              <a:t>args</a:t>
            </a:r>
            <a:r>
              <a:rPr lang="en-US" b="1" dirty="0"/>
              <a:t>) {</a:t>
            </a:r>
          </a:p>
          <a:p>
            <a:r>
              <a:rPr lang="en-US" dirty="0"/>
              <a:t>// create two </a:t>
            </a:r>
            <a:r>
              <a:rPr lang="en-US" u="sng" dirty="0" err="1"/>
              <a:t>Myclass</a:t>
            </a:r>
            <a:r>
              <a:rPr lang="en-US" u="sng" dirty="0"/>
              <a:t> objects with same content.</a:t>
            </a:r>
          </a:p>
          <a:p>
            <a:r>
              <a:rPr lang="en-US" dirty="0"/>
              <a:t>//In this case, references of objects will be different.</a:t>
            </a:r>
          </a:p>
          <a:p>
            <a:r>
              <a:rPr lang="en-US" dirty="0" err="1"/>
              <a:t>Myclass</a:t>
            </a:r>
            <a:r>
              <a:rPr lang="en-US" dirty="0"/>
              <a:t> obj1= </a:t>
            </a:r>
            <a:r>
              <a:rPr lang="en-US" b="1" dirty="0"/>
              <a:t>new </a:t>
            </a:r>
            <a:r>
              <a:rPr lang="en-US" b="1" dirty="0" err="1"/>
              <a:t>Myclass</a:t>
            </a:r>
            <a:r>
              <a:rPr lang="en-US" b="1" dirty="0"/>
              <a:t>(15);</a:t>
            </a:r>
          </a:p>
          <a:p>
            <a:r>
              <a:rPr lang="en-US" dirty="0" err="1"/>
              <a:t>Myclass</a:t>
            </a:r>
            <a:r>
              <a:rPr lang="en-US" dirty="0"/>
              <a:t> obj2= </a:t>
            </a:r>
            <a:r>
              <a:rPr lang="en-US" b="1" dirty="0"/>
              <a:t>new </a:t>
            </a:r>
            <a:r>
              <a:rPr lang="en-US" b="1" dirty="0" err="1"/>
              <a:t>Myclass</a:t>
            </a:r>
            <a:r>
              <a:rPr lang="en-US" b="1" dirty="0"/>
              <a:t>(15);</a:t>
            </a:r>
          </a:p>
          <a:p>
            <a:r>
              <a:rPr lang="en-US" dirty="0"/>
              <a:t>//create two wrapper class objects and store same content.</a:t>
            </a:r>
          </a:p>
          <a:p>
            <a:r>
              <a:rPr lang="en-US" dirty="0"/>
              <a:t>//In this case, references of objects will be different.</a:t>
            </a:r>
          </a:p>
          <a:p>
            <a:r>
              <a:rPr lang="en-US" dirty="0"/>
              <a:t>Integer obj3 = </a:t>
            </a:r>
            <a:r>
              <a:rPr lang="en-US" b="1" dirty="0"/>
              <a:t>new Integer(15);</a:t>
            </a:r>
          </a:p>
          <a:p>
            <a:r>
              <a:rPr lang="en-US" dirty="0"/>
              <a:t>Integer obj4 = </a:t>
            </a:r>
            <a:r>
              <a:rPr lang="en-US" b="1" dirty="0"/>
              <a:t>new Integer(15);</a:t>
            </a:r>
          </a:p>
          <a:p>
            <a:endParaRPr lang="en-US" dirty="0"/>
          </a:p>
          <a:p>
            <a:r>
              <a:rPr lang="en-US" b="1" dirty="0"/>
              <a:t>if(obj1.equals(obj2))</a:t>
            </a:r>
          </a:p>
          <a:p>
            <a:r>
              <a:rPr lang="en-US" dirty="0" err="1"/>
              <a:t>System.</a:t>
            </a:r>
            <a:r>
              <a:rPr lang="en-US" b="1" i="1" dirty="0" err="1"/>
              <a:t>out.println</a:t>
            </a:r>
            <a:r>
              <a:rPr lang="en-US" b="1" i="1" dirty="0"/>
              <a:t>("Obj1 and obj2 both are same");</a:t>
            </a:r>
          </a:p>
          <a:p>
            <a:r>
              <a:rPr lang="en-US" b="1" dirty="0"/>
              <a:t>else</a:t>
            </a:r>
          </a:p>
          <a:p>
            <a:r>
              <a:rPr lang="en-US" dirty="0" err="1"/>
              <a:t>System.</a:t>
            </a:r>
            <a:r>
              <a:rPr lang="en-US" b="1" i="1" dirty="0" err="1"/>
              <a:t>out.println</a:t>
            </a:r>
            <a:r>
              <a:rPr lang="en-US" b="1" i="1" dirty="0"/>
              <a:t>("Obj1 and obj2 both are not same");</a:t>
            </a:r>
          </a:p>
          <a:p>
            <a:endParaRPr lang="en-US" dirty="0"/>
          </a:p>
          <a:p>
            <a:r>
              <a:rPr lang="en-US" b="1" dirty="0"/>
              <a:t>if(obj3.equals(obj4))</a:t>
            </a:r>
          </a:p>
          <a:p>
            <a:r>
              <a:rPr lang="en-US" dirty="0" err="1"/>
              <a:t>System.</a:t>
            </a:r>
            <a:r>
              <a:rPr lang="en-US" b="1" i="1" dirty="0" err="1"/>
              <a:t>out.println</a:t>
            </a:r>
            <a:r>
              <a:rPr lang="en-US" b="1" i="1" dirty="0"/>
              <a:t>("Obj3 and obj3 both are same");</a:t>
            </a:r>
          </a:p>
          <a:p>
            <a:r>
              <a:rPr lang="en-US" b="1" dirty="0"/>
              <a:t>else</a:t>
            </a:r>
          </a:p>
          <a:p>
            <a:r>
              <a:rPr lang="en-US" dirty="0" err="1"/>
              <a:t>System.</a:t>
            </a:r>
            <a:r>
              <a:rPr lang="en-US" b="1" i="1" dirty="0" err="1"/>
              <a:t>out.println</a:t>
            </a:r>
            <a:r>
              <a:rPr lang="en-US" b="1" i="1" dirty="0"/>
              <a:t>("Obj3 and obj4 both are not same");</a:t>
            </a:r>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3646171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get the class name.</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com.Typecast.in;</a:t>
            </a:r>
          </a:p>
          <a:p>
            <a:endParaRPr lang="en-US" dirty="0"/>
          </a:p>
          <a:p>
            <a:r>
              <a:rPr lang="en-US" b="1" dirty="0"/>
              <a:t>class Myclass1{</a:t>
            </a:r>
          </a:p>
          <a:p>
            <a:r>
              <a:rPr lang="en-US" b="1" dirty="0" err="1"/>
              <a:t>int</a:t>
            </a:r>
            <a:r>
              <a:rPr lang="en-US" b="1" dirty="0"/>
              <a:t> x;</a:t>
            </a:r>
          </a:p>
          <a:p>
            <a:r>
              <a:rPr lang="en-US" dirty="0"/>
              <a:t>Myclass1(</a:t>
            </a:r>
            <a:r>
              <a:rPr lang="en-US" b="1" dirty="0" err="1"/>
              <a:t>int</a:t>
            </a:r>
            <a:r>
              <a:rPr lang="en-US" b="1" dirty="0"/>
              <a:t> x)</a:t>
            </a:r>
          </a:p>
          <a:p>
            <a:r>
              <a:rPr lang="en-US" dirty="0"/>
              <a:t>{</a:t>
            </a:r>
          </a:p>
          <a:p>
            <a:r>
              <a:rPr lang="en-US" b="1" dirty="0" err="1"/>
              <a:t>this.x</a:t>
            </a:r>
            <a:r>
              <a:rPr lang="en-US" b="1" dirty="0"/>
              <a:t>=x;</a:t>
            </a:r>
          </a:p>
          <a:p>
            <a:r>
              <a:rPr lang="en-US" dirty="0"/>
              <a:t>}</a:t>
            </a:r>
          </a:p>
          <a:p>
            <a:r>
              <a:rPr lang="en-US" dirty="0"/>
              <a:t>}</a:t>
            </a:r>
          </a:p>
          <a:p>
            <a:r>
              <a:rPr lang="en-US" dirty="0"/>
              <a:t>//This class contains method to receive an object and display the </a:t>
            </a:r>
            <a:r>
              <a:rPr lang="en-US" u="sng" dirty="0" err="1"/>
              <a:t>classname</a:t>
            </a:r>
            <a:endParaRPr lang="en-US" u="sng" dirty="0"/>
          </a:p>
          <a:p>
            <a:r>
              <a:rPr lang="en-US" b="1" dirty="0"/>
              <a:t>class </a:t>
            </a:r>
            <a:r>
              <a:rPr lang="en-US" b="1" dirty="0" err="1"/>
              <a:t>KnowName</a:t>
            </a:r>
            <a:r>
              <a:rPr lang="en-US" b="1" dirty="0"/>
              <a:t> {</a:t>
            </a:r>
          </a:p>
          <a:p>
            <a:r>
              <a:rPr lang="en-US" b="1" dirty="0"/>
              <a:t>static void </a:t>
            </a:r>
            <a:r>
              <a:rPr lang="en-US" b="1" dirty="0" err="1"/>
              <a:t>printName</a:t>
            </a:r>
            <a:r>
              <a:rPr lang="en-US" b="1" dirty="0"/>
              <a:t>(Object </a:t>
            </a:r>
            <a:r>
              <a:rPr lang="en-US" b="1" dirty="0" err="1"/>
              <a:t>obj</a:t>
            </a:r>
            <a:r>
              <a:rPr lang="en-US" b="1" dirty="0"/>
              <a:t>)</a:t>
            </a:r>
          </a:p>
          <a:p>
            <a:r>
              <a:rPr lang="en-US" dirty="0"/>
              <a:t>{</a:t>
            </a:r>
          </a:p>
          <a:p>
            <a:r>
              <a:rPr lang="en-US" dirty="0"/>
              <a:t>//get the class name into an object c of the class </a:t>
            </a:r>
            <a:r>
              <a:rPr lang="en-US" dirty="0" err="1"/>
              <a:t>class</a:t>
            </a:r>
            <a:endParaRPr lang="en-US" dirty="0"/>
          </a:p>
          <a:p>
            <a:r>
              <a:rPr lang="en-US" u="sng" dirty="0"/>
              <a:t>Class c=</a:t>
            </a:r>
            <a:r>
              <a:rPr lang="en-US" u="sng" dirty="0" err="1"/>
              <a:t>obj.getClass</a:t>
            </a:r>
            <a:r>
              <a:rPr lang="en-US" u="sng" dirty="0"/>
              <a:t>();</a:t>
            </a:r>
          </a:p>
          <a:p>
            <a:r>
              <a:rPr lang="en-US" dirty="0"/>
              <a:t>//get the name of the class using </a:t>
            </a:r>
            <a:r>
              <a:rPr lang="en-US" dirty="0" err="1"/>
              <a:t>getName</a:t>
            </a:r>
            <a:r>
              <a:rPr lang="en-US" dirty="0"/>
              <a:t>()</a:t>
            </a:r>
          </a:p>
          <a:p>
            <a:r>
              <a:rPr lang="en-US" dirty="0"/>
              <a:t>String name=</a:t>
            </a:r>
            <a:r>
              <a:rPr lang="en-US" dirty="0" err="1"/>
              <a:t>c.getName</a:t>
            </a:r>
            <a:r>
              <a:rPr lang="en-US" dirty="0"/>
              <a:t>();</a:t>
            </a:r>
          </a:p>
          <a:p>
            <a:r>
              <a:rPr lang="en-US" dirty="0" err="1"/>
              <a:t>System.</a:t>
            </a:r>
            <a:r>
              <a:rPr lang="en-US" b="1" i="1" dirty="0" err="1"/>
              <a:t>out.println</a:t>
            </a:r>
            <a:r>
              <a:rPr lang="en-US" b="1" i="1" dirty="0"/>
              <a:t>("The </a:t>
            </a:r>
            <a:r>
              <a:rPr lang="en-US" b="1" i="1" dirty="0" err="1"/>
              <a:t>classname</a:t>
            </a:r>
            <a:r>
              <a:rPr lang="en-US" b="1" i="1" dirty="0"/>
              <a:t>="+name);</a:t>
            </a:r>
          </a:p>
          <a:p>
            <a:r>
              <a:rPr lang="en-US" dirty="0"/>
              <a:t>}</a:t>
            </a:r>
          </a:p>
          <a:p>
            <a:r>
              <a:rPr lang="en-US" dirty="0"/>
              <a:t>}</a:t>
            </a:r>
          </a:p>
          <a:p>
            <a:endParaRPr lang="en-US" dirty="0"/>
          </a:p>
          <a:p>
            <a:r>
              <a:rPr lang="en-US" b="1" dirty="0"/>
              <a:t>public class </a:t>
            </a:r>
            <a:r>
              <a:rPr lang="en-US" b="1" dirty="0" err="1"/>
              <a:t>ClassName_know</a:t>
            </a:r>
            <a:r>
              <a:rPr lang="en-US" b="1" dirty="0"/>
              <a:t> {</a:t>
            </a:r>
          </a:p>
          <a:p>
            <a:endParaRPr lang="en-US" dirty="0"/>
          </a:p>
          <a:p>
            <a:r>
              <a:rPr lang="en-US" b="1" dirty="0"/>
              <a:t>public static void main(String[] </a:t>
            </a:r>
            <a:r>
              <a:rPr lang="en-US" b="1" dirty="0" err="1"/>
              <a:t>args</a:t>
            </a:r>
            <a:r>
              <a:rPr lang="en-US" b="1" dirty="0"/>
              <a:t>) {</a:t>
            </a:r>
          </a:p>
          <a:p>
            <a:r>
              <a:rPr lang="en-US" dirty="0"/>
              <a:t>// create </a:t>
            </a:r>
            <a:r>
              <a:rPr lang="en-US" u="sng" dirty="0" err="1"/>
              <a:t>Myclass</a:t>
            </a:r>
            <a:r>
              <a:rPr lang="en-US" u="sng" dirty="0"/>
              <a:t> object </a:t>
            </a:r>
            <a:r>
              <a:rPr lang="en-US" u="sng" dirty="0" err="1"/>
              <a:t>obj</a:t>
            </a:r>
            <a:endParaRPr lang="en-US" u="sng" dirty="0"/>
          </a:p>
          <a:p>
            <a:r>
              <a:rPr lang="en-US" dirty="0"/>
              <a:t>Myclass1 </a:t>
            </a:r>
            <a:r>
              <a:rPr lang="en-US" dirty="0" err="1"/>
              <a:t>obj</a:t>
            </a:r>
            <a:r>
              <a:rPr lang="en-US" dirty="0"/>
              <a:t>= </a:t>
            </a:r>
            <a:r>
              <a:rPr lang="en-US" b="1" dirty="0"/>
              <a:t>new Myclass1(10);</a:t>
            </a:r>
          </a:p>
          <a:p>
            <a:r>
              <a:rPr lang="en-US" dirty="0"/>
              <a:t>//know the class name of the object </a:t>
            </a:r>
            <a:r>
              <a:rPr lang="en-US" u="sng" dirty="0" err="1"/>
              <a:t>obj</a:t>
            </a:r>
            <a:r>
              <a:rPr lang="en-US" u="sng" dirty="0"/>
              <a:t> by calling </a:t>
            </a:r>
            <a:r>
              <a:rPr lang="en-US" u="sng" dirty="0" err="1"/>
              <a:t>printName</a:t>
            </a:r>
            <a:r>
              <a:rPr lang="en-US" u="sng" dirty="0"/>
              <a:t>;</a:t>
            </a:r>
          </a:p>
          <a:p>
            <a:r>
              <a:rPr lang="en-US" dirty="0" err="1"/>
              <a:t>KnowName.</a:t>
            </a:r>
            <a:r>
              <a:rPr lang="en-US" i="1" dirty="0" err="1"/>
              <a:t>printName</a:t>
            </a:r>
            <a:r>
              <a:rPr lang="en-US" i="1" dirty="0"/>
              <a:t>(</a:t>
            </a:r>
            <a:r>
              <a:rPr lang="en-US" i="1" dirty="0" err="1"/>
              <a:t>obj</a:t>
            </a:r>
            <a:r>
              <a:rPr lang="en-US" i="1" dirty="0"/>
              <a:t>);</a:t>
            </a:r>
          </a:p>
          <a:p>
            <a:endParaRPr lang="en-US" dirty="0"/>
          </a:p>
          <a:p>
            <a:r>
              <a:rPr lang="en-US" dirty="0"/>
              <a:t>}</a:t>
            </a:r>
          </a:p>
          <a:p>
            <a:endParaRPr lang="en-US" dirty="0"/>
          </a:p>
          <a:p>
            <a:r>
              <a:rPr lang="en-US" dirty="0"/>
              <a:t>}</a:t>
            </a:r>
          </a:p>
          <a:p>
            <a:endParaRPr lang="en-US" dirty="0"/>
          </a:p>
        </p:txBody>
      </p:sp>
    </p:spTree>
    <p:extLst>
      <p:ext uri="{BB962C8B-B14F-4D97-AF65-F5344CB8AC3E}">
        <p14:creationId xmlns:p14="http://schemas.microsoft.com/office/powerpoint/2010/main" val="542671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types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Primitive data types</a:t>
            </a:r>
          </a:p>
          <a:p>
            <a:r>
              <a:rPr lang="en-US" dirty="0" err="1" smtClean="0"/>
              <a:t>Char,byte,short,int,long,float</a:t>
            </a:r>
            <a:r>
              <a:rPr lang="en-US" dirty="0" smtClean="0"/>
              <a:t>, double, </a:t>
            </a:r>
            <a:r>
              <a:rPr lang="en-US" dirty="0" err="1" smtClean="0"/>
              <a:t>boolean</a:t>
            </a:r>
            <a:r>
              <a:rPr lang="en-US" dirty="0" smtClean="0"/>
              <a:t>.</a:t>
            </a:r>
          </a:p>
          <a:p>
            <a:r>
              <a:rPr lang="en-US" dirty="0" smtClean="0"/>
              <a:t>Referenced data types or Advanced data types</a:t>
            </a:r>
          </a:p>
          <a:p>
            <a:r>
              <a:rPr lang="en-US" dirty="0" smtClean="0"/>
              <a:t>An array, any class.- It stores several values.</a:t>
            </a:r>
          </a:p>
          <a:p>
            <a:r>
              <a:rPr lang="en-US" dirty="0" smtClean="0"/>
              <a:t>String, string buffer, Employee etc.</a:t>
            </a:r>
          </a:p>
          <a:p>
            <a:r>
              <a:rPr lang="en-US" dirty="0" smtClean="0"/>
              <a:t>We can convert primitive to primitive.</a:t>
            </a:r>
          </a:p>
          <a:p>
            <a:r>
              <a:rPr lang="en-US" dirty="0" smtClean="0"/>
              <a:t>We can convert reference type to another reference type by using cast operator.</a:t>
            </a:r>
          </a:p>
          <a:p>
            <a:r>
              <a:rPr lang="en-US" dirty="0" smtClean="0"/>
              <a:t>But we cannot convert primitive to reference type and vice- versa.</a:t>
            </a:r>
          </a:p>
          <a:p>
            <a:r>
              <a:rPr lang="en-US" dirty="0" smtClean="0"/>
              <a:t>For this we have wrapper classes and learn in </a:t>
            </a:r>
            <a:r>
              <a:rPr lang="en-US" dirty="0" err="1" smtClean="0"/>
              <a:t>furthur</a:t>
            </a:r>
            <a:r>
              <a:rPr lang="en-US" dirty="0" smtClean="0"/>
              <a:t> classes</a:t>
            </a:r>
            <a:endParaRPr lang="en-US" dirty="0"/>
          </a:p>
        </p:txBody>
      </p:sp>
    </p:spTree>
    <p:extLst>
      <p:ext uri="{BB962C8B-B14F-4D97-AF65-F5344CB8AC3E}">
        <p14:creationId xmlns:p14="http://schemas.microsoft.com/office/powerpoint/2010/main" val="4004855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the class objects.</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US" dirty="0" smtClean="0"/>
              <a:t>The process of creating an exact copy of an existing object is called ‘cloning’</a:t>
            </a:r>
          </a:p>
          <a:p>
            <a:r>
              <a:rPr lang="en-US" dirty="0" smtClean="0"/>
              <a:t>In cloning, already an object should exist and when we clone the object, a bit wise copy of the object will result.</a:t>
            </a:r>
          </a:p>
          <a:p>
            <a:r>
              <a:rPr lang="en-US" dirty="0" smtClean="0"/>
              <a:t>The original and cloned object will be exactly the same bit to bit.</a:t>
            </a:r>
          </a:p>
          <a:p>
            <a:r>
              <a:rPr lang="en-US" dirty="0" smtClean="0"/>
              <a:t>If original object has some data in it, it also automatically comes into cloned object.</a:t>
            </a:r>
          </a:p>
          <a:p>
            <a:r>
              <a:rPr lang="en-US" b="1" dirty="0" smtClean="0"/>
              <a:t>Two types of cloning:</a:t>
            </a:r>
          </a:p>
          <a:p>
            <a:r>
              <a:rPr lang="en-US" dirty="0" smtClean="0"/>
              <a:t>When the cloned object is modified, same modification will also effect the original object.-----Shallow cloning</a:t>
            </a:r>
          </a:p>
          <a:p>
            <a:r>
              <a:rPr lang="en-US" dirty="0" smtClean="0"/>
              <a:t>When the cloned object </a:t>
            </a:r>
            <a:r>
              <a:rPr lang="en-US" smtClean="0"/>
              <a:t>is </a:t>
            </a:r>
            <a:r>
              <a:rPr lang="en-US" smtClean="0"/>
              <a:t> </a:t>
            </a:r>
            <a:r>
              <a:rPr lang="en-US" dirty="0" smtClean="0"/>
              <a:t>modified, if original object is  not modified, then it is ---------Deep cloning.</a:t>
            </a:r>
            <a:endParaRPr lang="en-US" dirty="0"/>
          </a:p>
        </p:txBody>
      </p:sp>
    </p:spTree>
    <p:extLst>
      <p:ext uri="{BB962C8B-B14F-4D97-AF65-F5344CB8AC3E}">
        <p14:creationId xmlns:p14="http://schemas.microsoft.com/office/powerpoint/2010/main" val="38754288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t>Why we need cloning?</a:t>
            </a:r>
            <a:endParaRPr lang="en-US" sz="3600"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r>
              <a:rPr lang="en-US" dirty="0" smtClean="0"/>
              <a:t>When we have new operator to create the objects, why we need the cloning technology?</a:t>
            </a:r>
          </a:p>
          <a:p>
            <a:endParaRPr lang="en-US" dirty="0" smtClean="0"/>
          </a:p>
          <a:p>
            <a:r>
              <a:rPr lang="en-US" dirty="0" smtClean="0"/>
              <a:t>Let us take object1 which is created by using new operator. There is a lot of processing done on the object, so the content of the object has been drastically changed and let us call it object2.</a:t>
            </a:r>
          </a:p>
          <a:p>
            <a:r>
              <a:rPr lang="en-US" dirty="0" smtClean="0"/>
              <a:t>At this intermediate stage , we want another copy of this object.</a:t>
            </a:r>
          </a:p>
          <a:p>
            <a:endParaRPr lang="en-US" dirty="0" smtClean="0"/>
          </a:p>
          <a:p>
            <a:r>
              <a:rPr lang="en-US" dirty="0" smtClean="0"/>
              <a:t>There are two ways:</a:t>
            </a:r>
          </a:p>
          <a:p>
            <a:r>
              <a:rPr lang="en-US" dirty="0" smtClean="0"/>
              <a:t>Using new operator and it starts with initial values, so the same process is repeated on object to get the intermediate object2.</a:t>
            </a:r>
          </a:p>
          <a:p>
            <a:r>
              <a:rPr lang="en-US" dirty="0" smtClean="0"/>
              <a:t>Other way is to clone object2, so we get the exact copy of object. This preserves a copy of intermediate object and hence original object and cloned objects can be processed separately.</a:t>
            </a:r>
          </a:p>
          <a:p>
            <a:r>
              <a:rPr lang="en-US" dirty="0" smtClean="0"/>
              <a:t>This method is easy as we can avoid lot if processing to be done on the object.</a:t>
            </a:r>
            <a:endParaRPr lang="en-US" dirty="0"/>
          </a:p>
        </p:txBody>
      </p:sp>
    </p:spTree>
    <p:extLst>
      <p:ext uri="{BB962C8B-B14F-4D97-AF65-F5344CB8AC3E}">
        <p14:creationId xmlns:p14="http://schemas.microsoft.com/office/powerpoint/2010/main" val="152596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77500" lnSpcReduction="20000"/>
          </a:bodyPr>
          <a:lstStyle/>
          <a:p>
            <a:r>
              <a:rPr lang="en-US" dirty="0" smtClean="0"/>
              <a:t>Steps to clone the objects of a class.</a:t>
            </a:r>
          </a:p>
          <a:p>
            <a:r>
              <a:rPr lang="en-US" dirty="0" smtClean="0"/>
              <a:t>The class whose object to be cloned should implement </a:t>
            </a:r>
            <a:r>
              <a:rPr lang="en-US" dirty="0" err="1" smtClean="0"/>
              <a:t>Cloneable</a:t>
            </a:r>
            <a:r>
              <a:rPr lang="en-US" dirty="0" smtClean="0"/>
              <a:t> interface. This is available in </a:t>
            </a:r>
            <a:r>
              <a:rPr lang="en-US" dirty="0" err="1" smtClean="0"/>
              <a:t>java.lang</a:t>
            </a:r>
            <a:r>
              <a:rPr lang="en-US" dirty="0" smtClean="0"/>
              <a:t> package.</a:t>
            </a:r>
          </a:p>
          <a:p>
            <a:r>
              <a:rPr lang="en-US" dirty="0" err="1" smtClean="0"/>
              <a:t>Cloneable</a:t>
            </a:r>
            <a:r>
              <a:rPr lang="en-US" dirty="0" smtClean="0"/>
              <a:t> interface indicates the class objects are </a:t>
            </a:r>
            <a:r>
              <a:rPr lang="en-US" dirty="0" err="1" smtClean="0"/>
              <a:t>cloneable</a:t>
            </a:r>
            <a:r>
              <a:rPr lang="en-US" dirty="0" smtClean="0"/>
              <a:t>.</a:t>
            </a:r>
          </a:p>
          <a:p>
            <a:r>
              <a:rPr lang="en-US" dirty="0" smtClean="0"/>
              <a:t>If this is not implemented, then that class cannot be cloned and gives </a:t>
            </a:r>
            <a:r>
              <a:rPr lang="en-US" dirty="0" err="1" smtClean="0"/>
              <a:t>CloneNotSupportedException</a:t>
            </a:r>
            <a:r>
              <a:rPr lang="en-US" dirty="0" smtClean="0"/>
              <a:t>.</a:t>
            </a:r>
          </a:p>
          <a:p>
            <a:r>
              <a:rPr lang="en-US" dirty="0"/>
              <a:t> </a:t>
            </a:r>
            <a:r>
              <a:rPr lang="en-US" dirty="0" smtClean="0"/>
              <a:t>clone() method of object class is used for cloning. Object is the super class for every class.</a:t>
            </a:r>
          </a:p>
          <a:p>
            <a:r>
              <a:rPr lang="en-US" dirty="0" smtClean="0"/>
              <a:t>Let us write our own method in the class and call clone() method.</a:t>
            </a:r>
          </a:p>
          <a:p>
            <a:r>
              <a:rPr lang="en-US" dirty="0" smtClean="0"/>
              <a:t> public Object </a:t>
            </a:r>
            <a:r>
              <a:rPr lang="en-US" dirty="0" err="1" smtClean="0"/>
              <a:t>myClone</a:t>
            </a:r>
            <a:r>
              <a:rPr lang="en-US" dirty="0" smtClean="0"/>
              <a:t>()  //our own method</a:t>
            </a:r>
          </a:p>
          <a:p>
            <a:r>
              <a:rPr lang="en-US" dirty="0" smtClean="0"/>
              <a:t>{</a:t>
            </a:r>
          </a:p>
          <a:p>
            <a:r>
              <a:rPr lang="en-US" dirty="0"/>
              <a:t> </a:t>
            </a:r>
            <a:r>
              <a:rPr lang="en-US" dirty="0" smtClean="0"/>
              <a:t>return </a:t>
            </a:r>
            <a:r>
              <a:rPr lang="en-US" dirty="0" err="1" smtClean="0"/>
              <a:t>super.close</a:t>
            </a:r>
            <a:r>
              <a:rPr lang="en-US" dirty="0" smtClean="0"/>
              <a:t>();// create cloned object and return it.</a:t>
            </a:r>
          </a:p>
          <a:p>
            <a:r>
              <a:rPr lang="en-US" dirty="0"/>
              <a:t>}</a:t>
            </a:r>
          </a:p>
        </p:txBody>
      </p:sp>
    </p:spTree>
    <p:extLst>
      <p:ext uri="{BB962C8B-B14F-4D97-AF65-F5344CB8AC3E}">
        <p14:creationId xmlns:p14="http://schemas.microsoft.com/office/powerpoint/2010/main" val="39321276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lstStyle/>
          <a:p>
            <a:r>
              <a:rPr lang="en-US" dirty="0" smtClean="0"/>
              <a:t> it is also possible to create a cloned object, by overriding the clone() method of object.</a:t>
            </a:r>
          </a:p>
          <a:p>
            <a:r>
              <a:rPr lang="en-US" dirty="0" smtClean="0"/>
              <a:t>Since clone() method is defined as protected Object clone() method in Object class, we can write our clone() method.</a:t>
            </a:r>
          </a:p>
          <a:p>
            <a:r>
              <a:rPr lang="en-US" dirty="0"/>
              <a:t> </a:t>
            </a:r>
            <a:r>
              <a:rPr lang="en-US" dirty="0" smtClean="0"/>
              <a:t>protected Object clone()</a:t>
            </a:r>
          </a:p>
          <a:p>
            <a:r>
              <a:rPr lang="en-US" dirty="0" smtClean="0"/>
              <a:t> { return </a:t>
            </a:r>
            <a:r>
              <a:rPr lang="en-US" dirty="0" err="1" smtClean="0"/>
              <a:t>super.clone</a:t>
            </a:r>
            <a:r>
              <a:rPr lang="en-US" dirty="0" smtClean="0"/>
              <a:t>();</a:t>
            </a:r>
          </a:p>
          <a:p>
            <a:r>
              <a:rPr lang="en-US" dirty="0"/>
              <a:t>}</a:t>
            </a:r>
          </a:p>
        </p:txBody>
      </p:sp>
    </p:spTree>
    <p:extLst>
      <p:ext uri="{BB962C8B-B14F-4D97-AF65-F5344CB8AC3E}">
        <p14:creationId xmlns:p14="http://schemas.microsoft.com/office/powerpoint/2010/main" val="4002007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program</a:t>
            </a:r>
            <a:endParaRPr lang="en-US" dirty="0"/>
          </a:p>
        </p:txBody>
      </p:sp>
      <p:sp>
        <p:nvSpPr>
          <p:cNvPr id="3" name="Content Placeholder 2"/>
          <p:cNvSpPr>
            <a:spLocks noGrp="1"/>
          </p:cNvSpPr>
          <p:nvPr>
            <p:ph idx="1"/>
          </p:nvPr>
        </p:nvSpPr>
        <p:spPr/>
        <p:txBody>
          <a:bodyPr>
            <a:normAutofit fontScale="25000" lnSpcReduction="20000"/>
          </a:bodyPr>
          <a:lstStyle/>
          <a:p>
            <a:r>
              <a:rPr lang="en-US" b="1" dirty="0"/>
              <a:t>package com.Typecast.in;</a:t>
            </a:r>
          </a:p>
          <a:p>
            <a:endParaRPr lang="en-US" dirty="0"/>
          </a:p>
          <a:p>
            <a:r>
              <a:rPr lang="en-US" dirty="0"/>
              <a:t>//Cloning example </a:t>
            </a:r>
          </a:p>
          <a:p>
            <a:r>
              <a:rPr lang="en-US" b="1" dirty="0"/>
              <a:t>class Employee implements </a:t>
            </a:r>
            <a:r>
              <a:rPr lang="en-US" b="1" dirty="0" err="1"/>
              <a:t>Cloneable</a:t>
            </a:r>
            <a:endParaRPr lang="en-US" b="1" dirty="0"/>
          </a:p>
          <a:p>
            <a:r>
              <a:rPr lang="en-US" dirty="0"/>
              <a:t>{</a:t>
            </a:r>
          </a:p>
          <a:p>
            <a:r>
              <a:rPr lang="en-US" dirty="0"/>
              <a:t>//instance </a:t>
            </a:r>
            <a:r>
              <a:rPr lang="en-US" u="sng" dirty="0" err="1"/>
              <a:t>vars</a:t>
            </a:r>
            <a:endParaRPr lang="en-US" u="sng" dirty="0"/>
          </a:p>
          <a:p>
            <a:r>
              <a:rPr lang="en-US" b="1" dirty="0" err="1"/>
              <a:t>int</a:t>
            </a:r>
            <a:r>
              <a:rPr lang="en-US" b="1" dirty="0"/>
              <a:t> id;</a:t>
            </a:r>
          </a:p>
          <a:p>
            <a:r>
              <a:rPr lang="en-US" dirty="0"/>
              <a:t>String name;</a:t>
            </a:r>
          </a:p>
          <a:p>
            <a:r>
              <a:rPr lang="en-US" dirty="0"/>
              <a:t>// parameterized constructor</a:t>
            </a:r>
          </a:p>
          <a:p>
            <a:r>
              <a:rPr lang="en-US" b="1" dirty="0"/>
              <a:t>public Employee(</a:t>
            </a:r>
            <a:r>
              <a:rPr lang="en-US" b="1" dirty="0" err="1"/>
              <a:t>int</a:t>
            </a:r>
            <a:r>
              <a:rPr lang="en-US" b="1" dirty="0"/>
              <a:t> id, String name) {</a:t>
            </a:r>
          </a:p>
          <a:p>
            <a:r>
              <a:rPr lang="en-US" b="1" dirty="0"/>
              <a:t>this.id=id;</a:t>
            </a:r>
          </a:p>
          <a:p>
            <a:r>
              <a:rPr lang="en-US" b="1" dirty="0"/>
              <a:t>this.name=name;</a:t>
            </a:r>
          </a:p>
          <a:p>
            <a:endParaRPr lang="en-US" dirty="0"/>
          </a:p>
          <a:p>
            <a:r>
              <a:rPr lang="en-US" dirty="0"/>
              <a:t>}</a:t>
            </a:r>
          </a:p>
          <a:p>
            <a:r>
              <a:rPr lang="en-US" dirty="0"/>
              <a:t>// method to display the details:</a:t>
            </a:r>
          </a:p>
          <a:p>
            <a:r>
              <a:rPr lang="en-US" b="1" dirty="0"/>
              <a:t>void </a:t>
            </a:r>
            <a:r>
              <a:rPr lang="en-US" b="1" dirty="0" err="1"/>
              <a:t>getData</a:t>
            </a:r>
            <a:r>
              <a:rPr lang="en-US" b="1" dirty="0"/>
              <a:t>()</a:t>
            </a:r>
          </a:p>
          <a:p>
            <a:r>
              <a:rPr lang="en-US" dirty="0"/>
              <a:t>{</a:t>
            </a:r>
          </a:p>
          <a:p>
            <a:r>
              <a:rPr lang="en-US" dirty="0" err="1"/>
              <a:t>System.</a:t>
            </a:r>
            <a:r>
              <a:rPr lang="en-US" b="1" i="1" dirty="0" err="1"/>
              <a:t>out.println</a:t>
            </a:r>
            <a:r>
              <a:rPr lang="en-US" b="1" i="1" dirty="0"/>
              <a:t>("Id= "+ id);</a:t>
            </a:r>
          </a:p>
          <a:p>
            <a:r>
              <a:rPr lang="en-US" dirty="0" err="1"/>
              <a:t>System.</a:t>
            </a:r>
            <a:r>
              <a:rPr lang="en-US" b="1" i="1" dirty="0" err="1"/>
              <a:t>out.println</a:t>
            </a:r>
            <a:r>
              <a:rPr lang="en-US" b="1" i="1" dirty="0"/>
              <a:t>("Name= "+ name);</a:t>
            </a:r>
          </a:p>
          <a:p>
            <a:r>
              <a:rPr lang="en-US" dirty="0"/>
              <a:t>}</a:t>
            </a:r>
          </a:p>
          <a:p>
            <a:r>
              <a:rPr lang="en-US" dirty="0"/>
              <a:t>//clone the present class object.</a:t>
            </a:r>
          </a:p>
          <a:p>
            <a:r>
              <a:rPr lang="en-US" b="1" dirty="0"/>
              <a:t>public Object </a:t>
            </a:r>
            <a:r>
              <a:rPr lang="en-US" b="1" dirty="0" err="1"/>
              <a:t>myClone</a:t>
            </a:r>
            <a:r>
              <a:rPr lang="en-US" b="1" dirty="0"/>
              <a:t>() throws </a:t>
            </a:r>
            <a:r>
              <a:rPr lang="en-US" b="1" dirty="0" err="1"/>
              <a:t>CloneNotSupportedException</a:t>
            </a:r>
            <a:r>
              <a:rPr lang="en-US" b="1" dirty="0"/>
              <a:t>  {</a:t>
            </a:r>
          </a:p>
          <a:p>
            <a:r>
              <a:rPr lang="en-US" b="1" dirty="0"/>
              <a:t>return </a:t>
            </a:r>
            <a:r>
              <a:rPr lang="en-US" b="1" dirty="0" err="1"/>
              <a:t>super.clone</a:t>
            </a:r>
            <a:r>
              <a:rPr lang="en-US" b="1" dirty="0"/>
              <a:t>();</a:t>
            </a:r>
          </a:p>
          <a:p>
            <a:endParaRPr lang="en-US" dirty="0"/>
          </a:p>
          <a:p>
            <a:r>
              <a:rPr lang="en-US" dirty="0"/>
              <a:t>}</a:t>
            </a:r>
          </a:p>
          <a:p>
            <a:r>
              <a:rPr lang="en-US" dirty="0"/>
              <a:t>}</a:t>
            </a:r>
          </a:p>
          <a:p>
            <a:r>
              <a:rPr lang="en-US" b="1" dirty="0"/>
              <a:t>public class </a:t>
            </a:r>
            <a:r>
              <a:rPr lang="en-US" b="1" dirty="0" err="1"/>
              <a:t>CloneDemo</a:t>
            </a:r>
            <a:r>
              <a:rPr lang="en-US" b="1" dirty="0"/>
              <a:t> {</a:t>
            </a:r>
          </a:p>
          <a:p>
            <a:endParaRPr lang="en-US" dirty="0"/>
          </a:p>
          <a:p>
            <a:r>
              <a:rPr lang="en-US" b="1" dirty="0"/>
              <a:t>public static void main(String[] </a:t>
            </a:r>
            <a:r>
              <a:rPr lang="en-US" b="1" dirty="0" err="1"/>
              <a:t>args</a:t>
            </a:r>
            <a:r>
              <a:rPr lang="en-US" b="1" dirty="0"/>
              <a:t>) throws </a:t>
            </a:r>
            <a:r>
              <a:rPr lang="en-US" b="1" dirty="0" err="1"/>
              <a:t>CloneNotSupportedException</a:t>
            </a:r>
            <a:r>
              <a:rPr lang="en-US" b="1" dirty="0"/>
              <a:t>  {</a:t>
            </a:r>
          </a:p>
          <a:p>
            <a:r>
              <a:rPr lang="en-US" dirty="0"/>
              <a:t>// </a:t>
            </a:r>
            <a:r>
              <a:rPr lang="en-US" b="1" dirty="0"/>
              <a:t>TODO Auto-generated method stub</a:t>
            </a:r>
          </a:p>
          <a:p>
            <a:r>
              <a:rPr lang="en-US" dirty="0"/>
              <a:t>Employee e1 = </a:t>
            </a:r>
            <a:r>
              <a:rPr lang="en-US" b="1" dirty="0"/>
              <a:t>new Employee(10, "</a:t>
            </a:r>
            <a:r>
              <a:rPr lang="en-US" b="1" dirty="0" err="1"/>
              <a:t>Ravichandra</a:t>
            </a:r>
            <a:r>
              <a:rPr lang="en-US" b="1" dirty="0"/>
              <a:t>");</a:t>
            </a:r>
          </a:p>
          <a:p>
            <a:r>
              <a:rPr lang="en-US" dirty="0" err="1"/>
              <a:t>System.</a:t>
            </a:r>
            <a:r>
              <a:rPr lang="en-US" b="1" i="1" dirty="0" err="1"/>
              <a:t>out.println</a:t>
            </a:r>
            <a:r>
              <a:rPr lang="en-US" b="1" i="1" dirty="0"/>
              <a:t>("Original Object");</a:t>
            </a:r>
          </a:p>
          <a:p>
            <a:r>
              <a:rPr lang="en-US" dirty="0"/>
              <a:t>e1.getData();</a:t>
            </a:r>
          </a:p>
          <a:p>
            <a:endParaRPr lang="en-US" dirty="0"/>
          </a:p>
          <a:p>
            <a:r>
              <a:rPr lang="en-US" dirty="0"/>
              <a:t>// create another object by cloning e1. As </a:t>
            </a:r>
            <a:r>
              <a:rPr lang="en-US" dirty="0" err="1"/>
              <a:t>myClone</a:t>
            </a:r>
            <a:r>
              <a:rPr lang="en-US" dirty="0"/>
              <a:t>() method returns object of object class type</a:t>
            </a:r>
          </a:p>
          <a:p>
            <a:r>
              <a:rPr lang="en-US" dirty="0"/>
              <a:t>//it </a:t>
            </a:r>
            <a:r>
              <a:rPr lang="en-US" u="sng" dirty="0" err="1"/>
              <a:t>shoould</a:t>
            </a:r>
            <a:r>
              <a:rPr lang="en-US" u="sng" dirty="0"/>
              <a:t> be converted into Employee type</a:t>
            </a:r>
          </a:p>
          <a:p>
            <a:r>
              <a:rPr lang="en-US" dirty="0"/>
              <a:t>Employee e2= (Employee)e1.myClone();</a:t>
            </a:r>
          </a:p>
          <a:p>
            <a:endParaRPr lang="en-US" dirty="0"/>
          </a:p>
          <a:p>
            <a:r>
              <a:rPr lang="en-US" dirty="0" err="1"/>
              <a:t>System.</a:t>
            </a:r>
            <a:r>
              <a:rPr lang="en-US" b="1" i="1" dirty="0" err="1"/>
              <a:t>out.println</a:t>
            </a:r>
            <a:r>
              <a:rPr lang="en-US" b="1" i="1" dirty="0"/>
              <a:t>("Cloned Object");</a:t>
            </a:r>
          </a:p>
          <a:p>
            <a:r>
              <a:rPr lang="en-US" dirty="0"/>
              <a:t>e2.getData();</a:t>
            </a:r>
          </a:p>
          <a:p>
            <a:r>
              <a:rPr lang="en-US" dirty="0"/>
              <a:t>}</a:t>
            </a:r>
          </a:p>
          <a:p>
            <a:r>
              <a:rPr lang="en-US" dirty="0"/>
              <a:t>}</a:t>
            </a:r>
          </a:p>
          <a:p>
            <a:endParaRPr lang="en-US" dirty="0"/>
          </a:p>
        </p:txBody>
      </p:sp>
    </p:spTree>
    <p:extLst>
      <p:ext uri="{BB962C8B-B14F-4D97-AF65-F5344CB8AC3E}">
        <p14:creationId xmlns:p14="http://schemas.microsoft.com/office/powerpoint/2010/main" val="4142703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Interview questions</a:t>
            </a:r>
            <a:endParaRPr lang="en-US"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r>
              <a:rPr lang="en-US" dirty="0" smtClean="0"/>
              <a:t>Which method is used in cloning?</a:t>
            </a:r>
          </a:p>
          <a:p>
            <a:r>
              <a:rPr lang="en-US" dirty="0"/>
              <a:t> </a:t>
            </a:r>
            <a:r>
              <a:rPr lang="en-US" b="1" dirty="0" smtClean="0"/>
              <a:t>clone() method of Object class is used in cloning.</a:t>
            </a:r>
          </a:p>
          <a:p>
            <a:r>
              <a:rPr lang="en-US" dirty="0" smtClean="0"/>
              <a:t>Can you write an interface with our any methods?</a:t>
            </a:r>
          </a:p>
          <a:p>
            <a:r>
              <a:rPr lang="en-US" dirty="0" smtClean="0"/>
              <a:t>Yes.</a:t>
            </a:r>
          </a:p>
          <a:p>
            <a:r>
              <a:rPr lang="en-US" dirty="0" smtClean="0"/>
              <a:t>What do you call the interface with out any members?</a:t>
            </a:r>
          </a:p>
          <a:p>
            <a:r>
              <a:rPr lang="en-US" dirty="0" smtClean="0"/>
              <a:t>An interface without any methods is called marking interface or tagging interface. It marks the class objects for a special purpose.</a:t>
            </a:r>
          </a:p>
          <a:p>
            <a:r>
              <a:rPr lang="en-US" dirty="0" smtClean="0"/>
              <a:t>For example </a:t>
            </a:r>
            <a:r>
              <a:rPr lang="en-US" dirty="0" err="1" smtClean="0"/>
              <a:t>Cloneable</a:t>
            </a:r>
            <a:r>
              <a:rPr lang="en-US" dirty="0" smtClean="0"/>
              <a:t>(</a:t>
            </a:r>
            <a:r>
              <a:rPr lang="en-US" dirty="0" err="1" smtClean="0"/>
              <a:t>java.lang</a:t>
            </a:r>
            <a:r>
              <a:rPr lang="en-US" dirty="0" smtClean="0"/>
              <a:t>) and </a:t>
            </a:r>
            <a:r>
              <a:rPr lang="en-US" dirty="0" err="1" smtClean="0"/>
              <a:t>Serializable</a:t>
            </a:r>
            <a:r>
              <a:rPr lang="en-US" dirty="0" smtClean="0"/>
              <a:t>(java.io) are two marking interfaces or tagging interfaces. It indicates that particular class objects are </a:t>
            </a:r>
            <a:r>
              <a:rPr lang="en-US" dirty="0" err="1" smtClean="0"/>
              <a:t>cloneable</a:t>
            </a:r>
            <a:r>
              <a:rPr lang="en-US" dirty="0" smtClean="0"/>
              <a:t>.</a:t>
            </a:r>
          </a:p>
          <a:p>
            <a:r>
              <a:rPr lang="en-US" dirty="0" smtClean="0"/>
              <a:t>Serializable indicates that particular class objects are </a:t>
            </a:r>
            <a:r>
              <a:rPr lang="en-US" dirty="0" err="1" smtClean="0"/>
              <a:t>serializable</a:t>
            </a:r>
            <a:r>
              <a:rPr lang="en-US" dirty="0" smtClean="0"/>
              <a:t>.</a:t>
            </a:r>
          </a:p>
          <a:p>
            <a:pPr marL="0" indent="0">
              <a:buNone/>
            </a:pPr>
            <a:endParaRPr lang="en-US" dirty="0"/>
          </a:p>
        </p:txBody>
      </p:sp>
    </p:spTree>
    <p:extLst>
      <p:ext uri="{BB962C8B-B14F-4D97-AF65-F5344CB8AC3E}">
        <p14:creationId xmlns:p14="http://schemas.microsoft.com/office/powerpoint/2010/main" val="324407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question</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the difference between primitive and advanced data types?</a:t>
            </a:r>
          </a:p>
          <a:p>
            <a:r>
              <a:rPr lang="en-US" dirty="0" smtClean="0"/>
              <a:t>Primitive data types represents single values.</a:t>
            </a:r>
          </a:p>
          <a:p>
            <a:r>
              <a:rPr lang="en-US" dirty="0" smtClean="0"/>
              <a:t>Advance data types represents group of values.</a:t>
            </a:r>
          </a:p>
          <a:p>
            <a:r>
              <a:rPr lang="en-US" dirty="0" smtClean="0"/>
              <a:t>Also methods are not available to handle the primitive data.</a:t>
            </a:r>
          </a:p>
          <a:p>
            <a:r>
              <a:rPr lang="en-US" dirty="0" smtClean="0"/>
              <a:t>In case of advanced data types, methods are available to perform various operations.</a:t>
            </a:r>
            <a:endParaRPr lang="en-US" dirty="0"/>
          </a:p>
        </p:txBody>
      </p:sp>
    </p:spTree>
    <p:extLst>
      <p:ext uri="{BB962C8B-B14F-4D97-AF65-F5344CB8AC3E}">
        <p14:creationId xmlns:p14="http://schemas.microsoft.com/office/powerpoint/2010/main" val="2908428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Casting Primitive data types</a:t>
            </a:r>
            <a:endParaRPr lang="en-US" sz="4000" dirty="0"/>
          </a:p>
        </p:txBody>
      </p:sp>
      <p:sp>
        <p:nvSpPr>
          <p:cNvPr id="3" name="Content Placeholder 2"/>
          <p:cNvSpPr>
            <a:spLocks noGrp="1"/>
          </p:cNvSpPr>
          <p:nvPr>
            <p:ph idx="1"/>
          </p:nvPr>
        </p:nvSpPr>
        <p:spPr>
          <a:xfrm>
            <a:off x="457199" y="1371600"/>
            <a:ext cx="8229600" cy="4525963"/>
          </a:xfrm>
        </p:spPr>
        <p:txBody>
          <a:bodyPr>
            <a:normAutofit/>
          </a:bodyPr>
          <a:lstStyle/>
          <a:p>
            <a:r>
              <a:rPr lang="en-US" sz="2800" dirty="0" smtClean="0"/>
              <a:t>It is possible to convert one primitive into another.</a:t>
            </a:r>
          </a:p>
          <a:p>
            <a:r>
              <a:rPr lang="en-US" sz="2800" dirty="0" smtClean="0"/>
              <a:t>This can be done in two ways:</a:t>
            </a:r>
          </a:p>
          <a:p>
            <a:r>
              <a:rPr lang="en-US" sz="2800" dirty="0" smtClean="0"/>
              <a:t>Widening and narrowing.</a:t>
            </a:r>
          </a:p>
          <a:p>
            <a:r>
              <a:rPr lang="en-US" sz="2800" dirty="0" smtClean="0"/>
              <a:t>The primitive data types are classified into two types: </a:t>
            </a:r>
          </a:p>
          <a:p>
            <a:r>
              <a:rPr lang="en-US" sz="2800" dirty="0" smtClean="0"/>
              <a:t>Lower types---- occupies less memory-less digits</a:t>
            </a:r>
          </a:p>
          <a:p>
            <a:r>
              <a:rPr lang="en-US" sz="2800" dirty="0" smtClean="0"/>
              <a:t>Higher types– occupies more memory- more digits</a:t>
            </a:r>
          </a:p>
          <a:p>
            <a:r>
              <a:rPr lang="en-US" sz="2800" dirty="0" smtClean="0"/>
              <a:t>Boolean is not included earlier.- cannot convert.</a:t>
            </a:r>
          </a:p>
          <a:p>
            <a:endParaRPr lang="en-US" sz="2800" dirty="0" smtClean="0"/>
          </a:p>
          <a:p>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4859312"/>
            <a:ext cx="70104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5580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Converting lower type into higher type is called widening.</a:t>
            </a:r>
          </a:p>
          <a:p>
            <a:r>
              <a:rPr lang="en-US" dirty="0"/>
              <a:t> </a:t>
            </a:r>
            <a:r>
              <a:rPr lang="en-US" dirty="0" smtClean="0"/>
              <a:t>char </a:t>
            </a:r>
            <a:r>
              <a:rPr lang="en-US" dirty="0" err="1" smtClean="0"/>
              <a:t>ch</a:t>
            </a:r>
            <a:r>
              <a:rPr lang="en-US" dirty="0" smtClean="0"/>
              <a:t>=‘A’;</a:t>
            </a:r>
          </a:p>
          <a:p>
            <a:r>
              <a:rPr lang="en-US" dirty="0" err="1" smtClean="0"/>
              <a:t>Int</a:t>
            </a:r>
            <a:r>
              <a:rPr lang="en-US" dirty="0" smtClean="0"/>
              <a:t> </a:t>
            </a:r>
            <a:r>
              <a:rPr lang="en-US" dirty="0" err="1" smtClean="0"/>
              <a:t>num</a:t>
            </a:r>
            <a:r>
              <a:rPr lang="en-US" dirty="0" smtClean="0"/>
              <a:t> = (</a:t>
            </a:r>
            <a:r>
              <a:rPr lang="en-US" dirty="0" err="1" smtClean="0"/>
              <a:t>int</a:t>
            </a:r>
            <a:r>
              <a:rPr lang="en-US" dirty="0" smtClean="0"/>
              <a:t>) </a:t>
            </a:r>
            <a:r>
              <a:rPr lang="en-US" dirty="0" err="1" smtClean="0"/>
              <a:t>ch</a:t>
            </a:r>
            <a:r>
              <a:rPr lang="en-US" dirty="0" smtClean="0"/>
              <a:t>; // </a:t>
            </a:r>
            <a:r>
              <a:rPr lang="en-US" dirty="0" err="1" smtClean="0"/>
              <a:t>Ascii</a:t>
            </a:r>
            <a:r>
              <a:rPr lang="en-US" dirty="0" smtClean="0"/>
              <a:t> value 65</a:t>
            </a:r>
          </a:p>
          <a:p>
            <a:r>
              <a:rPr lang="en-US" dirty="0"/>
              <a:t> </a:t>
            </a:r>
            <a:r>
              <a:rPr lang="en-US" dirty="0" smtClean="0"/>
              <a:t> </a:t>
            </a:r>
            <a:r>
              <a:rPr lang="en-US" dirty="0" err="1" smtClean="0"/>
              <a:t>int</a:t>
            </a:r>
            <a:r>
              <a:rPr lang="en-US" dirty="0" smtClean="0"/>
              <a:t> x=9500;</a:t>
            </a:r>
          </a:p>
          <a:p>
            <a:r>
              <a:rPr lang="en-US" dirty="0"/>
              <a:t> </a:t>
            </a:r>
            <a:r>
              <a:rPr lang="en-US" dirty="0" smtClean="0"/>
              <a:t>float </a:t>
            </a:r>
            <a:r>
              <a:rPr lang="en-US" dirty="0" err="1" smtClean="0"/>
              <a:t>sal</a:t>
            </a:r>
            <a:r>
              <a:rPr lang="en-US" dirty="0" smtClean="0"/>
              <a:t>=(float)x; // </a:t>
            </a:r>
            <a:r>
              <a:rPr lang="en-US" dirty="0" err="1" smtClean="0"/>
              <a:t>sal</a:t>
            </a:r>
            <a:r>
              <a:rPr lang="en-US" dirty="0" smtClean="0"/>
              <a:t> 9500.0.</a:t>
            </a:r>
          </a:p>
          <a:p>
            <a:r>
              <a:rPr lang="en-US" dirty="0" smtClean="0"/>
              <a:t>Widening is safe because there will not be any loss of data or precision  </a:t>
            </a:r>
          </a:p>
          <a:p>
            <a:r>
              <a:rPr lang="en-US" dirty="0" smtClean="0"/>
              <a:t>Above statements we can write with out cast operator.</a:t>
            </a:r>
            <a:endParaRPr lang="en-US" dirty="0"/>
          </a:p>
        </p:txBody>
      </p:sp>
    </p:spTree>
    <p:extLst>
      <p:ext uri="{BB962C8B-B14F-4D97-AF65-F5344CB8AC3E}">
        <p14:creationId xmlns:p14="http://schemas.microsoft.com/office/powerpoint/2010/main" val="131783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28600"/>
            <a:ext cx="8229600" cy="46038"/>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76200"/>
            <a:ext cx="8229600" cy="6049963"/>
          </a:xfrm>
        </p:spPr>
        <p:txBody>
          <a:bodyPr>
            <a:normAutofit fontScale="92500" lnSpcReduction="20000"/>
          </a:bodyPr>
          <a:lstStyle/>
          <a:p>
            <a:r>
              <a:rPr lang="en-US" dirty="0" smtClean="0"/>
              <a:t>What is implicit casting?</a:t>
            </a:r>
          </a:p>
          <a:p>
            <a:r>
              <a:rPr lang="en-US" dirty="0" smtClean="0"/>
              <a:t>Automatic casting done by the compiler internally is called implicit casting.</a:t>
            </a:r>
          </a:p>
          <a:p>
            <a:r>
              <a:rPr lang="en-US" dirty="0" smtClean="0"/>
              <a:t>Implicit casting is done to convert a lower data type into higher data type.</a:t>
            </a:r>
          </a:p>
          <a:p>
            <a:r>
              <a:rPr lang="en-US" b="1" dirty="0" smtClean="0"/>
              <a:t>Narrowing in primitive data types</a:t>
            </a:r>
          </a:p>
          <a:p>
            <a:r>
              <a:rPr lang="en-US" dirty="0" smtClean="0"/>
              <a:t>Converting a higher data type into a lower data type is called “Narrowing”.</a:t>
            </a:r>
          </a:p>
          <a:p>
            <a:r>
              <a:rPr lang="en-US" dirty="0"/>
              <a:t> </a:t>
            </a:r>
            <a:r>
              <a:rPr lang="en-US" dirty="0" err="1" smtClean="0"/>
              <a:t>int</a:t>
            </a:r>
            <a:r>
              <a:rPr lang="en-US" dirty="0" smtClean="0"/>
              <a:t> n =66;</a:t>
            </a:r>
          </a:p>
          <a:p>
            <a:r>
              <a:rPr lang="en-US" dirty="0"/>
              <a:t> </a:t>
            </a:r>
            <a:r>
              <a:rPr lang="en-US" dirty="0" smtClean="0"/>
              <a:t> char </a:t>
            </a:r>
            <a:r>
              <a:rPr lang="en-US" dirty="0" err="1" smtClean="0"/>
              <a:t>ch</a:t>
            </a:r>
            <a:r>
              <a:rPr lang="en-US" dirty="0" smtClean="0"/>
              <a:t> = (char)n;// here </a:t>
            </a:r>
            <a:r>
              <a:rPr lang="en-US" dirty="0" err="1" smtClean="0"/>
              <a:t>ch</a:t>
            </a:r>
            <a:r>
              <a:rPr lang="en-US" dirty="0" smtClean="0"/>
              <a:t> contains B.</a:t>
            </a:r>
          </a:p>
          <a:p>
            <a:r>
              <a:rPr lang="en-US" dirty="0"/>
              <a:t> </a:t>
            </a:r>
            <a:r>
              <a:rPr lang="en-US" dirty="0" smtClean="0"/>
              <a:t>double d =12.6789;</a:t>
            </a:r>
          </a:p>
          <a:p>
            <a:r>
              <a:rPr lang="en-US" dirty="0"/>
              <a:t> </a:t>
            </a:r>
            <a:r>
              <a:rPr lang="en-US" dirty="0" smtClean="0"/>
              <a:t> </a:t>
            </a:r>
            <a:r>
              <a:rPr lang="en-US" dirty="0" err="1" smtClean="0"/>
              <a:t>int</a:t>
            </a:r>
            <a:r>
              <a:rPr lang="en-US" dirty="0" smtClean="0"/>
              <a:t> n = (</a:t>
            </a:r>
            <a:r>
              <a:rPr lang="en-US" dirty="0" err="1" smtClean="0"/>
              <a:t>int</a:t>
            </a:r>
            <a:r>
              <a:rPr lang="en-US" dirty="0" smtClean="0"/>
              <a:t>)d  // n stores 12.</a:t>
            </a:r>
          </a:p>
          <a:p>
            <a:r>
              <a:rPr lang="en-US" dirty="0" smtClean="0"/>
              <a:t>Here we are losing the data</a:t>
            </a:r>
          </a:p>
          <a:p>
            <a:endParaRPr lang="en-US" dirty="0"/>
          </a:p>
        </p:txBody>
      </p:sp>
    </p:spTree>
    <p:extLst>
      <p:ext uri="{BB962C8B-B14F-4D97-AF65-F5344CB8AC3E}">
        <p14:creationId xmlns:p14="http://schemas.microsoft.com/office/powerpoint/2010/main" val="3156646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r>
              <a:rPr lang="en-US" dirty="0" smtClean="0"/>
              <a:t>So narrow is not safe.</a:t>
            </a:r>
          </a:p>
          <a:p>
            <a:r>
              <a:rPr lang="en-US" dirty="0" smtClean="0"/>
              <a:t>This is the reason. Java compiler forces the programmer to use cast operator when going for narrowing.</a:t>
            </a:r>
          </a:p>
          <a:p>
            <a:r>
              <a:rPr lang="en-US" dirty="0" smtClean="0"/>
              <a:t>The programmer should compulsory cast the data type.</a:t>
            </a:r>
          </a:p>
          <a:p>
            <a:r>
              <a:rPr lang="en-US" dirty="0" smtClean="0"/>
              <a:t>So narrowing is also called </a:t>
            </a:r>
            <a:r>
              <a:rPr lang="en-US" b="1" dirty="0" smtClean="0"/>
              <a:t>explicit casting</a:t>
            </a:r>
          </a:p>
          <a:p>
            <a:r>
              <a:rPr lang="en-US" dirty="0" smtClean="0"/>
              <a:t>What is explicit casting?</a:t>
            </a:r>
          </a:p>
          <a:p>
            <a:r>
              <a:rPr lang="en-US" dirty="0" smtClean="0"/>
              <a:t>The casting done by a programmer is called explicit casting.</a:t>
            </a:r>
          </a:p>
          <a:p>
            <a:r>
              <a:rPr lang="en-US" dirty="0" smtClean="0"/>
              <a:t>Explicit casting is compulsory while converting from a higher to a lower data type.</a:t>
            </a:r>
            <a:endParaRPr lang="en-US" dirty="0"/>
          </a:p>
        </p:txBody>
      </p:sp>
    </p:spTree>
    <p:extLst>
      <p:ext uri="{BB962C8B-B14F-4D97-AF65-F5344CB8AC3E}">
        <p14:creationId xmlns:p14="http://schemas.microsoft.com/office/powerpoint/2010/main" val="2442954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Referenced Data type.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class is a referenced data type.</a:t>
            </a:r>
          </a:p>
          <a:p>
            <a:r>
              <a:rPr lang="en-US" dirty="0" smtClean="0"/>
              <a:t>Converting a class type into another class type is possible through casting.</a:t>
            </a:r>
          </a:p>
          <a:p>
            <a:r>
              <a:rPr lang="en-US" dirty="0" smtClean="0"/>
              <a:t>But the classes should have some relationship between them by the way of inheritance.</a:t>
            </a:r>
          </a:p>
          <a:p>
            <a:r>
              <a:rPr lang="en-US" dirty="0" smtClean="0"/>
              <a:t>Ex : we cannot convert </a:t>
            </a:r>
            <a:r>
              <a:rPr lang="en-US" dirty="0"/>
              <a:t>D</a:t>
            </a:r>
            <a:r>
              <a:rPr lang="en-US" dirty="0" smtClean="0"/>
              <a:t>og class into Horse class.</a:t>
            </a:r>
          </a:p>
          <a:p>
            <a:r>
              <a:rPr lang="en-US" dirty="0" smtClean="0"/>
              <a:t>But you can convert a college class into a university class, since college is derived from university.</a:t>
            </a:r>
          </a:p>
          <a:p>
            <a:r>
              <a:rPr lang="en-US" dirty="0" smtClean="0"/>
              <a:t>You can convert a department into a college.</a:t>
            </a:r>
          </a:p>
          <a:p>
            <a:r>
              <a:rPr lang="en-US" dirty="0" smtClean="0"/>
              <a:t>Since department is a sub class of college.</a:t>
            </a:r>
            <a:endParaRPr lang="en-US" dirty="0"/>
          </a:p>
        </p:txBody>
      </p:sp>
    </p:spTree>
    <p:extLst>
      <p:ext uri="{BB962C8B-B14F-4D97-AF65-F5344CB8AC3E}">
        <p14:creationId xmlns:p14="http://schemas.microsoft.com/office/powerpoint/2010/main" val="3846923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3273</Words>
  <Application>Microsoft Office PowerPoint</Application>
  <PresentationFormat>On-screen Show (4:3)</PresentationFormat>
  <Paragraphs>464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Type Casting</vt:lpstr>
      <vt:lpstr>Type casting</vt:lpstr>
      <vt:lpstr>Types of data types</vt:lpstr>
      <vt:lpstr>Interview question</vt:lpstr>
      <vt:lpstr>Casting Primitive data types</vt:lpstr>
      <vt:lpstr>Widening.</vt:lpstr>
      <vt:lpstr> </vt:lpstr>
      <vt:lpstr> </vt:lpstr>
      <vt:lpstr>Casting Referenced Data type.</vt:lpstr>
      <vt:lpstr> </vt:lpstr>
      <vt:lpstr> </vt:lpstr>
      <vt:lpstr>  </vt:lpstr>
      <vt:lpstr>What is generalization and specialization?</vt:lpstr>
      <vt:lpstr> </vt:lpstr>
      <vt:lpstr> </vt:lpstr>
      <vt:lpstr>Widening in Referenced Data Type</vt:lpstr>
      <vt:lpstr>Widening referenced data types.</vt:lpstr>
      <vt:lpstr>Suppose we override the super class methods in sub class, then it is possible to access sub class methods but not the super class methods. Any how programmer will get 50% functionality. </vt:lpstr>
      <vt:lpstr>Narrowing in Referenced Data type</vt:lpstr>
      <vt:lpstr>By observing the output.</vt:lpstr>
      <vt:lpstr> </vt:lpstr>
      <vt:lpstr> </vt:lpstr>
      <vt:lpstr>Summarization points</vt:lpstr>
      <vt:lpstr> </vt:lpstr>
      <vt:lpstr>The Object class</vt:lpstr>
      <vt:lpstr> </vt:lpstr>
      <vt:lpstr> </vt:lpstr>
      <vt:lpstr>Equals method</vt:lpstr>
      <vt:lpstr>To get the class name.</vt:lpstr>
      <vt:lpstr>Cloning the class objects.</vt:lpstr>
      <vt:lpstr>Why we need cloning?</vt:lpstr>
      <vt:lpstr> </vt:lpstr>
      <vt:lpstr> </vt:lpstr>
      <vt:lpstr>Cloning program</vt:lpstr>
      <vt:lpstr>Interview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Casting</dc:title>
  <dc:creator>Welcome</dc:creator>
  <cp:lastModifiedBy>Welcome</cp:lastModifiedBy>
  <cp:revision>52</cp:revision>
  <dcterms:created xsi:type="dcterms:W3CDTF">2020-05-28T01:08:26Z</dcterms:created>
  <dcterms:modified xsi:type="dcterms:W3CDTF">2020-06-01T03:16:17Z</dcterms:modified>
</cp:coreProperties>
</file>