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2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B32D-2847-4D7A-A500-50411BC569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43F4-FB23-4FF3-8567-A2D033BD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B32D-2847-4D7A-A500-50411BC569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43F4-FB23-4FF3-8567-A2D033BD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B32D-2847-4D7A-A500-50411BC569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43F4-FB23-4FF3-8567-A2D033BD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B32D-2847-4D7A-A500-50411BC569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43F4-FB23-4FF3-8567-A2D033BD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5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B32D-2847-4D7A-A500-50411BC569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43F4-FB23-4FF3-8567-A2D033BD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B32D-2847-4D7A-A500-50411BC569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43F4-FB23-4FF3-8567-A2D033BD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B32D-2847-4D7A-A500-50411BC569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43F4-FB23-4FF3-8567-A2D033BD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3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B32D-2847-4D7A-A500-50411BC569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43F4-FB23-4FF3-8567-A2D033BD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B32D-2847-4D7A-A500-50411BC569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43F4-FB23-4FF3-8567-A2D033BD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1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B32D-2847-4D7A-A500-50411BC569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43F4-FB23-4FF3-8567-A2D033BD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B32D-2847-4D7A-A500-50411BC569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43F4-FB23-4FF3-8567-A2D033BD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2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B32D-2847-4D7A-A500-50411BC569E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B43F4-FB23-4FF3-8567-A2D033BD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lang/java_lang_number.htm" TargetMode="External"/><Relationship Id="rId2" Type="http://schemas.openxmlformats.org/officeDocument/2006/relationships/hyperlink" Target="https://www.tutorialspoint.com/java/lang/number_bytevalu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58200" cy="500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7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/>
              <a:t>Utility methods of Wrapper classes | </a:t>
            </a:r>
            <a:r>
              <a:rPr lang="en-US" sz="2400" dirty="0" err="1"/>
              <a:t>valueOf</a:t>
            </a:r>
            <a:r>
              <a:rPr lang="en-US" sz="2400" dirty="0"/>
              <a:t>(), </a:t>
            </a:r>
            <a:r>
              <a:rPr lang="en-US" sz="2400" dirty="0" err="1"/>
              <a:t>xxxValue</a:t>
            </a:r>
            <a:r>
              <a:rPr lang="en-US" sz="2400" dirty="0"/>
              <a:t>(), </a:t>
            </a:r>
            <a:r>
              <a:rPr lang="en-US" sz="2400" dirty="0" err="1"/>
              <a:t>parseXxx</a:t>
            </a:r>
            <a:r>
              <a:rPr lang="en-US" sz="2400" dirty="0"/>
              <a:t>(), </a:t>
            </a:r>
            <a:r>
              <a:rPr lang="en-US" sz="2400" dirty="0" err="1"/>
              <a:t>toString</a:t>
            </a:r>
            <a:r>
              <a:rPr lang="en-US" sz="2400" dirty="0" smtClean="0"/>
              <a:t>()</a:t>
            </a:r>
          </a:p>
          <a:p>
            <a:r>
              <a:rPr lang="en-US" sz="2400" b="1" dirty="0"/>
              <a:t>Utility methods of Wrapper </a:t>
            </a:r>
            <a:r>
              <a:rPr lang="en-US" sz="2400" b="1" dirty="0" err="1"/>
              <a:t>classes:</a:t>
            </a:r>
            <a:r>
              <a:rPr lang="en-US" sz="2400" dirty="0" err="1"/>
              <a:t>The</a:t>
            </a:r>
            <a:r>
              <a:rPr lang="en-US" sz="2400" dirty="0"/>
              <a:t> objective of Wrapper class is to define several utility methods which are required for the primitive types. There are 4 utility methods for primitive type which is defined </a:t>
            </a:r>
            <a:r>
              <a:rPr lang="en-US" sz="2400" dirty="0" smtClean="0"/>
              <a:t>by</a:t>
            </a:r>
          </a:p>
          <a:p>
            <a:r>
              <a:rPr lang="en-US" sz="2400" b="1" dirty="0" err="1"/>
              <a:t>valueOf</a:t>
            </a:r>
            <a:r>
              <a:rPr lang="en-US" sz="2400" b="1" dirty="0"/>
              <a:t>():- </a:t>
            </a:r>
            <a:endParaRPr lang="en-US" sz="2400" dirty="0"/>
          </a:p>
          <a:p>
            <a:r>
              <a:rPr lang="en-US" sz="2400" dirty="0"/>
              <a:t>By using </a:t>
            </a:r>
            <a:r>
              <a:rPr lang="en-US" sz="2400" dirty="0" err="1"/>
              <a:t>valueof</a:t>
            </a:r>
            <a:r>
              <a:rPr lang="en-US" sz="2400" dirty="0"/>
              <a:t>() we are creating wrapper object and it is a alternative to the constructor.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53000"/>
            <a:ext cx="65532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8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on </a:t>
            </a:r>
            <a:r>
              <a:rPr lang="en-US" dirty="0" err="1" smtClean="0"/>
              <a:t>valueOf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Ex :- </a:t>
            </a:r>
          </a:p>
          <a:p>
            <a:r>
              <a:rPr lang="en-US" dirty="0"/>
              <a:t>class Test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//by using constructor converting String/primitive to wrapper object </a:t>
            </a:r>
          </a:p>
          <a:p>
            <a:r>
              <a:rPr lang="en-US" dirty="0"/>
              <a:t>Integer i=new Integer(10); </a:t>
            </a:r>
          </a:p>
          <a:p>
            <a:r>
              <a:rPr lang="en-US" dirty="0" err="1"/>
              <a:t>System.out.println</a:t>
            </a:r>
            <a:r>
              <a:rPr lang="en-US" dirty="0"/>
              <a:t>(i); </a:t>
            </a:r>
          </a:p>
          <a:p>
            <a:r>
              <a:rPr lang="en-US" dirty="0"/>
              <a:t>//by using </a:t>
            </a:r>
            <a:r>
              <a:rPr lang="en-US" dirty="0" err="1"/>
              <a:t>valueOf</a:t>
            </a:r>
            <a:r>
              <a:rPr lang="en-US" dirty="0"/>
              <a:t>() converting String/primitive to the wrapper object </a:t>
            </a:r>
          </a:p>
          <a:p>
            <a:r>
              <a:rPr lang="en-US" dirty="0"/>
              <a:t>Boolean b=</a:t>
            </a:r>
            <a:r>
              <a:rPr lang="en-US" dirty="0" err="1"/>
              <a:t>Boolean.valueOf</a:t>
            </a:r>
            <a:r>
              <a:rPr lang="en-US" dirty="0"/>
              <a:t>("true"); </a:t>
            </a:r>
          </a:p>
          <a:p>
            <a:r>
              <a:rPr lang="en-US" dirty="0" err="1"/>
              <a:t>System.out.println</a:t>
            </a:r>
            <a:r>
              <a:rPr lang="en-US" dirty="0"/>
              <a:t>(b);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860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err="1"/>
              <a:t>XxxValue</a:t>
            </a:r>
            <a:r>
              <a:rPr lang="en-US" sz="2400" b="1" dirty="0"/>
              <a:t>():-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by using </a:t>
            </a:r>
            <a:r>
              <a:rPr lang="en-US" sz="2400" dirty="0" err="1"/>
              <a:t>XXXValue</a:t>
            </a:r>
            <a:r>
              <a:rPr lang="en-US" sz="2400" dirty="0"/>
              <a:t>() method we are converting wrapper objects into the corresponding primitive values.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477000"/>
          </a:xfrm>
        </p:spPr>
        <p:txBody>
          <a:bodyPr>
            <a:no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class </a:t>
            </a:r>
            <a:r>
              <a:rPr lang="en-US" sz="1800" dirty="0"/>
              <a:t>Test </a:t>
            </a:r>
          </a:p>
          <a:p>
            <a:r>
              <a:rPr lang="en-US" sz="1800" dirty="0"/>
              <a:t>{ </a:t>
            </a:r>
          </a:p>
          <a:p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</a:t>
            </a:r>
          </a:p>
          <a:p>
            <a:r>
              <a:rPr lang="en-US" sz="1800" dirty="0"/>
              <a:t>{ </a:t>
            </a:r>
          </a:p>
          <a:p>
            <a:r>
              <a:rPr lang="en-US" sz="1800" dirty="0"/>
              <a:t>Integer i=</a:t>
            </a:r>
            <a:r>
              <a:rPr lang="en-US" sz="1800" dirty="0" err="1"/>
              <a:t>Integer.valueOf</a:t>
            </a:r>
            <a:r>
              <a:rPr lang="en-US" sz="1800" dirty="0"/>
              <a:t>(150);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("byte value :"+</a:t>
            </a:r>
            <a:r>
              <a:rPr lang="en-US" sz="1800" dirty="0" err="1"/>
              <a:t>i.byteValue</a:t>
            </a:r>
            <a:r>
              <a:rPr lang="en-US" sz="1800" dirty="0"/>
              <a:t>());//-106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("short value :"+</a:t>
            </a:r>
            <a:r>
              <a:rPr lang="en-US" sz="1800" dirty="0" err="1"/>
              <a:t>i.shortValue</a:t>
            </a:r>
            <a:r>
              <a:rPr lang="en-US" sz="1800" dirty="0"/>
              <a:t>());//150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("</a:t>
            </a:r>
            <a:r>
              <a:rPr lang="en-US" sz="1800" dirty="0" err="1"/>
              <a:t>int</a:t>
            </a:r>
            <a:r>
              <a:rPr lang="en-US" sz="1800" dirty="0"/>
              <a:t> value :"+</a:t>
            </a:r>
            <a:r>
              <a:rPr lang="en-US" sz="1800" dirty="0" err="1"/>
              <a:t>i.intValue</a:t>
            </a:r>
            <a:r>
              <a:rPr lang="en-US" sz="1800" dirty="0"/>
              <a:t>());//150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("long value :"+</a:t>
            </a:r>
            <a:r>
              <a:rPr lang="en-US" sz="1800" dirty="0" err="1"/>
              <a:t>i.longValue</a:t>
            </a:r>
            <a:r>
              <a:rPr lang="en-US" sz="1800" dirty="0"/>
              <a:t>());//150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("float value :"+</a:t>
            </a:r>
            <a:r>
              <a:rPr lang="en-US" sz="1800" dirty="0" err="1"/>
              <a:t>i.floatValue</a:t>
            </a:r>
            <a:r>
              <a:rPr lang="en-US" sz="1800" dirty="0"/>
              <a:t>());//150.0 </a:t>
            </a:r>
            <a:endParaRPr lang="en-US" sz="1800" dirty="0" smtClean="0"/>
          </a:p>
          <a:p>
            <a:r>
              <a:rPr lang="en-US" sz="1800" dirty="0" err="1"/>
              <a:t>System.out.println</a:t>
            </a:r>
            <a:r>
              <a:rPr lang="en-US" sz="1800" dirty="0"/>
              <a:t>("double value :"+</a:t>
            </a:r>
            <a:r>
              <a:rPr lang="en-US" sz="1800" dirty="0" err="1"/>
              <a:t>i.doubleValue</a:t>
            </a:r>
            <a:r>
              <a:rPr lang="en-US" sz="1800" dirty="0"/>
              <a:t>());//150.0 </a:t>
            </a:r>
          </a:p>
          <a:p>
            <a:r>
              <a:rPr lang="en-US" sz="1800" dirty="0"/>
              <a:t>Character c=new Character('s'); </a:t>
            </a:r>
          </a:p>
          <a:p>
            <a:r>
              <a:rPr lang="en-US" sz="1800" dirty="0"/>
              <a:t>char </a:t>
            </a:r>
            <a:r>
              <a:rPr lang="en-US" sz="1800" dirty="0" err="1"/>
              <a:t>ch</a:t>
            </a:r>
            <a:r>
              <a:rPr lang="en-US" sz="1800" dirty="0"/>
              <a:t>=</a:t>
            </a:r>
            <a:r>
              <a:rPr lang="en-US" sz="1800" dirty="0" err="1"/>
              <a:t>c.charValue</a:t>
            </a:r>
            <a:r>
              <a:rPr lang="en-US" sz="1800" dirty="0"/>
              <a:t>();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ch</a:t>
            </a:r>
            <a:r>
              <a:rPr lang="en-US" sz="1800" dirty="0"/>
              <a:t>); </a:t>
            </a:r>
          </a:p>
          <a:p>
            <a:r>
              <a:rPr lang="en-US" sz="1800" dirty="0"/>
              <a:t>Boolean b=new Boolean(false); </a:t>
            </a:r>
          </a:p>
          <a:p>
            <a:r>
              <a:rPr lang="en-US" sz="1800" dirty="0" err="1"/>
              <a:t>boolean</a:t>
            </a:r>
            <a:r>
              <a:rPr lang="en-US" sz="1800" dirty="0"/>
              <a:t> bb=</a:t>
            </a:r>
            <a:r>
              <a:rPr lang="en-US" sz="1800" dirty="0" err="1"/>
              <a:t>b.booleanValue</a:t>
            </a:r>
            <a:r>
              <a:rPr lang="en-US" sz="1800" dirty="0"/>
              <a:t>(); 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(bb); </a:t>
            </a:r>
          </a:p>
          <a:p>
            <a:r>
              <a:rPr lang="en-US" sz="1800" dirty="0"/>
              <a:t>} </a:t>
            </a:r>
          </a:p>
          <a:p>
            <a:r>
              <a:rPr lang="en-US" sz="1800" dirty="0"/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2865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4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Autofit/>
          </a:bodyPr>
          <a:lstStyle/>
          <a:p>
            <a:r>
              <a:rPr lang="en-US" sz="2400" b="1" dirty="0" err="1"/>
              <a:t>parseXXX</a:t>
            </a:r>
            <a:r>
              <a:rPr lang="en-US" sz="2400" b="1" dirty="0"/>
              <a:t>():-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by using above method we are converting String into the corresponding primitive.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class </a:t>
            </a:r>
            <a:r>
              <a:rPr lang="en-US" sz="1600" dirty="0"/>
              <a:t>Test </a:t>
            </a:r>
          </a:p>
          <a:p>
            <a:r>
              <a:rPr lang="en-US" sz="1600" dirty="0"/>
              <a:t>{ </a:t>
            </a:r>
          </a:p>
          <a:p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</a:t>
            </a:r>
          </a:p>
          <a:p>
            <a:r>
              <a:rPr lang="en-US" sz="1600" dirty="0"/>
              <a:t>{ </a:t>
            </a:r>
          </a:p>
          <a:p>
            <a:r>
              <a:rPr lang="en-US" sz="1600" dirty="0"/>
              <a:t>String str1</a:t>
            </a:r>
            <a:r>
              <a:rPr lang="en-US" sz="1600" dirty="0" smtClean="0"/>
              <a:t>=“</a:t>
            </a:r>
            <a:r>
              <a:rPr lang="en-US" sz="1600" dirty="0" smtClean="0"/>
              <a:t>Hello</a:t>
            </a:r>
            <a:r>
              <a:rPr lang="en-US" sz="1600" dirty="0" smtClean="0"/>
              <a:t>"; </a:t>
            </a:r>
            <a:endParaRPr lang="en-US" sz="1600" dirty="0"/>
          </a:p>
          <a:p>
            <a:r>
              <a:rPr lang="en-US" sz="1600" dirty="0"/>
              <a:t>String str2="20";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(str1+str2);//1020 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a=</a:t>
            </a:r>
            <a:r>
              <a:rPr lang="en-US" sz="1600" dirty="0" err="1"/>
              <a:t>Integer.parseInt</a:t>
            </a:r>
            <a:r>
              <a:rPr lang="en-US" sz="1600" dirty="0"/>
              <a:t>(str1); </a:t>
            </a:r>
          </a:p>
          <a:p>
            <a:r>
              <a:rPr lang="en-US" sz="1600" dirty="0"/>
              <a:t>float f=</a:t>
            </a:r>
            <a:r>
              <a:rPr lang="en-US" sz="1600" dirty="0" err="1"/>
              <a:t>Float.parseFloat</a:t>
            </a:r>
            <a:r>
              <a:rPr lang="en-US" sz="1600" dirty="0"/>
              <a:t>(str2); 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a+f</a:t>
            </a:r>
            <a:r>
              <a:rPr lang="en-US" sz="1600" dirty="0"/>
              <a:t>);//30.0 </a:t>
            </a:r>
          </a:p>
          <a:p>
            <a:r>
              <a:rPr lang="en-US" sz="1600" dirty="0"/>
              <a:t>} </a:t>
            </a:r>
          </a:p>
          <a:p>
            <a:r>
              <a:rPr lang="en-US" sz="1600" dirty="0"/>
              <a:t>} </a:t>
            </a:r>
            <a:endParaRPr lang="en-US" sz="1600" dirty="0" smtClean="0"/>
          </a:p>
          <a:p>
            <a:r>
              <a:rPr lang="en-US" sz="1600" dirty="0"/>
              <a:t>Exception in thread "main" </a:t>
            </a:r>
            <a:r>
              <a:rPr lang="en-US" sz="1600" u="sng" dirty="0" err="1"/>
              <a:t>java.lang.NumberFormatException</a:t>
            </a:r>
            <a:r>
              <a:rPr lang="en-US" sz="1600" u="sng" dirty="0"/>
              <a:t>: For input string: "Hello"</a:t>
            </a:r>
          </a:p>
          <a:p>
            <a:r>
              <a:rPr lang="en-US" sz="1600" dirty="0"/>
              <a:t>at </a:t>
            </a:r>
            <a:r>
              <a:rPr lang="en-US" sz="1600" dirty="0" err="1"/>
              <a:t>java.lang.NumberFormatException.forInputString</a:t>
            </a:r>
            <a:r>
              <a:rPr lang="en-US" sz="1600" dirty="0"/>
              <a:t>(Unknown Source)</a:t>
            </a:r>
          </a:p>
          <a:p>
            <a:r>
              <a:rPr lang="en-US" sz="1600" dirty="0"/>
              <a:t>at </a:t>
            </a:r>
            <a:r>
              <a:rPr lang="en-US" sz="1600" dirty="0" err="1"/>
              <a:t>java.lang.Integer.parseInt</a:t>
            </a:r>
            <a:r>
              <a:rPr lang="en-US" sz="1600" dirty="0"/>
              <a:t>(Unknown Source)</a:t>
            </a:r>
          </a:p>
          <a:p>
            <a:r>
              <a:rPr lang="en-US" sz="1600" dirty="0"/>
              <a:t>at </a:t>
            </a:r>
            <a:r>
              <a:rPr lang="en-US" sz="1600" dirty="0" err="1"/>
              <a:t>java.lang.Integer.parseInt</a:t>
            </a:r>
            <a:r>
              <a:rPr lang="en-US" sz="1600" dirty="0"/>
              <a:t>(Unknown Source)</a:t>
            </a:r>
          </a:p>
          <a:p>
            <a:r>
              <a:rPr lang="en-US" sz="1600" dirty="0"/>
              <a:t>at </a:t>
            </a:r>
            <a:r>
              <a:rPr lang="en-US" sz="1600" dirty="0" err="1"/>
              <a:t>wrapper.Parse.main</a:t>
            </a:r>
            <a:r>
              <a:rPr lang="en-US" sz="1600" dirty="0"/>
              <a:t>(</a:t>
            </a:r>
            <a:r>
              <a:rPr lang="en-US" sz="1600" u="sng" dirty="0"/>
              <a:t>Parse.java:12)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239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8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274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toString</a:t>
            </a:r>
            <a:r>
              <a:rPr lang="en-US" b="1" dirty="0"/>
              <a:t>():- </a:t>
            </a:r>
            <a:endParaRPr lang="en-US" dirty="0"/>
          </a:p>
          <a:p>
            <a:r>
              <a:rPr lang="en-US" dirty="0"/>
              <a:t>class Object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return </a:t>
            </a:r>
            <a:r>
              <a:rPr lang="en-US" dirty="0" err="1"/>
              <a:t>getClass@hashcode</a:t>
            </a:r>
            <a:r>
              <a:rPr lang="en-US" dirty="0"/>
              <a:t>;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}; </a:t>
            </a:r>
          </a:p>
          <a:p>
            <a:r>
              <a:rPr lang="en-US" dirty="0"/>
              <a:t>class </a:t>
            </a:r>
            <a:r>
              <a:rPr lang="en-US" dirty="0" err="1"/>
              <a:t>WrapperClasses</a:t>
            </a:r>
            <a:r>
              <a:rPr lang="en-US" dirty="0"/>
              <a:t> extends Object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//overriding the </a:t>
            </a:r>
            <a:r>
              <a:rPr lang="en-US" dirty="0" err="1"/>
              <a:t>toString</a:t>
            </a:r>
            <a:r>
              <a:rPr lang="en-US" dirty="0"/>
              <a:t>() </a:t>
            </a:r>
          </a:p>
          <a:p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return the corresponding value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9868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package wrapper;</a:t>
            </a:r>
          </a:p>
          <a:p>
            <a:endParaRPr lang="en-US" dirty="0"/>
          </a:p>
          <a:p>
            <a:r>
              <a:rPr lang="en-US" b="1" dirty="0"/>
              <a:t>class Test2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ToString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r>
              <a:rPr lang="en-US" dirty="0"/>
              <a:t>Test2 t = </a:t>
            </a:r>
            <a:r>
              <a:rPr lang="en-US" b="1" dirty="0"/>
              <a:t>new Test2();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t.toString</a:t>
            </a:r>
            <a:r>
              <a:rPr lang="en-US" b="1" i="1" dirty="0"/>
              <a:t>());</a:t>
            </a:r>
          </a:p>
          <a:p>
            <a:endParaRPr lang="en-US" dirty="0"/>
          </a:p>
          <a:p>
            <a:r>
              <a:rPr lang="en-US" dirty="0"/>
              <a:t>Integer i=</a:t>
            </a:r>
            <a:r>
              <a:rPr lang="en-US" b="1" dirty="0"/>
              <a:t>new Integer(10);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i.toString</a:t>
            </a:r>
            <a:r>
              <a:rPr lang="en-US" b="1" i="1" dirty="0"/>
              <a:t>());</a:t>
            </a:r>
          </a:p>
          <a:p>
            <a:r>
              <a:rPr lang="en-US" dirty="0"/>
              <a:t>Float f=</a:t>
            </a:r>
            <a:r>
              <a:rPr lang="en-US" b="1" dirty="0"/>
              <a:t>new Float(10.7);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f.toString</a:t>
            </a:r>
            <a:r>
              <a:rPr lang="en-US" b="1" i="1" dirty="0"/>
              <a:t>());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AutoBoxing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Autoboxing</a:t>
            </a:r>
            <a:r>
              <a:rPr lang="en-US" b="1" dirty="0"/>
              <a:t> and </a:t>
            </a:r>
            <a:r>
              <a:rPr lang="en-US" b="1" dirty="0" err="1"/>
              <a:t>Autounboxing</a:t>
            </a:r>
            <a:r>
              <a:rPr lang="en-US" b="1" dirty="0"/>
              <a:t>:-(introduced in the 1.5 version) </a:t>
            </a:r>
            <a:endParaRPr lang="en-US" dirty="0"/>
          </a:p>
          <a:p>
            <a:r>
              <a:rPr lang="en-US" dirty="0"/>
              <a:t>Until 1.4 version we are not allowed to place primitive in the </a:t>
            </a:r>
            <a:r>
              <a:rPr lang="en-US" dirty="0" err="1" smtClean="0"/>
              <a:t>palce</a:t>
            </a:r>
            <a:r>
              <a:rPr lang="en-US" smtClean="0"/>
              <a:t> of </a:t>
            </a:r>
            <a:r>
              <a:rPr lang="en-US" dirty="0"/>
              <a:t>wrapper and wrapper in the place of primitive. The programmer is responsible person to do the explicit conversion primitive to the wrapper and wrapper to the primitive. </a:t>
            </a:r>
          </a:p>
          <a:p>
            <a:r>
              <a:rPr lang="en-US" b="1" dirty="0" err="1"/>
              <a:t>Autoboxing</a:t>
            </a:r>
            <a:r>
              <a:rPr lang="en-US" b="1" dirty="0"/>
              <a:t>:- </a:t>
            </a:r>
            <a:endParaRPr lang="en-US" dirty="0"/>
          </a:p>
          <a:p>
            <a:r>
              <a:rPr lang="en-US" dirty="0"/>
              <a:t>Integer i=10;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(i); </a:t>
            </a:r>
          </a:p>
          <a:p>
            <a:r>
              <a:rPr lang="en-US" dirty="0"/>
              <a:t>The above statement does not work on the 1.4 and below versions. The auto conversion of the primitive into the Wrapper object is called the </a:t>
            </a:r>
            <a:r>
              <a:rPr lang="en-US" dirty="0" err="1"/>
              <a:t>autoboxing</a:t>
            </a:r>
            <a:r>
              <a:rPr lang="en-US" dirty="0"/>
              <a:t> these conversions done by compiler at the time of compilation. </a:t>
            </a:r>
          </a:p>
          <a:p>
            <a:r>
              <a:rPr lang="en-US" b="1" dirty="0" err="1"/>
              <a:t>Autounboxing</a:t>
            </a:r>
            <a:r>
              <a:rPr lang="en-US" b="1" dirty="0"/>
              <a:t>:- 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a=new Integer(100); </a:t>
            </a:r>
          </a:p>
          <a:p>
            <a:r>
              <a:rPr lang="en-US" dirty="0" err="1"/>
              <a:t>System.out.println</a:t>
            </a:r>
            <a:r>
              <a:rPr lang="en-US" dirty="0"/>
              <a:t>(a); </a:t>
            </a:r>
          </a:p>
          <a:p>
            <a:r>
              <a:rPr lang="en-US" dirty="0"/>
              <a:t>The auto conversion of the wrapper object to the primitive value is called </a:t>
            </a:r>
            <a:r>
              <a:rPr lang="en-US" dirty="0" err="1"/>
              <a:t>autounboxing</a:t>
            </a:r>
            <a:r>
              <a:rPr lang="en-US" dirty="0"/>
              <a:t> and these conversions are done by compiler at the time of compilation. </a:t>
            </a:r>
          </a:p>
        </p:txBody>
      </p:sp>
    </p:spTree>
    <p:extLst>
      <p:ext uri="{BB962C8B-B14F-4D97-AF65-F5344CB8AC3E}">
        <p14:creationId xmlns:p14="http://schemas.microsoft.com/office/powerpoint/2010/main" val="4662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AutoBoxing</a:t>
            </a:r>
            <a:r>
              <a:rPr lang="en-US" dirty="0" smtClean="0"/>
              <a:t> and unboxing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Automatic </a:t>
            </a:r>
            <a:r>
              <a:rPr lang="en-US" b="1" dirty="0"/>
              <a:t>conversion of the primitive to wrapper and wrapper to the primitive:- 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sz="2800" b="1" dirty="0" smtClean="0"/>
              <a:t>What happens if a string like hello is passed to </a:t>
            </a:r>
            <a:r>
              <a:rPr lang="en-US" sz="2800" b="1" dirty="0" err="1" smtClean="0"/>
              <a:t>parseInt</a:t>
            </a:r>
            <a:r>
              <a:rPr lang="en-US" sz="2800" b="1" dirty="0" smtClean="0"/>
              <a:t>() method?</a:t>
            </a:r>
          </a:p>
          <a:p>
            <a:r>
              <a:rPr lang="en-US" sz="2800" b="1" dirty="0" smtClean="0"/>
              <a:t>So, passing “Hello” an exception called </a:t>
            </a:r>
            <a:r>
              <a:rPr lang="en-US" sz="2800" b="1" dirty="0" err="1" smtClean="0"/>
              <a:t>NumberFormatException</a:t>
            </a:r>
            <a:r>
              <a:rPr lang="en-US" sz="2800" b="1" dirty="0" smtClean="0"/>
              <a:t> occurs since the </a:t>
            </a:r>
            <a:r>
              <a:rPr lang="en-US" sz="2800" b="1" dirty="0" err="1" smtClean="0"/>
              <a:t>parseInt</a:t>
            </a:r>
            <a:r>
              <a:rPr lang="en-US" sz="2800" b="1" dirty="0" smtClean="0"/>
              <a:t>() method cannot convert the given string “Hello” into an </a:t>
            </a:r>
            <a:r>
              <a:rPr lang="en-US" sz="2800" b="1" dirty="0" err="1" smtClean="0"/>
              <a:t>interger</a:t>
            </a:r>
            <a:r>
              <a:rPr lang="en-US" sz="2800" b="1" dirty="0" smtClean="0"/>
              <a:t> value.</a:t>
            </a:r>
            <a:endParaRPr lang="en-US" sz="2800" dirty="0" smtClean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67532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1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 :- </a:t>
            </a:r>
          </a:p>
          <a:p>
            <a:r>
              <a:rPr lang="en-US" dirty="0"/>
              <a:t>class Test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static Integer i=10;//i is wrapper object </a:t>
            </a:r>
          </a:p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j;//j is primitive variable </a:t>
            </a:r>
          </a:p>
          <a:p>
            <a:r>
              <a:rPr lang="en-US" dirty="0"/>
              <a:t>static void print(</a:t>
            </a:r>
            <a:r>
              <a:rPr lang="en-US" dirty="0" err="1"/>
              <a:t>int</a:t>
            </a:r>
            <a:r>
              <a:rPr lang="en-US" dirty="0"/>
              <a:t> i)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j=i; </a:t>
            </a:r>
          </a:p>
          <a:p>
            <a:r>
              <a:rPr lang="en-US" dirty="0" err="1"/>
              <a:t>System.out.println</a:t>
            </a:r>
            <a:r>
              <a:rPr lang="en-US" dirty="0"/>
              <a:t>(j);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print(i); </a:t>
            </a:r>
          </a:p>
          <a:p>
            <a:r>
              <a:rPr lang="en-US" dirty="0" err="1"/>
              <a:t>System.out.println</a:t>
            </a:r>
            <a:r>
              <a:rPr lang="en-US" dirty="0"/>
              <a:t>(j);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16684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see many applications on the internet that receive data from one user and send it to the server.</a:t>
            </a:r>
          </a:p>
          <a:p>
            <a:r>
              <a:rPr lang="en-US" dirty="0" smtClean="0"/>
              <a:t>For example in business application. We type our details like name, credit card number, address etc. and send them to the server.</a:t>
            </a:r>
          </a:p>
          <a:p>
            <a:r>
              <a:rPr lang="en-US" dirty="0" smtClean="0"/>
              <a:t>The server expects the data in the form of objects and hence we supposed to send objects.</a:t>
            </a:r>
          </a:p>
          <a:p>
            <a:r>
              <a:rPr lang="en-US" dirty="0" smtClean="0"/>
              <a:t>In our data, name is String type object, but the credit card number is just an </a:t>
            </a:r>
            <a:r>
              <a:rPr lang="en-US" dirty="0" err="1" smtClean="0"/>
              <a:t>int</a:t>
            </a:r>
            <a:r>
              <a:rPr lang="en-US" dirty="0" smtClean="0"/>
              <a:t> type value which is not an object.</a:t>
            </a:r>
          </a:p>
          <a:p>
            <a:r>
              <a:rPr lang="en-US" dirty="0" smtClean="0"/>
              <a:t>The primitive data type should also be converted into an object and then send to server.</a:t>
            </a:r>
          </a:p>
          <a:p>
            <a:r>
              <a:rPr lang="en-US" dirty="0" smtClean="0"/>
              <a:t>To do this we need a wrapper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dirty="0" smtClean="0"/>
              <a:t>A wrapper class contains a field where it stores the primitive data type. </a:t>
            </a:r>
          </a:p>
          <a:p>
            <a:r>
              <a:rPr lang="en-US" dirty="0" smtClean="0"/>
              <a:t>When we create an object to a wrapper class, it carries the primitive data type with it and hence the object can be sent o the server.</a:t>
            </a:r>
          </a:p>
          <a:p>
            <a:r>
              <a:rPr lang="en-US" dirty="0" smtClean="0"/>
              <a:t>Another reason is ,in java collection classes are defined in </a:t>
            </a:r>
            <a:r>
              <a:rPr lang="en-US" dirty="0" err="1" smtClean="0"/>
              <a:t>java.util</a:t>
            </a:r>
            <a:r>
              <a:rPr lang="en-US" dirty="0" smtClean="0"/>
              <a:t> package which handles only objects, not the primitives. </a:t>
            </a:r>
          </a:p>
          <a:p>
            <a:r>
              <a:rPr lang="en-US" dirty="0" smtClean="0"/>
              <a:t>Hence if we want to use collection classes on primitives, we should convert them into objects. So we need wrapper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Wrapper class.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 wrapper class is a class whose object wraps or contains a primitive data type.</a:t>
            </a:r>
          </a:p>
          <a:p>
            <a:r>
              <a:rPr lang="en-US" dirty="0" smtClean="0"/>
              <a:t>When we create an object to a wrapper class, it contains a field and in this field, we can store a primitive data type.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03557"/>
            <a:ext cx="28479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5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wrapper classes?</a:t>
            </a:r>
          </a:p>
          <a:p>
            <a:r>
              <a:rPr lang="en-US" dirty="0" smtClean="0"/>
              <a:t>They convert primitive data types into objects and this is needed on internet to communicate between two applications.</a:t>
            </a:r>
          </a:p>
          <a:p>
            <a:r>
              <a:rPr lang="en-US" dirty="0" smtClean="0"/>
              <a:t>The classes in </a:t>
            </a:r>
            <a:r>
              <a:rPr lang="en-US" dirty="0" err="1" smtClean="0"/>
              <a:t>java.util</a:t>
            </a:r>
            <a:r>
              <a:rPr lang="en-US" dirty="0" smtClean="0"/>
              <a:t> package handle only objects and hence wrapper classes help in this case also.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We are having 8 primitive data types hence sun peoples are providing 8 wrapper classes. </a:t>
            </a:r>
          </a:p>
          <a:p>
            <a:pPr lvl="0"/>
            <a:r>
              <a:rPr lang="en-US" dirty="0"/>
              <a:t> </a:t>
            </a:r>
          </a:p>
          <a:p>
            <a:pPr lvl="0"/>
            <a:r>
              <a:rPr lang="en-US" b="1" dirty="0" smtClean="0"/>
              <a:t>Data </a:t>
            </a:r>
            <a:r>
              <a:rPr lang="en-US" b="1" dirty="0"/>
              <a:t>types and corresponding wrapper classes:- </a:t>
            </a:r>
            <a:endParaRPr lang="en-US" dirty="0"/>
          </a:p>
          <a:p>
            <a:pPr lvl="0"/>
            <a:r>
              <a:rPr lang="en-US" dirty="0"/>
              <a:t>byte </a:t>
            </a:r>
            <a:r>
              <a:rPr lang="en-US" dirty="0" smtClean="0"/>
              <a:t>-----	   Byte </a:t>
            </a:r>
            <a:endParaRPr lang="en-US" dirty="0"/>
          </a:p>
          <a:p>
            <a:pPr lvl="0"/>
            <a:r>
              <a:rPr lang="en-US" dirty="0"/>
              <a:t>short </a:t>
            </a:r>
            <a:r>
              <a:rPr lang="en-US" dirty="0" smtClean="0"/>
              <a:t>-----	   Short </a:t>
            </a:r>
            <a:endParaRPr lang="en-US" dirty="0"/>
          </a:p>
          <a:p>
            <a:pPr lvl="0"/>
            <a:r>
              <a:rPr lang="en-US" dirty="0" err="1"/>
              <a:t>int</a:t>
            </a:r>
            <a:r>
              <a:rPr lang="en-US" dirty="0"/>
              <a:t> ----- </a:t>
            </a:r>
            <a:r>
              <a:rPr lang="en-US" dirty="0" smtClean="0"/>
              <a:t>	    Integer </a:t>
            </a:r>
            <a:endParaRPr lang="en-US" dirty="0"/>
          </a:p>
          <a:p>
            <a:pPr lvl="0"/>
            <a:r>
              <a:rPr lang="en-US" dirty="0"/>
              <a:t>long ----- </a:t>
            </a:r>
            <a:r>
              <a:rPr lang="en-US" dirty="0" smtClean="0"/>
              <a:t>	    Long </a:t>
            </a:r>
            <a:endParaRPr lang="en-US" dirty="0"/>
          </a:p>
          <a:p>
            <a:pPr lvl="0"/>
            <a:r>
              <a:rPr lang="en-US" dirty="0"/>
              <a:t>float </a:t>
            </a:r>
            <a:r>
              <a:rPr lang="en-US" dirty="0" smtClean="0"/>
              <a:t>-----       </a:t>
            </a:r>
            <a:r>
              <a:rPr lang="en-US" dirty="0"/>
              <a:t>Float </a:t>
            </a:r>
          </a:p>
          <a:p>
            <a:pPr lvl="0"/>
            <a:r>
              <a:rPr lang="en-US" dirty="0"/>
              <a:t>double ----- </a:t>
            </a:r>
            <a:r>
              <a:rPr lang="en-US" dirty="0" smtClean="0"/>
              <a:t>  Double </a:t>
            </a:r>
            <a:endParaRPr lang="en-US" dirty="0"/>
          </a:p>
          <a:p>
            <a:pPr lvl="0"/>
            <a:r>
              <a:rPr lang="en-US" dirty="0" err="1"/>
              <a:t>boolean</a:t>
            </a:r>
            <a:r>
              <a:rPr lang="en-US" dirty="0"/>
              <a:t> ----- Boolean </a:t>
            </a:r>
          </a:p>
          <a:p>
            <a:pPr lvl="0"/>
            <a:r>
              <a:rPr lang="en-US" dirty="0"/>
              <a:t>char ------ Character </a:t>
            </a:r>
          </a:p>
          <a:p>
            <a:pPr lvl="0"/>
            <a:endParaRPr lang="en-US" dirty="0"/>
          </a:p>
          <a:p>
            <a:pPr lvl="0"/>
            <a:r>
              <a:rPr lang="en-US" dirty="0" err="1" smtClean="0"/>
              <a:t>Byte,Short,Integer,Long,Float,Double</a:t>
            </a:r>
            <a:r>
              <a:rPr lang="en-US" dirty="0" smtClean="0"/>
              <a:t> </a:t>
            </a:r>
            <a:r>
              <a:rPr lang="en-US" dirty="0"/>
              <a:t>these are child classes of Number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Constructors of wrapper classes:- </a:t>
            </a:r>
            <a:endParaRPr lang="en-US" sz="2400" dirty="0"/>
          </a:p>
          <a:p>
            <a:pPr lvl="0"/>
            <a:r>
              <a:rPr lang="en-US" sz="2400" dirty="0"/>
              <a:t>All most all wrapper classes contain two constructors:- </a:t>
            </a:r>
          </a:p>
          <a:p>
            <a:pPr lvl="0"/>
            <a:r>
              <a:rPr lang="en-US" sz="2400" dirty="0"/>
              <a:t>1. Integer i=new Integer(10); </a:t>
            </a:r>
          </a:p>
          <a:p>
            <a:pPr lvl="0"/>
            <a:r>
              <a:rPr lang="en-US" sz="2400" dirty="0"/>
              <a:t>2. Integer i=new Integer(“10”); </a:t>
            </a:r>
            <a:endParaRPr lang="en-US" sz="2400" dirty="0" smtClean="0"/>
          </a:p>
          <a:p>
            <a:pPr lvl="0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00082"/>
              </p:ext>
            </p:extLst>
          </p:nvPr>
        </p:nvGraphicFramePr>
        <p:xfrm>
          <a:off x="685800" y="2362200"/>
          <a:ext cx="7848600" cy="2442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4797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Primitives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Wrapper classes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Following constructor arguments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1962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byte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short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float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double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char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Boolean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Byte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Long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Float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Character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Boolean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Byte or String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Short or String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or String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 or String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Float or double or String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double or String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Char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Boolean or String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6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Number class is an abstract class and whose sub classes are Byte, Short,..</a:t>
            </a:r>
            <a:r>
              <a:rPr lang="en-US" sz="2400" dirty="0" err="1" smtClean="0"/>
              <a:t>etc</a:t>
            </a:r>
            <a:r>
              <a:rPr lang="en-US" sz="2400" dirty="0" smtClean="0"/>
              <a:t>. so methods of Number class are commonly available in all these sub classes.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byte </a:t>
            </a:r>
            <a:r>
              <a:rPr lang="en-US" sz="2400" dirty="0" err="1">
                <a:hlinkClick r:id="rId2"/>
              </a:rPr>
              <a:t>byteValue</a:t>
            </a:r>
            <a:r>
              <a:rPr lang="en-US" sz="2400" dirty="0" smtClean="0">
                <a:hlinkClick r:id="rId2"/>
              </a:rPr>
              <a:t>()</a:t>
            </a:r>
            <a:r>
              <a:rPr lang="en-US" sz="2400" dirty="0" smtClean="0"/>
              <a:t>- converts calling object into byte value.</a:t>
            </a:r>
          </a:p>
          <a:p>
            <a:pPr marL="0" indent="0">
              <a:buNone/>
            </a:pPr>
            <a:r>
              <a:rPr lang="en-US" sz="2400" dirty="0" smtClean="0"/>
              <a:t>double </a:t>
            </a:r>
            <a:r>
              <a:rPr lang="en-US" sz="2400" dirty="0" err="1" smtClean="0"/>
              <a:t>doubleValue</a:t>
            </a:r>
            <a:r>
              <a:rPr lang="en-US" sz="2400" dirty="0" smtClean="0"/>
              <a:t>()- </a:t>
            </a:r>
            <a:r>
              <a:rPr lang="en-US" sz="2400" dirty="0" err="1" smtClean="0"/>
              <a:t>convets</a:t>
            </a:r>
            <a:r>
              <a:rPr lang="en-US" sz="2400" dirty="0" smtClean="0"/>
              <a:t> calling object into double value.</a:t>
            </a:r>
          </a:p>
          <a:p>
            <a:pPr marL="0" indent="0">
              <a:buNone/>
            </a:pPr>
            <a:r>
              <a:rPr lang="en-US" sz="2400" dirty="0" smtClean="0"/>
              <a:t>Long </a:t>
            </a:r>
            <a:r>
              <a:rPr lang="en-US" sz="2400" dirty="0" err="1" smtClean="0"/>
              <a:t>longValue</a:t>
            </a:r>
            <a:r>
              <a:rPr lang="en-US" sz="2400" dirty="0" smtClean="0"/>
              <a:t>()-converts into long value.</a:t>
            </a:r>
          </a:p>
          <a:p>
            <a:pPr marL="0" indent="0">
              <a:buNone/>
            </a:pPr>
            <a:r>
              <a:rPr lang="en-US" sz="2400" smtClean="0">
                <a:hlinkClick r:id="rId3"/>
              </a:rPr>
              <a:t>https://www.tutorialspoint.com/java/lang/java_lang_number.htm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8001000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2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/>
              <a:t>The Character class of the </a:t>
            </a:r>
            <a:r>
              <a:rPr lang="en-US" sz="2000" dirty="0" err="1"/>
              <a:t>java.lang</a:t>
            </a:r>
            <a:r>
              <a:rPr lang="en-US" sz="2000" dirty="0"/>
              <a:t> package wraps a value of the primitive </a:t>
            </a:r>
            <a:r>
              <a:rPr lang="en-US" sz="2000" dirty="0" err="1"/>
              <a:t>datatype</a:t>
            </a:r>
            <a:r>
              <a:rPr lang="en-US" sz="2000" dirty="0"/>
              <a:t> char. It offers a number of useful class (i.e., static) methods for manipulating characters. You can create a Character object with the Character constructor.</a:t>
            </a:r>
          </a:p>
          <a:p>
            <a:endParaRPr lang="en-US" sz="2000" dirty="0"/>
          </a:p>
          <a:p>
            <a:r>
              <a:rPr lang="en-US" sz="2000" dirty="0"/>
              <a:t>Character </a:t>
            </a:r>
            <a:r>
              <a:rPr lang="en-US" sz="2000" dirty="0" err="1"/>
              <a:t>ch</a:t>
            </a:r>
            <a:r>
              <a:rPr lang="en-US" sz="2000" dirty="0"/>
              <a:t> = new Character('a');</a:t>
            </a:r>
          </a:p>
          <a:p>
            <a:r>
              <a:rPr lang="en-US" sz="2000" dirty="0"/>
              <a:t>Following are the notable methods of the Character class.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64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1122</Words>
  <Application>Microsoft Office PowerPoint</Application>
  <PresentationFormat>On-screen Show (4:3)</PresentationFormat>
  <Paragraphs>219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Wrapper classes</vt:lpstr>
      <vt:lpstr> </vt:lpstr>
      <vt:lpstr> </vt:lpstr>
      <vt:lpstr> Wrapper class. </vt:lpstr>
      <vt:lpstr>Interview questions</vt:lpstr>
      <vt:lpstr> </vt:lpstr>
      <vt:lpstr> </vt:lpstr>
      <vt:lpstr>PowerPoint Presentation</vt:lpstr>
      <vt:lpstr>Character class methods</vt:lpstr>
      <vt:lpstr>methods</vt:lpstr>
      <vt:lpstr>Utility methods</vt:lpstr>
      <vt:lpstr>Example on valueOf()</vt:lpstr>
      <vt:lpstr>XxxValue():-  by using XXXValue() method we are converting wrapper objects into the corresponding primitive values. </vt:lpstr>
      <vt:lpstr>parseXXX():-  by using above method we are converting String into the corresponding primitive. </vt:lpstr>
      <vt:lpstr> </vt:lpstr>
      <vt:lpstr>Example</vt:lpstr>
      <vt:lpstr>AutoBoxing</vt:lpstr>
      <vt:lpstr>AutoBoxing and unboxing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Wrapper classes</dc:title>
  <dc:creator>Welcome</dc:creator>
  <cp:lastModifiedBy>Welcome</cp:lastModifiedBy>
  <cp:revision>27</cp:revision>
  <dcterms:created xsi:type="dcterms:W3CDTF">2020-06-10T13:35:44Z</dcterms:created>
  <dcterms:modified xsi:type="dcterms:W3CDTF">2020-06-15T03:35:13Z</dcterms:modified>
</cp:coreProperties>
</file>