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Canva Sans" panose="020B0604020202020204" charset="0"/>
      <p:regular r:id="rId16"/>
    </p:embeddedFont>
    <p:embeddedFont>
      <p:font typeface="Canva Sans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62015" y="2770344"/>
            <a:ext cx="14649585" cy="18163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862"/>
              </a:lnSpc>
            </a:pPr>
            <a:r>
              <a:rPr lang="en-US" sz="10615" b="1" dirty="0">
                <a:solidFill>
                  <a:srgbClr val="C1476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Analysis Process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81000" y="4991100"/>
            <a:ext cx="16959622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FF914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Startup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67994" y="569434"/>
            <a:ext cx="521412" cy="521412"/>
          </a:xfrm>
          <a:custGeom>
            <a:avLst/>
            <a:gdLst/>
            <a:ahLst/>
            <a:cxnLst/>
            <a:rect l="l" t="t" r="r" b="b"/>
            <a:pathLst>
              <a:path w="521412" h="521412">
                <a:moveTo>
                  <a:pt x="0" y="0"/>
                </a:moveTo>
                <a:lnTo>
                  <a:pt x="521412" y="0"/>
                </a:lnTo>
                <a:lnTo>
                  <a:pt x="521412" y="521412"/>
                </a:lnTo>
                <a:lnTo>
                  <a:pt x="0" y="5214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1555515"/>
            <a:ext cx="9144000" cy="6915150"/>
          </a:xfrm>
          <a:custGeom>
            <a:avLst/>
            <a:gdLst/>
            <a:ahLst/>
            <a:cxnLst/>
            <a:rect l="l" t="t" r="r" b="b"/>
            <a:pathLst>
              <a:path w="9144000" h="6915150">
                <a:moveTo>
                  <a:pt x="0" y="0"/>
                </a:moveTo>
                <a:lnTo>
                  <a:pt x="9144000" y="0"/>
                </a:lnTo>
                <a:lnTo>
                  <a:pt x="9144000" y="6915150"/>
                </a:lnTo>
                <a:lnTo>
                  <a:pt x="0" y="69151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144000" y="2227655"/>
            <a:ext cx="9144000" cy="5688620"/>
          </a:xfrm>
          <a:custGeom>
            <a:avLst/>
            <a:gdLst/>
            <a:ahLst/>
            <a:cxnLst/>
            <a:rect l="l" t="t" r="r" b="b"/>
            <a:pathLst>
              <a:path w="9144000" h="5688620">
                <a:moveTo>
                  <a:pt x="0" y="0"/>
                </a:moveTo>
                <a:lnTo>
                  <a:pt x="9144000" y="0"/>
                </a:lnTo>
                <a:lnTo>
                  <a:pt x="9144000" y="5688621"/>
                </a:lnTo>
                <a:lnTo>
                  <a:pt x="0" y="568862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097" r="-1097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488643" y="336378"/>
            <a:ext cx="15770657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 b="1">
                <a:solidFill>
                  <a:srgbClr val="CB6CE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Wireframing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13527" y="2644248"/>
            <a:ext cx="6625470" cy="4017703"/>
          </a:xfrm>
          <a:custGeom>
            <a:avLst/>
            <a:gdLst/>
            <a:ahLst/>
            <a:cxnLst/>
            <a:rect l="l" t="t" r="r" b="b"/>
            <a:pathLst>
              <a:path w="6625470" h="4017703">
                <a:moveTo>
                  <a:pt x="0" y="0"/>
                </a:moveTo>
                <a:lnTo>
                  <a:pt x="6625470" y="0"/>
                </a:lnTo>
                <a:lnTo>
                  <a:pt x="6625470" y="4017703"/>
                </a:lnTo>
                <a:lnTo>
                  <a:pt x="0" y="40177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08" r="-290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073419" y="2644248"/>
            <a:ext cx="6540725" cy="4017703"/>
          </a:xfrm>
          <a:custGeom>
            <a:avLst/>
            <a:gdLst/>
            <a:ahLst/>
            <a:cxnLst/>
            <a:rect l="l" t="t" r="r" b="b"/>
            <a:pathLst>
              <a:path w="6540725" h="4017703">
                <a:moveTo>
                  <a:pt x="0" y="0"/>
                </a:moveTo>
                <a:lnTo>
                  <a:pt x="6540725" y="0"/>
                </a:lnTo>
                <a:lnTo>
                  <a:pt x="6540725" y="4017703"/>
                </a:lnTo>
                <a:lnTo>
                  <a:pt x="0" y="40177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3941" b="-6936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714636" y="544513"/>
            <a:ext cx="9015395" cy="8636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 dirty="0">
                <a:solidFill>
                  <a:srgbClr val="C1476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Insights from dashboard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13527" y="1720958"/>
            <a:ext cx="662297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Total Enrollment Status by Year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144000" y="1701908"/>
            <a:ext cx="811530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Total Opportunity by Cohort Code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85278" y="6757251"/>
            <a:ext cx="9015396" cy="3124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51025" lvl="1" indent="-275513" algn="l">
              <a:lnSpc>
                <a:spcPts val="3573"/>
              </a:lnSpc>
              <a:buFont typeface="Arial"/>
              <a:buChar char="•"/>
            </a:pPr>
            <a:r>
              <a:rPr lang="en-US" sz="255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Tracks Growth: Highlights year-on-year program expansion, signaling platform scalability and market reach.</a:t>
            </a:r>
          </a:p>
          <a:p>
            <a:pPr marL="551025" lvl="1" indent="-275513" algn="l">
              <a:lnSpc>
                <a:spcPts val="3573"/>
              </a:lnSpc>
              <a:buFont typeface="Arial"/>
              <a:buChar char="•"/>
            </a:pPr>
            <a:r>
              <a:rPr lang="en-US" sz="255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Informs Strategy: Supports data-driven decisions for marketing, budgeting, and resource allocation based on historical enrollment patterns.</a:t>
            </a:r>
          </a:p>
          <a:p>
            <a:pPr algn="l">
              <a:lnSpc>
                <a:spcPts val="3573"/>
              </a:lnSpc>
            </a:pPr>
            <a:endParaRPr lang="en-US" sz="2552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073419" y="7162614"/>
            <a:ext cx="7185881" cy="2668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51024" lvl="1" indent="-275512" algn="l">
              <a:lnSpc>
                <a:spcPts val="3573"/>
              </a:lnSpc>
              <a:buFont typeface="Arial"/>
              <a:buChar char="•"/>
            </a:pPr>
            <a:r>
              <a:rPr lang="en-US" sz="255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Immediate visual hierarchy, allowing stakeholders to identify trends at a glance</a:t>
            </a:r>
          </a:p>
          <a:p>
            <a:pPr marL="551024" lvl="1" indent="-275512" algn="l">
              <a:lnSpc>
                <a:spcPts val="3573"/>
              </a:lnSpc>
              <a:buFont typeface="Arial"/>
              <a:buChar char="•"/>
            </a:pPr>
            <a:r>
              <a:rPr lang="en-US" sz="255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Easy comparison across cohorts, highlights patterns in cohort engagement and opportunity availability.</a:t>
            </a:r>
          </a:p>
          <a:p>
            <a:pPr marL="551024" lvl="1" indent="-275512" algn="l">
              <a:lnSpc>
                <a:spcPts val="3573"/>
              </a:lnSpc>
              <a:buFont typeface="Arial"/>
              <a:buChar char="•"/>
            </a:pPr>
            <a:r>
              <a:rPr lang="en-US" sz="255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Decision making for resource allocation </a:t>
            </a:r>
          </a:p>
        </p:txBody>
      </p:sp>
      <p:sp>
        <p:nvSpPr>
          <p:cNvPr id="9" name="Freeform 9"/>
          <p:cNvSpPr/>
          <p:nvPr/>
        </p:nvSpPr>
        <p:spPr>
          <a:xfrm>
            <a:off x="4003600" y="886701"/>
            <a:ext cx="521412" cy="521412"/>
          </a:xfrm>
          <a:custGeom>
            <a:avLst/>
            <a:gdLst/>
            <a:ahLst/>
            <a:cxnLst/>
            <a:rect l="l" t="t" r="r" b="b"/>
            <a:pathLst>
              <a:path w="521412" h="521412">
                <a:moveTo>
                  <a:pt x="0" y="0"/>
                </a:moveTo>
                <a:lnTo>
                  <a:pt x="521412" y="0"/>
                </a:lnTo>
                <a:lnTo>
                  <a:pt x="521412" y="521411"/>
                </a:lnTo>
                <a:lnTo>
                  <a:pt x="0" y="5214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48661" y="2246716"/>
            <a:ext cx="6786202" cy="3898940"/>
          </a:xfrm>
          <a:custGeom>
            <a:avLst/>
            <a:gdLst/>
            <a:ahLst/>
            <a:cxnLst/>
            <a:rect l="l" t="t" r="r" b="b"/>
            <a:pathLst>
              <a:path w="6786202" h="3898940">
                <a:moveTo>
                  <a:pt x="0" y="0"/>
                </a:moveTo>
                <a:lnTo>
                  <a:pt x="6786202" y="0"/>
                </a:lnTo>
                <a:lnTo>
                  <a:pt x="6786202" y="3898940"/>
                </a:lnTo>
                <a:lnTo>
                  <a:pt x="0" y="38989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934738" y="1332502"/>
            <a:ext cx="761404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Total Amount Spent by Cohort Code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6431855"/>
            <a:ext cx="12425236" cy="1773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51024" lvl="1" indent="-275512" algn="l">
              <a:lnSpc>
                <a:spcPts val="3573"/>
              </a:lnSpc>
              <a:buFont typeface="Arial"/>
              <a:buChar char="•"/>
            </a:pPr>
            <a:r>
              <a:rPr lang="en-US" sz="255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Immediate snapshot of which cohort has the highest or lowest spending.</a:t>
            </a:r>
          </a:p>
          <a:p>
            <a:pPr marL="551024" lvl="1" indent="-275512" algn="l">
              <a:lnSpc>
                <a:spcPts val="3573"/>
              </a:lnSpc>
              <a:buFont typeface="Arial"/>
              <a:buChar char="•"/>
            </a:pPr>
            <a:r>
              <a:rPr lang="en-US" sz="255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Program administrators can assess whether funds are distributed efficiently.</a:t>
            </a:r>
          </a:p>
          <a:p>
            <a:pPr marL="551024" lvl="1" indent="-275512" algn="l">
              <a:lnSpc>
                <a:spcPts val="3573"/>
              </a:lnSpc>
              <a:buFont typeface="Arial"/>
              <a:buChar char="•"/>
            </a:pPr>
            <a:r>
              <a:rPr lang="en-US" sz="255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Helps stakeholders quickly grasp spending trends.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416956"/>
            <a:ext cx="620860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BF6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Recommendations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1870714"/>
            <a:ext cx="15722914" cy="6349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9289" lvl="1" indent="-334645" algn="l">
              <a:lnSpc>
                <a:spcPts val="4649"/>
              </a:lnSpc>
              <a:buFont typeface="Arial"/>
              <a:buChar char="•"/>
            </a:pPr>
            <a:r>
              <a:rPr lang="en-US" sz="30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Improve Resource Allocation:</a:t>
            </a:r>
            <a:r>
              <a:rPr lang="en-US" sz="30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l">
              <a:lnSpc>
                <a:spcPts val="4649"/>
              </a:lnSpc>
            </a:pPr>
            <a:r>
              <a:rPr lang="en-US" sz="30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Assess underrepresented cohorts and redistribute resources effectively.</a:t>
            </a:r>
          </a:p>
          <a:p>
            <a:pPr algn="l">
              <a:lnSpc>
                <a:spcPts val="4649"/>
              </a:lnSpc>
            </a:pPr>
            <a:endParaRPr lang="en-US" sz="30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669289" lvl="1" indent="-334645" algn="l">
              <a:lnSpc>
                <a:spcPts val="4649"/>
              </a:lnSpc>
              <a:buFont typeface="Arial"/>
              <a:buChar char="•"/>
            </a:pPr>
            <a:r>
              <a:rPr lang="en-US" sz="30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Enhance Decision-Making with Trend Analysis:</a:t>
            </a:r>
            <a:r>
              <a:rPr lang="en-US" sz="30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l">
              <a:lnSpc>
                <a:spcPts val="4649"/>
              </a:lnSpc>
            </a:pPr>
            <a:r>
              <a:rPr lang="en-US" sz="30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Use historical enrollment trends to optimize program scaling and outreach.</a:t>
            </a:r>
          </a:p>
          <a:p>
            <a:pPr algn="l">
              <a:lnSpc>
                <a:spcPts val="4649"/>
              </a:lnSpc>
            </a:pPr>
            <a:endParaRPr lang="en-US" sz="30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669289" lvl="1" indent="-334645" algn="l">
              <a:lnSpc>
                <a:spcPts val="4649"/>
              </a:lnSpc>
              <a:buFont typeface="Arial"/>
              <a:buChar char="•"/>
            </a:pPr>
            <a:r>
              <a:rPr lang="en-US" sz="30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Optimize Data Visualization for Accessibility:</a:t>
            </a:r>
            <a:r>
              <a:rPr lang="en-US" sz="30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l">
              <a:lnSpc>
                <a:spcPts val="4649"/>
              </a:lnSpc>
            </a:pPr>
            <a:r>
              <a:rPr lang="en-US" sz="30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Develop interactive dashboards and refine visual clarity for better insights.</a:t>
            </a:r>
          </a:p>
          <a:p>
            <a:pPr algn="l">
              <a:lnSpc>
                <a:spcPts val="4649"/>
              </a:lnSpc>
            </a:pPr>
            <a:endParaRPr lang="en-US" sz="30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669289" lvl="1" indent="-334645" algn="l">
              <a:lnSpc>
                <a:spcPts val="4649"/>
              </a:lnSpc>
              <a:buFont typeface="Arial"/>
              <a:buChar char="•"/>
            </a:pPr>
            <a:r>
              <a:rPr lang="en-US" sz="30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Strengthen Communication &amp; Reporting:</a:t>
            </a:r>
            <a:r>
              <a:rPr lang="en-US" sz="30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l">
              <a:lnSpc>
                <a:spcPts val="4649"/>
              </a:lnSpc>
            </a:pPr>
            <a:r>
              <a:rPr lang="en-US" sz="30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Use storytelling techniques and create regular reports for leadership teams.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98529" y="3390900"/>
            <a:ext cx="8490942" cy="22221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8221"/>
              </a:lnSpc>
            </a:pPr>
            <a:r>
              <a:rPr lang="en-US" sz="13015" b="1" dirty="0">
                <a:solidFill>
                  <a:srgbClr val="C1476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265264" y="159703"/>
            <a:ext cx="10060335" cy="14604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900"/>
              </a:lnSpc>
            </a:pPr>
            <a:r>
              <a:rPr lang="en-US" sz="8500" b="1" dirty="0">
                <a:solidFill>
                  <a:srgbClr val="128C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Team Introduction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484562"/>
            <a:ext cx="16760902" cy="3692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 </a:t>
            </a:r>
            <a:r>
              <a:rPr lang="en-US" sz="35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Urwa Maqsood </a:t>
            </a:r>
            <a:r>
              <a:rPr lang="en-US" sz="35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— Team Lead (</a:t>
            </a:r>
            <a:r>
              <a:rPr lang="en-US" sz="3500" u="sng" dirty="0">
                <a:solidFill>
                  <a:srgbClr val="4D6CCE"/>
                </a:solidFill>
                <a:latin typeface="Canva Sans"/>
                <a:ea typeface="Canva Sans"/>
                <a:cs typeface="Canva Sans"/>
                <a:sym typeface="Canva Sans"/>
              </a:rPr>
              <a:t>urwa22maqsood.apsaican@gmail.com</a:t>
            </a:r>
            <a:r>
              <a:rPr lang="en-US" sz="35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)</a:t>
            </a:r>
          </a:p>
          <a:p>
            <a:pPr algn="l">
              <a:lnSpc>
                <a:spcPts val="4900"/>
              </a:lnSpc>
            </a:pPr>
            <a:r>
              <a:rPr lang="en-US" sz="35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 </a:t>
            </a:r>
            <a:r>
              <a:rPr lang="en-US" sz="35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Karthikeya Buddula</a:t>
            </a:r>
            <a:r>
              <a:rPr lang="en-US" sz="35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— Project Manager (</a:t>
            </a:r>
            <a:r>
              <a:rPr lang="en-US" sz="3500" u="sng" dirty="0">
                <a:solidFill>
                  <a:srgbClr val="4D6CCE"/>
                </a:solidFill>
                <a:latin typeface="Canva Sans"/>
                <a:ea typeface="Canva Sans"/>
                <a:cs typeface="Canva Sans"/>
                <a:sym typeface="Canva Sans"/>
              </a:rPr>
              <a:t>karthikeyabuddula1359@gmail.com</a:t>
            </a:r>
            <a:r>
              <a:rPr lang="en-US" sz="35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)</a:t>
            </a:r>
          </a:p>
          <a:p>
            <a:pPr algn="l">
              <a:lnSpc>
                <a:spcPts val="4900"/>
              </a:lnSpc>
            </a:pPr>
            <a:r>
              <a:rPr lang="en-US" sz="35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 </a:t>
            </a:r>
            <a:r>
              <a:rPr lang="en-US" sz="35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Niveditha Makam</a:t>
            </a:r>
            <a:r>
              <a:rPr lang="en-US" sz="35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— Project Manager (</a:t>
            </a:r>
            <a:r>
              <a:rPr lang="en-US" sz="3500" u="sng" dirty="0">
                <a:solidFill>
                  <a:srgbClr val="4D6CCE"/>
                </a:solidFill>
                <a:latin typeface="Canva Sans"/>
                <a:ea typeface="Canva Sans"/>
                <a:cs typeface="Canva Sans"/>
                <a:sym typeface="Canva Sans"/>
              </a:rPr>
              <a:t>niveditha.makam29@gmail.com</a:t>
            </a:r>
            <a:r>
              <a:rPr lang="en-US" sz="35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)</a:t>
            </a:r>
          </a:p>
          <a:p>
            <a:pPr algn="l">
              <a:lnSpc>
                <a:spcPts val="4900"/>
              </a:lnSpc>
            </a:pPr>
            <a:r>
              <a:rPr lang="en-US" sz="35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 </a:t>
            </a:r>
            <a:r>
              <a:rPr lang="en-US" sz="35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Akshitha </a:t>
            </a:r>
            <a:r>
              <a:rPr lang="en-US" sz="3500" b="1" dirty="0" err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Thatla</a:t>
            </a:r>
            <a:r>
              <a:rPr lang="en-US" sz="35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— Project Lead (</a:t>
            </a:r>
            <a:r>
              <a:rPr lang="en-US" sz="3500" u="sng" dirty="0">
                <a:solidFill>
                  <a:srgbClr val="4D6CCE"/>
                </a:solidFill>
                <a:latin typeface="Canva Sans"/>
                <a:ea typeface="Canva Sans"/>
                <a:cs typeface="Canva Sans"/>
                <a:sym typeface="Canva Sans"/>
              </a:rPr>
              <a:t>akshitha16thatla@gmail.com</a:t>
            </a:r>
            <a:r>
              <a:rPr lang="en-US" sz="35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)</a:t>
            </a:r>
          </a:p>
          <a:p>
            <a:pPr algn="l">
              <a:lnSpc>
                <a:spcPts val="4900"/>
              </a:lnSpc>
            </a:pPr>
            <a:r>
              <a:rPr lang="en-US" sz="35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 </a:t>
            </a:r>
            <a:r>
              <a:rPr lang="en-US" sz="35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Ankitha </a:t>
            </a:r>
            <a:r>
              <a:rPr lang="en-US" sz="3500" b="1" dirty="0" err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Kontemukkula</a:t>
            </a:r>
            <a:r>
              <a:rPr lang="en-US" sz="35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— Project Scribe (</a:t>
            </a:r>
            <a:r>
              <a:rPr lang="en-US" sz="3500" u="sng" dirty="0">
                <a:solidFill>
                  <a:srgbClr val="4D6CCE"/>
                </a:solidFill>
                <a:latin typeface="Canva Sans"/>
                <a:ea typeface="Canva Sans"/>
                <a:cs typeface="Canva Sans"/>
                <a:sym typeface="Canva Sans"/>
              </a:rPr>
              <a:t>kpreethi181204@gmail.com</a:t>
            </a:r>
            <a:r>
              <a:rPr lang="en-US" sz="35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) </a:t>
            </a:r>
          </a:p>
          <a:p>
            <a:pPr algn="l">
              <a:lnSpc>
                <a:spcPts val="4900"/>
              </a:lnSpc>
            </a:pPr>
            <a:r>
              <a:rPr lang="en-US" sz="35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 </a:t>
            </a:r>
            <a:r>
              <a:rPr lang="en-US" sz="35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Sabbir Rahman</a:t>
            </a:r>
            <a:r>
              <a:rPr lang="en-US" sz="35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— Project Scribe (</a:t>
            </a:r>
            <a:r>
              <a:rPr lang="en-US" sz="3500" u="sng" dirty="0">
                <a:solidFill>
                  <a:srgbClr val="4D6CCE"/>
                </a:solidFill>
                <a:latin typeface="Canva Sans"/>
                <a:ea typeface="Canva Sans"/>
                <a:cs typeface="Canva Sans"/>
                <a:sym typeface="Canva Sans"/>
              </a:rPr>
              <a:t>sabbirrahmanleon@gmail.com</a:t>
            </a:r>
            <a:r>
              <a:rPr lang="en-US" sz="35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)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68670" y="2092642"/>
            <a:ext cx="3455730" cy="8742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4D6CC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Team - 13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775464"/>
            <a:ext cx="15722914" cy="52692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179" lvl="1" indent="-367090" algn="l">
              <a:lnSpc>
                <a:spcPts val="5100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To create a master table that merges all relevant datasets into one integrated view.</a:t>
            </a:r>
          </a:p>
          <a:p>
            <a:pPr marL="755769" lvl="1" indent="-377884" algn="l">
              <a:lnSpc>
                <a:spcPts val="525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To enable easy querying and reporting for:</a:t>
            </a:r>
          </a:p>
          <a:p>
            <a:pPr marL="1511537" lvl="2" indent="-503846" algn="l">
              <a:lnSpc>
                <a:spcPts val="5250"/>
              </a:lnSpc>
              <a:buFont typeface="Arial"/>
              <a:buChar char="⚬"/>
            </a:pPr>
            <a:r>
              <a:rPr lang="en-US" sz="3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Cohort-wise learner profiles.</a:t>
            </a:r>
          </a:p>
          <a:p>
            <a:pPr marL="1511537" lvl="2" indent="-503846" algn="l">
              <a:lnSpc>
                <a:spcPts val="5250"/>
              </a:lnSpc>
              <a:buFont typeface="Arial"/>
              <a:buChar char="⚬"/>
            </a:pPr>
            <a:r>
              <a:rPr lang="en-US" sz="3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Opportunity engagement statistics.</a:t>
            </a:r>
          </a:p>
          <a:p>
            <a:pPr marL="1511537" lvl="2" indent="-503846" algn="l">
              <a:lnSpc>
                <a:spcPts val="5250"/>
              </a:lnSpc>
              <a:buFont typeface="Arial"/>
              <a:buChar char="⚬"/>
            </a:pPr>
            <a:r>
              <a:rPr lang="en-US" sz="3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Demographic and academic analytics.</a:t>
            </a:r>
          </a:p>
          <a:p>
            <a:pPr marL="755769" lvl="1" indent="-377884" algn="l">
              <a:lnSpc>
                <a:spcPts val="525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To improve data accessibility and decision-making for program administrators and analysts.</a:t>
            </a:r>
          </a:p>
        </p:txBody>
      </p:sp>
      <p:sp>
        <p:nvSpPr>
          <p:cNvPr id="3" name="Freeform 3"/>
          <p:cNvSpPr/>
          <p:nvPr/>
        </p:nvSpPr>
        <p:spPr>
          <a:xfrm>
            <a:off x="767994" y="1028700"/>
            <a:ext cx="521412" cy="521412"/>
          </a:xfrm>
          <a:custGeom>
            <a:avLst/>
            <a:gdLst/>
            <a:ahLst/>
            <a:cxnLst/>
            <a:rect l="l" t="t" r="r" b="b"/>
            <a:pathLst>
              <a:path w="521412" h="521412">
                <a:moveTo>
                  <a:pt x="0" y="0"/>
                </a:moveTo>
                <a:lnTo>
                  <a:pt x="521412" y="0"/>
                </a:lnTo>
                <a:lnTo>
                  <a:pt x="521412" y="521412"/>
                </a:lnTo>
                <a:lnTo>
                  <a:pt x="0" y="5214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470682" y="798233"/>
            <a:ext cx="3558518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004A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Objectives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8387063"/>
            <a:ext cx="15745181" cy="1216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9" lvl="1" indent="-377829" algn="l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Scattered data made it hard to track learners, analyze cohorts, and extract insights efficiently.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665945" y="7292323"/>
            <a:ext cx="6639855" cy="828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860"/>
              </a:lnSpc>
            </a:pPr>
            <a:r>
              <a:rPr lang="en-US" sz="4900" b="1" dirty="0">
                <a:solidFill>
                  <a:srgbClr val="004A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Problem with dataset</a:t>
            </a:r>
          </a:p>
        </p:txBody>
      </p:sp>
      <p:sp>
        <p:nvSpPr>
          <p:cNvPr id="7" name="Freeform 7"/>
          <p:cNvSpPr/>
          <p:nvPr/>
        </p:nvSpPr>
        <p:spPr>
          <a:xfrm>
            <a:off x="767994" y="7488500"/>
            <a:ext cx="521412" cy="521412"/>
          </a:xfrm>
          <a:custGeom>
            <a:avLst/>
            <a:gdLst/>
            <a:ahLst/>
            <a:cxnLst/>
            <a:rect l="l" t="t" r="r" b="b"/>
            <a:pathLst>
              <a:path w="521412" h="521412">
                <a:moveTo>
                  <a:pt x="0" y="0"/>
                </a:moveTo>
                <a:lnTo>
                  <a:pt x="521412" y="0"/>
                </a:lnTo>
                <a:lnTo>
                  <a:pt x="521412" y="521412"/>
                </a:lnTo>
                <a:lnTo>
                  <a:pt x="0" y="5214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88643" y="537527"/>
            <a:ext cx="10637111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 b="1">
                <a:solidFill>
                  <a:srgbClr val="CB6CE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Collection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89406" y="1998611"/>
            <a:ext cx="16506997" cy="6734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3" lvl="1" indent="-431796" algn="l">
              <a:lnSpc>
                <a:spcPts val="59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Datasets Used:</a:t>
            </a:r>
          </a:p>
          <a:p>
            <a:pPr marL="1727186" lvl="2" indent="-575729" algn="l">
              <a:lnSpc>
                <a:spcPts val="5999"/>
              </a:lnSpc>
              <a:buFont typeface="Arial"/>
              <a:buChar char="⚬"/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user_data (learner background)</a:t>
            </a:r>
          </a:p>
          <a:p>
            <a:pPr marL="1727186" lvl="2" indent="-575729" algn="l">
              <a:lnSpc>
                <a:spcPts val="5999"/>
              </a:lnSpc>
              <a:buFont typeface="Arial"/>
              <a:buChar char="⚬"/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cohort_data (cohort timelines)</a:t>
            </a:r>
          </a:p>
          <a:p>
            <a:pPr marL="1727186" lvl="2" indent="-575729" algn="l">
              <a:lnSpc>
                <a:spcPts val="5999"/>
              </a:lnSpc>
              <a:buFont typeface="Arial"/>
              <a:buChar char="⚬"/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opportunity_data (applications and status)</a:t>
            </a:r>
          </a:p>
          <a:p>
            <a:pPr marL="1727186" lvl="2" indent="-575729" algn="l">
              <a:lnSpc>
                <a:spcPts val="5999"/>
              </a:lnSpc>
              <a:buFont typeface="Arial"/>
              <a:buChar char="⚬"/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learner_opportunity_data (application/enrollment metadata)</a:t>
            </a:r>
          </a:p>
          <a:p>
            <a:pPr marL="1727186" lvl="2" indent="-575729" algn="l">
              <a:lnSpc>
                <a:spcPts val="5999"/>
              </a:lnSpc>
              <a:buFont typeface="Arial"/>
              <a:buChar char="⚬"/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cognito_data (user demographics)</a:t>
            </a:r>
          </a:p>
          <a:p>
            <a:pPr marL="1727186" lvl="2" indent="-575729" algn="l">
              <a:lnSpc>
                <a:spcPts val="5999"/>
              </a:lnSpc>
              <a:buFont typeface="Arial"/>
              <a:buChar char="⚬"/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marketing_campaign_data (ad performance)</a:t>
            </a:r>
          </a:p>
          <a:p>
            <a:pPr marL="863593" lvl="1" indent="-431796" algn="l">
              <a:lnSpc>
                <a:spcPts val="59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Sources: Internal platform exports</a:t>
            </a:r>
          </a:p>
        </p:txBody>
      </p:sp>
      <p:sp>
        <p:nvSpPr>
          <p:cNvPr id="4" name="Freeform 4"/>
          <p:cNvSpPr/>
          <p:nvPr/>
        </p:nvSpPr>
        <p:spPr>
          <a:xfrm>
            <a:off x="767994" y="770583"/>
            <a:ext cx="521412" cy="521412"/>
          </a:xfrm>
          <a:custGeom>
            <a:avLst/>
            <a:gdLst/>
            <a:ahLst/>
            <a:cxnLst/>
            <a:rect l="l" t="t" r="r" b="b"/>
            <a:pathLst>
              <a:path w="521412" h="521412">
                <a:moveTo>
                  <a:pt x="0" y="0"/>
                </a:moveTo>
                <a:lnTo>
                  <a:pt x="521412" y="0"/>
                </a:lnTo>
                <a:lnTo>
                  <a:pt x="521412" y="521412"/>
                </a:lnTo>
                <a:lnTo>
                  <a:pt x="0" y="5214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88643" y="537527"/>
            <a:ext cx="10637111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 b="1">
                <a:solidFill>
                  <a:srgbClr val="CB6CE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Processing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090042"/>
            <a:ext cx="15921836" cy="44767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3" lvl="1" indent="-431796" algn="l">
              <a:lnSpc>
                <a:spcPts val="59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Set up database &amp; schemas setup in PostgreSQL</a:t>
            </a:r>
          </a:p>
          <a:p>
            <a:pPr marL="863593" lvl="1" indent="-431796" algn="l">
              <a:lnSpc>
                <a:spcPts val="59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Cleaned inconsistent formats and nulls</a:t>
            </a:r>
          </a:p>
          <a:p>
            <a:pPr marL="863593" lvl="1" indent="-431796" algn="l">
              <a:lnSpc>
                <a:spcPts val="59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Matched cohorts using “assigned_cohort ↔ cohort_code”</a:t>
            </a:r>
          </a:p>
          <a:p>
            <a:pPr marL="863593" lvl="1" indent="-431796" algn="l">
              <a:lnSpc>
                <a:spcPts val="59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Merged all data into a master table using learner_id and opportunity_id</a:t>
            </a:r>
          </a:p>
          <a:p>
            <a:pPr marL="863593" lvl="1" indent="-431796" algn="l">
              <a:lnSpc>
                <a:spcPts val="59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Converted timestamps and ensured relational integrity</a:t>
            </a:r>
          </a:p>
        </p:txBody>
      </p:sp>
      <p:sp>
        <p:nvSpPr>
          <p:cNvPr id="4" name="Freeform 4"/>
          <p:cNvSpPr/>
          <p:nvPr/>
        </p:nvSpPr>
        <p:spPr>
          <a:xfrm>
            <a:off x="767994" y="770583"/>
            <a:ext cx="521412" cy="521412"/>
          </a:xfrm>
          <a:custGeom>
            <a:avLst/>
            <a:gdLst/>
            <a:ahLst/>
            <a:cxnLst/>
            <a:rect l="l" t="t" r="r" b="b"/>
            <a:pathLst>
              <a:path w="521412" h="521412">
                <a:moveTo>
                  <a:pt x="0" y="0"/>
                </a:moveTo>
                <a:lnTo>
                  <a:pt x="521412" y="0"/>
                </a:lnTo>
                <a:lnTo>
                  <a:pt x="521412" y="521412"/>
                </a:lnTo>
                <a:lnTo>
                  <a:pt x="0" y="5214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962802"/>
            <a:ext cx="15921836" cy="7848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49"/>
              </a:lnSpc>
            </a:pPr>
            <a:r>
              <a:rPr lang="en-US" sz="3499" b="1" dirty="0">
                <a:solidFill>
                  <a:srgbClr val="4D6CC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1. Database &amp; Schema Setup</a:t>
            </a:r>
          </a:p>
          <a:p>
            <a:pPr marL="755649" lvl="1" indent="-377824" algn="l">
              <a:lnSpc>
                <a:spcPts val="5249"/>
              </a:lnSpc>
              <a:buFont typeface="Arial"/>
              <a:buChar char="•"/>
            </a:pPr>
            <a:r>
              <a:rPr lang="en-US" sz="34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Created PostgreSQL database and tables</a:t>
            </a:r>
          </a:p>
          <a:p>
            <a:pPr marL="755649" lvl="1" indent="-377824" algn="l">
              <a:lnSpc>
                <a:spcPts val="5249"/>
              </a:lnSpc>
              <a:buFont typeface="Arial"/>
              <a:buChar char="•"/>
            </a:pPr>
            <a:r>
              <a:rPr lang="en-US" sz="34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Final destination: </a:t>
            </a:r>
            <a:r>
              <a:rPr lang="en-US" sz="349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master_enrollments</a:t>
            </a:r>
            <a:r>
              <a:rPr lang="en-US" sz="34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table</a:t>
            </a:r>
          </a:p>
          <a:p>
            <a:pPr marL="755649" lvl="1" indent="-377824" algn="l">
              <a:lnSpc>
                <a:spcPts val="5249"/>
              </a:lnSpc>
              <a:buFont typeface="Arial"/>
              <a:buChar char="•"/>
            </a:pPr>
            <a:r>
              <a:rPr lang="en-US" sz="34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Constraints &amp; indexes added for performance</a:t>
            </a:r>
          </a:p>
          <a:p>
            <a:pPr algn="l">
              <a:lnSpc>
                <a:spcPts val="5249"/>
              </a:lnSpc>
            </a:pPr>
            <a:endParaRPr lang="en-US" sz="349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5249"/>
              </a:lnSpc>
            </a:pPr>
            <a:r>
              <a:rPr lang="en-US" sz="3499" b="1" dirty="0">
                <a:solidFill>
                  <a:srgbClr val="4D6CC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 Data Loading (CSV → PostgreSQL)</a:t>
            </a:r>
          </a:p>
          <a:p>
            <a:pPr marL="755649" lvl="1" indent="-377824" algn="l">
              <a:lnSpc>
                <a:spcPts val="5249"/>
              </a:lnSpc>
              <a:buFont typeface="Arial"/>
              <a:buChar char="•"/>
            </a:pPr>
            <a:r>
              <a:rPr lang="en-US" sz="34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Used COPY command to import CSVs</a:t>
            </a:r>
          </a:p>
          <a:p>
            <a:pPr marL="755649" lvl="1" indent="-377824" algn="l">
              <a:lnSpc>
                <a:spcPts val="5249"/>
              </a:lnSpc>
              <a:buFont typeface="Arial"/>
              <a:buChar char="•"/>
            </a:pPr>
            <a:r>
              <a:rPr lang="en-US" sz="34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Handled data quality issues:</a:t>
            </a:r>
          </a:p>
          <a:p>
            <a:pPr marL="1511298" lvl="2" indent="-503766" algn="l">
              <a:lnSpc>
                <a:spcPts val="5249"/>
              </a:lnSpc>
              <a:buFont typeface="Arial"/>
              <a:buChar char="⚬"/>
            </a:pPr>
            <a:r>
              <a:rPr lang="en-US" sz="34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ENCODING = 'LATIN1' for special characters</a:t>
            </a:r>
          </a:p>
          <a:p>
            <a:pPr marL="1511298" lvl="2" indent="-503766" algn="l">
              <a:lnSpc>
                <a:spcPts val="5249"/>
              </a:lnSpc>
              <a:buFont typeface="Arial"/>
              <a:buChar char="⚬"/>
            </a:pPr>
            <a:r>
              <a:rPr lang="en-US" sz="34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Replaced string "NULL" with SQL NULL</a:t>
            </a:r>
          </a:p>
          <a:p>
            <a:pPr marL="1511298" lvl="2" indent="-503766" algn="l">
              <a:lnSpc>
                <a:spcPts val="5249"/>
              </a:lnSpc>
              <a:buFont typeface="Arial"/>
              <a:buChar char="⚬"/>
            </a:pPr>
            <a:r>
              <a:rPr lang="en-US" sz="34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Ensured header-column name alignment</a:t>
            </a:r>
          </a:p>
          <a:p>
            <a:pPr algn="l">
              <a:lnSpc>
                <a:spcPts val="5249"/>
              </a:lnSpc>
            </a:pPr>
            <a:endParaRPr lang="en-US" sz="349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767994" y="770583"/>
            <a:ext cx="521412" cy="521412"/>
          </a:xfrm>
          <a:custGeom>
            <a:avLst/>
            <a:gdLst/>
            <a:ahLst/>
            <a:cxnLst/>
            <a:rect l="l" t="t" r="r" b="b"/>
            <a:pathLst>
              <a:path w="521412" h="521412">
                <a:moveTo>
                  <a:pt x="0" y="0"/>
                </a:moveTo>
                <a:lnTo>
                  <a:pt x="521412" y="0"/>
                </a:lnTo>
                <a:lnTo>
                  <a:pt x="521412" y="521412"/>
                </a:lnTo>
                <a:lnTo>
                  <a:pt x="0" y="5214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488643" y="537527"/>
            <a:ext cx="15770657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 b="1" dirty="0">
                <a:solidFill>
                  <a:srgbClr val="CB6CE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Master Table Creation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816511"/>
            <a:ext cx="15921836" cy="5876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49"/>
              </a:lnSpc>
            </a:pPr>
            <a:r>
              <a:rPr lang="en-US" sz="3499" b="1" dirty="0">
                <a:solidFill>
                  <a:srgbClr val="4D6CC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3. Data Transformation (Stored Procedure)</a:t>
            </a:r>
          </a:p>
          <a:p>
            <a:pPr marL="755646" lvl="1" indent="-377823" algn="l">
              <a:lnSpc>
                <a:spcPts val="5249"/>
              </a:lnSpc>
              <a:buFont typeface="Arial"/>
              <a:buChar char="•"/>
            </a:pPr>
            <a:r>
              <a:rPr lang="en-US" sz="34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Procedure: </a:t>
            </a:r>
            <a:r>
              <a:rPr lang="en-US" sz="349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load_master_enrollments</a:t>
            </a:r>
            <a:endParaRPr lang="en-US" sz="349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755646" lvl="1" indent="-377823" algn="l">
              <a:lnSpc>
                <a:spcPts val="5249"/>
              </a:lnSpc>
              <a:buFont typeface="Arial"/>
              <a:buChar char="•"/>
            </a:pPr>
            <a:r>
              <a:rPr lang="en-US" sz="34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Tasks performed:</a:t>
            </a:r>
          </a:p>
          <a:p>
            <a:pPr marL="1511291" lvl="2" indent="-503764" algn="l">
              <a:lnSpc>
                <a:spcPts val="5249"/>
              </a:lnSpc>
              <a:buFont typeface="Arial"/>
              <a:buChar char="⚬"/>
            </a:pPr>
            <a:r>
              <a:rPr lang="en-US" sz="34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Joins across 6 datasets using keys</a:t>
            </a:r>
          </a:p>
          <a:p>
            <a:pPr marL="1511291" lvl="2" indent="-503764" algn="l">
              <a:lnSpc>
                <a:spcPts val="5249"/>
              </a:lnSpc>
              <a:buFont typeface="Arial"/>
              <a:buChar char="⚬"/>
            </a:pPr>
            <a:r>
              <a:rPr lang="en-US" sz="34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Removed duplicates using ROW_NUMBER()</a:t>
            </a:r>
          </a:p>
          <a:p>
            <a:pPr marL="1511291" lvl="2" indent="-503764" algn="l">
              <a:lnSpc>
                <a:spcPts val="5249"/>
              </a:lnSpc>
              <a:buFont typeface="Arial"/>
              <a:buChar char="⚬"/>
            </a:pPr>
            <a:r>
              <a:rPr lang="en-US" sz="34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Converted UNIX timestamps to TIMESTAMP</a:t>
            </a:r>
          </a:p>
          <a:p>
            <a:pPr marL="1511291" lvl="2" indent="-503764" algn="l">
              <a:lnSpc>
                <a:spcPts val="5249"/>
              </a:lnSpc>
              <a:buFont typeface="Arial"/>
              <a:buChar char="⚬"/>
            </a:pPr>
            <a:r>
              <a:rPr lang="en-US" sz="34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Fuzzy-matched campaign &amp; opportunity names using ILIKE</a:t>
            </a:r>
          </a:p>
          <a:p>
            <a:pPr marL="1511291" lvl="2" indent="-503764" algn="l">
              <a:lnSpc>
                <a:spcPts val="5249"/>
              </a:lnSpc>
              <a:buFont typeface="Arial"/>
              <a:buChar char="⚬"/>
            </a:pPr>
            <a:r>
              <a:rPr lang="en-US" sz="34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Normalized fields (trimming, capitalization)</a:t>
            </a:r>
          </a:p>
          <a:p>
            <a:pPr algn="l">
              <a:lnSpc>
                <a:spcPts val="5249"/>
              </a:lnSpc>
            </a:pPr>
            <a:endParaRPr lang="en-US" sz="349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767994" y="770583"/>
            <a:ext cx="521412" cy="521412"/>
          </a:xfrm>
          <a:custGeom>
            <a:avLst/>
            <a:gdLst/>
            <a:ahLst/>
            <a:cxnLst/>
            <a:rect l="l" t="t" r="r" b="b"/>
            <a:pathLst>
              <a:path w="521412" h="521412">
                <a:moveTo>
                  <a:pt x="0" y="0"/>
                </a:moveTo>
                <a:lnTo>
                  <a:pt x="521412" y="0"/>
                </a:lnTo>
                <a:lnTo>
                  <a:pt x="521412" y="521412"/>
                </a:lnTo>
                <a:lnTo>
                  <a:pt x="0" y="5214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488643" y="537527"/>
            <a:ext cx="15770657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 b="1">
                <a:solidFill>
                  <a:srgbClr val="CB6CE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Master Table Creation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157412"/>
            <a:ext cx="16230600" cy="5876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46" lvl="1" indent="-377823" algn="l">
              <a:lnSpc>
                <a:spcPts val="524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Duplicate enrollment IDs: Used ROW_NUMBER() to keep only the most recent enrollment per learner</a:t>
            </a:r>
          </a:p>
          <a:p>
            <a:pPr marL="755646" lvl="1" indent="-377823" algn="l">
              <a:lnSpc>
                <a:spcPts val="524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Mixed casing: Used LOWER(), TRIM(), INITCAP() functions to standardize text</a:t>
            </a:r>
          </a:p>
          <a:p>
            <a:pPr marL="755646" lvl="1" indent="-377823" algn="l">
              <a:lnSpc>
                <a:spcPts val="524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"NULL" as string: Replaced both during import and again after loading</a:t>
            </a:r>
          </a:p>
          <a:p>
            <a:pPr marL="755646" lvl="1" indent="-377823" algn="l">
              <a:lnSpc>
                <a:spcPts val="524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Encoding problems: Used ENCODING = 'LATIN1' in COPY command</a:t>
            </a:r>
          </a:p>
          <a:p>
            <a:pPr marL="755646" lvl="1" indent="-377823" algn="l">
              <a:lnSpc>
                <a:spcPts val="524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Mismatched schemas: Aligned table definitions with actual structure found in the CSVs manually</a:t>
            </a:r>
          </a:p>
          <a:p>
            <a:pPr algn="l">
              <a:lnSpc>
                <a:spcPts val="5249"/>
              </a:lnSpc>
            </a:pPr>
            <a:endParaRPr lang="en-US" sz="34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767994" y="770583"/>
            <a:ext cx="521412" cy="521412"/>
          </a:xfrm>
          <a:custGeom>
            <a:avLst/>
            <a:gdLst/>
            <a:ahLst/>
            <a:cxnLst/>
            <a:rect l="l" t="t" r="r" b="b"/>
            <a:pathLst>
              <a:path w="521412" h="521412">
                <a:moveTo>
                  <a:pt x="0" y="0"/>
                </a:moveTo>
                <a:lnTo>
                  <a:pt x="521412" y="0"/>
                </a:lnTo>
                <a:lnTo>
                  <a:pt x="521412" y="521412"/>
                </a:lnTo>
                <a:lnTo>
                  <a:pt x="0" y="5214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488643" y="537527"/>
            <a:ext cx="15770657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 b="1">
                <a:solidFill>
                  <a:srgbClr val="CB6CE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Quality Report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919690"/>
            <a:ext cx="15720687" cy="4562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46" lvl="1" indent="-377823" algn="l">
              <a:lnSpc>
                <a:spcPts val="524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Built interactive dashboards using Looker Studio</a:t>
            </a:r>
          </a:p>
          <a:p>
            <a:pPr marL="755646" lvl="1" indent="-377823" algn="l">
              <a:lnSpc>
                <a:spcPts val="524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Visualized:</a:t>
            </a:r>
          </a:p>
          <a:p>
            <a:pPr marL="1511291" lvl="2" indent="-503764" algn="l">
              <a:lnSpc>
                <a:spcPts val="5249"/>
              </a:lnSpc>
              <a:buFont typeface="Arial"/>
              <a:buChar char="⚬"/>
            </a:pPr>
            <a:r>
              <a:rPr lang="en-US" sz="3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Learner demographics</a:t>
            </a:r>
          </a:p>
          <a:p>
            <a:pPr marL="1511291" lvl="2" indent="-503764" algn="l">
              <a:lnSpc>
                <a:spcPts val="5249"/>
              </a:lnSpc>
              <a:buFont typeface="Arial"/>
              <a:buChar char="⚬"/>
            </a:pPr>
            <a:r>
              <a:rPr lang="en-US" sz="3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Application trends by cohort</a:t>
            </a:r>
          </a:p>
          <a:p>
            <a:pPr marL="1511291" lvl="2" indent="-503764" algn="l">
              <a:lnSpc>
                <a:spcPts val="5249"/>
              </a:lnSpc>
              <a:buFont typeface="Arial"/>
              <a:buChar char="⚬"/>
            </a:pPr>
            <a:r>
              <a:rPr lang="en-US" sz="3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Status distributions</a:t>
            </a:r>
          </a:p>
          <a:p>
            <a:pPr marL="1511291" lvl="2" indent="-503764" algn="l">
              <a:lnSpc>
                <a:spcPts val="5249"/>
              </a:lnSpc>
              <a:buFont typeface="Arial"/>
              <a:buChar char="⚬"/>
            </a:pPr>
            <a:r>
              <a:rPr lang="en-US" sz="3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Time-based insights</a:t>
            </a:r>
          </a:p>
          <a:p>
            <a:pPr algn="l">
              <a:lnSpc>
                <a:spcPts val="5249"/>
              </a:lnSpc>
            </a:pPr>
            <a:endParaRPr lang="en-US" sz="34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767994" y="770583"/>
            <a:ext cx="521412" cy="521412"/>
          </a:xfrm>
          <a:custGeom>
            <a:avLst/>
            <a:gdLst/>
            <a:ahLst/>
            <a:cxnLst/>
            <a:rect l="l" t="t" r="r" b="b"/>
            <a:pathLst>
              <a:path w="521412" h="521412">
                <a:moveTo>
                  <a:pt x="0" y="0"/>
                </a:moveTo>
                <a:lnTo>
                  <a:pt x="521412" y="0"/>
                </a:lnTo>
                <a:lnTo>
                  <a:pt x="521412" y="521412"/>
                </a:lnTo>
                <a:lnTo>
                  <a:pt x="0" y="5214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488643" y="537527"/>
            <a:ext cx="15770657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 b="1">
                <a:solidFill>
                  <a:srgbClr val="CB6CE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Dashboard Building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666</Words>
  <Application>Microsoft Office PowerPoint</Application>
  <PresentationFormat>Custom</PresentationFormat>
  <Paragraphs>94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Canva Sans</vt:lpstr>
      <vt:lpstr>Arial</vt:lpstr>
      <vt:lpstr>Calibri</vt:lpstr>
      <vt:lpstr>Canva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a heading</dc:title>
  <cp:lastModifiedBy>Karthikeya Buddula</cp:lastModifiedBy>
  <cp:revision>2</cp:revision>
  <dcterms:created xsi:type="dcterms:W3CDTF">2006-08-16T00:00:00Z</dcterms:created>
  <dcterms:modified xsi:type="dcterms:W3CDTF">2025-05-08T06:13:29Z</dcterms:modified>
  <dc:identifier>DAGmaW2HrWw</dc:identifier>
</cp:coreProperties>
</file>