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57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ges.store.office.com/addinsinstallpage.aspx?rs=en-IN&amp;assetid=WA200003233&amp;isWac=True&amp;ui=en-US&amp;ad=I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8D99-4564-280D-94D2-58DEBAD6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dirty="0"/>
              <a:t>Project Title: Superstore Sales &amp; Profit Dashboard   Presented By: </a:t>
            </a:r>
            <a:r>
              <a:rPr lang="en-IN" dirty="0" err="1"/>
              <a:t>J.Akshitha</a:t>
            </a:r>
            <a:r>
              <a:rPr lang="en-IN" dirty="0"/>
              <a:t> Reddy  </a:t>
            </a:r>
            <a:br>
              <a:rPr lang="en-IN" dirty="0"/>
            </a:br>
            <a:r>
              <a:rPr lang="en-IN" dirty="0"/>
              <a:t>Tools Used: Power BI, DAX, Excel  </a:t>
            </a:r>
            <a:br>
              <a:rPr lang="en-IN" dirty="0"/>
            </a:br>
            <a:r>
              <a:rPr lang="en-IN" dirty="0"/>
              <a:t>Dataset: Sample Superstore (Kaggle)  </a:t>
            </a:r>
            <a:br>
              <a:rPr lang="en-IN" dirty="0"/>
            </a:br>
            <a:r>
              <a:rPr lang="en-IN" dirty="0"/>
              <a:t>Date: June 27, 2025 </a:t>
            </a:r>
          </a:p>
        </p:txBody>
      </p:sp>
    </p:spTree>
    <p:extLst>
      <p:ext uri="{BB962C8B-B14F-4D97-AF65-F5344CB8AC3E}">
        <p14:creationId xmlns:p14="http://schemas.microsoft.com/office/powerpoint/2010/main" val="244170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23845-7A5C-5039-143F-0872579FCDDF}"/>
              </a:ext>
            </a:extLst>
          </p:cNvPr>
          <p:cNvSpPr txBox="1"/>
          <p:nvPr/>
        </p:nvSpPr>
        <p:spPr>
          <a:xfrm>
            <a:off x="568960" y="802640"/>
            <a:ext cx="10789920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Objective:</a:t>
            </a:r>
            <a:br>
              <a:rPr lang="en-US" sz="2500" dirty="0"/>
            </a:br>
            <a:r>
              <a:rPr lang="en-US" sz="2500" dirty="0"/>
              <a:t>To build an interactive and business-oriented dashboard that presents actionable insights into sales, profit, customer segments, product categories, and regional performance using the Sample - Superstore dataset.</a:t>
            </a:r>
          </a:p>
          <a:p>
            <a:r>
              <a:rPr lang="en-US" sz="2500" b="1" dirty="0"/>
              <a:t>Business Goals:</a:t>
            </a:r>
            <a:endParaRPr lang="en-US" sz="2500" dirty="0"/>
          </a:p>
          <a:p>
            <a:r>
              <a:rPr lang="en-US" sz="2500" dirty="0"/>
              <a:t>Analyze sales and profit performance over time</a:t>
            </a:r>
          </a:p>
          <a:p>
            <a:r>
              <a:rPr lang="en-US" sz="2500" dirty="0"/>
              <a:t>Identify best and worst performing categories/regions</a:t>
            </a:r>
          </a:p>
          <a:p>
            <a:r>
              <a:rPr lang="en-US" sz="2500" dirty="0"/>
              <a:t>Enable data-driven marketing, inventory, and pricing decisions</a:t>
            </a:r>
          </a:p>
          <a:p>
            <a:r>
              <a:rPr lang="en-US" sz="2500" b="1" dirty="0"/>
              <a:t>Dataset Highlights:</a:t>
            </a:r>
            <a:endParaRPr lang="en-US" sz="2500" dirty="0"/>
          </a:p>
          <a:p>
            <a:r>
              <a:rPr lang="en-US" sz="2500" dirty="0"/>
              <a:t>Records: ~10,000+</a:t>
            </a:r>
          </a:p>
          <a:p>
            <a:r>
              <a:rPr lang="en-US" sz="2500" dirty="0"/>
              <a:t>Features: Sales, Profit, Segment, Region, Sub-Category, Ship Mode, 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1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F73C55-D1DB-AE47-93A4-20DD95CF9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18303"/>
              </p:ext>
            </p:extLst>
          </p:nvPr>
        </p:nvGraphicFramePr>
        <p:xfrm>
          <a:off x="335280" y="711200"/>
          <a:ext cx="9184638" cy="5957792"/>
        </p:xfrm>
        <a:graphic>
          <a:graphicData uri="http://schemas.openxmlformats.org/drawingml/2006/table">
            <a:tbl>
              <a:tblPr/>
              <a:tblGrid>
                <a:gridCol w="3061546">
                  <a:extLst>
                    <a:ext uri="{9D8B030D-6E8A-4147-A177-3AD203B41FA5}">
                      <a16:colId xmlns:a16="http://schemas.microsoft.com/office/drawing/2014/main" val="1218939975"/>
                    </a:ext>
                  </a:extLst>
                </a:gridCol>
                <a:gridCol w="3061546">
                  <a:extLst>
                    <a:ext uri="{9D8B030D-6E8A-4147-A177-3AD203B41FA5}">
                      <a16:colId xmlns:a16="http://schemas.microsoft.com/office/drawing/2014/main" val="2606230318"/>
                    </a:ext>
                  </a:extLst>
                </a:gridCol>
                <a:gridCol w="3061546">
                  <a:extLst>
                    <a:ext uri="{9D8B030D-6E8A-4147-A177-3AD203B41FA5}">
                      <a16:colId xmlns:a16="http://schemas.microsoft.com/office/drawing/2014/main" val="3283557981"/>
                    </a:ext>
                  </a:extLst>
                </a:gridCol>
              </a:tblGrid>
              <a:tr h="1964227">
                <a:tc>
                  <a:txBody>
                    <a:bodyPr/>
                    <a:lstStyle/>
                    <a:p>
                      <a:r>
                        <a:rPr lang="en-IN" dirty="0"/>
                        <a:t>KPI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 Example (from Dashboard)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891844"/>
                  </a:ext>
                </a:extLst>
              </a:tr>
              <a:tr h="665508">
                <a:tc>
                  <a:txBody>
                    <a:bodyPr/>
                    <a:lstStyle/>
                    <a:p>
                      <a:r>
                        <a:rPr lang="en-IN" dirty="0"/>
                        <a:t>💵 Total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₹2,297,201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Overall revenue from all orders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70975"/>
                  </a:ext>
                </a:extLst>
              </a:tr>
              <a:tr h="1164640">
                <a:tc>
                  <a:txBody>
                    <a:bodyPr/>
                    <a:lstStyle/>
                    <a:p>
                      <a:r>
                        <a:rPr lang="en-IN"/>
                        <a:t>💰 Total Profit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₹286,397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 earnings across categories and regions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447395"/>
                  </a:ext>
                </a:extLst>
              </a:tr>
              <a:tr h="998777">
                <a:tc>
                  <a:txBody>
                    <a:bodyPr/>
                    <a:lstStyle/>
                    <a:p>
                      <a:r>
                        <a:rPr lang="en-IN"/>
                        <a:t>📦 Total Orders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9,994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Business volume captured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99231"/>
                  </a:ext>
                </a:extLst>
              </a:tr>
              <a:tr h="1164640">
                <a:tc>
                  <a:txBody>
                    <a:bodyPr/>
                    <a:lstStyle/>
                    <a:p>
                      <a:r>
                        <a:rPr lang="en-IN"/>
                        <a:t>📊 Profit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~12.5%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Efficiency in turning sales into profits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5863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8CBE4EA-9E50-9396-24E7-3992FE80A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" y="2787735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D0244-D3B5-015C-90EF-2E96FA4B528E}"/>
              </a:ext>
            </a:extLst>
          </p:cNvPr>
          <p:cNvSpPr txBox="1"/>
          <p:nvPr/>
        </p:nvSpPr>
        <p:spPr>
          <a:xfrm>
            <a:off x="375920" y="266710"/>
            <a:ext cx="7528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KPI’s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D553D-EDD6-3FBD-31F8-A74206E3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26" y="0"/>
            <a:ext cx="3378374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2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680F0-406D-264B-1A2C-3062C2117EE9}"/>
              </a:ext>
            </a:extLst>
          </p:cNvPr>
          <p:cNvSpPr txBox="1"/>
          <p:nvPr/>
        </p:nvSpPr>
        <p:spPr>
          <a:xfrm>
            <a:off x="670560" y="670560"/>
            <a:ext cx="106172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 Trends &amp; Performance Breakdown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Include screenshots and label these insights clearly:</a:t>
            </a:r>
            <a:endParaRPr lang="en-US" dirty="0"/>
          </a:p>
          <a:p>
            <a:r>
              <a:rPr lang="en-US" dirty="0"/>
              <a:t>📈 </a:t>
            </a:r>
            <a:r>
              <a:rPr lang="en-US" b="1" dirty="0"/>
              <a:t>Sales Trend (Line Chart by Month-Year)</a:t>
            </a:r>
            <a:br>
              <a:rPr lang="en-US" dirty="0"/>
            </a:br>
            <a:r>
              <a:rPr lang="en-US" dirty="0"/>
              <a:t>➤ Clear seasonality: Peak sales during Nov–Dec (holiday season)</a:t>
            </a:r>
            <a:br>
              <a:rPr lang="en-US" dirty="0"/>
            </a:br>
            <a:r>
              <a:rPr lang="en-US" dirty="0"/>
              <a:t>➤ Gradual growth throughout the year</a:t>
            </a:r>
          </a:p>
          <a:p>
            <a:endParaRPr lang="en-US" dirty="0"/>
          </a:p>
          <a:p>
            <a:r>
              <a:rPr lang="en-US" dirty="0"/>
              <a:t>🗺️ </a:t>
            </a:r>
            <a:r>
              <a:rPr lang="en-US" b="1" dirty="0"/>
              <a:t>Sales &amp; Profit by Region (Stacked Bar or Map)</a:t>
            </a:r>
            <a:br>
              <a:rPr lang="en-US" dirty="0"/>
            </a:br>
            <a:r>
              <a:rPr lang="en-US" dirty="0"/>
              <a:t>➤ West region leads in both sales and profit</a:t>
            </a:r>
            <a:br>
              <a:rPr lang="en-US" dirty="0"/>
            </a:br>
            <a:r>
              <a:rPr lang="en-US" dirty="0"/>
              <a:t>➤ Central has moderate sales but low profit — potential cost issue</a:t>
            </a:r>
          </a:p>
          <a:p>
            <a:endParaRPr lang="en-US" dirty="0"/>
          </a:p>
          <a:p>
            <a:r>
              <a:rPr lang="en-US" dirty="0"/>
              <a:t>🧾 </a:t>
            </a:r>
            <a:r>
              <a:rPr lang="en-US" b="1" dirty="0"/>
              <a:t>Top Categories &amp; Sub-Categories (Bar/Donut)</a:t>
            </a:r>
            <a:br>
              <a:rPr lang="en-US" dirty="0"/>
            </a:br>
            <a:r>
              <a:rPr lang="en-US" dirty="0"/>
              <a:t>➤ Technology is top-performing (Phones, Accessories)</a:t>
            </a:r>
            <a:br>
              <a:rPr lang="en-US" dirty="0"/>
            </a:br>
            <a:r>
              <a:rPr lang="en-US" dirty="0"/>
              <a:t>➤ Tables and Bookcases are unprofitable → action needed</a:t>
            </a:r>
          </a:p>
          <a:p>
            <a:endParaRPr lang="en-US" dirty="0"/>
          </a:p>
          <a:p>
            <a:r>
              <a:rPr lang="en-US" dirty="0"/>
              <a:t>🧠 </a:t>
            </a:r>
            <a:r>
              <a:rPr lang="en-US" b="1" dirty="0"/>
              <a:t>Customer Segment Impact</a:t>
            </a:r>
            <a:br>
              <a:rPr lang="en-US" dirty="0"/>
            </a:br>
            <a:r>
              <a:rPr lang="en-US" dirty="0"/>
              <a:t>➤ Corporate segment shows higher profit per order</a:t>
            </a:r>
            <a:br>
              <a:rPr lang="en-US" dirty="0"/>
            </a:br>
            <a:r>
              <a:rPr lang="en-US" dirty="0"/>
              <a:t>➤ Home Office orders more frequently but with lower margin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16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F07AA-5F21-636C-43C9-94C54A53A34A}"/>
              </a:ext>
            </a:extLst>
          </p:cNvPr>
          <p:cNvSpPr txBox="1"/>
          <p:nvPr/>
        </p:nvSpPr>
        <p:spPr>
          <a:xfrm>
            <a:off x="650240" y="650240"/>
            <a:ext cx="109829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Insights &amp; Recommendations</a:t>
            </a:r>
          </a:p>
          <a:p>
            <a:endParaRPr lang="en-US" sz="3200" b="1" dirty="0"/>
          </a:p>
          <a:p>
            <a:r>
              <a:rPr lang="en-US" dirty="0"/>
              <a:t>📍 </a:t>
            </a:r>
            <a:r>
              <a:rPr lang="en-US" b="1" dirty="0"/>
              <a:t>Business Insights:</a:t>
            </a:r>
            <a:endParaRPr lang="en-US" dirty="0"/>
          </a:p>
          <a:p>
            <a:r>
              <a:rPr lang="en-US" dirty="0"/>
              <a:t>30% of total annual sales occur in just 2 months (Nov–Dec)</a:t>
            </a:r>
          </a:p>
          <a:p>
            <a:r>
              <a:rPr lang="en-US" dirty="0"/>
              <a:t>Corporate customers drive higher profit per sale</a:t>
            </a:r>
          </a:p>
          <a:p>
            <a:r>
              <a:rPr lang="en-US" dirty="0"/>
              <a:t>Furniture sub-category (Tables, Bookcases) is consistently loss-making</a:t>
            </a:r>
          </a:p>
          <a:p>
            <a:r>
              <a:rPr lang="en-US" dirty="0"/>
              <a:t>West region = strategic opportunity; Central = efficiency issue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Recommendations:</a:t>
            </a:r>
            <a:endParaRPr lang="en-US" dirty="0"/>
          </a:p>
          <a:p>
            <a:r>
              <a:rPr lang="en-US" b="1" dirty="0"/>
              <a:t>Focus Q4 inventory</a:t>
            </a:r>
            <a:r>
              <a:rPr lang="en-US" dirty="0"/>
              <a:t> on Phones, Chairs, and Copiers</a:t>
            </a:r>
          </a:p>
          <a:p>
            <a:r>
              <a:rPr lang="en-US" b="1" dirty="0"/>
              <a:t>Audit high-sale low-profit categories</a:t>
            </a:r>
            <a:r>
              <a:rPr lang="en-US" dirty="0"/>
              <a:t> (like Tables) for cost leakage</a:t>
            </a:r>
          </a:p>
          <a:p>
            <a:r>
              <a:rPr lang="en-US" b="1" dirty="0"/>
              <a:t>Launch segmented campaigns</a:t>
            </a:r>
            <a:r>
              <a:rPr lang="en-US" dirty="0"/>
              <a:t> targeting Corporate clients</a:t>
            </a:r>
          </a:p>
          <a:p>
            <a:r>
              <a:rPr lang="en-US" b="1" dirty="0"/>
              <a:t>Review Central region operations</a:t>
            </a:r>
            <a:r>
              <a:rPr lang="en-US" dirty="0"/>
              <a:t> – shipping, discounts, or vendor costs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80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https://pages.store.office.com/addinsinstallpage.aspx?rs=en-IN&amp;assetid=WA200003233&amp;isWac=True&amp;ui=en-US&amp;ad=IN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c3a3832-c10b-48de-ac9d-59a5c131bc58}">
  <we:reference id="WA200003233" version="2.0.0.3" store="en-IN" storeType="OMEX"/>
  <we:alternateReferences/>
  <we:properties>
    <we:property name="Microsoft.Office.CampaignId" value="&quot;none&quot;"/>
    <we:property name="reportUrl" value="&quot;/groups/5915d1fe-2fa6-4915-a7b9-a863804010fe/reports/e029246f-b2c2-46ea-9a96-a695eda2201c/2e163df2b2571850e401?bookmarkGuid=c22c1ae6-43dc-431f-99ea-dd40dff6a765&amp;bookmarkUsage=1&amp;ctid=8ba02f42-a433-4ad5-bdab-0103a1bc5fa5&amp;fromEntryPoint=export&quot;"/>
    <we:property name="reportState" value="&quot;CONNECTED&quot;"/>
    <we:property name="artifactViewState" value="&quot;live&quot;"/>
    <we:property name="reportEmbeddedTime" value="&quot;2025-06-28T07:25:37.901Z&quot;"/>
    <we:property name="creatorSessionId" value="&quot;536749d8-d418-4c08-a528-e3afa4a9ff3f&quot;"/>
    <we:property name="creatorUserId" value="&quot;1003200252930322&quot;"/>
    <we:property name="creatorTenantId" value="&quot;8ba02f42-a433-4ad5-bdab-0103a1bc5fa5&quot;"/>
    <we:property name="pageDisplayName" value="&quot;Page 1&quot;"/>
    <we:property name="pageName" value="&quot;2e163df2b2571850e401&quot;"/>
    <we:property name="reportName" value="&quot;Dashboard Design&quot;"/>
    <we:property name="isVisualContainerHeaderHidden" value="false"/>
    <we:property name="isFiltersActionButtonVisible" value="true"/>
    <we:property name="initialStateBookmark" value="&quot;H4sIAAAAAAAAA+1ZbW/bNhD+KwE/qwP1Zsv+lrgpMLSN07jIPgxBQZFnm60sahSVxQv833ckraQxZrtLnMReFyAAeTod7+55jjzRt0TIuirY/IzNgPTJiVLfZkx/OwpJQMqlbDh8//H44v2Xs+OPpyhWlZGqrEn/lhimJ2AuZd2wwlpA4e9XAWFFcc4mdjZmRQ0BqUDXqmSF/Au8Mj4yuoFFQOCmKpRm1uTIMAPW7DWq4xzXDn+JcUXGjbyGEXDjpRGEnViMozxKu2GWUkio9bf2Cs6zf1Sxpt3yA1UaJktcxsryMIq6nMU0innUoZnIIbfysSxMqzI/vak0RocxzyublQH6OlFaclYQF4WG2jt9SwaqaGZudPpAPlKN5nABY/eoNNLM0dKIzaoCjt4cjRqbJ6M0YPoXmJtzrVDilIZagD56axNkn0zVnwMNOBOkTxfBnVfH4pqVHKWrLh1PJhomzCynp8/t74gViL8VvmvKJW70IDzH4Via7a5foaSW5aRYUvqeXZ99RAUSbDBl2tiayb8iOS2V8C1lsTyZOza9lbqldRQ8f3APaLS4aksLNb5+VzxLbnsPn9uLq4V9yuKwRzsZY70Ojbs07nERbq3BveHMD7J9K2U40+KxbNmTmC2eARmPU5EKQXHnjULoZt2Qbt9S9wbOTw3z+j8XouvD9qDmCdCQhlEcRwlNeni0iuxwQN3Zvn5IkK4L2gMqsohHPIE0op2QdvE/ofvW+Pim8OfqHGasWiXYq5zTbe79EZ2yMU14h3OI827EaZh3xL6x5QIm1shB0GVXTUMln9Zm7kncr9aN3nHG0xy6SZpnKSRhnCZZkvWi5IBOuX/93fXCBXoH5iOILlTZmP8G1d3pG/ZEl/eogB6lWRxlWbp9P/2sqjOM3utYlcv2rgSDfafVzCkvb3PqJv+jAUz2ah5G7QMcf2oHGy1ZE5tDD4iHidpCHkGBIPx4xfqJW2g1hU3+5p40QevQWEIhiF1q+GLYr3dyfZsVWMRIP3Vbi09QZKvvkXn9bQoalmkthWyD+XXF9Xr3mXehsLyADRZaVi0WjuMv0R0+9PEATv3dfYYUTY17AIgTpg9qU9xULK/T5q4Q3bcBuB/H2AFwEfeAs8R+Hx1gt7s/x/se1uKuOnB309uWo/dzoGa5Oqiy3PO2vCs6OY0Ba5JSnueU4tAa3QiMgRuTq5uHELirrLgjgHeykMY0j1gaZ/QpTb6WZjoDI7mdfYCx2ad9NSAXcjJ9FZfWFtgQNRi+Q/rxS9/A/Y/VU7By1Wil98knM9AT1xaqxtQV43DOSt+kVt68BKeHRcNKAWI5dp8vHyTWm4f4khWNa+3tb8bELYKoy2XLueEF+0ty23Pi39/ncDGD1B4AAA==&quot;"/>
    <we:property name="bookmark" value="&quot;H4sIAAAAAAAAA+1Z32/bNhD+VwI9qwNF/bDkt8ZNgQFFk8ZF9jDkgSLPtlpZ1Cgqixf4f++RtJLZmO02cRK5nQED5PF8urvvO/JE33miaOqSLT6yOXhD71TKr3Omvp4Enu9VTpaLJAtEJuKABomgJCUgcFXWupBV4w3vPM3UFPRV0bSsNIZQ+Oe177GyvGBTM5uwsgHfq0E1smJl8Q84ZVzSqoWl78FtXUrFjMmxZhqM2RtUxzm6EPwW4hMZ18UNjIFrJ6UQJKGY0JzGgyCNCUTEuN04BevZf6oY0/bxI1lpVlT4GCPLA0oHnIWEhpwmJBU55EY+KUrdqSzObmuF0WHMi9okZ4S+TqUqOCs9G4WCxjl9541k2c7t6GxNPpat4nAJE7tU6UIv0NKYzesSTt6cjFuTJy0VIApLzM2FkiixSudKgDp5ZxJkVmby75ECnAlvSJb+vVdvxQ2ruIVp3aW306mCKdOr6dlz+ztmJeJvhO/baoUbOQrPcTgp9H7Xr1HSFNW0XFH6gV2fXUQlEmw0Y0qbmsm/IDkNlfBX0mB5urBseleojtbUf/7g1mi0vO5KCzW+/Kt4Vtx2Hj63F9dLs8rCICNJyliWkHBAwoyLYG8N9oYz38n2vZThTInHsqUnMRs8fW8yiUUsBMGdlwYwSAcB2b+l9gbOTy1z+r8WotvDdqDmEZCABDQMaUSiDI9WkR4PqAfb148J0m1BO0BFSjnlEcSUJAEZ4DcifWt8XFP4a3UOc1ZvEuxVzuku9+6IjtmERDzhHMJ8QDkJ8kT0jS2XMDVGjoIuh2oa6uJpbWZP4n61bvSeM47mMIjiPI0hCsI4SqM0o9ERnXI//N71wgV6D+YjiC5k1eqfg+r29A0yMeAZEZARkoY0TeP9++lnWX/E6J2OUbnq7kow2PdKzq3y6lKnafO/WsBkb+Zh3C3g+FM32GnJmNgduu85mIgp5DGUCML3V6yb2AdtprDN3zyQxu8cmhRQCs886vzFsN/u5PY2yzeIecPYbi0uQdRU3yPz+scMFKzSWomiC+b3Ddebw2fehsLyEnZY6Fi1XFqOv0R3uO7jEZz6h3sNKdsG9wAQp0wd1aa4q1hep83dILprA3A/DrED4CLMgLPIvB8dYbfbn+O9h7V4qA7c3vR25ej8HMl5Lo+qLHvelg9EkpMQsCYJ4XlOCA6N0Z3AaLjVubxdh8BeZYWJAJ6kAQlJTlkcpuQpTb4q9GwOuuBm9gEmuk/7qu9dFtPZq7i0tcDOUYPhb7xh+NI3cP9j9RSsbDUa6UPyvTmoqW0LZaubmnG4YJVrUmtnvgCrh0XDKgFiNbavLx8KrDcH8RUrW9vam/+Mux4SP98AauqxKqseAAA=&quot;"/>
    <we:property name="datasetId" value="&quot;98111514-fa59-40f6-955d-7838684a45d3&quot;"/>
    <we:property name="embedUrl" value="&quot;/reportEmbed?reportId=e029246f-b2c2-46ea-9a96-a695eda2201c&amp;config=eyJjbHVzdGVyVXJsIjoiaHR0cHM6Ly9XQUJJLUlORElBLVdFU1QtcmVkaXJlY3QuYW5hbHlzaXMud2luZG93cy5uZXQiLCJlbWJlZEZlYXR1cmVzIjp7InVzYWdlTWV0cmljc1ZOZXh0Ijp0cnVlfX0%3D&amp;disableSensitivityBanner=true&amp;storytellingChangeViewModeShortcutKeys=true&quot;"/>
    <we:property name="backgroundColor" value="&quot;#66666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b1e4d6ee-9f6f-43f8-a618-24f3d84da28f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f577acbf-5b0b-4b4f-9948-268e97f8d3a4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495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         Project Title: Superstore Sales &amp; Profit Dashboard   Presented By: J.Akshitha Reddy   Tools Used: Power BI, DAX, Excel   Dataset: Sample Superstore (Kaggle)   Date: June 27, 2025 </vt:lpstr>
      <vt:lpstr>PowerPoint Presentation</vt:lpstr>
      <vt:lpstr>PowerPoint Presentation</vt:lpstr>
      <vt:lpstr>PowerPoint Presentation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Akshitha Reddy</cp:lastModifiedBy>
  <cp:revision>3</cp:revision>
  <dcterms:created xsi:type="dcterms:W3CDTF">2018-06-07T21:39:02Z</dcterms:created>
  <dcterms:modified xsi:type="dcterms:W3CDTF">2025-06-28T07:46:06Z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