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73" r:id="rId4"/>
    <p:sldId id="272" r:id="rId5"/>
    <p:sldId id="271" r:id="rId6"/>
    <p:sldId id="264" r:id="rId7"/>
    <p:sldId id="258" r:id="rId8"/>
    <p:sldId id="265" r:id="rId9"/>
    <p:sldId id="266" r:id="rId10"/>
    <p:sldId id="267" r:id="rId11"/>
    <p:sldId id="268" r:id="rId12"/>
    <p:sldId id="262"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BCED1C-B40D-4E8E-B272-C6AF9F6E7843}" v="32" dt="2022-12-06T05:17:31.4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u Reddy" userId="6be5481352507ecd" providerId="LiveId" clId="{1BBCED1C-B40D-4E8E-B272-C6AF9F6E7843}"/>
    <pc:docChg chg="custSel addSld delSld modSld sldOrd">
      <pc:chgData name="chandu Reddy" userId="6be5481352507ecd" providerId="LiveId" clId="{1BBCED1C-B40D-4E8E-B272-C6AF9F6E7843}" dt="2022-12-06T05:45:01.945" v="163" actId="2696"/>
      <pc:docMkLst>
        <pc:docMk/>
      </pc:docMkLst>
      <pc:sldChg chg="modSp mod">
        <pc:chgData name="chandu Reddy" userId="6be5481352507ecd" providerId="LiveId" clId="{1BBCED1C-B40D-4E8E-B272-C6AF9F6E7843}" dt="2022-12-06T05:20:53.403" v="93" actId="20577"/>
        <pc:sldMkLst>
          <pc:docMk/>
          <pc:sldMk cId="810118739" sldId="256"/>
        </pc:sldMkLst>
        <pc:spChg chg="mod">
          <ac:chgData name="chandu Reddy" userId="6be5481352507ecd" providerId="LiveId" clId="{1BBCED1C-B40D-4E8E-B272-C6AF9F6E7843}" dt="2022-12-06T05:17:34.434" v="37" actId="14100"/>
          <ac:spMkLst>
            <pc:docMk/>
            <pc:sldMk cId="810118739" sldId="256"/>
            <ac:spMk id="2" creationId="{BEA66F26-4989-4C42-A540-1E73C002A0A1}"/>
          </ac:spMkLst>
        </pc:spChg>
        <pc:spChg chg="mod">
          <ac:chgData name="chandu Reddy" userId="6be5481352507ecd" providerId="LiveId" clId="{1BBCED1C-B40D-4E8E-B272-C6AF9F6E7843}" dt="2022-12-06T05:20:53.403" v="93" actId="20577"/>
          <ac:spMkLst>
            <pc:docMk/>
            <pc:sldMk cId="810118739" sldId="256"/>
            <ac:spMk id="4" creationId="{F869CA86-4298-BCF1-2505-8175DC2E0E0B}"/>
          </ac:spMkLst>
        </pc:spChg>
      </pc:sldChg>
      <pc:sldChg chg="modSp mod ord">
        <pc:chgData name="chandu Reddy" userId="6be5481352507ecd" providerId="LiveId" clId="{1BBCED1C-B40D-4E8E-B272-C6AF9F6E7843}" dt="2022-12-06T05:22:26.431" v="102"/>
        <pc:sldMkLst>
          <pc:docMk/>
          <pc:sldMk cId="2755644929" sldId="257"/>
        </pc:sldMkLst>
        <pc:spChg chg="mod">
          <ac:chgData name="chandu Reddy" userId="6be5481352507ecd" providerId="LiveId" clId="{1BBCED1C-B40D-4E8E-B272-C6AF9F6E7843}" dt="2022-12-06T05:18:17.589" v="47" actId="20577"/>
          <ac:spMkLst>
            <pc:docMk/>
            <pc:sldMk cId="2755644929" sldId="257"/>
            <ac:spMk id="3" creationId="{EFC3F16F-DD58-4893-B852-0F2878E78D70}"/>
          </ac:spMkLst>
        </pc:spChg>
      </pc:sldChg>
      <pc:sldChg chg="modSp mod">
        <pc:chgData name="chandu Reddy" userId="6be5481352507ecd" providerId="LiveId" clId="{1BBCED1C-B40D-4E8E-B272-C6AF9F6E7843}" dt="2022-12-06T05:24:58.262" v="158" actId="12"/>
        <pc:sldMkLst>
          <pc:docMk/>
          <pc:sldMk cId="3101410286" sldId="265"/>
        </pc:sldMkLst>
        <pc:spChg chg="mod">
          <ac:chgData name="chandu Reddy" userId="6be5481352507ecd" providerId="LiveId" clId="{1BBCED1C-B40D-4E8E-B272-C6AF9F6E7843}" dt="2022-12-06T05:24:58.262" v="158" actId="12"/>
          <ac:spMkLst>
            <pc:docMk/>
            <pc:sldMk cId="3101410286" sldId="265"/>
            <ac:spMk id="3" creationId="{2E9ADD72-8D52-453A-896C-F22677E6D10F}"/>
          </ac:spMkLst>
        </pc:spChg>
      </pc:sldChg>
      <pc:sldChg chg="modSp mod">
        <pc:chgData name="chandu Reddy" userId="6be5481352507ecd" providerId="LiveId" clId="{1BBCED1C-B40D-4E8E-B272-C6AF9F6E7843}" dt="2022-12-06T05:25:02.883" v="159" actId="12"/>
        <pc:sldMkLst>
          <pc:docMk/>
          <pc:sldMk cId="1026249977" sldId="266"/>
        </pc:sldMkLst>
        <pc:spChg chg="mod">
          <ac:chgData name="chandu Reddy" userId="6be5481352507ecd" providerId="LiveId" clId="{1BBCED1C-B40D-4E8E-B272-C6AF9F6E7843}" dt="2022-12-06T05:25:02.883" v="159" actId="12"/>
          <ac:spMkLst>
            <pc:docMk/>
            <pc:sldMk cId="1026249977" sldId="266"/>
            <ac:spMk id="3" creationId="{354079AA-C673-4039-97F7-29E77011E4A3}"/>
          </ac:spMkLst>
        </pc:spChg>
      </pc:sldChg>
      <pc:sldChg chg="modSp mod">
        <pc:chgData name="chandu Reddy" userId="6be5481352507ecd" providerId="LiveId" clId="{1BBCED1C-B40D-4E8E-B272-C6AF9F6E7843}" dt="2022-12-06T05:25:25.723" v="160" actId="12"/>
        <pc:sldMkLst>
          <pc:docMk/>
          <pc:sldMk cId="1115892200" sldId="267"/>
        </pc:sldMkLst>
        <pc:spChg chg="mod">
          <ac:chgData name="chandu Reddy" userId="6be5481352507ecd" providerId="LiveId" clId="{1BBCED1C-B40D-4E8E-B272-C6AF9F6E7843}" dt="2022-12-06T05:25:25.723" v="160" actId="12"/>
          <ac:spMkLst>
            <pc:docMk/>
            <pc:sldMk cId="1115892200" sldId="267"/>
            <ac:spMk id="3" creationId="{DACE0AF1-AF99-4C57-B0BC-DCD2B301C2AA}"/>
          </ac:spMkLst>
        </pc:spChg>
      </pc:sldChg>
      <pc:sldChg chg="modSp mod">
        <pc:chgData name="chandu Reddy" userId="6be5481352507ecd" providerId="LiveId" clId="{1BBCED1C-B40D-4E8E-B272-C6AF9F6E7843}" dt="2022-12-06T05:25:50.617" v="162" actId="20577"/>
        <pc:sldMkLst>
          <pc:docMk/>
          <pc:sldMk cId="4072169488" sldId="268"/>
        </pc:sldMkLst>
        <pc:spChg chg="mod">
          <ac:chgData name="chandu Reddy" userId="6be5481352507ecd" providerId="LiveId" clId="{1BBCED1C-B40D-4E8E-B272-C6AF9F6E7843}" dt="2022-12-06T05:25:50.617" v="162" actId="20577"/>
          <ac:spMkLst>
            <pc:docMk/>
            <pc:sldMk cId="4072169488" sldId="268"/>
            <ac:spMk id="8" creationId="{E0321756-A896-6512-4253-F88253EDB8A5}"/>
          </ac:spMkLst>
        </pc:spChg>
      </pc:sldChg>
      <pc:sldChg chg="modSp mod">
        <pc:chgData name="chandu Reddy" userId="6be5481352507ecd" providerId="LiveId" clId="{1BBCED1C-B40D-4E8E-B272-C6AF9F6E7843}" dt="2022-12-06T05:24:26.574" v="157" actId="20577"/>
        <pc:sldMkLst>
          <pc:docMk/>
          <pc:sldMk cId="1515716969" sldId="271"/>
        </pc:sldMkLst>
        <pc:spChg chg="mod">
          <ac:chgData name="chandu Reddy" userId="6be5481352507ecd" providerId="LiveId" clId="{1BBCED1C-B40D-4E8E-B272-C6AF9F6E7843}" dt="2022-12-06T05:24:26.574" v="157" actId="20577"/>
          <ac:spMkLst>
            <pc:docMk/>
            <pc:sldMk cId="1515716969" sldId="271"/>
            <ac:spMk id="3" creationId="{5EF008B4-1BE8-BB2F-150F-B1958AC5AC11}"/>
          </ac:spMkLst>
        </pc:spChg>
      </pc:sldChg>
      <pc:sldChg chg="modSp mod">
        <pc:chgData name="chandu Reddy" userId="6be5481352507ecd" providerId="LiveId" clId="{1BBCED1C-B40D-4E8E-B272-C6AF9F6E7843}" dt="2022-12-06T05:21:21.271" v="98" actId="20577"/>
        <pc:sldMkLst>
          <pc:docMk/>
          <pc:sldMk cId="1657327280" sldId="272"/>
        </pc:sldMkLst>
        <pc:spChg chg="mod">
          <ac:chgData name="chandu Reddy" userId="6be5481352507ecd" providerId="LiveId" clId="{1BBCED1C-B40D-4E8E-B272-C6AF9F6E7843}" dt="2022-12-06T05:21:21.271" v="98" actId="20577"/>
          <ac:spMkLst>
            <pc:docMk/>
            <pc:sldMk cId="1657327280" sldId="272"/>
            <ac:spMk id="3" creationId="{F9FD1065-D223-8479-90FB-3CA85C7F959A}"/>
          </ac:spMkLst>
        </pc:spChg>
      </pc:sldChg>
      <pc:sldChg chg="modSp mod ord">
        <pc:chgData name="chandu Reddy" userId="6be5481352507ecd" providerId="LiveId" clId="{1BBCED1C-B40D-4E8E-B272-C6AF9F6E7843}" dt="2022-12-06T05:22:15.647" v="100"/>
        <pc:sldMkLst>
          <pc:docMk/>
          <pc:sldMk cId="2356113564" sldId="273"/>
        </pc:sldMkLst>
        <pc:spChg chg="mod">
          <ac:chgData name="chandu Reddy" userId="6be5481352507ecd" providerId="LiveId" clId="{1BBCED1C-B40D-4E8E-B272-C6AF9F6E7843}" dt="2022-12-06T05:21:01.527" v="94" actId="20577"/>
          <ac:spMkLst>
            <pc:docMk/>
            <pc:sldMk cId="2356113564" sldId="273"/>
            <ac:spMk id="3" creationId="{1DC6035F-E1BE-2325-ACDA-C34FA27241BE}"/>
          </ac:spMkLst>
        </pc:spChg>
      </pc:sldChg>
      <pc:sldChg chg="modSp new del mod">
        <pc:chgData name="chandu Reddy" userId="6be5481352507ecd" providerId="LiveId" clId="{1BBCED1C-B40D-4E8E-B272-C6AF9F6E7843}" dt="2022-12-06T05:45:01.945" v="163" actId="2696"/>
        <pc:sldMkLst>
          <pc:docMk/>
          <pc:sldMk cId="1205895905" sldId="274"/>
        </pc:sldMkLst>
        <pc:spChg chg="mod">
          <ac:chgData name="chandu Reddy" userId="6be5481352507ecd" providerId="LiveId" clId="{1BBCED1C-B40D-4E8E-B272-C6AF9F6E7843}" dt="2022-12-06T05:22:53.135" v="116" actId="2711"/>
          <ac:spMkLst>
            <pc:docMk/>
            <pc:sldMk cId="1205895905" sldId="274"/>
            <ac:spMk id="2" creationId="{CAEB0016-15F8-6703-6E31-F6E3A3C553A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2CD9B8-9BC0-4D30-AA5D-C9D1D0E94546}"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982219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2CD9B8-9BC0-4D30-AA5D-C9D1D0E94546}"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908660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2CD9B8-9BC0-4D30-AA5D-C9D1D0E94546}"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1549530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2CD9B8-9BC0-4D30-AA5D-C9D1D0E94546}"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D146F-C3C2-4D51-AE0D-BD5B75A1C5F4}"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81173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2CD9B8-9BC0-4D30-AA5D-C9D1D0E94546}"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3970688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2CD9B8-9BC0-4D30-AA5D-C9D1D0E94546}"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3017361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2CD9B8-9BC0-4D30-AA5D-C9D1D0E94546}"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687404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2CD9B8-9BC0-4D30-AA5D-C9D1D0E94546}"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783840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2CD9B8-9BC0-4D30-AA5D-C9D1D0E94546}"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163670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2CD9B8-9BC0-4D30-AA5D-C9D1D0E94546}"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1743681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2CD9B8-9BC0-4D30-AA5D-C9D1D0E94546}"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1920913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2CD9B8-9BC0-4D30-AA5D-C9D1D0E94546}"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2173511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2CD9B8-9BC0-4D30-AA5D-C9D1D0E94546}"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3776255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2CD9B8-9BC0-4D30-AA5D-C9D1D0E94546}"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134435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2CD9B8-9BC0-4D30-AA5D-C9D1D0E94546}"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3741489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2CD9B8-9BC0-4D30-AA5D-C9D1D0E94546}"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2949926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2CD9B8-9BC0-4D30-AA5D-C9D1D0E94546}"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185470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02CD9B8-9BC0-4D30-AA5D-C9D1D0E94546}" type="datetimeFigureOut">
              <a:rPr lang="en-US" smtClean="0"/>
              <a:t>12/5/2022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B0D146F-C3C2-4D51-AE0D-BD5B75A1C5F4}" type="slidenum">
              <a:rPr lang="en-US" smtClean="0"/>
              <a:t>‹#›</a:t>
            </a:fld>
            <a:endParaRPr lang="en-US"/>
          </a:p>
        </p:txBody>
      </p:sp>
    </p:spTree>
    <p:extLst>
      <p:ext uri="{BB962C8B-B14F-4D97-AF65-F5344CB8AC3E}">
        <p14:creationId xmlns:p14="http://schemas.microsoft.com/office/powerpoint/2010/main" val="2215081427"/>
      </p:ext>
    </p:extLst>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66F26-4989-4C42-A540-1E73C002A0A1}"/>
              </a:ext>
            </a:extLst>
          </p:cNvPr>
          <p:cNvSpPr>
            <a:spLocks noGrp="1"/>
          </p:cNvSpPr>
          <p:nvPr>
            <p:ph type="ctrTitle"/>
          </p:nvPr>
        </p:nvSpPr>
        <p:spPr>
          <a:xfrm>
            <a:off x="1683171" y="833120"/>
            <a:ext cx="8825658" cy="1849120"/>
          </a:xfrm>
        </p:spPr>
        <p:txBody>
          <a:bodyPr>
            <a:normAutofit fontScale="90000"/>
          </a:bodyPr>
          <a:lstStyle/>
          <a:p>
            <a:r>
              <a:rPr lang="en-US" dirty="0"/>
              <a:t>Heart Disease Prediction Using Classification Algorithms</a:t>
            </a:r>
          </a:p>
        </p:txBody>
      </p:sp>
      <p:sp>
        <p:nvSpPr>
          <p:cNvPr id="4" name="TextBox 3">
            <a:extLst>
              <a:ext uri="{FF2B5EF4-FFF2-40B4-BE49-F238E27FC236}">
                <a16:creationId xmlns:a16="http://schemas.microsoft.com/office/drawing/2014/main" id="{F869CA86-4298-BCF1-2505-8175DC2E0E0B}"/>
              </a:ext>
            </a:extLst>
          </p:cNvPr>
          <p:cNvSpPr txBox="1"/>
          <p:nvPr/>
        </p:nvSpPr>
        <p:spPr>
          <a:xfrm>
            <a:off x="6380480" y="4260082"/>
            <a:ext cx="5476240" cy="2062103"/>
          </a:xfrm>
          <a:prstGeom prst="rect">
            <a:avLst/>
          </a:prstGeom>
          <a:noFill/>
        </p:spPr>
        <p:txBody>
          <a:bodyPr wrap="square" rtlCol="0">
            <a:spAutoFit/>
          </a:bodyPr>
          <a:lstStyle/>
          <a:p>
            <a:r>
              <a:rPr lang="en-US" sz="2000" dirty="0"/>
              <a:t>Team Members:</a:t>
            </a:r>
          </a:p>
          <a:p>
            <a:pPr algn="just"/>
            <a:endParaRPr lang="en-US" altLang="en-US" sz="1800" dirty="0">
              <a:latin typeface="Calibri" panose="020F0502020204030204" pitchFamily="34" charset="0"/>
              <a:cs typeface="Calibri" panose="020F0502020204030204" pitchFamily="34" charset="0"/>
            </a:endParaRPr>
          </a:p>
          <a:p>
            <a:pPr algn="just"/>
            <a:r>
              <a:rPr lang="en-US" altLang="en-US" sz="1800" dirty="0">
                <a:latin typeface="Calibri" panose="020F0502020204030204" pitchFamily="34" charset="0"/>
                <a:cs typeface="Calibri" panose="020F0502020204030204" pitchFamily="34" charset="0"/>
              </a:rPr>
              <a:t>Apoorva </a:t>
            </a:r>
            <a:r>
              <a:rPr lang="en-US" altLang="en-US" sz="1800" dirty="0" err="1">
                <a:latin typeface="Calibri" panose="020F0502020204030204" pitchFamily="34" charset="0"/>
                <a:cs typeface="Calibri" panose="020F0502020204030204" pitchFamily="34" charset="0"/>
              </a:rPr>
              <a:t>Kyramkonda</a:t>
            </a:r>
            <a:r>
              <a:rPr lang="en-US" altLang="en-US" sz="1800" dirty="0">
                <a:latin typeface="Calibri" panose="020F0502020204030204" pitchFamily="34" charset="0"/>
                <a:cs typeface="Calibri" panose="020F0502020204030204" pitchFamily="34" charset="0"/>
              </a:rPr>
              <a:t>                   - 700742326</a:t>
            </a:r>
          </a:p>
          <a:p>
            <a:pPr algn="just"/>
            <a:r>
              <a:rPr lang="en-US" altLang="en-US" sz="1800" dirty="0" err="1">
                <a:latin typeface="Calibri" panose="020F0502020204030204" pitchFamily="34" charset="0"/>
                <a:cs typeface="Calibri" panose="020F0502020204030204" pitchFamily="34" charset="0"/>
              </a:rPr>
              <a:t>Varkuti</a:t>
            </a:r>
            <a:r>
              <a:rPr lang="en-US" altLang="en-US" sz="1800" dirty="0">
                <a:latin typeface="Calibri" panose="020F0502020204030204" pitchFamily="34" charset="0"/>
                <a:cs typeface="Calibri" panose="020F0502020204030204" pitchFamily="34" charset="0"/>
              </a:rPr>
              <a:t> Vijay Bhasker Reddy         -700739778</a:t>
            </a:r>
          </a:p>
          <a:p>
            <a:pPr algn="just"/>
            <a:r>
              <a:rPr lang="en-US" altLang="en-US" sz="1800" dirty="0" err="1">
                <a:latin typeface="Calibri" panose="020F0502020204030204" pitchFamily="34" charset="0"/>
                <a:cs typeface="Calibri" panose="020F0502020204030204" pitchFamily="34" charset="0"/>
              </a:rPr>
              <a:t>Sanugommula</a:t>
            </a:r>
            <a:r>
              <a:rPr lang="en-US" altLang="en-US" sz="1800" dirty="0">
                <a:latin typeface="Calibri" panose="020F0502020204030204" pitchFamily="34" charset="0"/>
                <a:cs typeface="Calibri" panose="020F0502020204030204" pitchFamily="34" charset="0"/>
              </a:rPr>
              <a:t> </a:t>
            </a:r>
            <a:r>
              <a:rPr lang="en-US" altLang="en-US" sz="1800" dirty="0" err="1">
                <a:latin typeface="Calibri" panose="020F0502020204030204" pitchFamily="34" charset="0"/>
                <a:cs typeface="Calibri" panose="020F0502020204030204" pitchFamily="34" charset="0"/>
              </a:rPr>
              <a:t>Akshitha</a:t>
            </a:r>
            <a:r>
              <a:rPr lang="en-US" altLang="en-US" sz="1800" dirty="0">
                <a:latin typeface="Calibri" panose="020F0502020204030204" pitchFamily="34" charset="0"/>
                <a:cs typeface="Calibri" panose="020F0502020204030204" pitchFamily="34" charset="0"/>
              </a:rPr>
              <a:t> Reddy     - 700742432</a:t>
            </a:r>
          </a:p>
          <a:p>
            <a:pPr algn="just"/>
            <a:r>
              <a:rPr lang="en-US" altLang="en-US" sz="1800" dirty="0" err="1">
                <a:latin typeface="Calibri" panose="020F0502020204030204" pitchFamily="34" charset="0"/>
                <a:cs typeface="Calibri" panose="020F0502020204030204" pitchFamily="34" charset="0"/>
              </a:rPr>
              <a:t>Pasula</a:t>
            </a:r>
            <a:r>
              <a:rPr lang="en-US" altLang="en-US" sz="1800" dirty="0">
                <a:latin typeface="Calibri" panose="020F0502020204030204" pitchFamily="34" charset="0"/>
                <a:cs typeface="Calibri" panose="020F0502020204030204" pitchFamily="34" charset="0"/>
              </a:rPr>
              <a:t> Sai </a:t>
            </a:r>
            <a:r>
              <a:rPr lang="en-US" altLang="en-US" sz="1800" dirty="0" err="1">
                <a:latin typeface="Calibri" panose="020F0502020204030204" pitchFamily="34" charset="0"/>
                <a:cs typeface="Calibri" panose="020F0502020204030204" pitchFamily="34" charset="0"/>
              </a:rPr>
              <a:t>Ragasri</a:t>
            </a:r>
            <a:r>
              <a:rPr lang="en-US" altLang="en-US" sz="1800" dirty="0">
                <a:latin typeface="Calibri" panose="020F0502020204030204" pitchFamily="34" charset="0"/>
                <a:cs typeface="Calibri" panose="020F0502020204030204" pitchFamily="34" charset="0"/>
              </a:rPr>
              <a:t>                         - 700742851</a:t>
            </a:r>
          </a:p>
          <a:p>
            <a:endParaRPr lang="en-US" dirty="0"/>
          </a:p>
        </p:txBody>
      </p:sp>
    </p:spTree>
    <p:extLst>
      <p:ext uri="{BB962C8B-B14F-4D97-AF65-F5344CB8AC3E}">
        <p14:creationId xmlns:p14="http://schemas.microsoft.com/office/powerpoint/2010/main" val="810118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7C61E-08EF-4A63-A068-788E84B4EE6C}"/>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Random Forest Algorithm:</a:t>
            </a:r>
          </a:p>
        </p:txBody>
      </p:sp>
      <p:sp>
        <p:nvSpPr>
          <p:cNvPr id="3" name="Content Placeholder 2">
            <a:extLst>
              <a:ext uri="{FF2B5EF4-FFF2-40B4-BE49-F238E27FC236}">
                <a16:creationId xmlns:a16="http://schemas.microsoft.com/office/drawing/2014/main" id="{DACE0AF1-AF99-4C57-B0BC-DCD2B301C2AA}"/>
              </a:ext>
            </a:extLst>
          </p:cNvPr>
          <p:cNvSpPr>
            <a:spLocks noGrp="1"/>
          </p:cNvSpPr>
          <p:nvPr>
            <p:ph idx="1"/>
          </p:nvPr>
        </p:nvSpPr>
        <p:spPr>
          <a:xfrm>
            <a:off x="547938" y="1580050"/>
            <a:ext cx="5542738" cy="5230626"/>
          </a:xfrm>
        </p:spPr>
        <p:txBody>
          <a:bodyPr>
            <a:normAutofit/>
          </a:bodyPr>
          <a:lstStyle/>
          <a:p>
            <a:pPr indent="-342900" algn="just">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Highest Score: </a:t>
            </a:r>
            <a:r>
              <a:rPr lang="en-US" dirty="0">
                <a:latin typeface="Calibri" panose="020F0502020204030204" pitchFamily="34" charset="0"/>
                <a:ea typeface="Calibri" panose="020F0502020204030204" pitchFamily="34" charset="0"/>
                <a:cs typeface="Calibri" panose="020F0502020204030204" pitchFamily="34" charset="0"/>
              </a:rPr>
              <a:t>95</a:t>
            </a:r>
            <a:r>
              <a:rPr lang="en-US" dirty="0">
                <a:effectLst/>
                <a:latin typeface="Calibri" panose="020F0502020204030204" pitchFamily="34" charset="0"/>
                <a:ea typeface="Calibri" panose="020F0502020204030204" pitchFamily="34" charset="0"/>
                <a:cs typeface="Calibri" panose="020F0502020204030204" pitchFamily="34" charset="0"/>
              </a:rPr>
              <a:t>%</a:t>
            </a:r>
          </a:p>
          <a:p>
            <a:pPr indent="-342900" algn="just">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supervised learning algorithm which is used for both classification as well as regression. </a:t>
            </a:r>
          </a:p>
          <a:p>
            <a:pPr indent="-342900" algn="just">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it is mainly used for classification problems. </a:t>
            </a:r>
          </a:p>
          <a:p>
            <a:pPr indent="-342900" algn="just">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forest is made up of trees and more trees means more robust forest. </a:t>
            </a:r>
          </a:p>
          <a:p>
            <a:pPr indent="-342900" algn="just">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ensemble method which is better than a single decision tree because it reduces the over-fitting by averaging the result Random forest, </a:t>
            </a:r>
          </a:p>
          <a:p>
            <a:pPr indent="-342900" algn="just">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Each individual tree in the random forest spits out a class prediction and the class with the most votes becomes our model’s prediction.</a:t>
            </a:r>
          </a:p>
          <a:p>
            <a:pPr indent="-342900" algn="just">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1C1DEF86-6BDF-1DEC-48F3-4D37FE3B9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560" y="2790910"/>
            <a:ext cx="4744779" cy="2183363"/>
          </a:xfrm>
          <a:prstGeom prst="rect">
            <a:avLst/>
          </a:prstGeom>
        </p:spPr>
      </p:pic>
    </p:spTree>
    <p:extLst>
      <p:ext uri="{BB962C8B-B14F-4D97-AF65-F5344CB8AC3E}">
        <p14:creationId xmlns:p14="http://schemas.microsoft.com/office/powerpoint/2010/main" val="1115892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76051-37DD-4522-BB44-5F2BF799C6A9}"/>
              </a:ext>
            </a:extLst>
          </p:cNvPr>
          <p:cNvSpPr>
            <a:spLocks noGrp="1"/>
          </p:cNvSpPr>
          <p:nvPr>
            <p:ph type="title"/>
          </p:nvPr>
        </p:nvSpPr>
        <p:spPr/>
        <p:txBody>
          <a:bodyPr/>
          <a:lstStyle/>
          <a:p>
            <a:r>
              <a:rPr lang="en-US" dirty="0" err="1">
                <a:latin typeface="Calibri" panose="020F0502020204030204" pitchFamily="34" charset="0"/>
                <a:cs typeface="Calibri" panose="020F0502020204030204" pitchFamily="34" charset="0"/>
              </a:rPr>
              <a:t>XGBoost</a:t>
            </a:r>
            <a:endParaRPr lang="en-US" dirty="0">
              <a:latin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F99AD4B4-04B1-A6CC-E74E-C2821499940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290751" y="2529878"/>
            <a:ext cx="4318294" cy="2668746"/>
          </a:xfrm>
        </p:spPr>
      </p:pic>
      <p:sp>
        <p:nvSpPr>
          <p:cNvPr id="8" name="Content Placeholder 7">
            <a:extLst>
              <a:ext uri="{FF2B5EF4-FFF2-40B4-BE49-F238E27FC236}">
                <a16:creationId xmlns:a16="http://schemas.microsoft.com/office/drawing/2014/main" id="{E0321756-A896-6512-4253-F88253EDB8A5}"/>
              </a:ext>
            </a:extLst>
          </p:cNvPr>
          <p:cNvSpPr>
            <a:spLocks noGrp="1"/>
          </p:cNvSpPr>
          <p:nvPr>
            <p:ph sz="half" idx="2"/>
          </p:nvPr>
        </p:nvSpPr>
        <p:spPr>
          <a:xfrm>
            <a:off x="1018993" y="1940598"/>
            <a:ext cx="4396341" cy="4200245"/>
          </a:xfrm>
        </p:spPr>
        <p:txBody>
          <a:bodyPr>
            <a:normAutofit/>
          </a:bodyPr>
          <a:lstStyle/>
          <a:p>
            <a:pPr algn="just"/>
            <a:r>
              <a:rPr lang="en-US" dirty="0">
                <a:latin typeface="Calibri" panose="020F0502020204030204" pitchFamily="34" charset="0"/>
                <a:cs typeface="Calibri" panose="020F0502020204030204" pitchFamily="34" charset="0"/>
              </a:rPr>
              <a:t>Uses bagging and boosting.</a:t>
            </a:r>
          </a:p>
          <a:p>
            <a:pPr algn="just"/>
            <a:endParaRPr lang="en-US" dirty="0">
              <a:latin typeface="Calibri" panose="020F0502020204030204" pitchFamily="34" charset="0"/>
              <a:cs typeface="Calibri" panose="020F0502020204030204" pitchFamily="34" charset="0"/>
            </a:endParaRPr>
          </a:p>
          <a:p>
            <a:pPr algn="just"/>
            <a:r>
              <a:rPr lang="en-US" dirty="0">
                <a:effectLst/>
                <a:latin typeface="Calibri" panose="020F0502020204030204" pitchFamily="34" charset="0"/>
                <a:ea typeface="Calibri" panose="020F0502020204030204" pitchFamily="34" charset="0"/>
                <a:cs typeface="Calibri" panose="020F0502020204030204" pitchFamily="34" charset="0"/>
              </a:rPr>
              <a:t>the framework is constructed by dividing on either particular trait.</a:t>
            </a:r>
          </a:p>
          <a:p>
            <a:pPr algn="just"/>
            <a:endParaRPr lang="en-US"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dirty="0">
                <a:effectLst/>
                <a:latin typeface="Calibri" panose="020F0502020204030204" pitchFamily="34" charset="0"/>
                <a:ea typeface="Calibri" panose="020F0502020204030204" pitchFamily="34" charset="0"/>
                <a:cs typeface="Calibri" panose="020F0502020204030204" pitchFamily="34" charset="0"/>
              </a:rPr>
              <a:t>it might be more resistant to certain other types of decision tree models.</a:t>
            </a:r>
          </a:p>
          <a:p>
            <a:pPr algn="just"/>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2169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A8678-5672-4124-A640-F060F4B837AD}"/>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Preliminary Results</a:t>
            </a:r>
          </a:p>
        </p:txBody>
      </p:sp>
      <p:pic>
        <p:nvPicPr>
          <p:cNvPr id="7" name="Content Placeholder 6">
            <a:extLst>
              <a:ext uri="{FF2B5EF4-FFF2-40B4-BE49-F238E27FC236}">
                <a16:creationId xmlns:a16="http://schemas.microsoft.com/office/drawing/2014/main" id="{3412D298-0459-7802-BC48-AAE46E0463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393" y="2034240"/>
            <a:ext cx="3748958" cy="4195762"/>
          </a:xfrm>
        </p:spPr>
      </p:pic>
      <p:pic>
        <p:nvPicPr>
          <p:cNvPr id="9" name="Picture 8">
            <a:extLst>
              <a:ext uri="{FF2B5EF4-FFF2-40B4-BE49-F238E27FC236}">
                <a16:creationId xmlns:a16="http://schemas.microsoft.com/office/drawing/2014/main" id="{84DD2B18-9D15-EFCC-F065-407828D2B7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7818" y="1792145"/>
            <a:ext cx="3528060" cy="4373898"/>
          </a:xfrm>
          <a:prstGeom prst="rect">
            <a:avLst/>
          </a:prstGeom>
        </p:spPr>
      </p:pic>
      <p:pic>
        <p:nvPicPr>
          <p:cNvPr id="11" name="Picture 10">
            <a:extLst>
              <a:ext uri="{FF2B5EF4-FFF2-40B4-BE49-F238E27FC236}">
                <a16:creationId xmlns:a16="http://schemas.microsoft.com/office/drawing/2014/main" id="{0F8C4EF9-D9AD-ACF4-832C-B24FD711D2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4877" y="1830062"/>
            <a:ext cx="3300774" cy="4929239"/>
          </a:xfrm>
          <a:prstGeom prst="rect">
            <a:avLst/>
          </a:prstGeom>
        </p:spPr>
      </p:pic>
    </p:spTree>
    <p:extLst>
      <p:ext uri="{BB962C8B-B14F-4D97-AF65-F5344CB8AC3E}">
        <p14:creationId xmlns:p14="http://schemas.microsoft.com/office/powerpoint/2010/main" val="2481571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98BE2-02C2-403A-8E6F-3B5333F895B3}"/>
              </a:ext>
            </a:extLst>
          </p:cNvPr>
          <p:cNvSpPr>
            <a:spLocks noGrp="1"/>
          </p:cNvSpPr>
          <p:nvPr>
            <p:ph type="title"/>
          </p:nvPr>
        </p:nvSpPr>
        <p:spPr>
          <a:xfrm>
            <a:off x="646111" y="452718"/>
            <a:ext cx="9404723" cy="654722"/>
          </a:xfrm>
        </p:spPr>
        <p:txBody>
          <a:bodyPr>
            <a:noAutofit/>
          </a:bodyPr>
          <a:lstStyle/>
          <a:p>
            <a:r>
              <a:rPr lang="en-US" dirty="0">
                <a:latin typeface="Calibri" panose="020F0502020204030204" pitchFamily="34" charset="0"/>
                <a:cs typeface="Calibri" panose="020F0502020204030204" pitchFamily="34" charset="0"/>
              </a:rPr>
              <a:t>References</a:t>
            </a:r>
          </a:p>
        </p:txBody>
      </p:sp>
      <p:sp>
        <p:nvSpPr>
          <p:cNvPr id="3" name="Content Placeholder 2">
            <a:extLst>
              <a:ext uri="{FF2B5EF4-FFF2-40B4-BE49-F238E27FC236}">
                <a16:creationId xmlns:a16="http://schemas.microsoft.com/office/drawing/2014/main" id="{E01E333B-AFD4-4749-B746-DCEB83A4B584}"/>
              </a:ext>
            </a:extLst>
          </p:cNvPr>
          <p:cNvSpPr>
            <a:spLocks noGrp="1"/>
          </p:cNvSpPr>
          <p:nvPr>
            <p:ph idx="1"/>
          </p:nvPr>
        </p:nvSpPr>
        <p:spPr>
          <a:xfrm>
            <a:off x="798512" y="1268058"/>
            <a:ext cx="8946541" cy="5137224"/>
          </a:xfrm>
        </p:spPr>
        <p:txBody>
          <a:bodyPr>
            <a:noAutofit/>
          </a:bodyPr>
          <a:lstStyle/>
          <a:p>
            <a:pPr marL="0" marR="0" indent="0" algn="just">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[1] C.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Beyene</a:t>
            </a:r>
            <a:r>
              <a:rPr lang="en-US" sz="1800" dirty="0">
                <a:effectLst/>
                <a:latin typeface="Calibri" panose="020F0502020204030204" pitchFamily="34" charset="0"/>
                <a:ea typeface="Calibri" panose="020F0502020204030204" pitchFamily="34" charset="0"/>
                <a:cs typeface="Times New Roman" panose="02020603050405020304" pitchFamily="18" charset="0"/>
              </a:rPr>
              <a:t>, 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Kamat</a:t>
            </a:r>
            <a:r>
              <a:rPr lang="en-US" sz="1800" dirty="0">
                <a:effectLst/>
                <a:latin typeface="Calibri" panose="020F0502020204030204" pitchFamily="34" charset="0"/>
                <a:ea typeface="Calibri" panose="020F0502020204030204" pitchFamily="34" charset="0"/>
                <a:cs typeface="Times New Roman" panose="02020603050405020304" pitchFamily="18" charset="0"/>
              </a:rPr>
              <a:t>, “Survey on Prediction and Analysis the Occurrence of Heart Disease Using Data Mining Techniques”, https://www.researchgate.net/publication/323277772_Survey_on_prediction_and _</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analysis_the_occurrence_of_heart_dise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ase_using_data_mining_techniques</a:t>
            </a:r>
            <a:r>
              <a:rPr lang="en-US" sz="1800" dirty="0">
                <a:effectLst/>
                <a:latin typeface="Calibri" panose="020F0502020204030204" pitchFamily="34" charset="0"/>
                <a:ea typeface="Calibri" panose="020F0502020204030204" pitchFamily="34" charset="0"/>
                <a:cs typeface="Times New Roman" panose="02020603050405020304" pitchFamily="18" charset="0"/>
              </a:rPr>
              <a:t>, 118(8):165-173 · January 2018.</a:t>
            </a:r>
          </a:p>
          <a:p>
            <a:pPr marL="0" marR="0" indent="0" algn="just">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[2] Muhammad Usama Riaz, SHAHID MEHMOOD AWAN, ABDUL GHAFFAR KHAN, “PREDICTION OF HEART DISEASE USING ARTIFICIAL NEURAL NETWORK”.</a:t>
            </a:r>
          </a:p>
          <a:p>
            <a:pPr marL="0" marR="0" indent="0" algn="just">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[3] Komal Kumar Napa,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G.Sarika</a:t>
            </a:r>
            <a:r>
              <a:rPr lang="en-US" sz="1800" dirty="0">
                <a:effectLst/>
                <a:latin typeface="Calibri" panose="020F0502020204030204" pitchFamily="34" charset="0"/>
                <a:ea typeface="Calibri" panose="020F0502020204030204" pitchFamily="34" charset="0"/>
                <a:cs typeface="Times New Roman" panose="02020603050405020304" pitchFamily="18" charset="0"/>
              </a:rPr>
              <a:t> Sindhu,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D.Krishna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Prashanthi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A.Shaeen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Sulthana</a:t>
            </a:r>
            <a:r>
              <a:rPr lang="en-US" sz="1800" dirty="0">
                <a:effectLst/>
                <a:latin typeface="Calibri" panose="020F0502020204030204" pitchFamily="34" charset="0"/>
                <a:ea typeface="Calibri" panose="020F0502020204030204" pitchFamily="34" charset="0"/>
                <a:cs typeface="Times New Roman" panose="02020603050405020304" pitchFamily="18" charset="0"/>
              </a:rPr>
              <a:t>, “Analysis and Prediction of Cardio Vascular Disease using Machine Learning Classifiers”, April 2020.</a:t>
            </a:r>
          </a:p>
          <a:p>
            <a:pPr marL="0" marR="0" indent="0" algn="just">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[4] Hossam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Meshref</a:t>
            </a:r>
            <a:r>
              <a:rPr lang="en-US" sz="1800" dirty="0">
                <a:effectLst/>
                <a:latin typeface="Calibri" panose="020F0502020204030204" pitchFamily="34" charset="0"/>
                <a:ea typeface="Calibri" panose="020F0502020204030204" pitchFamily="34" charset="0"/>
                <a:cs typeface="Times New Roman" panose="02020603050405020304" pitchFamily="18" charset="0"/>
              </a:rPr>
              <a:t>, “Cardiovascular Disease Diagnosis: A Machine Learning Interpretation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Approach,January</a:t>
            </a:r>
            <a:r>
              <a:rPr lang="en-US" sz="1800" dirty="0">
                <a:effectLst/>
                <a:latin typeface="Calibri" panose="020F0502020204030204" pitchFamily="34" charset="0"/>
                <a:ea typeface="Calibri" panose="020F0502020204030204" pitchFamily="34" charset="0"/>
                <a:cs typeface="Times New Roman" panose="02020603050405020304" pitchFamily="18" charset="0"/>
              </a:rPr>
              <a:t> 2019.</a:t>
            </a:r>
          </a:p>
          <a:p>
            <a:pPr marL="0" marR="0" indent="0" algn="just">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[5]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Akella</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Akella</a:t>
            </a:r>
            <a:r>
              <a:rPr lang="en-US" sz="1800" dirty="0">
                <a:effectLst/>
                <a:latin typeface="Calibri" panose="020F0502020204030204" pitchFamily="34" charset="0"/>
                <a:ea typeface="Calibri" panose="020F0502020204030204" pitchFamily="34" charset="0"/>
                <a:cs typeface="Times New Roman" panose="02020603050405020304" pitchFamily="18" charset="0"/>
              </a:rPr>
              <a:t>, “Machine learning algorithms for predicting coronary artery disease: efforts toward an open-source solution,” Future Science OA, vol. 7, no. 6, Article ID FSO698, 2021.</a:t>
            </a:r>
          </a:p>
          <a:p>
            <a:pPr marL="0" indent="0" algn="just">
              <a:buNone/>
            </a:pPr>
            <a:endParaRPr lang="en-US" sz="1800" dirty="0"/>
          </a:p>
        </p:txBody>
      </p:sp>
    </p:spTree>
    <p:extLst>
      <p:ext uri="{BB962C8B-B14F-4D97-AF65-F5344CB8AC3E}">
        <p14:creationId xmlns:p14="http://schemas.microsoft.com/office/powerpoint/2010/main" val="309752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87AA4-F975-4DC0-8F27-56860B2E1189}"/>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EFC3F16F-DD58-4893-B852-0F2878E78D70}"/>
              </a:ext>
            </a:extLst>
          </p:cNvPr>
          <p:cNvSpPr>
            <a:spLocks noGrp="1"/>
          </p:cNvSpPr>
          <p:nvPr>
            <p:ph idx="1"/>
          </p:nvPr>
        </p:nvSpPr>
        <p:spPr>
          <a:xfrm>
            <a:off x="1126962" y="1707760"/>
            <a:ext cx="8825659" cy="4469520"/>
          </a:xfrm>
        </p:spPr>
        <p:txBody>
          <a:bodyPr>
            <a:noAutofit/>
          </a:bodyPr>
          <a:lstStyle/>
          <a:p>
            <a:pPr algn="just"/>
            <a:r>
              <a:rPr lang="en-US" dirty="0"/>
              <a:t>In this pandemic situation, trying to help people recovering from any medical condition is the most important task for every human. </a:t>
            </a:r>
          </a:p>
          <a:p>
            <a:pPr algn="just"/>
            <a:r>
              <a:rPr lang="en-US" dirty="0"/>
              <a:t>So, it’s our </a:t>
            </a:r>
            <a:r>
              <a:rPr lang="en-US" dirty="0">
                <a:latin typeface="Calibri" panose="020F0502020204030204" pitchFamily="34" charset="0"/>
                <a:cs typeface="Calibri" panose="020F0502020204030204" pitchFamily="34" charset="0"/>
              </a:rPr>
              <a:t>responsibility</a:t>
            </a:r>
            <a:r>
              <a:rPr lang="en-US" dirty="0"/>
              <a:t> to use knowledge to help them. We decided to use different machine learning algorithms and see which will make the best prediction accuracy. By using this algorithm, we can help doctors warn the patient in advance to change their diets or increase medication.</a:t>
            </a:r>
          </a:p>
          <a:p>
            <a:pPr algn="just"/>
            <a:r>
              <a:rPr lang="en-US" dirty="0"/>
              <a:t>As per our survey, </a:t>
            </a:r>
          </a:p>
          <a:p>
            <a:pPr lvl="1" algn="just"/>
            <a:r>
              <a:rPr lang="en-US" sz="2000" dirty="0"/>
              <a:t>1.3 million died in 1990</a:t>
            </a:r>
          </a:p>
          <a:p>
            <a:pPr lvl="1" algn="just"/>
            <a:r>
              <a:rPr lang="en-US" sz="2000" dirty="0"/>
              <a:t>2.8 million died in 2016</a:t>
            </a:r>
          </a:p>
          <a:p>
            <a:pPr lvl="1" algn="just"/>
            <a:r>
              <a:rPr lang="en-US" sz="2000" dirty="0"/>
              <a:t>Assumption by Indian heart association: 23 million by 2030.</a:t>
            </a:r>
          </a:p>
          <a:p>
            <a:pPr lvl="1" algn="just"/>
            <a:endParaRPr lang="en-US" sz="2000" dirty="0"/>
          </a:p>
          <a:p>
            <a:pPr marL="800100" lvl="1" indent="-342900" algn="just"/>
            <a:endParaRPr lang="en-US" sz="2000" dirty="0"/>
          </a:p>
        </p:txBody>
      </p:sp>
    </p:spTree>
    <p:extLst>
      <p:ext uri="{BB962C8B-B14F-4D97-AF65-F5344CB8AC3E}">
        <p14:creationId xmlns:p14="http://schemas.microsoft.com/office/powerpoint/2010/main" val="2755644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0FE3-0F84-6D2E-415B-0805B9200790}"/>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Role and Contribution in project</a:t>
            </a:r>
          </a:p>
        </p:txBody>
      </p:sp>
      <p:sp>
        <p:nvSpPr>
          <p:cNvPr id="3" name="Content Placeholder 2">
            <a:extLst>
              <a:ext uri="{FF2B5EF4-FFF2-40B4-BE49-F238E27FC236}">
                <a16:creationId xmlns:a16="http://schemas.microsoft.com/office/drawing/2014/main" id="{1DC6035F-E1BE-2325-ACDA-C34FA27241BE}"/>
              </a:ext>
            </a:extLst>
          </p:cNvPr>
          <p:cNvSpPr>
            <a:spLocks noGrp="1"/>
          </p:cNvSpPr>
          <p:nvPr>
            <p:ph idx="1"/>
          </p:nvPr>
        </p:nvSpPr>
        <p:spPr>
          <a:xfrm>
            <a:off x="729932" y="1331259"/>
            <a:ext cx="8946541" cy="4195481"/>
          </a:xfrm>
        </p:spPr>
        <p:txBody>
          <a:bodyPr>
            <a:normAutofit/>
          </a:bodyPr>
          <a:lstStyle/>
          <a:p>
            <a:pPr indent="-342900" algn="just"/>
            <a:endParaRPr lang="en-US" altLang="en-US" sz="2000" dirty="0">
              <a:latin typeface="Calibri" panose="020F0502020204030204" pitchFamily="34" charset="0"/>
              <a:cs typeface="Calibri" panose="020F0502020204030204" pitchFamily="34" charset="0"/>
            </a:endParaRPr>
          </a:p>
          <a:p>
            <a:pPr indent="-342900" algn="just"/>
            <a:r>
              <a:rPr lang="en-US" altLang="en-US" sz="2000" dirty="0">
                <a:latin typeface="Calibri" panose="020F0502020204030204" pitchFamily="34" charset="0"/>
                <a:cs typeface="Calibri" panose="020F0502020204030204" pitchFamily="34" charset="0"/>
              </a:rPr>
              <a:t>Apoorva worked on choosing the dataset and coding for Decision tree model and also helped in making documentation like report and PPT along with initial references for the project to move on.</a:t>
            </a:r>
          </a:p>
          <a:p>
            <a:pPr indent="-342900" algn="just"/>
            <a:r>
              <a:rPr lang="en-US" altLang="en-US" sz="2000" dirty="0">
                <a:latin typeface="Calibri" panose="020F0502020204030204" pitchFamily="34" charset="0"/>
                <a:cs typeface="Calibri" panose="020F0502020204030204" pitchFamily="34" charset="0"/>
              </a:rPr>
              <a:t>Vijay worked on the </a:t>
            </a:r>
            <a:r>
              <a:rPr lang="en-US" altLang="en-US" sz="2000" dirty="0" err="1">
                <a:latin typeface="Calibri" panose="020F0502020204030204" pitchFamily="34" charset="0"/>
                <a:cs typeface="Calibri" panose="020F0502020204030204" pitchFamily="34" charset="0"/>
              </a:rPr>
              <a:t>XGBoost</a:t>
            </a:r>
            <a:r>
              <a:rPr lang="en-US" altLang="en-US" sz="2000" dirty="0">
                <a:latin typeface="Calibri" panose="020F0502020204030204" pitchFamily="34" charset="0"/>
                <a:cs typeface="Calibri" panose="020F0502020204030204" pitchFamily="34" charset="0"/>
              </a:rPr>
              <a:t> model and also helped in making documentation like report and PPT along with initial references for the project to move on.</a:t>
            </a:r>
          </a:p>
          <a:p>
            <a:pPr indent="-342900" algn="just"/>
            <a:r>
              <a:rPr lang="en-US" altLang="en-US" sz="2000" dirty="0" err="1">
                <a:latin typeface="Calibri" panose="020F0502020204030204" pitchFamily="34" charset="0"/>
                <a:cs typeface="Calibri" panose="020F0502020204030204" pitchFamily="34" charset="0"/>
              </a:rPr>
              <a:t>Akshitha</a:t>
            </a:r>
            <a:r>
              <a:rPr lang="en-US" altLang="en-US" sz="2000" dirty="0">
                <a:latin typeface="Calibri" panose="020F0502020204030204" pitchFamily="34" charset="0"/>
                <a:cs typeface="Calibri" panose="020F0502020204030204" pitchFamily="34" charset="0"/>
              </a:rPr>
              <a:t> worked on the Random Forest model and also helped in making documentation like report and PPT along with initial references for the project to move on.</a:t>
            </a:r>
          </a:p>
          <a:p>
            <a:pPr indent="-342900" algn="just"/>
            <a:r>
              <a:rPr lang="en-US" altLang="en-US" sz="2000" dirty="0" err="1">
                <a:latin typeface="Calibri" panose="020F0502020204030204" pitchFamily="34" charset="0"/>
                <a:cs typeface="Calibri" panose="020F0502020204030204" pitchFamily="34" charset="0"/>
              </a:rPr>
              <a:t>Ragasri</a:t>
            </a:r>
            <a:r>
              <a:rPr lang="en-US" altLang="en-US" sz="2000" dirty="0">
                <a:latin typeface="Calibri" panose="020F0502020204030204" pitchFamily="34" charset="0"/>
                <a:cs typeface="Calibri" panose="020F0502020204030204" pitchFamily="34" charset="0"/>
              </a:rPr>
              <a:t> worked SVM model and also helped in making documentation like report and PPT along with initial references for the project to move on.</a:t>
            </a:r>
          </a:p>
          <a:p>
            <a:pPr marL="0" indent="0" algn="just">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6113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5EB4-DCDC-1216-A34F-F4B4CE9D700D}"/>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Motivation</a:t>
            </a:r>
          </a:p>
        </p:txBody>
      </p:sp>
      <p:sp>
        <p:nvSpPr>
          <p:cNvPr id="3" name="Content Placeholder 2">
            <a:extLst>
              <a:ext uri="{FF2B5EF4-FFF2-40B4-BE49-F238E27FC236}">
                <a16:creationId xmlns:a16="http://schemas.microsoft.com/office/drawing/2014/main" id="{F9FD1065-D223-8479-90FB-3CA85C7F959A}"/>
              </a:ext>
            </a:extLst>
          </p:cNvPr>
          <p:cNvSpPr>
            <a:spLocks noGrp="1"/>
          </p:cNvSpPr>
          <p:nvPr>
            <p:ph idx="1"/>
          </p:nvPr>
        </p:nvSpPr>
        <p:spPr>
          <a:xfrm>
            <a:off x="737552" y="1971040"/>
            <a:ext cx="8946541" cy="3555700"/>
          </a:xfrm>
        </p:spPr>
        <p:txBody>
          <a:bodyPr>
            <a:normAutofit/>
          </a:bodyPr>
          <a:lstStyle/>
          <a:p>
            <a:pPr marL="36900" indent="0" algn="just">
              <a:buNone/>
            </a:pP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dirty="0">
                <a:effectLst/>
                <a:latin typeface="Calibri" panose="020F0502020204030204" pitchFamily="34" charset="0"/>
                <a:ea typeface="Calibri" panose="020F0502020204030204" pitchFamily="34" charset="0"/>
                <a:cs typeface="Times New Roman" panose="02020603050405020304" pitchFamily="18" charset="0"/>
              </a:rPr>
              <a:t>Heart conditions may become dangerous </a:t>
            </a:r>
            <a:endParaRPr lang="en-US" dirty="0">
              <a:latin typeface="Calibri" panose="020F0502020204030204" pitchFamily="34" charset="0"/>
              <a:cs typeface="Times New Roman" panose="02020603050405020304" pitchFamily="18" charset="0"/>
            </a:endParaRPr>
          </a:p>
          <a:p>
            <a:pPr algn="just"/>
            <a:r>
              <a:rPr lang="en-US" dirty="0">
                <a:effectLst/>
                <a:latin typeface="Calibri" panose="020F0502020204030204" pitchFamily="34" charset="0"/>
                <a:ea typeface="Calibri" panose="020F0502020204030204" pitchFamily="34" charset="0"/>
                <a:cs typeface="Times New Roman" panose="02020603050405020304" pitchFamily="18" charset="0"/>
              </a:rPr>
              <a:t>Cardiovascular disease and stroke account for 12% to 15% of mortality.</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effectLst/>
                <a:latin typeface="Calibri" panose="020F0502020204030204" pitchFamily="34" charset="0"/>
                <a:ea typeface="Calibri" panose="020F0502020204030204" pitchFamily="34" charset="0"/>
                <a:cs typeface="Times New Roman" panose="02020603050405020304" pitchFamily="18" charset="0"/>
              </a:rPr>
              <a:t>Deadly attacks occur unexpected but might affect people who appear to be in good condition.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effectLst/>
                <a:latin typeface="Calibri" panose="020F0502020204030204" pitchFamily="34" charset="0"/>
                <a:ea typeface="Calibri" panose="020F0502020204030204" pitchFamily="34" charset="0"/>
                <a:cs typeface="Times New Roman" panose="02020603050405020304" pitchFamily="18" charset="0"/>
              </a:rPr>
              <a:t>Might be trend or linkage between one person's personal behaviors as well as their likelihood of developing a pain and any cardiovascular problems.</a:t>
            </a:r>
          </a:p>
          <a:p>
            <a:pPr algn="just"/>
            <a:endParaRPr lang="en-US" dirty="0">
              <a:latin typeface="Calibri" panose="020F0502020204030204" pitchFamily="34" charset="0"/>
              <a:cs typeface="Times New Roman" panose="02020603050405020304" pitchFamily="18" charset="0"/>
            </a:endParaRPr>
          </a:p>
          <a:p>
            <a:pPr algn="just"/>
            <a:endParaRPr lang="en-US" sz="2400" dirty="0"/>
          </a:p>
        </p:txBody>
      </p:sp>
    </p:spTree>
    <p:extLst>
      <p:ext uri="{BB962C8B-B14F-4D97-AF65-F5344CB8AC3E}">
        <p14:creationId xmlns:p14="http://schemas.microsoft.com/office/powerpoint/2010/main" val="1657327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3EB74-6111-1CD9-8D86-D562688D2AFC}"/>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Objective</a:t>
            </a:r>
          </a:p>
        </p:txBody>
      </p:sp>
      <p:sp>
        <p:nvSpPr>
          <p:cNvPr id="3" name="Content Placeholder 2">
            <a:extLst>
              <a:ext uri="{FF2B5EF4-FFF2-40B4-BE49-F238E27FC236}">
                <a16:creationId xmlns:a16="http://schemas.microsoft.com/office/drawing/2014/main" id="{5EF008B4-1BE8-BB2F-150F-B1958AC5AC11}"/>
              </a:ext>
            </a:extLst>
          </p:cNvPr>
          <p:cNvSpPr>
            <a:spLocks noGrp="1"/>
          </p:cNvSpPr>
          <p:nvPr>
            <p:ph idx="1"/>
          </p:nvPr>
        </p:nvSpPr>
        <p:spPr>
          <a:xfrm>
            <a:off x="714692" y="1853249"/>
            <a:ext cx="8946541" cy="2800032"/>
          </a:xfrm>
        </p:spPr>
        <p:txBody>
          <a:bodyPr>
            <a:normAutofit/>
          </a:bodyPr>
          <a:lstStyle/>
          <a:p>
            <a:pPr algn="just"/>
            <a:r>
              <a:rPr lang="en-US" dirty="0">
                <a:effectLst/>
                <a:latin typeface="Calibri" panose="020F0502020204030204" pitchFamily="34" charset="0"/>
                <a:ea typeface="Calibri" panose="020F0502020204030204" pitchFamily="34" charset="0"/>
                <a:cs typeface="Times New Roman" panose="02020603050405020304" pitchFamily="18" charset="0"/>
              </a:rPr>
              <a:t>Our Objective is to create a machine learning model that utilizes different algorithm, </a:t>
            </a:r>
            <a:r>
              <a:rPr lang="en-US" dirty="0" err="1">
                <a:effectLst/>
                <a:latin typeface="Calibri" panose="020F0502020204030204" pitchFamily="34" charset="0"/>
                <a:ea typeface="Calibri" panose="020F0502020204030204" pitchFamily="34" charset="0"/>
                <a:cs typeface="Times New Roman" panose="02020603050405020304" pitchFamily="18" charset="0"/>
              </a:rPr>
              <a:t>XGBoost</a:t>
            </a:r>
            <a:r>
              <a:rPr lang="en-US" dirty="0">
                <a:effectLst/>
                <a:latin typeface="Calibri" panose="020F0502020204030204" pitchFamily="34" charset="0"/>
                <a:ea typeface="Calibri" panose="020F0502020204030204" pitchFamily="34" charset="0"/>
                <a:cs typeface="Times New Roman" panose="02020603050405020304" pitchFamily="18" charset="0"/>
              </a:rPr>
              <a:t> ,Support Vector Classifier, Decision Tree Classifier, and Random Forest Classifiers.</a:t>
            </a:r>
          </a:p>
          <a:p>
            <a:pPr algn="just"/>
            <a:r>
              <a:rPr lang="en-US" dirty="0">
                <a:effectLst/>
                <a:latin typeface="Calibri" panose="020F0502020204030204" pitchFamily="34" charset="0"/>
                <a:ea typeface="Calibri" panose="020F0502020204030204" pitchFamily="34" charset="0"/>
                <a:cs typeface="Times New Roman" panose="02020603050405020304" pitchFamily="18" charset="0"/>
              </a:rPr>
              <a:t>To anticipate an individual's vulnerability to cardiovascular problems is to evaluate heart disease forecasting models utilizing larger range of input parameters.</a:t>
            </a:r>
            <a:endParaRPr lang="en-US" sz="2400" dirty="0"/>
          </a:p>
        </p:txBody>
      </p:sp>
    </p:spTree>
    <p:extLst>
      <p:ext uri="{BB962C8B-B14F-4D97-AF65-F5344CB8AC3E}">
        <p14:creationId xmlns:p14="http://schemas.microsoft.com/office/powerpoint/2010/main" val="1515716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EC3C2-AD9A-487A-802C-263DBCB9B795}"/>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Problem Statement</a:t>
            </a:r>
          </a:p>
        </p:txBody>
      </p:sp>
      <p:sp>
        <p:nvSpPr>
          <p:cNvPr id="6" name="Content Placeholder 5">
            <a:extLst>
              <a:ext uri="{FF2B5EF4-FFF2-40B4-BE49-F238E27FC236}">
                <a16:creationId xmlns:a16="http://schemas.microsoft.com/office/drawing/2014/main" id="{2E5181CB-5780-CFBE-22C3-22935AFD6548}"/>
              </a:ext>
            </a:extLst>
          </p:cNvPr>
          <p:cNvSpPr>
            <a:spLocks noGrp="1"/>
          </p:cNvSpPr>
          <p:nvPr>
            <p:ph idx="1"/>
          </p:nvPr>
        </p:nvSpPr>
        <p:spPr>
          <a:xfrm>
            <a:off x="752792" y="1331259"/>
            <a:ext cx="8946541" cy="4195481"/>
          </a:xfrm>
        </p:spPr>
        <p:txBody>
          <a:bodyPr>
            <a:normAutofit/>
          </a:bodyPr>
          <a:lstStyle/>
          <a:p>
            <a:pPr algn="just">
              <a:buFont typeface="Wingdings" panose="05000000000000000000" pitchFamily="2" charset="2"/>
              <a:buChar char="§"/>
            </a:pPr>
            <a:endParaRPr lang="en-US" dirty="0"/>
          </a:p>
          <a:p>
            <a:pPr algn="just">
              <a:buFont typeface="Wingdings" panose="05000000000000000000" pitchFamily="2" charset="2"/>
              <a:buChar char="§"/>
            </a:pPr>
            <a:endParaRPr lang="en-US" dirty="0"/>
          </a:p>
          <a:p>
            <a:pPr indent="-342900" algn="just"/>
            <a:r>
              <a:rPr lang="en-US" dirty="0">
                <a:latin typeface="Calibri" panose="020F0502020204030204" pitchFamily="34" charset="0"/>
                <a:cs typeface="Calibri" panose="020F0502020204030204" pitchFamily="34" charset="0"/>
              </a:rPr>
              <a:t>Design the Heart Attack Prediction and Detection System using machine learning techniques.</a:t>
            </a:r>
          </a:p>
        </p:txBody>
      </p:sp>
    </p:spTree>
    <p:extLst>
      <p:ext uri="{BB962C8B-B14F-4D97-AF65-F5344CB8AC3E}">
        <p14:creationId xmlns:p14="http://schemas.microsoft.com/office/powerpoint/2010/main" val="1607036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E802E-FF9B-40CA-8770-8EB2E76EE340}"/>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Algorithms Used</a:t>
            </a:r>
          </a:p>
        </p:txBody>
      </p:sp>
      <p:sp>
        <p:nvSpPr>
          <p:cNvPr id="3" name="Content Placeholder 2">
            <a:extLst>
              <a:ext uri="{FF2B5EF4-FFF2-40B4-BE49-F238E27FC236}">
                <a16:creationId xmlns:a16="http://schemas.microsoft.com/office/drawing/2014/main" id="{2BFDACFA-62E0-4EC7-9075-1FC131D99436}"/>
              </a:ext>
            </a:extLst>
          </p:cNvPr>
          <p:cNvSpPr>
            <a:spLocks noGrp="1"/>
          </p:cNvSpPr>
          <p:nvPr>
            <p:ph idx="1"/>
          </p:nvPr>
        </p:nvSpPr>
        <p:spPr>
          <a:xfrm>
            <a:off x="1145002" y="1529546"/>
            <a:ext cx="8825659" cy="3416300"/>
          </a:xfrm>
        </p:spPr>
        <p:txBody>
          <a:bodyPr>
            <a:normAutofit lnSpcReduction="10000"/>
          </a:bodyPr>
          <a:lstStyle/>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Decision Tree Classifier</a:t>
            </a:r>
          </a:p>
          <a:p>
            <a:pPr marL="0" indent="0">
              <a:buNone/>
            </a:pP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Random Forest Algorithm</a:t>
            </a:r>
          </a:p>
          <a:p>
            <a:pPr marL="0" indent="0">
              <a:buNone/>
            </a:pP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Support Vector Machine (Linear)</a:t>
            </a:r>
          </a:p>
          <a:p>
            <a:pPr marL="0" indent="0">
              <a:buNone/>
            </a:pPr>
            <a:endParaRPr lang="en-US"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XGBoost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0712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833ED-CD44-4319-A075-FC57DF41FA3E}"/>
              </a:ext>
            </a:extLst>
          </p:cNvPr>
          <p:cNvSpPr>
            <a:spLocks noGrp="1"/>
          </p:cNvSpPr>
          <p:nvPr>
            <p:ph type="title"/>
          </p:nvPr>
        </p:nvSpPr>
        <p:spPr/>
        <p:txBody>
          <a:bodyPr/>
          <a:lstStyle/>
          <a:p>
            <a:r>
              <a:rPr lang="en-US" dirty="0"/>
              <a:t>Support Vector Machine </a:t>
            </a:r>
          </a:p>
        </p:txBody>
      </p:sp>
      <p:sp>
        <p:nvSpPr>
          <p:cNvPr id="3" name="Content Placeholder 2">
            <a:extLst>
              <a:ext uri="{FF2B5EF4-FFF2-40B4-BE49-F238E27FC236}">
                <a16:creationId xmlns:a16="http://schemas.microsoft.com/office/drawing/2014/main" id="{2E9ADD72-8D52-453A-896C-F22677E6D10F}"/>
              </a:ext>
            </a:extLst>
          </p:cNvPr>
          <p:cNvSpPr>
            <a:spLocks noGrp="1"/>
          </p:cNvSpPr>
          <p:nvPr>
            <p:ph idx="1"/>
          </p:nvPr>
        </p:nvSpPr>
        <p:spPr>
          <a:xfrm>
            <a:off x="517439" y="1687364"/>
            <a:ext cx="5231047" cy="4261002"/>
          </a:xfrm>
        </p:spPr>
        <p:txBody>
          <a:bodyPr>
            <a:normAutofit/>
          </a:bodyPr>
          <a:lstStyle/>
          <a:p>
            <a:pPr indent="-342900" algn="just">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Highest Score: 81.97%  Kernel: Linear</a:t>
            </a:r>
          </a:p>
          <a:p>
            <a:pPr indent="-342900" algn="just">
              <a:lnSpc>
                <a:spcPct val="107000"/>
              </a:lnSpc>
              <a:spcBef>
                <a:spcPts val="0"/>
              </a:spcBef>
              <a:spcAft>
                <a:spcPts val="800"/>
              </a:spcAft>
            </a:pPr>
            <a:r>
              <a:rPr lang="en-US" dirty="0">
                <a:latin typeface="Calibri" panose="020F0502020204030204" pitchFamily="34" charset="0"/>
                <a:cs typeface="Calibri" panose="020F0502020204030204" pitchFamily="34" charset="0"/>
              </a:rPr>
              <a:t>used for both classification and regression challenges. </a:t>
            </a:r>
          </a:p>
          <a:p>
            <a:pPr indent="-342900" algn="just">
              <a:lnSpc>
                <a:spcPct val="107000"/>
              </a:lnSpc>
              <a:spcBef>
                <a:spcPts val="0"/>
              </a:spcBef>
              <a:spcAft>
                <a:spcPts val="800"/>
              </a:spcAft>
            </a:pPr>
            <a:r>
              <a:rPr lang="en-US" dirty="0">
                <a:latin typeface="Calibri" panose="020F0502020204030204" pitchFamily="34" charset="0"/>
                <a:cs typeface="Calibri" panose="020F0502020204030204" pitchFamily="34" charset="0"/>
              </a:rPr>
              <a:t>we plot each data item as a point in n-dimensional space (where n is number of features you have) with the value of each feature being the value of a particular coordinate. </a:t>
            </a:r>
          </a:p>
          <a:p>
            <a:pPr indent="-342900" algn="just">
              <a:lnSpc>
                <a:spcPct val="107000"/>
              </a:lnSpc>
              <a:spcBef>
                <a:spcPts val="0"/>
              </a:spcBef>
              <a:spcAft>
                <a:spcPts val="800"/>
              </a:spcAft>
            </a:pPr>
            <a:r>
              <a:rPr lang="en-US" dirty="0">
                <a:latin typeface="Calibri" panose="020F0502020204030204" pitchFamily="34" charset="0"/>
                <a:cs typeface="Calibri" panose="020F0502020204030204" pitchFamily="34" charset="0"/>
              </a:rPr>
              <a:t>perform classification by finding the hyper-plane that differentiate the two classes very well.</a:t>
            </a:r>
          </a:p>
        </p:txBody>
      </p:sp>
      <p:pic>
        <p:nvPicPr>
          <p:cNvPr id="6" name="Picture 5">
            <a:extLst>
              <a:ext uri="{FF2B5EF4-FFF2-40B4-BE49-F238E27FC236}">
                <a16:creationId xmlns:a16="http://schemas.microsoft.com/office/drawing/2014/main" id="{0A66D76D-F7E0-5B31-258C-E3664B00E1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0621" y="2752504"/>
            <a:ext cx="5231047" cy="2683096"/>
          </a:xfrm>
          <a:prstGeom prst="rect">
            <a:avLst/>
          </a:prstGeom>
        </p:spPr>
      </p:pic>
    </p:spTree>
    <p:extLst>
      <p:ext uri="{BB962C8B-B14F-4D97-AF65-F5344CB8AC3E}">
        <p14:creationId xmlns:p14="http://schemas.microsoft.com/office/powerpoint/2010/main" val="3101410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F7CE-2E89-4555-8E27-CEB55CB0D0CF}"/>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Decision Tree Classifier</a:t>
            </a:r>
          </a:p>
        </p:txBody>
      </p:sp>
      <p:sp>
        <p:nvSpPr>
          <p:cNvPr id="3" name="Content Placeholder 2">
            <a:extLst>
              <a:ext uri="{FF2B5EF4-FFF2-40B4-BE49-F238E27FC236}">
                <a16:creationId xmlns:a16="http://schemas.microsoft.com/office/drawing/2014/main" id="{354079AA-C673-4039-97F7-29E77011E4A3}"/>
              </a:ext>
            </a:extLst>
          </p:cNvPr>
          <p:cNvSpPr>
            <a:spLocks noGrp="1"/>
          </p:cNvSpPr>
          <p:nvPr>
            <p:ph idx="1"/>
          </p:nvPr>
        </p:nvSpPr>
        <p:spPr>
          <a:xfrm>
            <a:off x="646111" y="1376475"/>
            <a:ext cx="7034849" cy="4359651"/>
          </a:xfrm>
        </p:spPr>
        <p:txBody>
          <a:bodyPr>
            <a:normAutofit/>
          </a:bodyPr>
          <a:lstStyle/>
          <a:p>
            <a:pPr indent="-342900" algn="just">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Highest Score: 81.97%  </a:t>
            </a:r>
          </a:p>
          <a:p>
            <a:pPr indent="-342900" algn="just">
              <a:lnSpc>
                <a:spcPct val="107000"/>
              </a:lnSpc>
              <a:spcBef>
                <a:spcPts val="0"/>
              </a:spcBef>
              <a:spcAft>
                <a:spcPts val="800"/>
              </a:spcAft>
            </a:pPr>
            <a:r>
              <a:rPr lang="en-US" dirty="0">
                <a:latin typeface="Calibri" panose="020F0502020204030204" pitchFamily="34" charset="0"/>
                <a:cs typeface="Calibri" panose="020F0502020204030204" pitchFamily="34" charset="0"/>
              </a:rPr>
              <a:t>most powerful and popular tool for classification and prediction. </a:t>
            </a:r>
          </a:p>
          <a:p>
            <a:pPr indent="-342900" algn="just">
              <a:lnSpc>
                <a:spcPct val="107000"/>
              </a:lnSpc>
              <a:spcBef>
                <a:spcPts val="0"/>
              </a:spcBef>
              <a:spcAft>
                <a:spcPts val="800"/>
              </a:spcAft>
            </a:pPr>
            <a:r>
              <a:rPr lang="en-US" dirty="0">
                <a:latin typeface="Calibri" panose="020F0502020204030204" pitchFamily="34" charset="0"/>
                <a:cs typeface="Calibri" panose="020F0502020204030204" pitchFamily="34" charset="0"/>
              </a:rPr>
              <a:t>is a flowchart like tree structure</a:t>
            </a:r>
          </a:p>
          <a:p>
            <a:pPr indent="-342900" algn="just">
              <a:lnSpc>
                <a:spcPct val="107000"/>
              </a:lnSpc>
              <a:spcBef>
                <a:spcPts val="0"/>
              </a:spcBef>
              <a:spcAft>
                <a:spcPts val="800"/>
              </a:spcAft>
            </a:pPr>
            <a:r>
              <a:rPr lang="en-US" dirty="0">
                <a:latin typeface="Calibri" panose="020F0502020204030204" pitchFamily="34" charset="0"/>
                <a:cs typeface="Calibri" panose="020F0502020204030204" pitchFamily="34" charset="0"/>
              </a:rPr>
              <a:t>each internal node denotes a test on an attribute, each branch represents an outcome of the test, and each leaf node (terminal node) holds a class label. </a:t>
            </a:r>
          </a:p>
          <a:p>
            <a:pPr indent="-342900" algn="just">
              <a:lnSpc>
                <a:spcPct val="107000"/>
              </a:lnSpc>
              <a:spcBef>
                <a:spcPts val="0"/>
              </a:spcBef>
              <a:spcAft>
                <a:spcPts val="800"/>
              </a:spcAft>
            </a:pPr>
            <a:r>
              <a:rPr lang="en-US" dirty="0">
                <a:latin typeface="Calibri" panose="020F0502020204030204" pitchFamily="34" charset="0"/>
                <a:cs typeface="Calibri" panose="020F0502020204030204" pitchFamily="34" charset="0"/>
              </a:rPr>
              <a:t>creates a decision tree based on which, it assigns the class values to each data point. </a:t>
            </a:r>
          </a:p>
          <a:p>
            <a:pPr indent="-342900" algn="just">
              <a:lnSpc>
                <a:spcPct val="107000"/>
              </a:lnSpc>
              <a:spcBef>
                <a:spcPts val="0"/>
              </a:spcBef>
              <a:spcAft>
                <a:spcPts val="800"/>
              </a:spcAft>
            </a:pPr>
            <a:r>
              <a:rPr lang="en-US" dirty="0">
                <a:latin typeface="Calibri" panose="020F0502020204030204" pitchFamily="34" charset="0"/>
                <a:cs typeface="Calibri" panose="020F0502020204030204" pitchFamily="34" charset="0"/>
              </a:rPr>
              <a:t>we can vary the maximum number of features to be considered while creating the model.</a:t>
            </a:r>
          </a:p>
          <a:p>
            <a:pPr indent="-342900" algn="just"/>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1EBB6421-D38E-524B-7292-A94A859524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8960" y="1985010"/>
            <a:ext cx="3604597" cy="2887980"/>
          </a:xfrm>
          <a:prstGeom prst="rect">
            <a:avLst/>
          </a:prstGeom>
        </p:spPr>
      </p:pic>
    </p:spTree>
    <p:extLst>
      <p:ext uri="{BB962C8B-B14F-4D97-AF65-F5344CB8AC3E}">
        <p14:creationId xmlns:p14="http://schemas.microsoft.com/office/powerpoint/2010/main" val="10262499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346</TotalTime>
  <Words>877</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Calisto MT</vt:lpstr>
      <vt:lpstr>Wingdings</vt:lpstr>
      <vt:lpstr>Wingdings 2</vt:lpstr>
      <vt:lpstr>Slate</vt:lpstr>
      <vt:lpstr>Heart Disease Prediction Using Classification Algorithms</vt:lpstr>
      <vt:lpstr>Introduction</vt:lpstr>
      <vt:lpstr>Role and Contribution in project</vt:lpstr>
      <vt:lpstr>Motivation</vt:lpstr>
      <vt:lpstr>Objective</vt:lpstr>
      <vt:lpstr>Problem Statement</vt:lpstr>
      <vt:lpstr>Algorithms Used</vt:lpstr>
      <vt:lpstr>Support Vector Machine </vt:lpstr>
      <vt:lpstr>Decision Tree Classifier</vt:lpstr>
      <vt:lpstr>Random Forest Algorithm:</vt:lpstr>
      <vt:lpstr>XGBoost</vt:lpstr>
      <vt:lpstr>Preliminary 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dc:creator>FALDU SOHAM VIJAYKUMAR</dc:creator>
  <cp:lastModifiedBy>chandu Reddy</cp:lastModifiedBy>
  <cp:revision>18</cp:revision>
  <dcterms:created xsi:type="dcterms:W3CDTF">2021-06-05T04:48:00Z</dcterms:created>
  <dcterms:modified xsi:type="dcterms:W3CDTF">2022-12-06T05:45:04Z</dcterms:modified>
</cp:coreProperties>
</file>