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3572A13-2C18-4F53-9C06-0B59E8AD754D}" type="datetimeFigureOut">
              <a:rPr lang="en-IN" smtClean="0"/>
              <a:t>23-04-2025</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2AC6D9EA-96C9-4741-BA93-5AD55C6D1E8E}" type="slidenum">
              <a:rPr lang="en-IN" smtClean="0"/>
              <a:t>‹#›</a:t>
            </a:fld>
            <a:endParaRPr lang="en-IN"/>
          </a:p>
        </p:txBody>
      </p:sp>
    </p:spTree>
    <p:extLst>
      <p:ext uri="{BB962C8B-B14F-4D97-AF65-F5344CB8AC3E}">
        <p14:creationId xmlns:p14="http://schemas.microsoft.com/office/powerpoint/2010/main" val="38175384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572A13-2C18-4F53-9C06-0B59E8AD754D}" type="datetimeFigureOut">
              <a:rPr lang="en-IN" smtClean="0"/>
              <a:t>23-04-2025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C6D9EA-96C9-4741-BA93-5AD55C6D1E8E}" type="slidenum">
              <a:rPr lang="en-IN" smtClean="0"/>
              <a:t>‹#›</a:t>
            </a:fld>
            <a:endParaRPr lang="en-IN"/>
          </a:p>
        </p:txBody>
      </p:sp>
    </p:spTree>
    <p:extLst>
      <p:ext uri="{BB962C8B-B14F-4D97-AF65-F5344CB8AC3E}">
        <p14:creationId xmlns:p14="http://schemas.microsoft.com/office/powerpoint/2010/main" val="68811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72A13-2C18-4F53-9C06-0B59E8AD754D}"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C6D9EA-96C9-4741-BA93-5AD55C6D1E8E}" type="slidenum">
              <a:rPr lang="en-IN" smtClean="0"/>
              <a:t>‹#›</a:t>
            </a:fld>
            <a:endParaRPr lang="en-IN"/>
          </a:p>
        </p:txBody>
      </p:sp>
    </p:spTree>
    <p:extLst>
      <p:ext uri="{BB962C8B-B14F-4D97-AF65-F5344CB8AC3E}">
        <p14:creationId xmlns:p14="http://schemas.microsoft.com/office/powerpoint/2010/main" val="71058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72A13-2C18-4F53-9C06-0B59E8AD754D}"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C6D9EA-96C9-4741-BA93-5AD55C6D1E8E}" type="slidenum">
              <a:rPr lang="en-IN" smtClean="0"/>
              <a:t>‹#›</a:t>
            </a:fld>
            <a:endParaRPr lang="en-IN"/>
          </a:p>
        </p:txBody>
      </p:sp>
    </p:spTree>
    <p:extLst>
      <p:ext uri="{BB962C8B-B14F-4D97-AF65-F5344CB8AC3E}">
        <p14:creationId xmlns:p14="http://schemas.microsoft.com/office/powerpoint/2010/main" val="4134512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72A13-2C18-4F53-9C06-0B59E8AD754D}"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C6D9EA-96C9-4741-BA93-5AD55C6D1E8E}" type="slidenum">
              <a:rPr lang="en-IN" smtClean="0"/>
              <a:t>‹#›</a:t>
            </a:fld>
            <a:endParaRPr lang="en-IN"/>
          </a:p>
        </p:txBody>
      </p:sp>
    </p:spTree>
    <p:extLst>
      <p:ext uri="{BB962C8B-B14F-4D97-AF65-F5344CB8AC3E}">
        <p14:creationId xmlns:p14="http://schemas.microsoft.com/office/powerpoint/2010/main" val="3421077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72A13-2C18-4F53-9C06-0B59E8AD754D}"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C6D9EA-96C9-4741-BA93-5AD55C6D1E8E}" type="slidenum">
              <a:rPr lang="en-IN" smtClean="0"/>
              <a:t>‹#›</a:t>
            </a:fld>
            <a:endParaRPr lang="en-IN"/>
          </a:p>
        </p:txBody>
      </p:sp>
    </p:spTree>
    <p:extLst>
      <p:ext uri="{BB962C8B-B14F-4D97-AF65-F5344CB8AC3E}">
        <p14:creationId xmlns:p14="http://schemas.microsoft.com/office/powerpoint/2010/main" val="2865780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72A13-2C18-4F53-9C06-0B59E8AD754D}"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C6D9EA-96C9-4741-BA93-5AD55C6D1E8E}" type="slidenum">
              <a:rPr lang="en-IN" smtClean="0"/>
              <a:t>‹#›</a:t>
            </a:fld>
            <a:endParaRPr lang="en-IN"/>
          </a:p>
        </p:txBody>
      </p:sp>
    </p:spTree>
    <p:extLst>
      <p:ext uri="{BB962C8B-B14F-4D97-AF65-F5344CB8AC3E}">
        <p14:creationId xmlns:p14="http://schemas.microsoft.com/office/powerpoint/2010/main" val="414891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72A13-2C18-4F53-9C06-0B59E8AD754D}"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C6D9EA-96C9-4741-BA93-5AD55C6D1E8E}"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335035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72A13-2C18-4F53-9C06-0B59E8AD754D}"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C6D9EA-96C9-4741-BA93-5AD55C6D1E8E}" type="slidenum">
              <a:rPr lang="en-IN" smtClean="0"/>
              <a:t>‹#›</a:t>
            </a:fld>
            <a:endParaRPr lang="en-IN"/>
          </a:p>
        </p:txBody>
      </p:sp>
    </p:spTree>
    <p:extLst>
      <p:ext uri="{BB962C8B-B14F-4D97-AF65-F5344CB8AC3E}">
        <p14:creationId xmlns:p14="http://schemas.microsoft.com/office/powerpoint/2010/main" val="425783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72A13-2C18-4F53-9C06-0B59E8AD754D}"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C6D9EA-96C9-4741-BA93-5AD55C6D1E8E}" type="slidenum">
              <a:rPr lang="en-IN" smtClean="0"/>
              <a:t>‹#›</a:t>
            </a:fld>
            <a:endParaRPr lang="en-IN"/>
          </a:p>
        </p:txBody>
      </p:sp>
    </p:spTree>
    <p:extLst>
      <p:ext uri="{BB962C8B-B14F-4D97-AF65-F5344CB8AC3E}">
        <p14:creationId xmlns:p14="http://schemas.microsoft.com/office/powerpoint/2010/main" val="2354963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72A13-2C18-4F53-9C06-0B59E8AD754D}"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C6D9EA-96C9-4741-BA93-5AD55C6D1E8E}" type="slidenum">
              <a:rPr lang="en-IN" smtClean="0"/>
              <a:t>‹#›</a:t>
            </a:fld>
            <a:endParaRPr lang="en-IN"/>
          </a:p>
        </p:txBody>
      </p:sp>
    </p:spTree>
    <p:extLst>
      <p:ext uri="{BB962C8B-B14F-4D97-AF65-F5344CB8AC3E}">
        <p14:creationId xmlns:p14="http://schemas.microsoft.com/office/powerpoint/2010/main" val="225889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72A13-2C18-4F53-9C06-0B59E8AD754D}" type="datetimeFigureOut">
              <a:rPr lang="en-IN" smtClean="0"/>
              <a:t>23-04-2025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C6D9EA-96C9-4741-BA93-5AD55C6D1E8E}" type="slidenum">
              <a:rPr lang="en-IN" smtClean="0"/>
              <a:t>‹#›</a:t>
            </a:fld>
            <a:endParaRPr lang="en-IN"/>
          </a:p>
        </p:txBody>
      </p:sp>
    </p:spTree>
    <p:extLst>
      <p:ext uri="{BB962C8B-B14F-4D97-AF65-F5344CB8AC3E}">
        <p14:creationId xmlns:p14="http://schemas.microsoft.com/office/powerpoint/2010/main" val="499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72A13-2C18-4F53-9C06-0B59E8AD754D}" type="datetimeFigureOut">
              <a:rPr lang="en-IN" smtClean="0"/>
              <a:t>23-04-2025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C6D9EA-96C9-4741-BA93-5AD55C6D1E8E}" type="slidenum">
              <a:rPr lang="en-IN" smtClean="0"/>
              <a:t>‹#›</a:t>
            </a:fld>
            <a:endParaRPr lang="en-IN"/>
          </a:p>
        </p:txBody>
      </p:sp>
    </p:spTree>
    <p:extLst>
      <p:ext uri="{BB962C8B-B14F-4D97-AF65-F5344CB8AC3E}">
        <p14:creationId xmlns:p14="http://schemas.microsoft.com/office/powerpoint/2010/main" val="2767160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572A13-2C18-4F53-9C06-0B59E8AD754D}" type="datetimeFigureOut">
              <a:rPr lang="en-IN" smtClean="0"/>
              <a:t>23-04-2025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C6D9EA-96C9-4741-BA93-5AD55C6D1E8E}" type="slidenum">
              <a:rPr lang="en-IN" smtClean="0"/>
              <a:t>‹#›</a:t>
            </a:fld>
            <a:endParaRPr lang="en-IN"/>
          </a:p>
        </p:txBody>
      </p:sp>
    </p:spTree>
    <p:extLst>
      <p:ext uri="{BB962C8B-B14F-4D97-AF65-F5344CB8AC3E}">
        <p14:creationId xmlns:p14="http://schemas.microsoft.com/office/powerpoint/2010/main" val="2840742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3572A13-2C18-4F53-9C06-0B59E8AD754D}" type="datetimeFigureOut">
              <a:rPr lang="en-IN" smtClean="0"/>
              <a:t>23-04-2025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C6D9EA-96C9-4741-BA93-5AD55C6D1E8E}" type="slidenum">
              <a:rPr lang="en-IN" smtClean="0"/>
              <a:t>‹#›</a:t>
            </a:fld>
            <a:endParaRPr lang="en-IN"/>
          </a:p>
        </p:txBody>
      </p:sp>
    </p:spTree>
    <p:extLst>
      <p:ext uri="{BB962C8B-B14F-4D97-AF65-F5344CB8AC3E}">
        <p14:creationId xmlns:p14="http://schemas.microsoft.com/office/powerpoint/2010/main" val="65121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572A13-2C18-4F53-9C06-0B59E8AD754D}" type="datetimeFigureOut">
              <a:rPr lang="en-IN" smtClean="0"/>
              <a:t>23-04-2025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C6D9EA-96C9-4741-BA93-5AD55C6D1E8E}" type="slidenum">
              <a:rPr lang="en-IN" smtClean="0"/>
              <a:t>‹#›</a:t>
            </a:fld>
            <a:endParaRPr lang="en-IN"/>
          </a:p>
        </p:txBody>
      </p:sp>
    </p:spTree>
    <p:extLst>
      <p:ext uri="{BB962C8B-B14F-4D97-AF65-F5344CB8AC3E}">
        <p14:creationId xmlns:p14="http://schemas.microsoft.com/office/powerpoint/2010/main" val="3491015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572A13-2C18-4F53-9C06-0B59E8AD754D}" type="datetimeFigureOut">
              <a:rPr lang="en-IN" smtClean="0"/>
              <a:t>23-04-2025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C6D9EA-96C9-4741-BA93-5AD55C6D1E8E}" type="slidenum">
              <a:rPr lang="en-IN" smtClean="0"/>
              <a:t>‹#›</a:t>
            </a:fld>
            <a:endParaRPr lang="en-IN"/>
          </a:p>
        </p:txBody>
      </p:sp>
    </p:spTree>
    <p:extLst>
      <p:ext uri="{BB962C8B-B14F-4D97-AF65-F5344CB8AC3E}">
        <p14:creationId xmlns:p14="http://schemas.microsoft.com/office/powerpoint/2010/main" val="1649489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572A13-2C18-4F53-9C06-0B59E8AD754D}" type="datetimeFigureOut">
              <a:rPr lang="en-IN" smtClean="0"/>
              <a:t>23-04-2025</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C6D9EA-96C9-4741-BA93-5AD55C6D1E8E}" type="slidenum">
              <a:rPr lang="en-IN" smtClean="0"/>
              <a:t>‹#›</a:t>
            </a:fld>
            <a:endParaRPr lang="en-IN"/>
          </a:p>
        </p:txBody>
      </p:sp>
    </p:spTree>
    <p:extLst>
      <p:ext uri="{BB962C8B-B14F-4D97-AF65-F5344CB8AC3E}">
        <p14:creationId xmlns:p14="http://schemas.microsoft.com/office/powerpoint/2010/main" val="26709717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D2BD-6449-9F8E-87EC-5270914ABFB1}"/>
              </a:ext>
            </a:extLst>
          </p:cNvPr>
          <p:cNvSpPr>
            <a:spLocks noGrp="1"/>
          </p:cNvSpPr>
          <p:nvPr>
            <p:ph type="ctrTitle"/>
          </p:nvPr>
        </p:nvSpPr>
        <p:spPr/>
        <p:txBody>
          <a:bodyPr>
            <a:normAutofit/>
          </a:bodyPr>
          <a:lstStyle/>
          <a:p>
            <a:r>
              <a:rPr lang="en-US" sz="3600" b="1" i="0" dirty="0">
                <a:effectLst/>
                <a:latin typeface="TimesNewRomanPS-BoldMT"/>
              </a:rPr>
              <a:t>Predicting Future Sales Using Time-Series Analysis</a:t>
            </a:r>
            <a:r>
              <a:rPr lang="en-US" sz="3600" b="1" dirty="0"/>
              <a:t> </a:t>
            </a:r>
            <a:br>
              <a:rPr lang="en-US" sz="3600" b="1" dirty="0"/>
            </a:br>
            <a:endParaRPr lang="en-IN" sz="3600" b="1" dirty="0"/>
          </a:p>
        </p:txBody>
      </p:sp>
      <p:sp>
        <p:nvSpPr>
          <p:cNvPr id="3" name="Subtitle 2">
            <a:extLst>
              <a:ext uri="{FF2B5EF4-FFF2-40B4-BE49-F238E27FC236}">
                <a16:creationId xmlns:a16="http://schemas.microsoft.com/office/drawing/2014/main" id="{5EE0CD86-7DC1-1A0F-0DA3-69BA89E6505E}"/>
              </a:ext>
            </a:extLst>
          </p:cNvPr>
          <p:cNvSpPr>
            <a:spLocks noGrp="1"/>
          </p:cNvSpPr>
          <p:nvPr>
            <p:ph type="subTitle" idx="1"/>
          </p:nvPr>
        </p:nvSpPr>
        <p:spPr>
          <a:xfrm>
            <a:off x="3962399" y="4027470"/>
            <a:ext cx="7197726" cy="2332233"/>
          </a:xfrm>
        </p:spPr>
        <p:txBody>
          <a:bodyPr>
            <a:normAutofit/>
          </a:bodyPr>
          <a:lstStyle/>
          <a:p>
            <a:pPr algn="ctr"/>
            <a:r>
              <a:rPr lang="en-IN" dirty="0"/>
              <a:t>Done BY:</a:t>
            </a:r>
          </a:p>
          <a:p>
            <a:pPr algn="ctr"/>
            <a:r>
              <a:rPr lang="en-IN" dirty="0"/>
              <a:t>2210080002_Leena</a:t>
            </a:r>
          </a:p>
          <a:p>
            <a:pPr algn="ctr"/>
            <a:r>
              <a:rPr lang="en-IN" dirty="0"/>
              <a:t>2210080003_Akshitha</a:t>
            </a:r>
          </a:p>
          <a:p>
            <a:pPr algn="ctr"/>
            <a:r>
              <a:rPr lang="en-IN" dirty="0"/>
              <a:t>2210080031_BHUVANIKA</a:t>
            </a:r>
          </a:p>
          <a:p>
            <a:pPr algn="ctr"/>
            <a:r>
              <a:rPr lang="en-IN" dirty="0"/>
              <a:t>2210080049_SANJNA</a:t>
            </a:r>
          </a:p>
        </p:txBody>
      </p:sp>
    </p:spTree>
    <p:extLst>
      <p:ext uri="{BB962C8B-B14F-4D97-AF65-F5344CB8AC3E}">
        <p14:creationId xmlns:p14="http://schemas.microsoft.com/office/powerpoint/2010/main" val="86773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900D-CC75-D75C-BAEB-932AA54B0B88}"/>
              </a:ext>
            </a:extLst>
          </p:cNvPr>
          <p:cNvSpPr>
            <a:spLocks noGrp="1"/>
          </p:cNvSpPr>
          <p:nvPr>
            <p:ph type="title"/>
          </p:nvPr>
        </p:nvSpPr>
        <p:spPr/>
        <p:txBody>
          <a:bodyPr/>
          <a:lstStyle/>
          <a:p>
            <a:r>
              <a:rPr lang="en-US" b="1" dirty="0"/>
              <a:t>Introduction</a:t>
            </a:r>
            <a:br>
              <a:rPr lang="en-US" dirty="0"/>
            </a:br>
            <a:endParaRPr lang="en-IN" dirty="0"/>
          </a:p>
        </p:txBody>
      </p:sp>
      <p:sp>
        <p:nvSpPr>
          <p:cNvPr id="3" name="Content Placeholder 2">
            <a:extLst>
              <a:ext uri="{FF2B5EF4-FFF2-40B4-BE49-F238E27FC236}">
                <a16:creationId xmlns:a16="http://schemas.microsoft.com/office/drawing/2014/main" id="{1132B7D3-55CE-55A3-C80A-A09E160F5243}"/>
              </a:ext>
            </a:extLst>
          </p:cNvPr>
          <p:cNvSpPr>
            <a:spLocks noGrp="1"/>
          </p:cNvSpPr>
          <p:nvPr>
            <p:ph idx="1"/>
          </p:nvPr>
        </p:nvSpPr>
        <p:spPr>
          <a:xfrm>
            <a:off x="685801" y="1541125"/>
            <a:ext cx="10131425" cy="4250076"/>
          </a:xfrm>
        </p:spPr>
        <p:txBody>
          <a:bodyPr>
            <a:normAutofit fontScale="77500" lnSpcReduction="20000"/>
          </a:bodyPr>
          <a:lstStyle/>
          <a:p>
            <a:pPr>
              <a:buNone/>
            </a:pPr>
            <a:r>
              <a:rPr lang="en-US" sz="2900" dirty="0"/>
              <a:t>     In today’s data-driven economy, businesses operate in increasingly dynamic environments where understanding and anticipating consumer behavior is critical. Among various forms of business data, </a:t>
            </a:r>
            <a:r>
              <a:rPr lang="en-US" sz="2900" b="1" dirty="0"/>
              <a:t>time-series data</a:t>
            </a:r>
            <a:r>
              <a:rPr lang="en-US" sz="2900" dirty="0"/>
              <a:t>—which consists of observations collected over time intervals—is especially valuable due to its ability to reveal temporal patterns. Forecasting future sales using this data helps companies optimize decision-making in areas such as inventory management, workforce planning, budgeting, marketing, and customer service.</a:t>
            </a:r>
          </a:p>
          <a:p>
            <a:pPr marL="0" indent="0">
              <a:buNone/>
            </a:pPr>
            <a:r>
              <a:rPr lang="en-US" sz="2900" dirty="0"/>
              <a:t>-&gt; Sales forecasting is essential for inventory management and business planning.</a:t>
            </a:r>
          </a:p>
          <a:p>
            <a:pPr marL="0" indent="0">
              <a:buNone/>
            </a:pPr>
            <a:r>
              <a:rPr lang="en-US" sz="2900" dirty="0"/>
              <a:t>-&gt; Time-series analysis helps detect trends, seasonality, and cycles.</a:t>
            </a:r>
          </a:p>
          <a:p>
            <a:pPr marL="0" indent="0">
              <a:buNone/>
            </a:pPr>
            <a:r>
              <a:rPr lang="en-US" sz="2900" dirty="0"/>
              <a:t>-&gt; Models like ARIMA, Holt-Winters, LSTM, and Prophet are widely used.</a:t>
            </a:r>
          </a:p>
          <a:p>
            <a:endParaRPr lang="en-IN" dirty="0"/>
          </a:p>
        </p:txBody>
      </p:sp>
    </p:spTree>
    <p:extLst>
      <p:ext uri="{BB962C8B-B14F-4D97-AF65-F5344CB8AC3E}">
        <p14:creationId xmlns:p14="http://schemas.microsoft.com/office/powerpoint/2010/main" val="238732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7086-889C-6195-D3A4-5A7C23146E8A}"/>
              </a:ext>
            </a:extLst>
          </p:cNvPr>
          <p:cNvSpPr>
            <a:spLocks noGrp="1"/>
          </p:cNvSpPr>
          <p:nvPr>
            <p:ph type="title"/>
          </p:nvPr>
        </p:nvSpPr>
        <p:spPr/>
        <p:txBody>
          <a:bodyPr/>
          <a:lstStyle/>
          <a:p>
            <a:r>
              <a:rPr lang="en-US" dirty="0"/>
              <a:t>The Role of Time-Series Forecasting</a:t>
            </a:r>
            <a:endParaRPr lang="en-IN" dirty="0"/>
          </a:p>
        </p:txBody>
      </p:sp>
      <p:sp>
        <p:nvSpPr>
          <p:cNvPr id="3" name="Content Placeholder 2">
            <a:extLst>
              <a:ext uri="{FF2B5EF4-FFF2-40B4-BE49-F238E27FC236}">
                <a16:creationId xmlns:a16="http://schemas.microsoft.com/office/drawing/2014/main" id="{FA59748F-3D46-BF11-1FD9-E47350AE700B}"/>
              </a:ext>
            </a:extLst>
          </p:cNvPr>
          <p:cNvSpPr>
            <a:spLocks noGrp="1"/>
          </p:cNvSpPr>
          <p:nvPr>
            <p:ph idx="1"/>
          </p:nvPr>
        </p:nvSpPr>
        <p:spPr/>
        <p:txBody>
          <a:bodyPr/>
          <a:lstStyle/>
          <a:p>
            <a:pPr>
              <a:buNone/>
            </a:pPr>
            <a:r>
              <a:rPr lang="en-US" dirty="0"/>
              <a:t>Time-series forecasting involves the use of historical data to predict future values. It not only captures trends and seasonality but also accommodates the cyclical nature of consumer demand. This makes it an indispensable tool across industries:</a:t>
            </a:r>
          </a:p>
          <a:p>
            <a:pPr>
              <a:buFont typeface="Arial" panose="020B0604020202020204" pitchFamily="34" charset="0"/>
              <a:buChar char="•"/>
            </a:pPr>
            <a:r>
              <a:rPr lang="en-US" b="1" dirty="0"/>
              <a:t>Retail</a:t>
            </a:r>
            <a:r>
              <a:rPr lang="en-US" dirty="0"/>
              <a:t>: Predict demand and avoid overstock/understock scenarios.</a:t>
            </a:r>
          </a:p>
          <a:p>
            <a:pPr>
              <a:buFont typeface="Arial" panose="020B0604020202020204" pitchFamily="34" charset="0"/>
              <a:buChar char="•"/>
            </a:pPr>
            <a:r>
              <a:rPr lang="en-US" b="1" dirty="0"/>
              <a:t>Finance</a:t>
            </a:r>
            <a:r>
              <a:rPr lang="en-US" dirty="0"/>
              <a:t>: Estimate stock trends and risk factors.</a:t>
            </a:r>
          </a:p>
          <a:p>
            <a:pPr>
              <a:buFont typeface="Arial" panose="020B0604020202020204" pitchFamily="34" charset="0"/>
              <a:buChar char="•"/>
            </a:pPr>
            <a:r>
              <a:rPr lang="en-US" b="1" dirty="0"/>
              <a:t>Healthcare</a:t>
            </a:r>
            <a:r>
              <a:rPr lang="en-US" dirty="0"/>
              <a:t>: Anticipate hospital admissions and medicine inventory.</a:t>
            </a:r>
          </a:p>
          <a:p>
            <a:pPr>
              <a:buFont typeface="Arial" panose="020B0604020202020204" pitchFamily="34" charset="0"/>
              <a:buChar char="•"/>
            </a:pPr>
            <a:r>
              <a:rPr lang="en-US" b="1" dirty="0"/>
              <a:t>Manufacturing</a:t>
            </a:r>
            <a:r>
              <a:rPr lang="en-US" dirty="0"/>
              <a:t>: Manage production schedules and resource allocation.</a:t>
            </a:r>
          </a:p>
          <a:p>
            <a:r>
              <a:rPr lang="en-US" dirty="0"/>
              <a:t>By accurately modeling these temporal patterns, businesses can stay ahead of the curve in a competitive marketplace.</a:t>
            </a:r>
          </a:p>
          <a:p>
            <a:endParaRPr lang="en-IN" dirty="0"/>
          </a:p>
        </p:txBody>
      </p:sp>
    </p:spTree>
    <p:extLst>
      <p:ext uri="{BB962C8B-B14F-4D97-AF65-F5344CB8AC3E}">
        <p14:creationId xmlns:p14="http://schemas.microsoft.com/office/powerpoint/2010/main" val="4118502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35D7D-C36B-7A44-2F25-3ACD61D71DEA}"/>
              </a:ext>
            </a:extLst>
          </p:cNvPr>
          <p:cNvSpPr>
            <a:spLocks noGrp="1"/>
          </p:cNvSpPr>
          <p:nvPr>
            <p:ph type="title"/>
          </p:nvPr>
        </p:nvSpPr>
        <p:spPr/>
        <p:txBody>
          <a:bodyPr/>
          <a:lstStyle/>
          <a:p>
            <a:r>
              <a:rPr lang="en-US" dirty="0"/>
              <a:t>Why Forecasting Sales is Challenging?</a:t>
            </a:r>
            <a:endParaRPr lang="en-IN" dirty="0"/>
          </a:p>
        </p:txBody>
      </p:sp>
      <p:sp>
        <p:nvSpPr>
          <p:cNvPr id="3" name="Content Placeholder 2">
            <a:extLst>
              <a:ext uri="{FF2B5EF4-FFF2-40B4-BE49-F238E27FC236}">
                <a16:creationId xmlns:a16="http://schemas.microsoft.com/office/drawing/2014/main" id="{2BBEE9BF-9188-42D5-2308-3428C5657E51}"/>
              </a:ext>
            </a:extLst>
          </p:cNvPr>
          <p:cNvSpPr>
            <a:spLocks noGrp="1"/>
          </p:cNvSpPr>
          <p:nvPr>
            <p:ph idx="1"/>
          </p:nvPr>
        </p:nvSpPr>
        <p:spPr/>
        <p:txBody>
          <a:bodyPr/>
          <a:lstStyle/>
          <a:p>
            <a:pPr>
              <a:buNone/>
            </a:pPr>
            <a:r>
              <a:rPr lang="en-US" dirty="0"/>
              <a:t>While historical data provides a strong foundation, the task of accurate forecasting is riddled with challenges:</a:t>
            </a:r>
          </a:p>
          <a:p>
            <a:pPr>
              <a:buFont typeface="Arial" panose="020B0604020202020204" pitchFamily="34" charset="0"/>
              <a:buChar char="•"/>
            </a:pPr>
            <a:r>
              <a:rPr lang="en-US" b="1" dirty="0"/>
              <a:t>Seasonality and Trends</a:t>
            </a:r>
            <a:r>
              <a:rPr lang="en-US" dirty="0"/>
              <a:t>: Periodic peaks and drops in sales require careful decomposition and modeling.</a:t>
            </a:r>
          </a:p>
          <a:p>
            <a:pPr>
              <a:buFont typeface="Arial" panose="020B0604020202020204" pitchFamily="34" charset="0"/>
              <a:buChar char="•"/>
            </a:pPr>
            <a:r>
              <a:rPr lang="en-US" b="1" dirty="0"/>
              <a:t>Irregularities</a:t>
            </a:r>
            <a:r>
              <a:rPr lang="en-US" dirty="0"/>
              <a:t>: Promotions, holidays, and unexpected disruptions (e.g., pandemics) cause abrupt deviations.</a:t>
            </a:r>
          </a:p>
          <a:p>
            <a:pPr>
              <a:buFont typeface="Arial" panose="020B0604020202020204" pitchFamily="34" charset="0"/>
              <a:buChar char="•"/>
            </a:pPr>
            <a:r>
              <a:rPr lang="en-US" b="1" dirty="0"/>
              <a:t>Data Quality</a:t>
            </a:r>
            <a:r>
              <a:rPr lang="en-US" dirty="0"/>
              <a:t>: Incomplete or noisy data can distort results.</a:t>
            </a:r>
          </a:p>
          <a:p>
            <a:pPr>
              <a:buFont typeface="Arial" panose="020B0604020202020204" pitchFamily="34" charset="0"/>
              <a:buChar char="•"/>
            </a:pPr>
            <a:r>
              <a:rPr lang="en-US" b="1" dirty="0"/>
              <a:t>Model Limitations</a:t>
            </a:r>
            <a:r>
              <a:rPr lang="en-US" dirty="0"/>
              <a:t>: Traditional statistical models may fail to capture complex patterns, whereas advanced models may lack interpretability or require vast amounts of data and tuning.</a:t>
            </a:r>
          </a:p>
          <a:p>
            <a:endParaRPr lang="en-IN" dirty="0"/>
          </a:p>
        </p:txBody>
      </p:sp>
    </p:spTree>
    <p:extLst>
      <p:ext uri="{BB962C8B-B14F-4D97-AF65-F5344CB8AC3E}">
        <p14:creationId xmlns:p14="http://schemas.microsoft.com/office/powerpoint/2010/main" val="518130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67A7-3055-446D-2955-97B2FEE54593}"/>
              </a:ext>
            </a:extLst>
          </p:cNvPr>
          <p:cNvSpPr>
            <a:spLocks noGrp="1"/>
          </p:cNvSpPr>
          <p:nvPr>
            <p:ph type="title"/>
          </p:nvPr>
        </p:nvSpPr>
        <p:spPr/>
        <p:txBody>
          <a:bodyPr/>
          <a:lstStyle/>
          <a:p>
            <a:r>
              <a:rPr lang="en-US" dirty="0"/>
              <a:t>Modern Approaches and Their Promise</a:t>
            </a:r>
            <a:endParaRPr lang="en-IN" dirty="0"/>
          </a:p>
        </p:txBody>
      </p:sp>
      <p:sp>
        <p:nvSpPr>
          <p:cNvPr id="3" name="Content Placeholder 2">
            <a:extLst>
              <a:ext uri="{FF2B5EF4-FFF2-40B4-BE49-F238E27FC236}">
                <a16:creationId xmlns:a16="http://schemas.microsoft.com/office/drawing/2014/main" id="{8DEE3D24-5104-A0B7-5D47-03929F80C0ED}"/>
              </a:ext>
            </a:extLst>
          </p:cNvPr>
          <p:cNvSpPr>
            <a:spLocks noGrp="1"/>
          </p:cNvSpPr>
          <p:nvPr>
            <p:ph idx="1"/>
          </p:nvPr>
        </p:nvSpPr>
        <p:spPr/>
        <p:txBody>
          <a:bodyPr/>
          <a:lstStyle/>
          <a:p>
            <a:pPr>
              <a:buNone/>
            </a:pPr>
            <a:r>
              <a:rPr lang="en-US" dirty="0"/>
              <a:t>	Recent advancements in machine learning and deep learning have opened new doors for more sophisticated forecasting. Traditional models like </a:t>
            </a:r>
            <a:r>
              <a:rPr lang="en-US" b="1" dirty="0"/>
              <a:t>ARIMA</a:t>
            </a:r>
            <a:r>
              <a:rPr lang="en-US" dirty="0"/>
              <a:t> and </a:t>
            </a:r>
            <a:r>
              <a:rPr lang="en-US" b="1" dirty="0"/>
              <a:t>Holt-Winters</a:t>
            </a:r>
            <a:r>
              <a:rPr lang="en-US" dirty="0"/>
              <a:t> remain valuable for their simplicity and interpretability, especially with stable, stationary data. On the other hand, models like </a:t>
            </a:r>
            <a:r>
              <a:rPr lang="en-US" b="1" dirty="0"/>
              <a:t>LSTM (Long Short-Term Memory networks)</a:t>
            </a:r>
            <a:r>
              <a:rPr lang="en-US" dirty="0"/>
              <a:t> and </a:t>
            </a:r>
            <a:r>
              <a:rPr lang="en-US" b="1" dirty="0"/>
              <a:t>Facebook Prophet</a:t>
            </a:r>
            <a:r>
              <a:rPr lang="en-US" dirty="0"/>
              <a:t> offer flexibility and improved accuracy by learning non-linear, long-range dependencies and accommodating missing data and special events.</a:t>
            </a:r>
          </a:p>
          <a:p>
            <a:r>
              <a:rPr lang="en-US" dirty="0"/>
              <a:t>This duality between interpretability and performance motivates the comparative approach used in this project.</a:t>
            </a:r>
          </a:p>
          <a:p>
            <a:endParaRPr lang="en-IN" dirty="0"/>
          </a:p>
        </p:txBody>
      </p:sp>
    </p:spTree>
    <p:extLst>
      <p:ext uri="{BB962C8B-B14F-4D97-AF65-F5344CB8AC3E}">
        <p14:creationId xmlns:p14="http://schemas.microsoft.com/office/powerpoint/2010/main" val="62022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8697-5498-7F8C-C245-6AE58A10AD7E}"/>
              </a:ext>
            </a:extLst>
          </p:cNvPr>
          <p:cNvSpPr>
            <a:spLocks noGrp="1"/>
          </p:cNvSpPr>
          <p:nvPr>
            <p:ph type="title"/>
          </p:nvPr>
        </p:nvSpPr>
        <p:spPr/>
        <p:txBody>
          <a:bodyPr/>
          <a:lstStyle/>
          <a:p>
            <a:r>
              <a:rPr lang="en-IN" dirty="0"/>
              <a:t>Purpose of the Study</a:t>
            </a:r>
          </a:p>
        </p:txBody>
      </p:sp>
      <p:sp>
        <p:nvSpPr>
          <p:cNvPr id="3" name="Content Placeholder 2">
            <a:extLst>
              <a:ext uri="{FF2B5EF4-FFF2-40B4-BE49-F238E27FC236}">
                <a16:creationId xmlns:a16="http://schemas.microsoft.com/office/drawing/2014/main" id="{9AE1CAD4-8CF3-5DCE-F84E-6150DA01D257}"/>
              </a:ext>
            </a:extLst>
          </p:cNvPr>
          <p:cNvSpPr>
            <a:spLocks noGrp="1"/>
          </p:cNvSpPr>
          <p:nvPr>
            <p:ph idx="1"/>
          </p:nvPr>
        </p:nvSpPr>
        <p:spPr>
          <a:xfrm>
            <a:off x="685801" y="1726059"/>
            <a:ext cx="10131425" cy="4065142"/>
          </a:xfrm>
        </p:spPr>
        <p:txBody>
          <a:bodyPr/>
          <a:lstStyle/>
          <a:p>
            <a:pPr>
              <a:buNone/>
            </a:pPr>
            <a:r>
              <a:rPr lang="en-US" dirty="0"/>
              <a:t>The core aim of this study is to:</a:t>
            </a:r>
          </a:p>
          <a:p>
            <a:pPr>
              <a:buFont typeface="Arial" panose="020B0604020202020204" pitchFamily="34" charset="0"/>
              <a:buChar char="•"/>
            </a:pPr>
            <a:r>
              <a:rPr lang="en-US" dirty="0"/>
              <a:t>Evaluate the performance of traditional and deep learning-based forecasting models on real-world retail sales data.</a:t>
            </a:r>
          </a:p>
          <a:p>
            <a:pPr>
              <a:buFont typeface="Arial" panose="020B0604020202020204" pitchFamily="34" charset="0"/>
              <a:buChar char="•"/>
            </a:pPr>
            <a:r>
              <a:rPr lang="en-US" dirty="0"/>
              <a:t>Identify which models best adapt to the characteristics of retail time-series data.</a:t>
            </a:r>
          </a:p>
          <a:p>
            <a:pPr>
              <a:buFont typeface="Arial" panose="020B0604020202020204" pitchFamily="34" charset="0"/>
              <a:buChar char="•"/>
            </a:pPr>
            <a:r>
              <a:rPr lang="en-US" dirty="0"/>
              <a:t>Provide actionable insights that help businesses implement effective, data-driven sales forecasting solutions.</a:t>
            </a:r>
          </a:p>
          <a:p>
            <a:r>
              <a:rPr lang="en-US" dirty="0"/>
              <a:t>By analyzing and comparing models such as ARIMA, Holt-Winters, Prophet, and LSTM, this study seeks to offer a balanced perspective that highlights both strengths and trade-offs.</a:t>
            </a:r>
          </a:p>
          <a:p>
            <a:endParaRPr lang="en-IN" dirty="0"/>
          </a:p>
        </p:txBody>
      </p:sp>
    </p:spTree>
    <p:extLst>
      <p:ext uri="{BB962C8B-B14F-4D97-AF65-F5344CB8AC3E}">
        <p14:creationId xmlns:p14="http://schemas.microsoft.com/office/powerpoint/2010/main" val="661275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07E8-C5C8-9F55-5D82-E493A2AB2A41}"/>
              </a:ext>
            </a:extLst>
          </p:cNvPr>
          <p:cNvSpPr>
            <a:spLocks noGrp="1"/>
          </p:cNvSpPr>
          <p:nvPr>
            <p:ph type="title"/>
          </p:nvPr>
        </p:nvSpPr>
        <p:spPr>
          <a:xfrm>
            <a:off x="685802" y="1715785"/>
            <a:ext cx="10131425" cy="2157572"/>
          </a:xfrm>
        </p:spPr>
        <p:txBody>
          <a:bodyPr>
            <a:normAutofit/>
          </a:bodyPr>
          <a:lstStyle/>
          <a:p>
            <a:pPr algn="ctr"/>
            <a:r>
              <a:rPr lang="en-IN" sz="5400" dirty="0"/>
              <a:t>THANK YOU</a:t>
            </a:r>
          </a:p>
        </p:txBody>
      </p:sp>
    </p:spTree>
    <p:extLst>
      <p:ext uri="{BB962C8B-B14F-4D97-AF65-F5344CB8AC3E}">
        <p14:creationId xmlns:p14="http://schemas.microsoft.com/office/powerpoint/2010/main" val="2218439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TotalTime>
  <Words>527</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TimesNewRomanPS-BoldMT</vt:lpstr>
      <vt:lpstr>Arial</vt:lpstr>
      <vt:lpstr>Calibri</vt:lpstr>
      <vt:lpstr>Calibri Light</vt:lpstr>
      <vt:lpstr>Celestial</vt:lpstr>
      <vt:lpstr>Predicting Future Sales Using Time-Series Analysis  </vt:lpstr>
      <vt:lpstr>Introduction </vt:lpstr>
      <vt:lpstr>The Role of Time-Series Forecasting</vt:lpstr>
      <vt:lpstr>Why Forecasting Sales is Challenging?</vt:lpstr>
      <vt:lpstr>Modern Approaches and Their Promise</vt:lpstr>
      <vt:lpstr>Purpose of the Study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Leena Durgampudi</dc:creator>
  <cp:lastModifiedBy>Leena Durgampudi</cp:lastModifiedBy>
  <cp:revision>1</cp:revision>
  <dcterms:created xsi:type="dcterms:W3CDTF">2025-04-23T15:47:55Z</dcterms:created>
  <dcterms:modified xsi:type="dcterms:W3CDTF">2025-04-23T15:56:35Z</dcterms:modified>
</cp:coreProperties>
</file>