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rben" panose="020B0604020202020204" charset="0"/>
      <p:regular r:id="rId13"/>
    </p:embeddedFont>
    <p:embeddedFont>
      <p:font typeface="Nobile"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524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11575"/>
            <a:ext cx="5486400" cy="8229600"/>
          </a:xfrm>
          <a:prstGeom prst="rect">
            <a:avLst/>
          </a:prstGeom>
        </p:spPr>
      </p:pic>
      <p:sp>
        <p:nvSpPr>
          <p:cNvPr id="3" name="Text 0"/>
          <p:cNvSpPr/>
          <p:nvPr/>
        </p:nvSpPr>
        <p:spPr>
          <a:xfrm>
            <a:off x="793790" y="236553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Predicting Future Sales: A Time Series Analysis</a:t>
            </a:r>
            <a:endParaRPr lang="en-US" sz="4450" dirty="0"/>
          </a:p>
        </p:txBody>
      </p:sp>
      <p:sp>
        <p:nvSpPr>
          <p:cNvPr id="4" name="Text 1"/>
          <p:cNvSpPr/>
          <p:nvPr/>
        </p:nvSpPr>
        <p:spPr>
          <a:xfrm>
            <a:off x="793790" y="4123253"/>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Unlock sales insights through time series analysis. Leverage data-driven forecasts for strategic decisions. Enhance accuracy and optimize resource allocation to drive growth and efficiency.</a:t>
            </a:r>
          </a:p>
          <a:p>
            <a:pPr marL="0" indent="0" algn="l">
              <a:lnSpc>
                <a:spcPts val="2850"/>
              </a:lnSpc>
              <a:buNone/>
            </a:pPr>
            <a:endParaRPr lang="en-US" sz="1750" dirty="0">
              <a:solidFill>
                <a:srgbClr val="404155"/>
              </a:solidFill>
              <a:latin typeface="Nobile" pitchFamily="34" charset="0"/>
            </a:endParaRPr>
          </a:p>
          <a:p>
            <a:pPr marL="0" indent="0" algn="l">
              <a:lnSpc>
                <a:spcPts val="2850"/>
              </a:lnSpc>
              <a:buNone/>
            </a:pPr>
            <a:r>
              <a:rPr lang="en-US" sz="1750" dirty="0">
                <a:solidFill>
                  <a:srgbClr val="404155"/>
                </a:solidFill>
                <a:latin typeface="Nobile" pitchFamily="34" charset="0"/>
              </a:rPr>
              <a:t>-By</a:t>
            </a:r>
          </a:p>
          <a:p>
            <a:pPr marL="0" indent="0" algn="l">
              <a:lnSpc>
                <a:spcPts val="2850"/>
              </a:lnSpc>
              <a:buNone/>
            </a:pPr>
            <a:r>
              <a:rPr lang="en-US" sz="1750" dirty="0">
                <a:solidFill>
                  <a:srgbClr val="404155"/>
                </a:solidFill>
                <a:latin typeface="Nobile" pitchFamily="34" charset="0"/>
              </a:rPr>
              <a:t>LEENA REDDY D(2210080002)</a:t>
            </a:r>
            <a:br>
              <a:rPr lang="en-US" sz="1750" dirty="0">
                <a:solidFill>
                  <a:srgbClr val="404155"/>
                </a:solidFill>
                <a:latin typeface="Nobile" pitchFamily="34" charset="0"/>
              </a:rPr>
            </a:br>
            <a:r>
              <a:rPr lang="en-US" sz="1750" dirty="0">
                <a:solidFill>
                  <a:srgbClr val="404155"/>
                </a:solidFill>
                <a:latin typeface="Nobile" pitchFamily="34" charset="0"/>
              </a:rPr>
              <a:t>AKSHITHA BAVISETTI(2210080003)</a:t>
            </a:r>
            <a:br>
              <a:rPr lang="en-US" sz="1750" dirty="0">
                <a:solidFill>
                  <a:srgbClr val="404155"/>
                </a:solidFill>
                <a:latin typeface="Nobile" pitchFamily="34" charset="0"/>
              </a:rPr>
            </a:br>
            <a:r>
              <a:rPr lang="en-US" sz="1750" dirty="0">
                <a:solidFill>
                  <a:srgbClr val="404155"/>
                </a:solidFill>
                <a:latin typeface="Nobile" pitchFamily="34" charset="0"/>
              </a:rPr>
              <a:t>BHUVANIKA ATLA(2210080031)</a:t>
            </a:r>
            <a:br>
              <a:rPr lang="en-US" sz="1750" dirty="0">
                <a:solidFill>
                  <a:srgbClr val="404155"/>
                </a:solidFill>
                <a:latin typeface="Nobile" pitchFamily="34" charset="0"/>
              </a:rPr>
            </a:br>
            <a:r>
              <a:rPr lang="en-US" sz="1750" dirty="0">
                <a:solidFill>
                  <a:srgbClr val="404155"/>
                </a:solidFill>
                <a:latin typeface="Nobile" pitchFamily="34" charset="0"/>
              </a:rPr>
              <a:t>SANJNA ALLADA(2210080049)</a:t>
            </a:r>
            <a:endParaRPr lang="en-US" sz="1750" dirty="0"/>
          </a:p>
        </p:txBody>
      </p:sp>
      <p:sp>
        <p:nvSpPr>
          <p:cNvPr id="5" name="Shape 2"/>
          <p:cNvSpPr/>
          <p:nvPr/>
        </p:nvSpPr>
        <p:spPr>
          <a:xfrm>
            <a:off x="793789" y="5484019"/>
            <a:ext cx="6671881" cy="2201571"/>
          </a:xfrm>
          <a:prstGeom prst="roundRect">
            <a:avLst>
              <a:gd name="adj" fmla="val 25194296"/>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787956" y="3433524"/>
            <a:ext cx="13054489" cy="1407319"/>
          </a:xfrm>
          <a:prstGeom prst="rect">
            <a:avLst/>
          </a:prstGeom>
          <a:noFill/>
          <a:ln/>
        </p:spPr>
        <p:txBody>
          <a:bodyPr wrap="square" lIns="0" tIns="0" rIns="0" bIns="0" rtlCol="0" anchor="t"/>
          <a:lstStyle/>
          <a:p>
            <a:pPr marL="0" indent="0" algn="l">
              <a:lnSpc>
                <a:spcPts val="5500"/>
              </a:lnSpc>
              <a:buNone/>
            </a:pPr>
            <a:r>
              <a:rPr lang="en-US" sz="4400" dirty="0">
                <a:solidFill>
                  <a:srgbClr val="1B1B27"/>
                </a:solidFill>
                <a:latin typeface="Corben" pitchFamily="34" charset="0"/>
                <a:ea typeface="Corben" pitchFamily="34" charset="-122"/>
                <a:cs typeface="Corben" pitchFamily="34" charset="-120"/>
              </a:rPr>
              <a:t>Conclusion: Harnessing the Power of Time Series Analysis</a:t>
            </a:r>
            <a:endParaRPr lang="en-US" sz="4400" dirty="0"/>
          </a:p>
        </p:txBody>
      </p:sp>
      <p:sp>
        <p:nvSpPr>
          <p:cNvPr id="4" name="Text 1"/>
          <p:cNvSpPr/>
          <p:nvPr/>
        </p:nvSpPr>
        <p:spPr>
          <a:xfrm>
            <a:off x="787956" y="5178504"/>
            <a:ext cx="13054489" cy="720328"/>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Time series analysis provides valuable insights. Data-driven sales forecasts improve decision-making. Continuous monitoring and refinement are crucial.</a:t>
            </a:r>
            <a:endParaRPr lang="en-US" sz="1750" dirty="0"/>
          </a:p>
        </p:txBody>
      </p:sp>
      <p:sp>
        <p:nvSpPr>
          <p:cNvPr id="5" name="Shape 2"/>
          <p:cNvSpPr/>
          <p:nvPr/>
        </p:nvSpPr>
        <p:spPr>
          <a:xfrm>
            <a:off x="787956" y="6405324"/>
            <a:ext cx="506492" cy="506492"/>
          </a:xfrm>
          <a:prstGeom prst="roundRect">
            <a:avLst>
              <a:gd name="adj" fmla="val 18671"/>
            </a:avLst>
          </a:prstGeom>
          <a:solidFill>
            <a:srgbClr val="D2D9F9"/>
          </a:solidFill>
          <a:ln w="7620">
            <a:solidFill>
              <a:srgbClr val="B8BFDF"/>
            </a:solidFill>
            <a:prstDash val="solid"/>
          </a:ln>
        </p:spPr>
      </p:sp>
      <p:sp>
        <p:nvSpPr>
          <p:cNvPr id="6" name="Text 3"/>
          <p:cNvSpPr/>
          <p:nvPr/>
        </p:nvSpPr>
        <p:spPr>
          <a:xfrm>
            <a:off x="1519595" y="6405324"/>
            <a:ext cx="2814399" cy="3518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Insights</a:t>
            </a:r>
            <a:endParaRPr lang="en-US" sz="2200" dirty="0"/>
          </a:p>
        </p:txBody>
      </p:sp>
      <p:sp>
        <p:nvSpPr>
          <p:cNvPr id="7" name="Text 4"/>
          <p:cNvSpPr/>
          <p:nvPr/>
        </p:nvSpPr>
        <p:spPr>
          <a:xfrm>
            <a:off x="1519595" y="6892171"/>
            <a:ext cx="3469719" cy="720328"/>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Gain valuable insights with time series analysis.</a:t>
            </a:r>
            <a:endParaRPr lang="en-US" sz="1750" dirty="0"/>
          </a:p>
        </p:txBody>
      </p:sp>
      <p:sp>
        <p:nvSpPr>
          <p:cNvPr id="8" name="Shape 5"/>
          <p:cNvSpPr/>
          <p:nvPr/>
        </p:nvSpPr>
        <p:spPr>
          <a:xfrm>
            <a:off x="5214461" y="6405324"/>
            <a:ext cx="506492" cy="506492"/>
          </a:xfrm>
          <a:prstGeom prst="roundRect">
            <a:avLst>
              <a:gd name="adj" fmla="val 18671"/>
            </a:avLst>
          </a:prstGeom>
          <a:solidFill>
            <a:srgbClr val="D2D9F9"/>
          </a:solidFill>
          <a:ln w="7620">
            <a:solidFill>
              <a:srgbClr val="B8BFDF"/>
            </a:solidFill>
            <a:prstDash val="solid"/>
          </a:ln>
        </p:spPr>
      </p:sp>
      <p:sp>
        <p:nvSpPr>
          <p:cNvPr id="9" name="Text 6"/>
          <p:cNvSpPr/>
          <p:nvPr/>
        </p:nvSpPr>
        <p:spPr>
          <a:xfrm>
            <a:off x="5946100" y="6405324"/>
            <a:ext cx="2814399" cy="3518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Decision-Making</a:t>
            </a:r>
            <a:endParaRPr lang="en-US" sz="2200" dirty="0"/>
          </a:p>
        </p:txBody>
      </p:sp>
      <p:sp>
        <p:nvSpPr>
          <p:cNvPr id="10" name="Text 7"/>
          <p:cNvSpPr/>
          <p:nvPr/>
        </p:nvSpPr>
        <p:spPr>
          <a:xfrm>
            <a:off x="5946100" y="6892171"/>
            <a:ext cx="3469719" cy="720328"/>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Improve decision making using forecasts.</a:t>
            </a:r>
            <a:endParaRPr lang="en-US" sz="1750" dirty="0"/>
          </a:p>
        </p:txBody>
      </p:sp>
      <p:sp>
        <p:nvSpPr>
          <p:cNvPr id="11" name="Shape 8"/>
          <p:cNvSpPr/>
          <p:nvPr/>
        </p:nvSpPr>
        <p:spPr>
          <a:xfrm>
            <a:off x="9640967" y="6405324"/>
            <a:ext cx="506492" cy="506492"/>
          </a:xfrm>
          <a:prstGeom prst="roundRect">
            <a:avLst>
              <a:gd name="adj" fmla="val 18671"/>
            </a:avLst>
          </a:prstGeom>
          <a:solidFill>
            <a:srgbClr val="D2D9F9"/>
          </a:solidFill>
          <a:ln w="7620">
            <a:solidFill>
              <a:srgbClr val="B8BFDF"/>
            </a:solidFill>
            <a:prstDash val="solid"/>
          </a:ln>
        </p:spPr>
      </p:sp>
      <p:sp>
        <p:nvSpPr>
          <p:cNvPr id="12" name="Text 9"/>
          <p:cNvSpPr/>
          <p:nvPr/>
        </p:nvSpPr>
        <p:spPr>
          <a:xfrm>
            <a:off x="10372606" y="6405324"/>
            <a:ext cx="2814399" cy="3518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Monitor</a:t>
            </a:r>
            <a:endParaRPr lang="en-US" sz="2200" dirty="0"/>
          </a:p>
        </p:txBody>
      </p:sp>
      <p:sp>
        <p:nvSpPr>
          <p:cNvPr id="13" name="Text 10"/>
          <p:cNvSpPr/>
          <p:nvPr/>
        </p:nvSpPr>
        <p:spPr>
          <a:xfrm>
            <a:off x="10372606" y="6892171"/>
            <a:ext cx="3469719" cy="720328"/>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Continuously monitor and refine models.</a:t>
            </a:r>
            <a:endParaRPr lang="en-US" sz="1750" dirty="0"/>
          </a:p>
        </p:txBody>
      </p:sp>
      <p:pic>
        <p:nvPicPr>
          <p:cNvPr id="4098" name="Picture 2">
            <a:extLst>
              <a:ext uri="{FF2B5EF4-FFF2-40B4-BE49-F238E27FC236}">
                <a16:creationId xmlns:a16="http://schemas.microsoft.com/office/drawing/2014/main" id="{743002F1-8736-76D7-D763-F5C43E139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 y="0"/>
            <a:ext cx="14549437" cy="35650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1D3E7CB0-5FD3-D555-622A-A617A874C7A1}"/>
              </a:ext>
            </a:extLst>
          </p:cNvPr>
          <p:cNvPicPr>
            <a:picLocks noChangeAspect="1"/>
          </p:cNvPicPr>
          <p:nvPr/>
        </p:nvPicPr>
        <p:blipFill>
          <a:blip r:embed="rId4"/>
          <a:stretch>
            <a:fillRect/>
          </a:stretch>
        </p:blipFill>
        <p:spPr>
          <a:xfrm>
            <a:off x="12820397" y="7747516"/>
            <a:ext cx="1810003" cy="4096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93790" y="3781782"/>
            <a:ext cx="8664416"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Understanding Time Series Data</a:t>
            </a:r>
            <a:endParaRPr lang="en-US" sz="4450" dirty="0"/>
          </a:p>
        </p:txBody>
      </p:sp>
      <p:sp>
        <p:nvSpPr>
          <p:cNvPr id="4" name="Text 1"/>
          <p:cNvSpPr/>
          <p:nvPr/>
        </p:nvSpPr>
        <p:spPr>
          <a:xfrm>
            <a:off x="793790" y="483072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Time series data is indexed in time order. Core components include trends, seasonality, cycles, and residuals. Examples are daily sales, monthly revenue, and annual growth. Data quality and preprocessing are essential.</a:t>
            </a:r>
            <a:endParaRPr lang="en-US" sz="1750" dirty="0"/>
          </a:p>
        </p:txBody>
      </p:sp>
      <p:sp>
        <p:nvSpPr>
          <p:cNvPr id="5" name="Shape 2"/>
          <p:cNvSpPr/>
          <p:nvPr/>
        </p:nvSpPr>
        <p:spPr>
          <a:xfrm>
            <a:off x="793790" y="6066830"/>
            <a:ext cx="510302" cy="510302"/>
          </a:xfrm>
          <a:prstGeom prst="roundRect">
            <a:avLst>
              <a:gd name="adj" fmla="val 18669"/>
            </a:avLst>
          </a:prstGeom>
          <a:solidFill>
            <a:srgbClr val="D2D9F9"/>
          </a:solidFill>
          <a:ln w="7620">
            <a:solidFill>
              <a:srgbClr val="B8BFDF"/>
            </a:solidFill>
            <a:prstDash val="solid"/>
          </a:ln>
        </p:spPr>
      </p:sp>
      <p:sp>
        <p:nvSpPr>
          <p:cNvPr id="6" name="Text 3"/>
          <p:cNvSpPr/>
          <p:nvPr/>
        </p:nvSpPr>
        <p:spPr>
          <a:xfrm>
            <a:off x="1530906" y="60668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Trends</a:t>
            </a:r>
            <a:endParaRPr lang="en-US" sz="2200" dirty="0"/>
          </a:p>
        </p:txBody>
      </p:sp>
      <p:sp>
        <p:nvSpPr>
          <p:cNvPr id="7" name="Text 4"/>
          <p:cNvSpPr/>
          <p:nvPr/>
        </p:nvSpPr>
        <p:spPr>
          <a:xfrm>
            <a:off x="1530906" y="6557248"/>
            <a:ext cx="3459242"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Long-term direction of the data.</a:t>
            </a:r>
            <a:endParaRPr lang="en-US" sz="1750" dirty="0"/>
          </a:p>
        </p:txBody>
      </p:sp>
      <p:sp>
        <p:nvSpPr>
          <p:cNvPr id="8" name="Shape 5"/>
          <p:cNvSpPr/>
          <p:nvPr/>
        </p:nvSpPr>
        <p:spPr>
          <a:xfrm>
            <a:off x="5216962" y="6066830"/>
            <a:ext cx="510302" cy="510302"/>
          </a:xfrm>
          <a:prstGeom prst="roundRect">
            <a:avLst>
              <a:gd name="adj" fmla="val 18669"/>
            </a:avLst>
          </a:prstGeom>
          <a:solidFill>
            <a:srgbClr val="D2D9F9"/>
          </a:solidFill>
          <a:ln w="7620">
            <a:solidFill>
              <a:srgbClr val="B8BFDF"/>
            </a:solidFill>
            <a:prstDash val="solid"/>
          </a:ln>
        </p:spPr>
      </p:sp>
      <p:sp>
        <p:nvSpPr>
          <p:cNvPr id="9" name="Text 6"/>
          <p:cNvSpPr/>
          <p:nvPr/>
        </p:nvSpPr>
        <p:spPr>
          <a:xfrm>
            <a:off x="5954078" y="60668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Seasonality</a:t>
            </a:r>
            <a:endParaRPr lang="en-US" sz="2200" dirty="0"/>
          </a:p>
        </p:txBody>
      </p:sp>
      <p:sp>
        <p:nvSpPr>
          <p:cNvPr id="10" name="Text 7"/>
          <p:cNvSpPr/>
          <p:nvPr/>
        </p:nvSpPr>
        <p:spPr>
          <a:xfrm>
            <a:off x="5954078" y="6557248"/>
            <a:ext cx="3459242" cy="362903"/>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Regular, predictable patterns.</a:t>
            </a:r>
            <a:endParaRPr lang="en-US" sz="1750" dirty="0"/>
          </a:p>
        </p:txBody>
      </p:sp>
      <p:sp>
        <p:nvSpPr>
          <p:cNvPr id="11" name="Shape 8"/>
          <p:cNvSpPr/>
          <p:nvPr/>
        </p:nvSpPr>
        <p:spPr>
          <a:xfrm>
            <a:off x="9640133" y="6066830"/>
            <a:ext cx="510302" cy="510302"/>
          </a:xfrm>
          <a:prstGeom prst="roundRect">
            <a:avLst>
              <a:gd name="adj" fmla="val 18669"/>
            </a:avLst>
          </a:prstGeom>
          <a:solidFill>
            <a:srgbClr val="D2D9F9"/>
          </a:solidFill>
          <a:ln w="7620">
            <a:solidFill>
              <a:srgbClr val="B8BFDF"/>
            </a:solidFill>
            <a:prstDash val="solid"/>
          </a:ln>
        </p:spPr>
      </p:sp>
      <p:sp>
        <p:nvSpPr>
          <p:cNvPr id="12" name="Text 9"/>
          <p:cNvSpPr/>
          <p:nvPr/>
        </p:nvSpPr>
        <p:spPr>
          <a:xfrm>
            <a:off x="10377249" y="60668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Cycles</a:t>
            </a:r>
            <a:endParaRPr lang="en-US" sz="2200" dirty="0"/>
          </a:p>
        </p:txBody>
      </p:sp>
      <p:sp>
        <p:nvSpPr>
          <p:cNvPr id="13" name="Text 10"/>
          <p:cNvSpPr/>
          <p:nvPr/>
        </p:nvSpPr>
        <p:spPr>
          <a:xfrm>
            <a:off x="10377249" y="6557248"/>
            <a:ext cx="3459242"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Recurring but not periodic patterns.</a:t>
            </a:r>
            <a:endParaRPr lang="en-US" sz="1750" dirty="0"/>
          </a:p>
        </p:txBody>
      </p:sp>
      <p:pic>
        <p:nvPicPr>
          <p:cNvPr id="1028" name="Picture 4">
            <a:extLst>
              <a:ext uri="{FF2B5EF4-FFF2-40B4-BE49-F238E27FC236}">
                <a16:creationId xmlns:a16="http://schemas.microsoft.com/office/drawing/2014/main" id="{4E11C1A7-E7BE-20EA-698A-5DA0DC5F3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39" y="182564"/>
            <a:ext cx="4678323" cy="358927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280768-7ED8-3E18-9268-941D5650B6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8206" y="48994"/>
            <a:ext cx="5033963" cy="4005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B56EF4A9-74AB-91E1-E650-D0ABF5239885}"/>
              </a:ext>
            </a:extLst>
          </p:cNvPr>
          <p:cNvPicPr>
            <a:picLocks noChangeAspect="1"/>
          </p:cNvPicPr>
          <p:nvPr/>
        </p:nvPicPr>
        <p:blipFill>
          <a:blip r:embed="rId5"/>
          <a:stretch>
            <a:fillRect/>
          </a:stretch>
        </p:blipFill>
        <p:spPr>
          <a:xfrm>
            <a:off x="12820397" y="7759399"/>
            <a:ext cx="1810003" cy="409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55652"/>
            <a:ext cx="6853357"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Core Time Series Methods</a:t>
            </a:r>
            <a:endParaRPr lang="en-US" sz="4450" dirty="0"/>
          </a:p>
        </p:txBody>
      </p:sp>
      <p:sp>
        <p:nvSpPr>
          <p:cNvPr id="3" name="Text 1"/>
          <p:cNvSpPr/>
          <p:nvPr/>
        </p:nvSpPr>
        <p:spPr>
          <a:xfrm>
            <a:off x="220832" y="3518059"/>
            <a:ext cx="13615779" cy="506937"/>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Use moving averages for smoothing and trend identification. Exponential smoothing weights recent data more heavily. The Holt-Winters method accounts for level, trend, and seasonality.</a:t>
            </a:r>
            <a:endParaRPr lang="en-US" sz="1750" dirty="0"/>
          </a:p>
        </p:txBody>
      </p:sp>
      <p:sp>
        <p:nvSpPr>
          <p:cNvPr id="4" name="Text 2"/>
          <p:cNvSpPr/>
          <p:nvPr/>
        </p:nvSpPr>
        <p:spPr>
          <a:xfrm>
            <a:off x="793790" y="4725829"/>
            <a:ext cx="4030028"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Corben" pitchFamily="34" charset="0"/>
                <a:ea typeface="Corben" pitchFamily="34" charset="-122"/>
                <a:cs typeface="Corben" pitchFamily="34" charset="-120"/>
              </a:rPr>
              <a:t>Simple Moving Average (SMA)</a:t>
            </a:r>
            <a:endParaRPr lang="en-US" sz="2200" dirty="0"/>
          </a:p>
        </p:txBody>
      </p:sp>
      <p:sp>
        <p:nvSpPr>
          <p:cNvPr id="5" name="Text 3"/>
          <p:cNvSpPr/>
          <p:nvPr/>
        </p:nvSpPr>
        <p:spPr>
          <a:xfrm>
            <a:off x="793790" y="530697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Average of a fixed number of prior data points.</a:t>
            </a:r>
            <a:endParaRPr lang="en-US" sz="1750" dirty="0"/>
          </a:p>
        </p:txBody>
      </p:sp>
      <p:sp>
        <p:nvSpPr>
          <p:cNvPr id="6" name="Text 4"/>
          <p:cNvSpPr/>
          <p:nvPr/>
        </p:nvSpPr>
        <p:spPr>
          <a:xfrm>
            <a:off x="7599521" y="4725829"/>
            <a:ext cx="4755356"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Corben" pitchFamily="34" charset="0"/>
                <a:ea typeface="Corben" pitchFamily="34" charset="-122"/>
                <a:cs typeface="Corben" pitchFamily="34" charset="-120"/>
              </a:rPr>
              <a:t>Exponential Moving Average (EMA)</a:t>
            </a:r>
            <a:endParaRPr lang="en-US" sz="2200" dirty="0"/>
          </a:p>
        </p:txBody>
      </p:sp>
      <p:sp>
        <p:nvSpPr>
          <p:cNvPr id="7" name="Text 5"/>
          <p:cNvSpPr/>
          <p:nvPr/>
        </p:nvSpPr>
        <p:spPr>
          <a:xfrm>
            <a:off x="7599521" y="530697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Weights recent data points higher than older data.</a:t>
            </a:r>
            <a:endParaRPr lang="en-US" sz="1750" dirty="0"/>
          </a:p>
        </p:txBody>
      </p:sp>
      <p:pic>
        <p:nvPicPr>
          <p:cNvPr id="2050" name="Picture 2">
            <a:extLst>
              <a:ext uri="{FF2B5EF4-FFF2-40B4-BE49-F238E27FC236}">
                <a16:creationId xmlns:a16="http://schemas.microsoft.com/office/drawing/2014/main" id="{5347C885-ABC4-A85B-78E0-8D56C6A5B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2094" y="246145"/>
            <a:ext cx="3798335" cy="32186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4F7BC95-0441-DE6E-7449-100152189599}"/>
              </a:ext>
            </a:extLst>
          </p:cNvPr>
          <p:cNvPicPr>
            <a:picLocks noChangeAspect="1"/>
          </p:cNvPicPr>
          <p:nvPr/>
        </p:nvPicPr>
        <p:blipFill>
          <a:blip r:embed="rId4"/>
          <a:stretch>
            <a:fillRect/>
          </a:stretch>
        </p:blipFill>
        <p:spPr>
          <a:xfrm>
            <a:off x="12752040" y="7729629"/>
            <a:ext cx="1810003" cy="409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4822" y="909280"/>
            <a:ext cx="7727156" cy="1264920"/>
          </a:xfrm>
          <a:prstGeom prst="rect">
            <a:avLst/>
          </a:prstGeom>
          <a:noFill/>
          <a:ln/>
        </p:spPr>
        <p:txBody>
          <a:bodyPr wrap="square" lIns="0" tIns="0" rIns="0" bIns="0" rtlCol="0" anchor="t"/>
          <a:lstStyle/>
          <a:p>
            <a:pPr marL="0" indent="0" algn="l">
              <a:lnSpc>
                <a:spcPts val="4950"/>
              </a:lnSpc>
              <a:buNone/>
            </a:pPr>
            <a:r>
              <a:rPr lang="en-US" sz="3950" dirty="0">
                <a:solidFill>
                  <a:srgbClr val="1B1B27"/>
                </a:solidFill>
                <a:latin typeface="Corben" pitchFamily="34" charset="0"/>
                <a:ea typeface="Corben" pitchFamily="34" charset="-122"/>
                <a:cs typeface="Corben" pitchFamily="34" charset="-120"/>
              </a:rPr>
              <a:t>ARIMA Models: Autoregressive Integrated Moving Average</a:t>
            </a:r>
            <a:endParaRPr lang="en-US" sz="3950" dirty="0"/>
          </a:p>
        </p:txBody>
      </p:sp>
      <p:sp>
        <p:nvSpPr>
          <p:cNvPr id="4" name="Text 1"/>
          <p:cNvSpPr/>
          <p:nvPr/>
        </p:nvSpPr>
        <p:spPr>
          <a:xfrm>
            <a:off x="6194822" y="2477810"/>
            <a:ext cx="7727156" cy="971550"/>
          </a:xfrm>
          <a:prstGeom prst="rect">
            <a:avLst/>
          </a:prstGeom>
          <a:noFill/>
          <a:ln/>
        </p:spPr>
        <p:txBody>
          <a:bodyPr wrap="square" lIns="0" tIns="0" rIns="0" bIns="0" rtlCol="0" anchor="t"/>
          <a:lstStyle/>
          <a:p>
            <a:pPr marL="0" indent="0" algn="l">
              <a:lnSpc>
                <a:spcPts val="2550"/>
              </a:lnSpc>
              <a:buNone/>
            </a:pPr>
            <a:r>
              <a:rPr lang="en-US" sz="1550" dirty="0">
                <a:solidFill>
                  <a:srgbClr val="404155"/>
                </a:solidFill>
                <a:latin typeface="Nobile" pitchFamily="34" charset="0"/>
                <a:ea typeface="Nobile" pitchFamily="34" charset="-122"/>
                <a:cs typeface="Nobile" pitchFamily="34" charset="-120"/>
              </a:rPr>
              <a:t>Key ARIMA parameters are p (autoregressive), d (integrated), and q (moving average). Steps include identification, estimation, and diagnostic checking. Use cases include sales forecasting and inventory management.</a:t>
            </a:r>
            <a:endParaRPr lang="en-US" sz="1550" dirty="0"/>
          </a:p>
        </p:txBody>
      </p:sp>
      <p:pic>
        <p:nvPicPr>
          <p:cNvPr id="5" name="Image 1" descr="preencoded.png"/>
          <p:cNvPicPr>
            <a:picLocks noChangeAspect="1"/>
          </p:cNvPicPr>
          <p:nvPr/>
        </p:nvPicPr>
        <p:blipFill>
          <a:blip r:embed="rId4"/>
          <a:stretch>
            <a:fillRect/>
          </a:stretch>
        </p:blipFill>
        <p:spPr>
          <a:xfrm>
            <a:off x="6194822" y="3677007"/>
            <a:ext cx="1012031" cy="1214438"/>
          </a:xfrm>
          <a:prstGeom prst="rect">
            <a:avLst/>
          </a:prstGeom>
        </p:spPr>
      </p:pic>
      <p:sp>
        <p:nvSpPr>
          <p:cNvPr id="6" name="Text 2"/>
          <p:cNvSpPr/>
          <p:nvPr/>
        </p:nvSpPr>
        <p:spPr>
          <a:xfrm>
            <a:off x="7510462" y="3879413"/>
            <a:ext cx="2530078" cy="316230"/>
          </a:xfrm>
          <a:prstGeom prst="rect">
            <a:avLst/>
          </a:prstGeom>
          <a:noFill/>
          <a:ln/>
        </p:spPr>
        <p:txBody>
          <a:bodyPr wrap="none" lIns="0" tIns="0" rIns="0" bIns="0" rtlCol="0" anchor="t"/>
          <a:lstStyle/>
          <a:p>
            <a:pPr marL="0" indent="0" algn="l">
              <a:lnSpc>
                <a:spcPts val="2450"/>
              </a:lnSpc>
              <a:buNone/>
            </a:pPr>
            <a:r>
              <a:rPr lang="en-US" sz="1950" dirty="0">
                <a:solidFill>
                  <a:srgbClr val="404155"/>
                </a:solidFill>
                <a:latin typeface="Corben" pitchFamily="34" charset="0"/>
                <a:ea typeface="Corben" pitchFamily="34" charset="-122"/>
                <a:cs typeface="Corben" pitchFamily="34" charset="-120"/>
              </a:rPr>
              <a:t>Autoregression (AR)</a:t>
            </a:r>
            <a:endParaRPr lang="en-US" sz="1950" dirty="0"/>
          </a:p>
        </p:txBody>
      </p:sp>
      <p:sp>
        <p:nvSpPr>
          <p:cNvPr id="7" name="Text 3"/>
          <p:cNvSpPr/>
          <p:nvPr/>
        </p:nvSpPr>
        <p:spPr>
          <a:xfrm>
            <a:off x="7510462" y="4317087"/>
            <a:ext cx="6411516" cy="323850"/>
          </a:xfrm>
          <a:prstGeom prst="rect">
            <a:avLst/>
          </a:prstGeom>
          <a:noFill/>
          <a:ln/>
        </p:spPr>
        <p:txBody>
          <a:bodyPr wrap="none" lIns="0" tIns="0" rIns="0" bIns="0" rtlCol="0" anchor="t"/>
          <a:lstStyle/>
          <a:p>
            <a:pPr marL="0" indent="0" algn="l">
              <a:lnSpc>
                <a:spcPts val="2550"/>
              </a:lnSpc>
              <a:buNone/>
            </a:pPr>
            <a:r>
              <a:rPr lang="en-US" sz="1550" dirty="0">
                <a:solidFill>
                  <a:srgbClr val="404155"/>
                </a:solidFill>
                <a:latin typeface="Nobile" pitchFamily="34" charset="0"/>
                <a:ea typeface="Nobile" pitchFamily="34" charset="-122"/>
                <a:cs typeface="Nobile" pitchFamily="34" charset="-120"/>
              </a:rPr>
              <a:t>Uses past values to predict future values.</a:t>
            </a:r>
            <a:endParaRPr lang="en-US" sz="1550" dirty="0"/>
          </a:p>
        </p:txBody>
      </p:sp>
      <p:pic>
        <p:nvPicPr>
          <p:cNvPr id="8" name="Image 2" descr="preencoded.png"/>
          <p:cNvPicPr>
            <a:picLocks noChangeAspect="1"/>
          </p:cNvPicPr>
          <p:nvPr/>
        </p:nvPicPr>
        <p:blipFill>
          <a:blip r:embed="rId5"/>
          <a:stretch>
            <a:fillRect/>
          </a:stretch>
        </p:blipFill>
        <p:spPr>
          <a:xfrm>
            <a:off x="6194822" y="4891445"/>
            <a:ext cx="1012031" cy="1214438"/>
          </a:xfrm>
          <a:prstGeom prst="rect">
            <a:avLst/>
          </a:prstGeom>
        </p:spPr>
      </p:pic>
      <p:sp>
        <p:nvSpPr>
          <p:cNvPr id="9" name="Text 4"/>
          <p:cNvSpPr/>
          <p:nvPr/>
        </p:nvSpPr>
        <p:spPr>
          <a:xfrm>
            <a:off x="7510462" y="5093851"/>
            <a:ext cx="2530078" cy="316230"/>
          </a:xfrm>
          <a:prstGeom prst="rect">
            <a:avLst/>
          </a:prstGeom>
          <a:noFill/>
          <a:ln/>
        </p:spPr>
        <p:txBody>
          <a:bodyPr wrap="none" lIns="0" tIns="0" rIns="0" bIns="0" rtlCol="0" anchor="t"/>
          <a:lstStyle/>
          <a:p>
            <a:pPr marL="0" indent="0" algn="l">
              <a:lnSpc>
                <a:spcPts val="2450"/>
              </a:lnSpc>
              <a:buNone/>
            </a:pPr>
            <a:r>
              <a:rPr lang="en-US" sz="1950" dirty="0">
                <a:solidFill>
                  <a:srgbClr val="404155"/>
                </a:solidFill>
                <a:latin typeface="Corben" pitchFamily="34" charset="0"/>
                <a:ea typeface="Corben" pitchFamily="34" charset="-122"/>
                <a:cs typeface="Corben" pitchFamily="34" charset="-120"/>
              </a:rPr>
              <a:t>Integration (I)</a:t>
            </a:r>
            <a:endParaRPr lang="en-US" sz="1950" dirty="0"/>
          </a:p>
        </p:txBody>
      </p:sp>
      <p:sp>
        <p:nvSpPr>
          <p:cNvPr id="10" name="Text 5"/>
          <p:cNvSpPr/>
          <p:nvPr/>
        </p:nvSpPr>
        <p:spPr>
          <a:xfrm>
            <a:off x="7510462" y="5531525"/>
            <a:ext cx="6411516" cy="323850"/>
          </a:xfrm>
          <a:prstGeom prst="rect">
            <a:avLst/>
          </a:prstGeom>
          <a:noFill/>
          <a:ln/>
        </p:spPr>
        <p:txBody>
          <a:bodyPr wrap="none" lIns="0" tIns="0" rIns="0" bIns="0" rtlCol="0" anchor="t"/>
          <a:lstStyle/>
          <a:p>
            <a:pPr marL="0" indent="0" algn="l">
              <a:lnSpc>
                <a:spcPts val="2550"/>
              </a:lnSpc>
              <a:buNone/>
            </a:pPr>
            <a:r>
              <a:rPr lang="en-US" sz="1550" dirty="0">
                <a:solidFill>
                  <a:srgbClr val="404155"/>
                </a:solidFill>
                <a:latin typeface="Nobile" pitchFamily="34" charset="0"/>
                <a:ea typeface="Nobile" pitchFamily="34" charset="-122"/>
                <a:cs typeface="Nobile" pitchFamily="34" charset="-120"/>
              </a:rPr>
              <a:t>Makes the time series stationary.</a:t>
            </a:r>
            <a:endParaRPr lang="en-US" sz="1550" dirty="0"/>
          </a:p>
        </p:txBody>
      </p:sp>
      <p:pic>
        <p:nvPicPr>
          <p:cNvPr id="11" name="Image 3" descr="preencoded.png"/>
          <p:cNvPicPr>
            <a:picLocks noChangeAspect="1"/>
          </p:cNvPicPr>
          <p:nvPr/>
        </p:nvPicPr>
        <p:blipFill>
          <a:blip r:embed="rId6"/>
          <a:stretch>
            <a:fillRect/>
          </a:stretch>
        </p:blipFill>
        <p:spPr>
          <a:xfrm>
            <a:off x="6194822" y="6105882"/>
            <a:ext cx="1012031" cy="1214438"/>
          </a:xfrm>
          <a:prstGeom prst="rect">
            <a:avLst/>
          </a:prstGeom>
        </p:spPr>
      </p:pic>
      <p:sp>
        <p:nvSpPr>
          <p:cNvPr id="12" name="Text 6"/>
          <p:cNvSpPr/>
          <p:nvPr/>
        </p:nvSpPr>
        <p:spPr>
          <a:xfrm>
            <a:off x="7510462" y="6308288"/>
            <a:ext cx="2565797" cy="316230"/>
          </a:xfrm>
          <a:prstGeom prst="rect">
            <a:avLst/>
          </a:prstGeom>
          <a:noFill/>
          <a:ln/>
        </p:spPr>
        <p:txBody>
          <a:bodyPr wrap="none" lIns="0" tIns="0" rIns="0" bIns="0" rtlCol="0" anchor="t"/>
          <a:lstStyle/>
          <a:p>
            <a:pPr marL="0" indent="0" algn="l">
              <a:lnSpc>
                <a:spcPts val="2450"/>
              </a:lnSpc>
              <a:buNone/>
            </a:pPr>
            <a:r>
              <a:rPr lang="en-US" sz="1950" dirty="0">
                <a:solidFill>
                  <a:srgbClr val="404155"/>
                </a:solidFill>
                <a:latin typeface="Corben" pitchFamily="34" charset="0"/>
                <a:ea typeface="Corben" pitchFamily="34" charset="-122"/>
                <a:cs typeface="Corben" pitchFamily="34" charset="-120"/>
              </a:rPr>
              <a:t>Moving Average (MA)</a:t>
            </a:r>
            <a:endParaRPr lang="en-US" sz="1950" dirty="0"/>
          </a:p>
        </p:txBody>
      </p:sp>
      <p:sp>
        <p:nvSpPr>
          <p:cNvPr id="13" name="Text 7"/>
          <p:cNvSpPr/>
          <p:nvPr/>
        </p:nvSpPr>
        <p:spPr>
          <a:xfrm>
            <a:off x="7510462" y="6745962"/>
            <a:ext cx="6411516" cy="323850"/>
          </a:xfrm>
          <a:prstGeom prst="rect">
            <a:avLst/>
          </a:prstGeom>
          <a:noFill/>
          <a:ln/>
        </p:spPr>
        <p:txBody>
          <a:bodyPr wrap="none" lIns="0" tIns="0" rIns="0" bIns="0" rtlCol="0" anchor="t"/>
          <a:lstStyle/>
          <a:p>
            <a:pPr marL="0" indent="0" algn="l">
              <a:lnSpc>
                <a:spcPts val="2550"/>
              </a:lnSpc>
              <a:buNone/>
            </a:pPr>
            <a:r>
              <a:rPr lang="en-US" sz="1550" dirty="0">
                <a:solidFill>
                  <a:srgbClr val="404155"/>
                </a:solidFill>
                <a:latin typeface="Nobile" pitchFamily="34" charset="0"/>
                <a:ea typeface="Nobile" pitchFamily="34" charset="-122"/>
                <a:cs typeface="Nobile" pitchFamily="34" charset="-120"/>
              </a:rPr>
              <a:t>Models the error term as a linear combination of past error terms.</a:t>
            </a:r>
            <a:endParaRPr lang="en-US" sz="1550" dirty="0"/>
          </a:p>
        </p:txBody>
      </p:sp>
      <p:pic>
        <p:nvPicPr>
          <p:cNvPr id="15" name="Picture 14">
            <a:extLst>
              <a:ext uri="{FF2B5EF4-FFF2-40B4-BE49-F238E27FC236}">
                <a16:creationId xmlns:a16="http://schemas.microsoft.com/office/drawing/2014/main" id="{CDB75D0D-E68E-BD1E-299E-A421856BE365}"/>
              </a:ext>
            </a:extLst>
          </p:cNvPr>
          <p:cNvPicPr>
            <a:picLocks noChangeAspect="1"/>
          </p:cNvPicPr>
          <p:nvPr/>
        </p:nvPicPr>
        <p:blipFill>
          <a:blip r:embed="rId7"/>
          <a:stretch>
            <a:fillRect/>
          </a:stretch>
        </p:blipFill>
        <p:spPr>
          <a:xfrm>
            <a:off x="12718401" y="7755583"/>
            <a:ext cx="1810003" cy="4096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6545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Evaluating Model Performance</a:t>
            </a:r>
            <a:endParaRPr lang="en-US" sz="4450" dirty="0"/>
          </a:p>
        </p:txBody>
      </p:sp>
      <p:sp>
        <p:nvSpPr>
          <p:cNvPr id="4" name="Text 1"/>
          <p:cNvSpPr/>
          <p:nvPr/>
        </p:nvSpPr>
        <p:spPr>
          <a:xfrm>
            <a:off x="793790" y="252317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Evaluate models using Mean Absolute Error (MAE) and Mean Squared Error (MSE). Also use Root Mean Squared Error (RMSE) and Mean Absolute Percentage Error (MAPE). Validate with in-sample vs. out-of-sample data. Visualize actual vs. predicted plots.</a:t>
            </a:r>
            <a:endParaRPr lang="en-US" sz="1750" dirty="0"/>
          </a:p>
        </p:txBody>
      </p:sp>
      <p:sp>
        <p:nvSpPr>
          <p:cNvPr id="5" name="Shape 2"/>
          <p:cNvSpPr/>
          <p:nvPr/>
        </p:nvSpPr>
        <p:spPr>
          <a:xfrm>
            <a:off x="793790" y="4229933"/>
            <a:ext cx="3664863" cy="1685092"/>
          </a:xfrm>
          <a:prstGeom prst="roundRect">
            <a:avLst>
              <a:gd name="adj" fmla="val 5654"/>
            </a:avLst>
          </a:prstGeom>
          <a:solidFill>
            <a:srgbClr val="D2D9F9"/>
          </a:solidFill>
          <a:ln w="7620">
            <a:solidFill>
              <a:srgbClr val="B8BFDF"/>
            </a:solidFill>
            <a:prstDash val="solid"/>
          </a:ln>
        </p:spPr>
      </p:sp>
      <p:sp>
        <p:nvSpPr>
          <p:cNvPr id="6" name="Text 3"/>
          <p:cNvSpPr/>
          <p:nvPr/>
        </p:nvSpPr>
        <p:spPr>
          <a:xfrm>
            <a:off x="1028224" y="446436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MAE</a:t>
            </a:r>
            <a:endParaRPr lang="en-US" sz="2200" dirty="0"/>
          </a:p>
        </p:txBody>
      </p:sp>
      <p:sp>
        <p:nvSpPr>
          <p:cNvPr id="7" name="Text 4"/>
          <p:cNvSpPr/>
          <p:nvPr/>
        </p:nvSpPr>
        <p:spPr>
          <a:xfrm>
            <a:off x="1028224" y="4954786"/>
            <a:ext cx="3195995"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Average magnitude of the errors in a set of forecasts.</a:t>
            </a:r>
            <a:endParaRPr lang="en-US" sz="1750" dirty="0"/>
          </a:p>
        </p:txBody>
      </p:sp>
      <p:sp>
        <p:nvSpPr>
          <p:cNvPr id="8" name="Shape 5"/>
          <p:cNvSpPr/>
          <p:nvPr/>
        </p:nvSpPr>
        <p:spPr>
          <a:xfrm>
            <a:off x="4685467" y="4229933"/>
            <a:ext cx="3664863" cy="1685092"/>
          </a:xfrm>
          <a:prstGeom prst="roundRect">
            <a:avLst>
              <a:gd name="adj" fmla="val 5654"/>
            </a:avLst>
          </a:prstGeom>
          <a:solidFill>
            <a:srgbClr val="D2D9F9"/>
          </a:solidFill>
          <a:ln w="7620">
            <a:solidFill>
              <a:srgbClr val="B8BFDF"/>
            </a:solidFill>
            <a:prstDash val="solid"/>
          </a:ln>
        </p:spPr>
      </p:sp>
      <p:sp>
        <p:nvSpPr>
          <p:cNvPr id="9" name="Text 6"/>
          <p:cNvSpPr/>
          <p:nvPr/>
        </p:nvSpPr>
        <p:spPr>
          <a:xfrm>
            <a:off x="4919901" y="446436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MSE</a:t>
            </a:r>
            <a:endParaRPr lang="en-US" sz="2200" dirty="0"/>
          </a:p>
        </p:txBody>
      </p:sp>
      <p:sp>
        <p:nvSpPr>
          <p:cNvPr id="10" name="Text 7"/>
          <p:cNvSpPr/>
          <p:nvPr/>
        </p:nvSpPr>
        <p:spPr>
          <a:xfrm>
            <a:off x="4919901" y="4954786"/>
            <a:ext cx="3195995"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Average of the squares of the errors.</a:t>
            </a:r>
            <a:endParaRPr lang="en-US" sz="1750" dirty="0"/>
          </a:p>
        </p:txBody>
      </p:sp>
      <p:sp>
        <p:nvSpPr>
          <p:cNvPr id="11" name="Shape 8"/>
          <p:cNvSpPr/>
          <p:nvPr/>
        </p:nvSpPr>
        <p:spPr>
          <a:xfrm>
            <a:off x="793790" y="6141839"/>
            <a:ext cx="7556421" cy="1322189"/>
          </a:xfrm>
          <a:prstGeom prst="roundRect">
            <a:avLst>
              <a:gd name="adj" fmla="val 7205"/>
            </a:avLst>
          </a:prstGeom>
          <a:solidFill>
            <a:srgbClr val="D2D9F9"/>
          </a:solidFill>
          <a:ln w="7620">
            <a:solidFill>
              <a:srgbClr val="B8BFDF"/>
            </a:solidFill>
            <a:prstDash val="solid"/>
          </a:ln>
        </p:spPr>
      </p:sp>
      <p:sp>
        <p:nvSpPr>
          <p:cNvPr id="12" name="Text 9"/>
          <p:cNvSpPr/>
          <p:nvPr/>
        </p:nvSpPr>
        <p:spPr>
          <a:xfrm>
            <a:off x="1028224" y="63762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RMSE</a:t>
            </a:r>
            <a:endParaRPr lang="en-US" sz="2200" dirty="0"/>
          </a:p>
        </p:txBody>
      </p:sp>
      <p:sp>
        <p:nvSpPr>
          <p:cNvPr id="13" name="Text 10"/>
          <p:cNvSpPr/>
          <p:nvPr/>
        </p:nvSpPr>
        <p:spPr>
          <a:xfrm>
            <a:off x="1028224" y="6866692"/>
            <a:ext cx="7087553" cy="362903"/>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Square root of the average of the squares of the errors.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60571"/>
            <a:ext cx="9792295"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Case Study 1: Retail Sales Forecasting</a:t>
            </a:r>
            <a:endParaRPr lang="en-US" sz="4450" dirty="0"/>
          </a:p>
        </p:txBody>
      </p:sp>
      <p:sp>
        <p:nvSpPr>
          <p:cNvPr id="3" name="Text 1"/>
          <p:cNvSpPr/>
          <p:nvPr/>
        </p:nvSpPr>
        <p:spPr>
          <a:xfrm>
            <a:off x="793790" y="192297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Monthly sales data was used for a department store (2015-2024). A seasonal ARIMA model was optimized with grid search. Results showed a 15% reduction in forecast error compared to the baseline.</a:t>
            </a:r>
            <a:endParaRPr lang="en-US" sz="1750" dirty="0"/>
          </a:p>
        </p:txBody>
      </p:sp>
      <p:sp>
        <p:nvSpPr>
          <p:cNvPr id="4" name="Text 2"/>
          <p:cNvSpPr/>
          <p:nvPr/>
        </p:nvSpPr>
        <p:spPr>
          <a:xfrm>
            <a:off x="1743789" y="4759762"/>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404155"/>
                </a:solidFill>
                <a:latin typeface="Corben" pitchFamily="34" charset="0"/>
                <a:ea typeface="Corben" pitchFamily="34" charset="-122"/>
                <a:cs typeface="Corben" pitchFamily="34" charset="-120"/>
              </a:rPr>
              <a:t>Data Collection</a:t>
            </a:r>
            <a:endParaRPr lang="en-US" sz="2200" dirty="0"/>
          </a:p>
        </p:txBody>
      </p:sp>
      <p:sp>
        <p:nvSpPr>
          <p:cNvPr id="5" name="Text 3"/>
          <p:cNvSpPr/>
          <p:nvPr/>
        </p:nvSpPr>
        <p:spPr>
          <a:xfrm>
            <a:off x="793790" y="5250180"/>
            <a:ext cx="3785235" cy="362903"/>
          </a:xfrm>
          <a:prstGeom prst="rect">
            <a:avLst/>
          </a:prstGeom>
          <a:noFill/>
          <a:ln/>
        </p:spPr>
        <p:txBody>
          <a:bodyPr wrap="none" lIns="0" tIns="0" rIns="0" bIns="0" rtlCol="0" anchor="t"/>
          <a:lstStyle/>
          <a:p>
            <a:pPr marL="0" indent="0" algn="r">
              <a:lnSpc>
                <a:spcPts val="2850"/>
              </a:lnSpc>
              <a:buNone/>
            </a:pPr>
            <a:r>
              <a:rPr lang="en-US" sz="1750" dirty="0">
                <a:solidFill>
                  <a:srgbClr val="404155"/>
                </a:solidFill>
                <a:latin typeface="Nobile" pitchFamily="34" charset="0"/>
                <a:ea typeface="Nobile" pitchFamily="34" charset="-122"/>
                <a:cs typeface="Nobile" pitchFamily="34" charset="-120"/>
              </a:rPr>
              <a:t>Gather monthly sales.</a:t>
            </a:r>
            <a:endParaRPr lang="en-US" sz="1750" dirty="0"/>
          </a:p>
        </p:txBody>
      </p:sp>
      <p:pic>
        <p:nvPicPr>
          <p:cNvPr id="6" name="Image 0" descr="preencoded.png"/>
          <p:cNvPicPr>
            <a:picLocks noChangeAspect="1"/>
          </p:cNvPicPr>
          <p:nvPr/>
        </p:nvPicPr>
        <p:blipFill>
          <a:blip r:embed="rId3"/>
          <a:stretch>
            <a:fillRect/>
          </a:stretch>
        </p:blipFill>
        <p:spPr>
          <a:xfrm>
            <a:off x="5032653" y="2903934"/>
            <a:ext cx="4564975" cy="4564975"/>
          </a:xfrm>
          <a:prstGeom prst="rect">
            <a:avLst/>
          </a:prstGeom>
        </p:spPr>
      </p:pic>
      <p:sp>
        <p:nvSpPr>
          <p:cNvPr id="7" name="Text 4"/>
          <p:cNvSpPr/>
          <p:nvPr/>
        </p:nvSpPr>
        <p:spPr>
          <a:xfrm>
            <a:off x="5571411" y="4699516"/>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404155"/>
                </a:solidFill>
                <a:latin typeface="Corben" pitchFamily="34" charset="0"/>
                <a:ea typeface="Corben" pitchFamily="34" charset="-122"/>
                <a:cs typeface="Corben" pitchFamily="34" charset="-120"/>
              </a:rPr>
              <a:t>1</a:t>
            </a:r>
            <a:endParaRPr lang="en-US" sz="2650" dirty="0"/>
          </a:p>
        </p:txBody>
      </p:sp>
      <p:sp>
        <p:nvSpPr>
          <p:cNvPr id="8" name="Text 5"/>
          <p:cNvSpPr/>
          <p:nvPr/>
        </p:nvSpPr>
        <p:spPr>
          <a:xfrm>
            <a:off x="9937790" y="35334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Model Training</a:t>
            </a:r>
            <a:endParaRPr lang="en-US" sz="2200" dirty="0"/>
          </a:p>
        </p:txBody>
      </p:sp>
      <p:sp>
        <p:nvSpPr>
          <p:cNvPr id="9" name="Text 6"/>
          <p:cNvSpPr/>
          <p:nvPr/>
        </p:nvSpPr>
        <p:spPr>
          <a:xfrm>
            <a:off x="9937790" y="4023836"/>
            <a:ext cx="3898821" cy="362903"/>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Train seasonal ARIMA model.</a:t>
            </a:r>
            <a:endParaRPr lang="en-US" sz="1750" dirty="0"/>
          </a:p>
        </p:txBody>
      </p:sp>
      <p:pic>
        <p:nvPicPr>
          <p:cNvPr id="10" name="Image 1" descr="preencoded.png"/>
          <p:cNvPicPr>
            <a:picLocks noChangeAspect="1"/>
          </p:cNvPicPr>
          <p:nvPr/>
        </p:nvPicPr>
        <p:blipFill>
          <a:blip r:embed="rId4"/>
          <a:stretch>
            <a:fillRect/>
          </a:stretch>
        </p:blipFill>
        <p:spPr>
          <a:xfrm>
            <a:off x="5032653" y="2903934"/>
            <a:ext cx="4564975" cy="4564975"/>
          </a:xfrm>
          <a:prstGeom prst="rect">
            <a:avLst/>
          </a:prstGeom>
        </p:spPr>
      </p:pic>
      <p:sp>
        <p:nvSpPr>
          <p:cNvPr id="11" name="Text 7"/>
          <p:cNvSpPr/>
          <p:nvPr/>
        </p:nvSpPr>
        <p:spPr>
          <a:xfrm>
            <a:off x="8170307" y="3748445"/>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404155"/>
                </a:solidFill>
                <a:latin typeface="Corben" pitchFamily="34" charset="0"/>
                <a:ea typeface="Corben" pitchFamily="34" charset="-122"/>
                <a:cs typeface="Corben" pitchFamily="34" charset="-120"/>
              </a:rPr>
              <a:t>2</a:t>
            </a:r>
            <a:endParaRPr lang="en-US" sz="2650" dirty="0"/>
          </a:p>
        </p:txBody>
      </p:sp>
      <p:sp>
        <p:nvSpPr>
          <p:cNvPr id="12" name="Text 8"/>
          <p:cNvSpPr/>
          <p:nvPr/>
        </p:nvSpPr>
        <p:spPr>
          <a:xfrm>
            <a:off x="9937790" y="598598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Optimization</a:t>
            </a:r>
            <a:endParaRPr lang="en-US" sz="2200" dirty="0"/>
          </a:p>
        </p:txBody>
      </p:sp>
      <p:sp>
        <p:nvSpPr>
          <p:cNvPr id="13" name="Text 9"/>
          <p:cNvSpPr/>
          <p:nvPr/>
        </p:nvSpPr>
        <p:spPr>
          <a:xfrm>
            <a:off x="9937790" y="6476405"/>
            <a:ext cx="3898821" cy="362903"/>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Optimize model with grid search.</a:t>
            </a:r>
            <a:endParaRPr lang="en-US" sz="1750" dirty="0"/>
          </a:p>
        </p:txBody>
      </p:sp>
      <p:pic>
        <p:nvPicPr>
          <p:cNvPr id="14" name="Image 2" descr="preencoded.png"/>
          <p:cNvPicPr>
            <a:picLocks noChangeAspect="1"/>
          </p:cNvPicPr>
          <p:nvPr/>
        </p:nvPicPr>
        <p:blipFill>
          <a:blip r:embed="rId5"/>
          <a:stretch>
            <a:fillRect/>
          </a:stretch>
        </p:blipFill>
        <p:spPr>
          <a:xfrm>
            <a:off x="5032653" y="2903934"/>
            <a:ext cx="4564975" cy="4564975"/>
          </a:xfrm>
          <a:prstGeom prst="rect">
            <a:avLst/>
          </a:prstGeom>
        </p:spPr>
      </p:pic>
      <p:sp>
        <p:nvSpPr>
          <p:cNvPr id="15" name="Text 10"/>
          <p:cNvSpPr/>
          <p:nvPr/>
        </p:nvSpPr>
        <p:spPr>
          <a:xfrm>
            <a:off x="7694533" y="6474619"/>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404155"/>
                </a:solidFill>
                <a:latin typeface="Corben" pitchFamily="34" charset="0"/>
                <a:ea typeface="Corben" pitchFamily="34" charset="-122"/>
                <a:cs typeface="Corben" pitchFamily="34" charset="-120"/>
              </a:rPr>
              <a:t>3</a:t>
            </a:r>
            <a:endParaRPr lang="en-US" sz="2650" dirty="0"/>
          </a:p>
        </p:txBody>
      </p:sp>
      <p:pic>
        <p:nvPicPr>
          <p:cNvPr id="17" name="Picture 16">
            <a:extLst>
              <a:ext uri="{FF2B5EF4-FFF2-40B4-BE49-F238E27FC236}">
                <a16:creationId xmlns:a16="http://schemas.microsoft.com/office/drawing/2014/main" id="{0C373C22-09FA-092E-BCD3-EB527F003E22}"/>
              </a:ext>
            </a:extLst>
          </p:cNvPr>
          <p:cNvPicPr>
            <a:picLocks noChangeAspect="1"/>
          </p:cNvPicPr>
          <p:nvPr/>
        </p:nvPicPr>
        <p:blipFill>
          <a:blip r:embed="rId6"/>
          <a:stretch>
            <a:fillRect/>
          </a:stretch>
        </p:blipFill>
        <p:spPr>
          <a:xfrm>
            <a:off x="12820397" y="7734747"/>
            <a:ext cx="1810003" cy="4096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25260"/>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Case Study 2: E-commerce Sales Prediction</a:t>
            </a:r>
            <a:endParaRPr lang="en-US" sz="4450" dirty="0"/>
          </a:p>
        </p:txBody>
      </p:sp>
      <p:sp>
        <p:nvSpPr>
          <p:cNvPr id="4" name="Text 1"/>
          <p:cNvSpPr/>
          <p:nvPr/>
        </p:nvSpPr>
        <p:spPr>
          <a:xfrm>
            <a:off x="793790" y="2882979"/>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Daily website sales data was used for an online retailer (2022-2024). Exponential Smoothing with seasonality was used. Improved inventory planning and reduced stockouts by 20%.</a:t>
            </a:r>
            <a:endParaRPr lang="en-US" sz="1750" dirty="0"/>
          </a:p>
        </p:txBody>
      </p:sp>
      <p:sp>
        <p:nvSpPr>
          <p:cNvPr id="5" name="Shape 2"/>
          <p:cNvSpPr/>
          <p:nvPr/>
        </p:nvSpPr>
        <p:spPr>
          <a:xfrm>
            <a:off x="1048941" y="4226838"/>
            <a:ext cx="30480" cy="2877503"/>
          </a:xfrm>
          <a:prstGeom prst="roundRect">
            <a:avLst>
              <a:gd name="adj" fmla="val 312558"/>
            </a:avLst>
          </a:prstGeom>
          <a:solidFill>
            <a:srgbClr val="B8BFDF"/>
          </a:solidFill>
          <a:ln/>
        </p:spPr>
      </p:sp>
      <p:sp>
        <p:nvSpPr>
          <p:cNvPr id="6" name="Shape 3"/>
          <p:cNvSpPr/>
          <p:nvPr/>
        </p:nvSpPr>
        <p:spPr>
          <a:xfrm>
            <a:off x="1273612" y="4721900"/>
            <a:ext cx="680442" cy="30480"/>
          </a:xfrm>
          <a:prstGeom prst="roundRect">
            <a:avLst>
              <a:gd name="adj" fmla="val 312558"/>
            </a:avLst>
          </a:prstGeom>
          <a:solidFill>
            <a:srgbClr val="B8BFDF"/>
          </a:solidFill>
          <a:ln/>
        </p:spPr>
      </p:sp>
      <p:sp>
        <p:nvSpPr>
          <p:cNvPr id="7" name="Shape 4"/>
          <p:cNvSpPr/>
          <p:nvPr/>
        </p:nvSpPr>
        <p:spPr>
          <a:xfrm>
            <a:off x="793790" y="4481989"/>
            <a:ext cx="510302" cy="510302"/>
          </a:xfrm>
          <a:prstGeom prst="roundRect">
            <a:avLst>
              <a:gd name="adj" fmla="val 18669"/>
            </a:avLst>
          </a:prstGeom>
          <a:solidFill>
            <a:srgbClr val="D2D9F9"/>
          </a:solidFill>
          <a:ln w="7620">
            <a:solidFill>
              <a:srgbClr val="B8BFDF"/>
            </a:solidFill>
            <a:prstDash val="solid"/>
          </a:ln>
        </p:spPr>
      </p:sp>
      <p:sp>
        <p:nvSpPr>
          <p:cNvPr id="8" name="Text 5"/>
          <p:cNvSpPr/>
          <p:nvPr/>
        </p:nvSpPr>
        <p:spPr>
          <a:xfrm>
            <a:off x="878860" y="4524494"/>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1</a:t>
            </a:r>
            <a:endParaRPr lang="en-US" sz="2650" dirty="0"/>
          </a:p>
        </p:txBody>
      </p:sp>
      <p:sp>
        <p:nvSpPr>
          <p:cNvPr id="9" name="Text 6"/>
          <p:cNvSpPr/>
          <p:nvPr/>
        </p:nvSpPr>
        <p:spPr>
          <a:xfrm>
            <a:off x="2183011" y="44536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Collect Daily Data</a:t>
            </a:r>
            <a:endParaRPr lang="en-US" sz="2200" dirty="0"/>
          </a:p>
        </p:txBody>
      </p:sp>
      <p:sp>
        <p:nvSpPr>
          <p:cNvPr id="10" name="Shape 7"/>
          <p:cNvSpPr/>
          <p:nvPr/>
        </p:nvSpPr>
        <p:spPr>
          <a:xfrm>
            <a:off x="1273612" y="5756672"/>
            <a:ext cx="680442" cy="30480"/>
          </a:xfrm>
          <a:prstGeom prst="roundRect">
            <a:avLst>
              <a:gd name="adj" fmla="val 312558"/>
            </a:avLst>
          </a:prstGeom>
          <a:solidFill>
            <a:srgbClr val="B8BFDF"/>
          </a:solidFill>
          <a:ln/>
        </p:spPr>
      </p:sp>
      <p:sp>
        <p:nvSpPr>
          <p:cNvPr id="11" name="Shape 8"/>
          <p:cNvSpPr/>
          <p:nvPr/>
        </p:nvSpPr>
        <p:spPr>
          <a:xfrm>
            <a:off x="793790" y="5516761"/>
            <a:ext cx="510302" cy="510302"/>
          </a:xfrm>
          <a:prstGeom prst="roundRect">
            <a:avLst>
              <a:gd name="adj" fmla="val 18669"/>
            </a:avLst>
          </a:prstGeom>
          <a:solidFill>
            <a:srgbClr val="D2D9F9"/>
          </a:solidFill>
          <a:ln w="7620">
            <a:solidFill>
              <a:srgbClr val="B8BFDF"/>
            </a:solidFill>
            <a:prstDash val="solid"/>
          </a:ln>
        </p:spPr>
      </p:sp>
      <p:sp>
        <p:nvSpPr>
          <p:cNvPr id="12" name="Text 9"/>
          <p:cNvSpPr/>
          <p:nvPr/>
        </p:nvSpPr>
        <p:spPr>
          <a:xfrm>
            <a:off x="878860" y="5559266"/>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2</a:t>
            </a:r>
            <a:endParaRPr lang="en-US" sz="2650" dirty="0"/>
          </a:p>
        </p:txBody>
      </p:sp>
      <p:sp>
        <p:nvSpPr>
          <p:cNvPr id="13" name="Text 10"/>
          <p:cNvSpPr/>
          <p:nvPr/>
        </p:nvSpPr>
        <p:spPr>
          <a:xfrm>
            <a:off x="2183011" y="5488424"/>
            <a:ext cx="3977878"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Apply Exponential Smoothing</a:t>
            </a:r>
            <a:endParaRPr lang="en-US" sz="2200" dirty="0"/>
          </a:p>
        </p:txBody>
      </p:sp>
      <p:sp>
        <p:nvSpPr>
          <p:cNvPr id="14" name="Shape 11"/>
          <p:cNvSpPr/>
          <p:nvPr/>
        </p:nvSpPr>
        <p:spPr>
          <a:xfrm>
            <a:off x="1273612" y="6791444"/>
            <a:ext cx="680442" cy="30480"/>
          </a:xfrm>
          <a:prstGeom prst="roundRect">
            <a:avLst>
              <a:gd name="adj" fmla="val 312558"/>
            </a:avLst>
          </a:prstGeom>
          <a:solidFill>
            <a:srgbClr val="B8BFDF"/>
          </a:solidFill>
          <a:ln/>
        </p:spPr>
      </p:sp>
      <p:sp>
        <p:nvSpPr>
          <p:cNvPr id="15" name="Shape 12"/>
          <p:cNvSpPr/>
          <p:nvPr/>
        </p:nvSpPr>
        <p:spPr>
          <a:xfrm>
            <a:off x="793790" y="6551533"/>
            <a:ext cx="510302" cy="510302"/>
          </a:xfrm>
          <a:prstGeom prst="roundRect">
            <a:avLst>
              <a:gd name="adj" fmla="val 18669"/>
            </a:avLst>
          </a:prstGeom>
          <a:solidFill>
            <a:srgbClr val="D2D9F9"/>
          </a:solidFill>
          <a:ln w="7620">
            <a:solidFill>
              <a:srgbClr val="B8BFDF"/>
            </a:solidFill>
            <a:prstDash val="solid"/>
          </a:ln>
        </p:spPr>
      </p:sp>
      <p:sp>
        <p:nvSpPr>
          <p:cNvPr id="16" name="Text 13"/>
          <p:cNvSpPr/>
          <p:nvPr/>
        </p:nvSpPr>
        <p:spPr>
          <a:xfrm>
            <a:off x="878860" y="659403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3</a:t>
            </a:r>
            <a:endParaRPr lang="en-US" sz="2650" dirty="0"/>
          </a:p>
        </p:txBody>
      </p:sp>
      <p:sp>
        <p:nvSpPr>
          <p:cNvPr id="17" name="Text 14"/>
          <p:cNvSpPr/>
          <p:nvPr/>
        </p:nvSpPr>
        <p:spPr>
          <a:xfrm>
            <a:off x="2183011" y="652319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Improve Inventory</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59381" y="597456"/>
            <a:ext cx="7625239" cy="2034183"/>
          </a:xfrm>
          <a:prstGeom prst="rect">
            <a:avLst/>
          </a:prstGeom>
          <a:noFill/>
          <a:ln/>
        </p:spPr>
        <p:txBody>
          <a:bodyPr wrap="square" lIns="0" tIns="0" rIns="0" bIns="0" rtlCol="0" anchor="t"/>
          <a:lstStyle/>
          <a:p>
            <a:pPr marL="0" indent="0" algn="l">
              <a:lnSpc>
                <a:spcPts val="5300"/>
              </a:lnSpc>
              <a:buNone/>
            </a:pPr>
            <a:r>
              <a:rPr lang="en-US" sz="4250" dirty="0">
                <a:solidFill>
                  <a:srgbClr val="1B1B27"/>
                </a:solidFill>
                <a:latin typeface="Corben" pitchFamily="34" charset="0"/>
                <a:ea typeface="Corben" pitchFamily="34" charset="-122"/>
                <a:cs typeface="Corben" pitchFamily="34" charset="-120"/>
              </a:rPr>
              <a:t>Advanced Techniques: Machine Learning Approaches</a:t>
            </a:r>
            <a:endParaRPr lang="en-US" sz="4250" dirty="0"/>
          </a:p>
        </p:txBody>
      </p:sp>
      <p:sp>
        <p:nvSpPr>
          <p:cNvPr id="4" name="Text 1"/>
          <p:cNvSpPr/>
          <p:nvPr/>
        </p:nvSpPr>
        <p:spPr>
          <a:xfrm>
            <a:off x="759381" y="2957036"/>
            <a:ext cx="7625239" cy="1388269"/>
          </a:xfrm>
          <a:prstGeom prst="rect">
            <a:avLst/>
          </a:prstGeom>
          <a:noFill/>
          <a:ln/>
        </p:spPr>
        <p:txBody>
          <a:bodyPr wrap="square" lIns="0" tIns="0" rIns="0" bIns="0" rtlCol="0" anchor="t"/>
          <a:lstStyle/>
          <a:p>
            <a:pPr marL="0" indent="0" algn="l">
              <a:lnSpc>
                <a:spcPts val="2700"/>
              </a:lnSpc>
              <a:buNone/>
            </a:pPr>
            <a:r>
              <a:rPr lang="en-US" sz="1700" dirty="0">
                <a:solidFill>
                  <a:srgbClr val="404155"/>
                </a:solidFill>
                <a:latin typeface="Nobile" pitchFamily="34" charset="0"/>
                <a:ea typeface="Nobile" pitchFamily="34" charset="-122"/>
                <a:cs typeface="Nobile" pitchFamily="34" charset="-120"/>
              </a:rPr>
              <a:t>Use regression models like Linear Regression, Random Forest, and Gradient Boosting. Consider Neural Networks such as Recurrent Neural Networks (RNNs) and LSTMs. Engineer features like lagged variables and moving averages.</a:t>
            </a:r>
            <a:endParaRPr lang="en-US" sz="1700" dirty="0"/>
          </a:p>
        </p:txBody>
      </p:sp>
      <p:pic>
        <p:nvPicPr>
          <p:cNvPr id="5" name="Image 1" descr="preencoded.png"/>
          <p:cNvPicPr>
            <a:picLocks noChangeAspect="1"/>
          </p:cNvPicPr>
          <p:nvPr/>
        </p:nvPicPr>
        <p:blipFill>
          <a:blip r:embed="rId3"/>
          <a:stretch>
            <a:fillRect/>
          </a:stretch>
        </p:blipFill>
        <p:spPr>
          <a:xfrm>
            <a:off x="759381" y="4627245"/>
            <a:ext cx="542449" cy="542449"/>
          </a:xfrm>
          <a:prstGeom prst="rect">
            <a:avLst/>
          </a:prstGeom>
        </p:spPr>
      </p:pic>
      <p:sp>
        <p:nvSpPr>
          <p:cNvPr id="6" name="Text 2"/>
          <p:cNvSpPr/>
          <p:nvPr/>
        </p:nvSpPr>
        <p:spPr>
          <a:xfrm>
            <a:off x="1518761" y="4589383"/>
            <a:ext cx="2712244" cy="338971"/>
          </a:xfrm>
          <a:prstGeom prst="rect">
            <a:avLst/>
          </a:prstGeom>
          <a:noFill/>
          <a:ln/>
        </p:spPr>
        <p:txBody>
          <a:bodyPr wrap="none" lIns="0" tIns="0" rIns="0" bIns="0" rtlCol="0" anchor="t"/>
          <a:lstStyle/>
          <a:p>
            <a:pPr marL="0" indent="0" algn="l">
              <a:lnSpc>
                <a:spcPts val="2650"/>
              </a:lnSpc>
              <a:buNone/>
            </a:pPr>
            <a:r>
              <a:rPr lang="en-US" sz="2100" dirty="0">
                <a:solidFill>
                  <a:srgbClr val="404155"/>
                </a:solidFill>
                <a:latin typeface="Corben" pitchFamily="34" charset="0"/>
                <a:ea typeface="Corben" pitchFamily="34" charset="-122"/>
                <a:cs typeface="Corben" pitchFamily="34" charset="-120"/>
              </a:rPr>
              <a:t>Regression</a:t>
            </a:r>
            <a:endParaRPr lang="en-US" sz="2100" dirty="0"/>
          </a:p>
        </p:txBody>
      </p:sp>
      <p:pic>
        <p:nvPicPr>
          <p:cNvPr id="7" name="Image 2" descr="preencoded.png"/>
          <p:cNvPicPr>
            <a:picLocks noChangeAspect="1"/>
          </p:cNvPicPr>
          <p:nvPr/>
        </p:nvPicPr>
        <p:blipFill>
          <a:blip r:embed="rId4"/>
          <a:stretch>
            <a:fillRect/>
          </a:stretch>
        </p:blipFill>
        <p:spPr>
          <a:xfrm>
            <a:off x="759381" y="5858470"/>
            <a:ext cx="542449" cy="542449"/>
          </a:xfrm>
          <a:prstGeom prst="rect">
            <a:avLst/>
          </a:prstGeom>
        </p:spPr>
      </p:pic>
      <p:sp>
        <p:nvSpPr>
          <p:cNvPr id="8" name="Text 3"/>
          <p:cNvSpPr/>
          <p:nvPr/>
        </p:nvSpPr>
        <p:spPr>
          <a:xfrm>
            <a:off x="1518761" y="5820608"/>
            <a:ext cx="2712244" cy="338971"/>
          </a:xfrm>
          <a:prstGeom prst="rect">
            <a:avLst/>
          </a:prstGeom>
          <a:noFill/>
          <a:ln/>
        </p:spPr>
        <p:txBody>
          <a:bodyPr wrap="none" lIns="0" tIns="0" rIns="0" bIns="0" rtlCol="0" anchor="t"/>
          <a:lstStyle/>
          <a:p>
            <a:pPr marL="0" indent="0" algn="l">
              <a:lnSpc>
                <a:spcPts val="2650"/>
              </a:lnSpc>
              <a:buNone/>
            </a:pPr>
            <a:r>
              <a:rPr lang="en-US" sz="2100" dirty="0">
                <a:solidFill>
                  <a:srgbClr val="404155"/>
                </a:solidFill>
                <a:latin typeface="Corben" pitchFamily="34" charset="0"/>
                <a:ea typeface="Corben" pitchFamily="34" charset="-122"/>
                <a:cs typeface="Corben" pitchFamily="34" charset="-120"/>
              </a:rPr>
              <a:t>Neural Networks</a:t>
            </a:r>
            <a:endParaRPr lang="en-US" sz="2100" dirty="0"/>
          </a:p>
        </p:txBody>
      </p:sp>
      <p:pic>
        <p:nvPicPr>
          <p:cNvPr id="9" name="Image 3" descr="preencoded.png"/>
          <p:cNvPicPr>
            <a:picLocks noChangeAspect="1"/>
          </p:cNvPicPr>
          <p:nvPr/>
        </p:nvPicPr>
        <p:blipFill>
          <a:blip r:embed="rId5"/>
          <a:stretch>
            <a:fillRect/>
          </a:stretch>
        </p:blipFill>
        <p:spPr>
          <a:xfrm>
            <a:off x="759381" y="7089696"/>
            <a:ext cx="542449" cy="542449"/>
          </a:xfrm>
          <a:prstGeom prst="rect">
            <a:avLst/>
          </a:prstGeom>
        </p:spPr>
      </p:pic>
      <p:sp>
        <p:nvSpPr>
          <p:cNvPr id="10" name="Text 4"/>
          <p:cNvSpPr/>
          <p:nvPr/>
        </p:nvSpPr>
        <p:spPr>
          <a:xfrm>
            <a:off x="1518761" y="7051834"/>
            <a:ext cx="2712244" cy="338971"/>
          </a:xfrm>
          <a:prstGeom prst="rect">
            <a:avLst/>
          </a:prstGeom>
          <a:noFill/>
          <a:ln/>
        </p:spPr>
        <p:txBody>
          <a:bodyPr wrap="none" lIns="0" tIns="0" rIns="0" bIns="0" rtlCol="0" anchor="t"/>
          <a:lstStyle/>
          <a:p>
            <a:pPr marL="0" indent="0" algn="l">
              <a:lnSpc>
                <a:spcPts val="2650"/>
              </a:lnSpc>
              <a:buNone/>
            </a:pPr>
            <a:r>
              <a:rPr lang="en-US" sz="2100" dirty="0">
                <a:solidFill>
                  <a:srgbClr val="404155"/>
                </a:solidFill>
                <a:latin typeface="Corben" pitchFamily="34" charset="0"/>
                <a:ea typeface="Corben" pitchFamily="34" charset="-122"/>
                <a:cs typeface="Corben" pitchFamily="34" charset="-120"/>
              </a:rPr>
              <a:t>Feature Engineering</a:t>
            </a:r>
            <a:endParaRPr lang="en-US" sz="2100" dirty="0"/>
          </a:p>
        </p:txBody>
      </p:sp>
      <p:pic>
        <p:nvPicPr>
          <p:cNvPr id="3074" name="Picture 2">
            <a:extLst>
              <a:ext uri="{FF2B5EF4-FFF2-40B4-BE49-F238E27FC236}">
                <a16:creationId xmlns:a16="http://schemas.microsoft.com/office/drawing/2014/main" id="{E21B0160-CC18-3285-43C8-39F975B044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4620" y="-1"/>
            <a:ext cx="6229306" cy="82296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717834"/>
            <a:ext cx="790170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Corben" pitchFamily="34" charset="0"/>
                <a:ea typeface="Corben" pitchFamily="34" charset="-122"/>
                <a:cs typeface="Corben" pitchFamily="34" charset="-120"/>
              </a:rPr>
              <a:t>Best Practices and Challenges</a:t>
            </a:r>
            <a:endParaRPr lang="en-US" sz="4450" dirty="0"/>
          </a:p>
        </p:txBody>
      </p:sp>
      <p:sp>
        <p:nvSpPr>
          <p:cNvPr id="3" name="Text 1"/>
          <p:cNvSpPr/>
          <p:nvPr/>
        </p:nvSpPr>
        <p:spPr>
          <a:xfrm>
            <a:off x="793790" y="2880241"/>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Prepare data by handling missing values, outliers, and anomalies. Select the right model for the data. Avoid overfitting models. Interpret forecasts and understand their limitations.</a:t>
            </a:r>
            <a:endParaRPr lang="en-US" sz="1750" dirty="0"/>
          </a:p>
        </p:txBody>
      </p:sp>
      <p:sp>
        <p:nvSpPr>
          <p:cNvPr id="4" name="Shape 2"/>
          <p:cNvSpPr/>
          <p:nvPr/>
        </p:nvSpPr>
        <p:spPr>
          <a:xfrm>
            <a:off x="793790" y="3861197"/>
            <a:ext cx="2173724" cy="807958"/>
          </a:xfrm>
          <a:prstGeom prst="roundRect">
            <a:avLst>
              <a:gd name="adj" fmla="val 11791"/>
            </a:avLst>
          </a:prstGeom>
          <a:solidFill>
            <a:srgbClr val="D2D9F9"/>
          </a:solidFill>
          <a:ln w="7620">
            <a:solidFill>
              <a:srgbClr val="B8BFDF"/>
            </a:solidFill>
            <a:prstDash val="solid"/>
          </a:ln>
        </p:spPr>
      </p:sp>
      <p:sp>
        <p:nvSpPr>
          <p:cNvPr id="5" name="Text 3"/>
          <p:cNvSpPr/>
          <p:nvPr/>
        </p:nvSpPr>
        <p:spPr>
          <a:xfrm>
            <a:off x="1721167" y="4065865"/>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04155"/>
                </a:solidFill>
                <a:latin typeface="Corben" pitchFamily="34" charset="0"/>
                <a:ea typeface="Corben" pitchFamily="34" charset="-122"/>
                <a:cs typeface="Corben" pitchFamily="34" charset="-120"/>
              </a:rPr>
              <a:t>1</a:t>
            </a:r>
            <a:endParaRPr lang="en-US" sz="2500" dirty="0"/>
          </a:p>
        </p:txBody>
      </p:sp>
      <p:sp>
        <p:nvSpPr>
          <p:cNvPr id="6" name="Text 4"/>
          <p:cNvSpPr/>
          <p:nvPr/>
        </p:nvSpPr>
        <p:spPr>
          <a:xfrm>
            <a:off x="3194328" y="4088011"/>
            <a:ext cx="1326356"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Data Prep</a:t>
            </a:r>
            <a:endParaRPr lang="en-US" sz="2200" dirty="0"/>
          </a:p>
        </p:txBody>
      </p:sp>
      <p:sp>
        <p:nvSpPr>
          <p:cNvPr id="7" name="Shape 5"/>
          <p:cNvSpPr/>
          <p:nvPr/>
        </p:nvSpPr>
        <p:spPr>
          <a:xfrm>
            <a:off x="3080861" y="4653915"/>
            <a:ext cx="10642402" cy="15240"/>
          </a:xfrm>
          <a:prstGeom prst="roundRect">
            <a:avLst>
              <a:gd name="adj" fmla="val 625116"/>
            </a:avLst>
          </a:prstGeom>
          <a:solidFill>
            <a:srgbClr val="B8BFDF"/>
          </a:solidFill>
          <a:ln/>
        </p:spPr>
      </p:sp>
      <p:sp>
        <p:nvSpPr>
          <p:cNvPr id="8" name="Shape 6"/>
          <p:cNvSpPr/>
          <p:nvPr/>
        </p:nvSpPr>
        <p:spPr>
          <a:xfrm>
            <a:off x="793790" y="4782503"/>
            <a:ext cx="4347567" cy="807958"/>
          </a:xfrm>
          <a:prstGeom prst="roundRect">
            <a:avLst>
              <a:gd name="adj" fmla="val 11791"/>
            </a:avLst>
          </a:prstGeom>
          <a:solidFill>
            <a:srgbClr val="D2D9F9"/>
          </a:solidFill>
          <a:ln w="7620">
            <a:solidFill>
              <a:srgbClr val="B8BFDF"/>
            </a:solidFill>
            <a:prstDash val="solid"/>
          </a:ln>
        </p:spPr>
      </p:sp>
      <p:sp>
        <p:nvSpPr>
          <p:cNvPr id="9" name="Text 7"/>
          <p:cNvSpPr/>
          <p:nvPr/>
        </p:nvSpPr>
        <p:spPr>
          <a:xfrm>
            <a:off x="2808089" y="4987171"/>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04155"/>
                </a:solidFill>
                <a:latin typeface="Corben" pitchFamily="34" charset="0"/>
                <a:ea typeface="Corben" pitchFamily="34" charset="-122"/>
                <a:cs typeface="Corben" pitchFamily="34" charset="-120"/>
              </a:rPr>
              <a:t>2</a:t>
            </a:r>
            <a:endParaRPr lang="en-US" sz="2500" dirty="0"/>
          </a:p>
        </p:txBody>
      </p:sp>
      <p:sp>
        <p:nvSpPr>
          <p:cNvPr id="10" name="Text 8"/>
          <p:cNvSpPr/>
          <p:nvPr/>
        </p:nvSpPr>
        <p:spPr>
          <a:xfrm>
            <a:off x="5368171" y="5009317"/>
            <a:ext cx="2087642"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Model Selection</a:t>
            </a:r>
            <a:endParaRPr lang="en-US" sz="2200" dirty="0"/>
          </a:p>
        </p:txBody>
      </p:sp>
      <p:sp>
        <p:nvSpPr>
          <p:cNvPr id="11" name="Shape 9"/>
          <p:cNvSpPr/>
          <p:nvPr/>
        </p:nvSpPr>
        <p:spPr>
          <a:xfrm>
            <a:off x="5254704" y="5575221"/>
            <a:ext cx="8468558" cy="15240"/>
          </a:xfrm>
          <a:prstGeom prst="roundRect">
            <a:avLst>
              <a:gd name="adj" fmla="val 625116"/>
            </a:avLst>
          </a:prstGeom>
          <a:solidFill>
            <a:srgbClr val="B8BFDF"/>
          </a:solidFill>
          <a:ln/>
        </p:spPr>
      </p:sp>
      <p:sp>
        <p:nvSpPr>
          <p:cNvPr id="12" name="Shape 10"/>
          <p:cNvSpPr/>
          <p:nvPr/>
        </p:nvSpPr>
        <p:spPr>
          <a:xfrm>
            <a:off x="793790" y="5703808"/>
            <a:ext cx="6521410" cy="807958"/>
          </a:xfrm>
          <a:prstGeom prst="roundRect">
            <a:avLst>
              <a:gd name="adj" fmla="val 11791"/>
            </a:avLst>
          </a:prstGeom>
          <a:solidFill>
            <a:srgbClr val="D2D9F9"/>
          </a:solidFill>
          <a:ln w="7620">
            <a:solidFill>
              <a:srgbClr val="B8BFDF"/>
            </a:solidFill>
            <a:prstDash val="solid"/>
          </a:ln>
        </p:spPr>
      </p:sp>
      <p:sp>
        <p:nvSpPr>
          <p:cNvPr id="13" name="Text 11"/>
          <p:cNvSpPr/>
          <p:nvPr/>
        </p:nvSpPr>
        <p:spPr>
          <a:xfrm>
            <a:off x="3895011" y="5908477"/>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04155"/>
                </a:solidFill>
                <a:latin typeface="Corben" pitchFamily="34" charset="0"/>
                <a:ea typeface="Corben" pitchFamily="34" charset="-122"/>
                <a:cs typeface="Corben" pitchFamily="34" charset="-120"/>
              </a:rPr>
              <a:t>3</a:t>
            </a:r>
            <a:endParaRPr lang="en-US" sz="2500" dirty="0"/>
          </a:p>
        </p:txBody>
      </p:sp>
      <p:sp>
        <p:nvSpPr>
          <p:cNvPr id="14" name="Text 12"/>
          <p:cNvSpPr/>
          <p:nvPr/>
        </p:nvSpPr>
        <p:spPr>
          <a:xfrm>
            <a:off x="7542014" y="5930622"/>
            <a:ext cx="2344579"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Avoid Overfitting</a:t>
            </a:r>
            <a:endParaRPr lang="en-US" sz="2200" dirty="0"/>
          </a:p>
        </p:txBody>
      </p:sp>
      <p:pic>
        <p:nvPicPr>
          <p:cNvPr id="16" name="Picture 15">
            <a:extLst>
              <a:ext uri="{FF2B5EF4-FFF2-40B4-BE49-F238E27FC236}">
                <a16:creationId xmlns:a16="http://schemas.microsoft.com/office/drawing/2014/main" id="{7A65D618-737C-210B-81F1-E13C1B10991E}"/>
              </a:ext>
            </a:extLst>
          </p:cNvPr>
          <p:cNvPicPr>
            <a:picLocks noChangeAspect="1"/>
          </p:cNvPicPr>
          <p:nvPr/>
        </p:nvPicPr>
        <p:blipFill>
          <a:blip r:embed="rId3"/>
          <a:stretch>
            <a:fillRect/>
          </a:stretch>
        </p:blipFill>
        <p:spPr>
          <a:xfrm>
            <a:off x="12706826" y="7718054"/>
            <a:ext cx="1810003" cy="4096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625</Words>
  <Application>Microsoft Office PowerPoint</Application>
  <PresentationFormat>Custom</PresentationFormat>
  <Paragraphs>85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Nobile</vt:lpstr>
      <vt:lpstr>Corben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akshitha b</cp:lastModifiedBy>
  <cp:revision>2</cp:revision>
  <dcterms:created xsi:type="dcterms:W3CDTF">2025-04-23T14:47:21Z</dcterms:created>
  <dcterms:modified xsi:type="dcterms:W3CDTF">2025-04-23T14:55:07Z</dcterms:modified>
</cp:coreProperties>
</file>