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245EBF-6836-401D-8BED-7150002BE214}" v="3" dt="2023-10-09T08:10:57.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7712" autoAdjust="0"/>
  </p:normalViewPr>
  <p:slideViewPr>
    <p:cSldViewPr snapToGrid="0">
      <p:cViewPr varScale="1">
        <p:scale>
          <a:sx n="55" d="100"/>
          <a:sy n="55" d="100"/>
        </p:scale>
        <p:origin x="12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ha Thirupathi" userId="5aaafcb68056d111" providerId="LiveId" clId="{85245EBF-6836-401D-8BED-7150002BE214}"/>
    <pc:docChg chg="undo custSel modSld">
      <pc:chgData name="Akshitha Thirupathi" userId="5aaafcb68056d111" providerId="LiveId" clId="{85245EBF-6836-401D-8BED-7150002BE214}" dt="2023-10-09T08:13:07.769" v="48" actId="20577"/>
      <pc:docMkLst>
        <pc:docMk/>
      </pc:docMkLst>
      <pc:sldChg chg="modSp mod">
        <pc:chgData name="Akshitha Thirupathi" userId="5aaafcb68056d111" providerId="LiveId" clId="{85245EBF-6836-401D-8BED-7150002BE214}" dt="2023-10-09T08:13:07.769" v="48" actId="20577"/>
        <pc:sldMkLst>
          <pc:docMk/>
          <pc:sldMk cId="917184653" sldId="260"/>
        </pc:sldMkLst>
        <pc:graphicFrameChg chg="mod modGraphic">
          <ac:chgData name="Akshitha Thirupathi" userId="5aaafcb68056d111" providerId="LiveId" clId="{85245EBF-6836-401D-8BED-7150002BE214}" dt="2023-10-09T08:13:07.769" v="48" actId="20577"/>
          <ac:graphicFrameMkLst>
            <pc:docMk/>
            <pc:sldMk cId="917184653" sldId="260"/>
            <ac:graphicFrameMk id="5" creationId="{9B60FF79-A28A-F137-920B-6C8193B3F26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CF2C1-3F0D-4ED2-B5D3-F6C7E073165D}"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08CDD-9765-4312-A6AF-C295A61B778A}" type="slidenum">
              <a:rPr lang="en-IN" smtClean="0"/>
              <a:t>‹#›</a:t>
            </a:fld>
            <a:endParaRPr lang="en-IN"/>
          </a:p>
        </p:txBody>
      </p:sp>
    </p:spTree>
    <p:extLst>
      <p:ext uri="{BB962C8B-B14F-4D97-AF65-F5344CB8AC3E}">
        <p14:creationId xmlns:p14="http://schemas.microsoft.com/office/powerpoint/2010/main" val="345253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A08CDD-9765-4312-A6AF-C295A61B778A}" type="slidenum">
              <a:rPr lang="en-IN" smtClean="0"/>
              <a:t>5</a:t>
            </a:fld>
            <a:endParaRPr lang="en-IN"/>
          </a:p>
        </p:txBody>
      </p:sp>
    </p:spTree>
    <p:extLst>
      <p:ext uri="{BB962C8B-B14F-4D97-AF65-F5344CB8AC3E}">
        <p14:creationId xmlns:p14="http://schemas.microsoft.com/office/powerpoint/2010/main" val="6140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A08CDD-9765-4312-A6AF-C295A61B778A}" type="slidenum">
              <a:rPr lang="en-IN" smtClean="0"/>
              <a:t>10</a:t>
            </a:fld>
            <a:endParaRPr lang="en-IN"/>
          </a:p>
        </p:txBody>
      </p:sp>
    </p:spTree>
    <p:extLst>
      <p:ext uri="{BB962C8B-B14F-4D97-AF65-F5344CB8AC3E}">
        <p14:creationId xmlns:p14="http://schemas.microsoft.com/office/powerpoint/2010/main" val="228434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4EBFE1-63E9-4E99-A749-2F27EB96267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E1AB7-132B-4ADD-99C2-AC1859E69F4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31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EBFE1-63E9-4E99-A749-2F27EB96267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210270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EBFE1-63E9-4E99-A749-2F27EB96267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107241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EBFE1-63E9-4E99-A749-2F27EB96267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7781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4EBFE1-63E9-4E99-A749-2F27EB96267F}"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E1AB7-132B-4ADD-99C2-AC1859E69F4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42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EBFE1-63E9-4E99-A749-2F27EB96267F}"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319623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EBFE1-63E9-4E99-A749-2F27EB96267F}"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16313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EBFE1-63E9-4E99-A749-2F27EB96267F}"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317729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4EBFE1-63E9-4E99-A749-2F27EB96267F}" type="datetimeFigureOut">
              <a:rPr lang="en-IN" smtClean="0"/>
              <a:t>09-10-2023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330609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4EBFE1-63E9-4E99-A749-2F27EB96267F}" type="datetimeFigureOut">
              <a:rPr lang="en-IN" smtClean="0"/>
              <a:t>09-10-2023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4E1AB7-132B-4ADD-99C2-AC1859E69F43}" type="slidenum">
              <a:rPr lang="en-IN" smtClean="0"/>
              <a:t>‹#›</a:t>
            </a:fld>
            <a:endParaRPr lang="en-IN"/>
          </a:p>
        </p:txBody>
      </p:sp>
    </p:spTree>
    <p:extLst>
      <p:ext uri="{BB962C8B-B14F-4D97-AF65-F5344CB8AC3E}">
        <p14:creationId xmlns:p14="http://schemas.microsoft.com/office/powerpoint/2010/main" val="194996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4EBFE1-63E9-4E99-A749-2F27EB96267F}"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4E1AB7-132B-4ADD-99C2-AC1859E69F43}" type="slidenum">
              <a:rPr lang="en-IN" smtClean="0"/>
              <a:t>‹#›</a:t>
            </a:fld>
            <a:endParaRPr lang="en-IN"/>
          </a:p>
        </p:txBody>
      </p:sp>
    </p:spTree>
    <p:extLst>
      <p:ext uri="{BB962C8B-B14F-4D97-AF65-F5344CB8AC3E}">
        <p14:creationId xmlns:p14="http://schemas.microsoft.com/office/powerpoint/2010/main" val="368113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4EBFE1-63E9-4E99-A749-2F27EB96267F}" type="datetimeFigureOut">
              <a:rPr lang="en-IN" smtClean="0"/>
              <a:t>09-10-2023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14E1AB7-132B-4ADD-99C2-AC1859E69F4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22189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red text&#10;&#10;Description automatically generated">
            <a:extLst>
              <a:ext uri="{FF2B5EF4-FFF2-40B4-BE49-F238E27FC236}">
                <a16:creationId xmlns:a16="http://schemas.microsoft.com/office/drawing/2014/main" id="{B4CAAF5F-8909-1958-27F9-85B646B78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78" y="412172"/>
            <a:ext cx="6222222" cy="1320635"/>
          </a:xfrm>
          <a:prstGeom prst="rect">
            <a:avLst/>
          </a:prstGeom>
        </p:spPr>
      </p:pic>
      <p:sp>
        <p:nvSpPr>
          <p:cNvPr id="6" name="TextBox 5">
            <a:extLst>
              <a:ext uri="{FF2B5EF4-FFF2-40B4-BE49-F238E27FC236}">
                <a16:creationId xmlns:a16="http://schemas.microsoft.com/office/drawing/2014/main" id="{C10D0888-9910-0DC7-477B-68A65436C976}"/>
              </a:ext>
            </a:extLst>
          </p:cNvPr>
          <p:cNvSpPr txBox="1"/>
          <p:nvPr/>
        </p:nvSpPr>
        <p:spPr>
          <a:xfrm>
            <a:off x="3211513" y="1973044"/>
            <a:ext cx="62222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Department of Electronics and Communication Engineering</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D3E3F8D-5B46-C184-1836-ADA1C77FDF2F}"/>
              </a:ext>
            </a:extLst>
          </p:cNvPr>
          <p:cNvSpPr txBox="1"/>
          <p:nvPr/>
        </p:nvSpPr>
        <p:spPr>
          <a:xfrm>
            <a:off x="1581151" y="2951946"/>
            <a:ext cx="9591674" cy="954107"/>
          </a:xfrm>
          <a:prstGeom prst="rect">
            <a:avLst/>
          </a:prstGeom>
          <a:noFill/>
        </p:spPr>
        <p:txBody>
          <a:bodyPr wrap="square" rtlCol="0">
            <a:spAutoFit/>
          </a:bodyPr>
          <a:lstStyle/>
          <a:p>
            <a:pPr algn="ctr"/>
            <a:r>
              <a:rPr lang="en-US" sz="2800" dirty="0">
                <a:solidFill>
                  <a:srgbClr val="C00000"/>
                </a:solidFill>
                <a:latin typeface="Times New Roman" panose="02020603050405020304" pitchFamily="18" charset="0"/>
                <a:cs typeface="Times New Roman" panose="02020603050405020304" pitchFamily="18" charset="0"/>
              </a:rPr>
              <a:t>Interactive Thyroid Disease Prediction System Using Machine Learning Technique </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83D5A55-5DE4-04F6-5A7F-E47D4B8DEC95}"/>
              </a:ext>
            </a:extLst>
          </p:cNvPr>
          <p:cNvSpPr txBox="1"/>
          <p:nvPr/>
        </p:nvSpPr>
        <p:spPr>
          <a:xfrm>
            <a:off x="490998" y="4819650"/>
            <a:ext cx="2857500"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Under the guidance of: </a:t>
            </a:r>
          </a:p>
          <a:p>
            <a:pPr algn="ctr"/>
            <a:r>
              <a:rPr lang="en-US" dirty="0">
                <a:latin typeface="Times New Roman" panose="02020603050405020304" pitchFamily="18" charset="0"/>
                <a:cs typeface="Times New Roman" panose="02020603050405020304" pitchFamily="18" charset="0"/>
              </a:rPr>
              <a:t>Dr T Padma</a:t>
            </a:r>
          </a:p>
          <a:p>
            <a:pPr algn="ctr"/>
            <a:r>
              <a:rPr lang="en-US" dirty="0">
                <a:latin typeface="Times New Roman" panose="02020603050405020304" pitchFamily="18" charset="0"/>
                <a:cs typeface="Times New Roman" panose="02020603050405020304" pitchFamily="18" charset="0"/>
              </a:rPr>
              <a:t>Professor</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A6EF48-961F-9CD7-C9A1-A19D42452E17}"/>
              </a:ext>
            </a:extLst>
          </p:cNvPr>
          <p:cNvSpPr txBox="1"/>
          <p:nvPr/>
        </p:nvSpPr>
        <p:spPr>
          <a:xfrm>
            <a:off x="7620886" y="4663527"/>
            <a:ext cx="39338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 </a:t>
            </a:r>
            <a:r>
              <a:rPr lang="en-US">
                <a:latin typeface="Times New Roman" panose="02020603050405020304" pitchFamily="18" charset="0"/>
                <a:cs typeface="Times New Roman" panose="02020603050405020304" pitchFamily="18" charset="0"/>
              </a:rPr>
              <a:t>Akshita </a:t>
            </a:r>
            <a:r>
              <a:rPr lang="en-US" dirty="0">
                <a:latin typeface="Times New Roman" panose="02020603050405020304" pitchFamily="18" charset="0"/>
                <a:cs typeface="Times New Roman" panose="02020603050405020304" pitchFamily="18" charset="0"/>
              </a:rPr>
              <a:t>- 20241A04B4</a:t>
            </a:r>
          </a:p>
          <a:p>
            <a:r>
              <a:rPr lang="en-US" dirty="0">
                <a:latin typeface="Times New Roman" panose="02020603050405020304" pitchFamily="18" charset="0"/>
                <a:cs typeface="Times New Roman" panose="02020603050405020304" pitchFamily="18" charset="0"/>
              </a:rPr>
              <a:t>Anjali - </a:t>
            </a:r>
            <a:r>
              <a:rPr lang="en-IN" dirty="0">
                <a:latin typeface="Times New Roman" panose="02020603050405020304" pitchFamily="18" charset="0"/>
                <a:cs typeface="Times New Roman" panose="02020603050405020304" pitchFamily="18" charset="0"/>
              </a:rPr>
              <a:t> 20241A0480</a:t>
            </a:r>
          </a:p>
          <a:p>
            <a:r>
              <a:rPr lang="en-IN" dirty="0">
                <a:latin typeface="Times New Roman" panose="02020603050405020304" pitchFamily="18" charset="0"/>
                <a:cs typeface="Times New Roman" panose="02020603050405020304" pitchFamily="18" charset="0"/>
              </a:rPr>
              <a:t>U. Aruna- 20241A04B6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60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3802-E569-FC1B-A5B6-C1DA210AFCFE}"/>
              </a:ext>
            </a:extLst>
          </p:cNvPr>
          <p:cNvSpPr>
            <a:spLocks noGrp="1"/>
          </p:cNvSpPr>
          <p:nvPr>
            <p:ph type="title"/>
          </p:nvPr>
        </p:nvSpPr>
        <p:spPr/>
        <p:txBody>
          <a:bodyPr>
            <a:normAutofit/>
          </a:bodyPr>
          <a:lstStyle/>
          <a:p>
            <a:r>
              <a:rPr lang="en-US" sz="4000" dirty="0">
                <a:latin typeface="Calisto MT" panose="02040603050505030304" pitchFamily="18" charset="0"/>
              </a:rPr>
              <a:t>Proposed Methodology</a:t>
            </a:r>
            <a:endParaRPr lang="en-IN" sz="4000" dirty="0">
              <a:latin typeface="Calisto MT" panose="02040603050505030304" pitchFamily="18" charset="0"/>
            </a:endParaRPr>
          </a:p>
        </p:txBody>
      </p:sp>
      <p:sp>
        <p:nvSpPr>
          <p:cNvPr id="4" name="Content Placeholder 3">
            <a:extLst>
              <a:ext uri="{FF2B5EF4-FFF2-40B4-BE49-F238E27FC236}">
                <a16:creationId xmlns:a16="http://schemas.microsoft.com/office/drawing/2014/main" id="{B6ED092D-A232-F376-649E-902D358080A9}"/>
              </a:ext>
            </a:extLst>
          </p:cNvPr>
          <p:cNvSpPr>
            <a:spLocks noGrp="1"/>
          </p:cNvSpPr>
          <p:nvPr>
            <p:ph idx="1"/>
          </p:nvPr>
        </p:nvSpPr>
        <p:spPr/>
        <p:txBody>
          <a:bodyPr>
            <a:normAutofit fontScale="55000" lnSpcReduction="20000"/>
          </a:bodyPr>
          <a:lstStyle/>
          <a:p>
            <a:pPr marL="514350" indent="-514350">
              <a:buFont typeface="+mj-lt"/>
              <a:buAutoNum type="arabicPeriod"/>
            </a:pPr>
            <a:r>
              <a:rPr lang="en-IN" sz="2600" b="1" dirty="0"/>
              <a:t>Recursive Feature Selection(RFE):</a:t>
            </a:r>
            <a:r>
              <a:rPr lang="en-IN" sz="2600"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RFE recursively removes the least important features,     optimizing the feature subset for model efficiency and accuracy in predictive modeling. This is best method to find hypothyroid among these three methods.</a:t>
            </a:r>
          </a:p>
          <a:p>
            <a:pPr marL="514350" indent="-514350">
              <a:buFont typeface="+mj-lt"/>
              <a:buAutoNum type="arabicPeriod"/>
            </a:pPr>
            <a:r>
              <a:rPr lang="en-US" sz="2800" b="1" i="0" dirty="0">
                <a:effectLst/>
                <a:latin typeface="Söhne"/>
              </a:rPr>
              <a:t>Principal Component Analysis (PCA):</a:t>
            </a:r>
            <a:r>
              <a:rPr lang="en-US" sz="2800" b="0" i="0" dirty="0">
                <a:solidFill>
                  <a:srgbClr val="D1D5DB"/>
                </a:solidFill>
                <a:effectLst/>
                <a:latin typeface="Söhne"/>
              </a:rPr>
              <a:t> </a:t>
            </a:r>
            <a:r>
              <a:rPr lang="en-US" sz="2800" b="0" i="0" dirty="0">
                <a:effectLst/>
                <a:latin typeface="Times New Roman" panose="02020603050405020304" pitchFamily="18" charset="0"/>
                <a:cs typeface="Times New Roman" panose="02020603050405020304" pitchFamily="18" charset="0"/>
              </a:rPr>
              <a:t>PCA is a dimensionality reduction technique that transforms data          to a lower-dimensional space while retaining key information by finding principal components capturing maximum </a:t>
            </a:r>
            <a:r>
              <a:rPr lang="en-US" sz="2800" b="0" i="0" dirty="0" err="1">
                <a:effectLst/>
                <a:latin typeface="Times New Roman" panose="02020603050405020304" pitchFamily="18" charset="0"/>
                <a:cs typeface="Times New Roman" panose="02020603050405020304" pitchFamily="18" charset="0"/>
              </a:rPr>
              <a:t>variance.In</a:t>
            </a:r>
            <a:r>
              <a:rPr lang="en-US" sz="2800" b="0" i="0" dirty="0">
                <a:effectLst/>
                <a:latin typeface="Times New Roman" panose="02020603050405020304" pitchFamily="18" charset="0"/>
                <a:cs typeface="Times New Roman" panose="02020603050405020304" pitchFamily="18" charset="0"/>
              </a:rPr>
              <a:t> this project, this method shows less accuracy.</a:t>
            </a:r>
          </a:p>
          <a:p>
            <a:pPr marL="514350" indent="-514350">
              <a:buFont typeface="+mj-lt"/>
              <a:buAutoNum type="arabicPeriod"/>
            </a:pPr>
            <a:r>
              <a:rPr lang="en-IN" sz="2800" b="1" i="0" dirty="0">
                <a:effectLst/>
                <a:latin typeface="Söhne"/>
              </a:rPr>
              <a:t>Univariate Feature Selection (UFS):</a:t>
            </a:r>
            <a:r>
              <a:rPr lang="en-US" sz="2800" b="0" i="0" dirty="0">
                <a:effectLst/>
                <a:latin typeface="Times New Roman" panose="02020603050405020304" pitchFamily="18" charset="0"/>
                <a:cs typeface="Times New Roman" panose="02020603050405020304" pitchFamily="18" charset="0"/>
              </a:rPr>
              <a:t>UFS assesses the relevance of each feature independently based on statistical tests, selecting features that are most informative for predicting the target variable. It's efficient and commonly used for filtering out less significant features before model training in various predictive projects</a:t>
            </a:r>
            <a:r>
              <a:rPr lang="en-US" sz="2800" dirty="0">
                <a:latin typeface="Söhne"/>
                <a:cs typeface="Times New Roman" panose="02020603050405020304" pitchFamily="18" charset="0"/>
              </a:rPr>
              <a:t>.                     </a:t>
            </a:r>
          </a:p>
          <a:p>
            <a:pPr marL="0" indent="0">
              <a:buNone/>
            </a:pPr>
            <a:r>
              <a:rPr lang="en-US" dirty="0">
                <a:latin typeface="Söhne"/>
                <a:cs typeface="Times New Roman" panose="02020603050405020304" pitchFamily="18" charset="0"/>
              </a:rPr>
              <a:t>                </a:t>
            </a:r>
            <a:r>
              <a:rPr lang="en-US" sz="3300" b="1" u="sng" dirty="0">
                <a:latin typeface="Times New Roman" panose="02020603050405020304" pitchFamily="18" charset="0"/>
                <a:cs typeface="Times New Roman" panose="02020603050405020304" pitchFamily="18" charset="0"/>
              </a:rPr>
              <a:t>Along with these 3 methods, there are 5 Classification Algorithms also are used. They are</a:t>
            </a: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1. S</a:t>
            </a:r>
            <a:r>
              <a:rPr lang="en-IN" sz="2800" dirty="0" err="1">
                <a:latin typeface="Times New Roman" panose="02020603050405020304" pitchFamily="18" charset="0"/>
                <a:cs typeface="Times New Roman" panose="02020603050405020304" pitchFamily="18" charset="0"/>
              </a:rPr>
              <a:t>upport</a:t>
            </a:r>
            <a:r>
              <a:rPr lang="en-IN" sz="2800" dirty="0">
                <a:latin typeface="Times New Roman" panose="02020603050405020304" pitchFamily="18" charset="0"/>
                <a:cs typeface="Times New Roman" panose="02020603050405020304" pitchFamily="18" charset="0"/>
              </a:rPr>
              <a:t> Vector Machine </a:t>
            </a:r>
            <a:r>
              <a:rPr lang="en-IN" sz="2800" b="1" dirty="0">
                <a:latin typeface="Times New Roman" panose="02020603050405020304" pitchFamily="18" charset="0"/>
                <a:cs typeface="Times New Roman" panose="02020603050405020304" pitchFamily="18" charset="0"/>
              </a:rPr>
              <a:t>(SVM)</a:t>
            </a:r>
            <a:r>
              <a:rPr lang="en-IN" sz="2800"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2. Decision Tree </a:t>
            </a:r>
            <a:r>
              <a:rPr lang="en-IN" sz="2800" b="1" dirty="0">
                <a:latin typeface="Times New Roman" panose="02020603050405020304" pitchFamily="18" charset="0"/>
                <a:cs typeface="Times New Roman" panose="02020603050405020304" pitchFamily="18" charset="0"/>
              </a:rPr>
              <a:t>(DT)</a:t>
            </a:r>
          </a:p>
          <a:p>
            <a:pPr marL="0" indent="0">
              <a:buNone/>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3. Random Forest </a:t>
            </a:r>
            <a:r>
              <a:rPr lang="en-IN" sz="2800" b="1" dirty="0">
                <a:latin typeface="Times New Roman" panose="02020603050405020304" pitchFamily="18" charset="0"/>
                <a:cs typeface="Times New Roman" panose="02020603050405020304" pitchFamily="18" charset="0"/>
              </a:rPr>
              <a:t>(RF)</a:t>
            </a:r>
          </a:p>
          <a:p>
            <a:pPr marL="0" indent="0">
              <a:buNone/>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4. Logistic Regression </a:t>
            </a:r>
            <a:r>
              <a:rPr lang="en-IN" sz="2800" b="1" dirty="0">
                <a:latin typeface="Times New Roman" panose="02020603050405020304" pitchFamily="18" charset="0"/>
                <a:cs typeface="Times New Roman" panose="02020603050405020304" pitchFamily="18" charset="0"/>
              </a:rPr>
              <a:t>(LR) </a:t>
            </a:r>
          </a:p>
          <a:p>
            <a:pPr marL="0" indent="0">
              <a:buNone/>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5. Naive Bayes </a:t>
            </a:r>
            <a:r>
              <a:rPr lang="en-IN" sz="2800" b="1" dirty="0">
                <a:latin typeface="Times New Roman" panose="02020603050405020304" pitchFamily="18" charset="0"/>
                <a:cs typeface="Times New Roman" panose="02020603050405020304" pitchFamily="18" charset="0"/>
              </a:rPr>
              <a:t>(NB)</a:t>
            </a:r>
            <a:endParaRPr lang="en-US" sz="2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75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DBA8-755B-0EA2-08D6-A9590A2A8754}"/>
              </a:ext>
            </a:extLst>
          </p:cNvPr>
          <p:cNvSpPr>
            <a:spLocks noGrp="1"/>
          </p:cNvSpPr>
          <p:nvPr>
            <p:ph type="title"/>
          </p:nvPr>
        </p:nvSpPr>
        <p:spPr/>
        <p:txBody>
          <a:bodyPr>
            <a:normAutofit/>
          </a:bodyPr>
          <a:lstStyle/>
          <a:p>
            <a:r>
              <a:rPr lang="en-IN" sz="4000" dirty="0">
                <a:latin typeface="Calisto MT" panose="02040603050505030304" pitchFamily="18" charset="0"/>
              </a:rPr>
              <a:t>Conclusion &amp; Future Scope</a:t>
            </a:r>
          </a:p>
        </p:txBody>
      </p:sp>
      <p:sp>
        <p:nvSpPr>
          <p:cNvPr id="3" name="Content Placeholder 2">
            <a:extLst>
              <a:ext uri="{FF2B5EF4-FFF2-40B4-BE49-F238E27FC236}">
                <a16:creationId xmlns:a16="http://schemas.microsoft.com/office/drawing/2014/main" id="{7E421F81-F741-AC6B-7005-9B670EA1C544}"/>
              </a:ext>
            </a:extLst>
          </p:cNvPr>
          <p:cNvSpPr>
            <a:spLocks noGrp="1"/>
          </p:cNvSpPr>
          <p:nvPr>
            <p:ph idx="1"/>
          </p:nvPr>
        </p:nvSpPr>
        <p:spPr/>
        <p:txBody>
          <a:bodyPr>
            <a:normAutofit/>
          </a:bodyPr>
          <a:lstStyle/>
          <a:p>
            <a:pPr marL="0" indent="0">
              <a:buNone/>
            </a:pPr>
            <a:r>
              <a:rPr lang="en-US" sz="1600" b="0" i="0" dirty="0">
                <a:effectLst/>
                <a:latin typeface="Times New Roman" panose="02020603050405020304" pitchFamily="18" charset="0"/>
                <a:cs typeface="Times New Roman" panose="02020603050405020304" pitchFamily="18" charset="0"/>
              </a:rPr>
              <a:t>"In conclusion, we successfully developed an interactive thyroid disease prediction system using machine learning techniques. This user-friendly tool helps individuals assess their thyroid health based on input data, such as age, gender, and symptoms. By employing techniques like ANN, SVM, K-NN, and Decision Trees, we achieved accurate predictions, contributing to early diagnosis and improved healthcare outcomes.“</a:t>
            </a:r>
          </a:p>
          <a:p>
            <a:pPr marL="0" indent="0">
              <a:buNone/>
            </a:pPr>
            <a:r>
              <a:rPr lang="en-US" sz="1600" b="0" i="0" dirty="0">
                <a:effectLst/>
                <a:latin typeface="Times New Roman" panose="02020603050405020304" pitchFamily="18" charset="0"/>
                <a:cs typeface="Times New Roman" panose="02020603050405020304" pitchFamily="18" charset="0"/>
              </a:rPr>
              <a:t>"The project lays the foundation for several future enhancements. Implementing more advanced machine learning models, integrating real-time health monitoring data, incorporating genetic factors, and leveraging deep learning techniques could enhance prediction accuracy. Additionally, collaborating with healthcare professionals for validation and deploying the system on a broader scale for public health monitoring are promising avenues for future development."</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12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3A66-1EFA-E243-8256-4D14F49851C8}"/>
              </a:ext>
            </a:extLst>
          </p:cNvPr>
          <p:cNvSpPr>
            <a:spLocks noGrp="1"/>
          </p:cNvSpPr>
          <p:nvPr>
            <p:ph type="ctrTitle"/>
          </p:nvPr>
        </p:nvSpPr>
        <p:spPr/>
        <p:txBody>
          <a:bodyPr>
            <a:normAutofit/>
          </a:bodyPr>
          <a:lstStyle/>
          <a:p>
            <a:r>
              <a:rPr lang="en-IN" sz="5400" dirty="0">
                <a:latin typeface="Lucida Handwriting" panose="03010101010101010101" pitchFamily="66" charset="0"/>
              </a:rPr>
              <a:t>Thank You</a:t>
            </a:r>
          </a:p>
        </p:txBody>
      </p:sp>
      <p:sp>
        <p:nvSpPr>
          <p:cNvPr id="4" name="Subtitle 3">
            <a:extLst>
              <a:ext uri="{FF2B5EF4-FFF2-40B4-BE49-F238E27FC236}">
                <a16:creationId xmlns:a16="http://schemas.microsoft.com/office/drawing/2014/main" id="{5A2CE8B5-4300-3C2C-BF77-3D4BE6A5473A}"/>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59542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F6A1-B53E-7E01-5EF0-9D415B3097D2}"/>
              </a:ext>
            </a:extLst>
          </p:cNvPr>
          <p:cNvSpPr>
            <a:spLocks noGrp="1"/>
          </p:cNvSpPr>
          <p:nvPr>
            <p:ph type="title"/>
          </p:nvPr>
        </p:nvSpPr>
        <p:spPr/>
        <p:txBody>
          <a:bodyPr/>
          <a:lstStyle/>
          <a:p>
            <a:r>
              <a:rPr lang="en-US" dirty="0">
                <a:latin typeface="Calisto MT" panose="02040603050505030304" pitchFamily="18" charset="0"/>
              </a:rPr>
              <a:t>Contents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0DAAEA02-EF04-F370-E7CD-C57543AA3F65}"/>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Plan of Action</a:t>
            </a:r>
          </a:p>
          <a:p>
            <a:r>
              <a:rPr lang="en-IN" sz="1800" dirty="0">
                <a:latin typeface="Times New Roman" panose="02020603050405020304" pitchFamily="18" charset="0"/>
                <a:cs typeface="Times New Roman" panose="02020603050405020304" pitchFamily="18" charset="0"/>
              </a:rPr>
              <a:t>Abstract</a:t>
            </a:r>
          </a:p>
          <a:p>
            <a:r>
              <a:rPr lang="en-IN" sz="1800" dirty="0">
                <a:latin typeface="Times New Roman" panose="02020603050405020304" pitchFamily="18" charset="0"/>
                <a:cs typeface="Times New Roman" panose="02020603050405020304" pitchFamily="18" charset="0"/>
              </a:rPr>
              <a:t>Literature Survey</a:t>
            </a:r>
          </a:p>
          <a:p>
            <a:r>
              <a:rPr lang="en-IN" sz="1800" dirty="0">
                <a:latin typeface="Times New Roman" panose="02020603050405020304" pitchFamily="18" charset="0"/>
                <a:cs typeface="Times New Roman" panose="02020603050405020304" pitchFamily="18" charset="0"/>
              </a:rPr>
              <a:t>Problem Statement</a:t>
            </a:r>
          </a:p>
          <a:p>
            <a:r>
              <a:rPr lang="en-IN" sz="1800" dirty="0">
                <a:latin typeface="Times New Roman" panose="02020603050405020304" pitchFamily="18" charset="0"/>
                <a:cs typeface="Times New Roman" panose="02020603050405020304" pitchFamily="18" charset="0"/>
              </a:rPr>
              <a:t>Project Objectives</a:t>
            </a:r>
          </a:p>
          <a:p>
            <a:r>
              <a:rPr lang="en-IN" sz="1800" dirty="0">
                <a:latin typeface="Times New Roman" panose="02020603050405020304" pitchFamily="18" charset="0"/>
                <a:cs typeface="Times New Roman" panose="02020603050405020304" pitchFamily="18" charset="0"/>
              </a:rPr>
              <a:t>Methodology of Objectives</a:t>
            </a:r>
          </a:p>
          <a:p>
            <a:r>
              <a:rPr lang="en-IN" sz="1800" dirty="0">
                <a:latin typeface="Times New Roman" panose="02020603050405020304" pitchFamily="18" charset="0"/>
                <a:cs typeface="Times New Roman" panose="02020603050405020304" pitchFamily="18" charset="0"/>
              </a:rPr>
              <a:t>Existing Approach</a:t>
            </a:r>
          </a:p>
          <a:p>
            <a:r>
              <a:rPr lang="en-IN" sz="1800" dirty="0">
                <a:latin typeface="Times New Roman" panose="02020603050405020304" pitchFamily="18" charset="0"/>
                <a:cs typeface="Times New Roman" panose="02020603050405020304" pitchFamily="18" charset="0"/>
              </a:rPr>
              <a:t>Proposed Methodology</a:t>
            </a:r>
          </a:p>
          <a:p>
            <a:r>
              <a:rPr lang="en-IN" sz="1800" dirty="0">
                <a:latin typeface="Times New Roman" panose="02020603050405020304" pitchFamily="18" charset="0"/>
                <a:cs typeface="Times New Roman" panose="02020603050405020304" pitchFamily="18" charset="0"/>
              </a:rPr>
              <a:t>Conclusion &amp; Future scope</a:t>
            </a:r>
          </a:p>
          <a:p>
            <a:endParaRPr lang="en-IN" sz="2000" dirty="0"/>
          </a:p>
          <a:p>
            <a:endParaRPr lang="en-IN" sz="2000" dirty="0"/>
          </a:p>
          <a:p>
            <a:endParaRPr lang="en-IN" dirty="0"/>
          </a:p>
        </p:txBody>
      </p:sp>
    </p:spTree>
    <p:extLst>
      <p:ext uri="{BB962C8B-B14F-4D97-AF65-F5344CB8AC3E}">
        <p14:creationId xmlns:p14="http://schemas.microsoft.com/office/powerpoint/2010/main" val="358465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7363-4064-FF69-FC78-4A3679E28A93}"/>
              </a:ext>
            </a:extLst>
          </p:cNvPr>
          <p:cNvSpPr>
            <a:spLocks noGrp="1"/>
          </p:cNvSpPr>
          <p:nvPr>
            <p:ph type="title"/>
          </p:nvPr>
        </p:nvSpPr>
        <p:spPr>
          <a:xfrm>
            <a:off x="952500" y="184150"/>
            <a:ext cx="10515600" cy="873125"/>
          </a:xfrm>
        </p:spPr>
        <p:txBody>
          <a:bodyPr/>
          <a:lstStyle/>
          <a:p>
            <a:r>
              <a:rPr lang="en-US" dirty="0">
                <a:latin typeface="Times New Roman" panose="02020603050405020304" pitchFamily="18" charset="0"/>
                <a:cs typeface="Times New Roman" panose="02020603050405020304" pitchFamily="18" charset="0"/>
              </a:rPr>
              <a:t>Plan of Action</a:t>
            </a:r>
            <a:endParaRPr lang="en-IN"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88F5B994-C2B6-3E19-923A-990A90B2CA45}"/>
              </a:ext>
            </a:extLst>
          </p:cNvPr>
          <p:cNvGraphicFramePr>
            <a:graphicFrameLocks noGrp="1"/>
          </p:cNvGraphicFramePr>
          <p:nvPr>
            <p:extLst>
              <p:ext uri="{D42A27DB-BD31-4B8C-83A1-F6EECF244321}">
                <p14:modId xmlns:p14="http://schemas.microsoft.com/office/powerpoint/2010/main" val="4052848812"/>
              </p:ext>
            </p:extLst>
          </p:nvPr>
        </p:nvGraphicFramePr>
        <p:xfrm>
          <a:off x="361507" y="1123950"/>
          <a:ext cx="11525692" cy="5147310"/>
        </p:xfrm>
        <a:graphic>
          <a:graphicData uri="http://schemas.openxmlformats.org/drawingml/2006/table">
            <a:tbl>
              <a:tblPr firstRow="1" bandRow="1">
                <a:tableStyleId>{5C22544A-7EE6-4342-B048-85BDC9FD1C3A}</a:tableStyleId>
              </a:tblPr>
              <a:tblGrid>
                <a:gridCol w="3594476">
                  <a:extLst>
                    <a:ext uri="{9D8B030D-6E8A-4147-A177-3AD203B41FA5}">
                      <a16:colId xmlns:a16="http://schemas.microsoft.com/office/drawing/2014/main" val="226466442"/>
                    </a:ext>
                  </a:extLst>
                </a:gridCol>
                <a:gridCol w="500514">
                  <a:extLst>
                    <a:ext uri="{9D8B030D-6E8A-4147-A177-3AD203B41FA5}">
                      <a16:colId xmlns:a16="http://schemas.microsoft.com/office/drawing/2014/main" val="33650396"/>
                    </a:ext>
                  </a:extLst>
                </a:gridCol>
                <a:gridCol w="519764">
                  <a:extLst>
                    <a:ext uri="{9D8B030D-6E8A-4147-A177-3AD203B41FA5}">
                      <a16:colId xmlns:a16="http://schemas.microsoft.com/office/drawing/2014/main" val="2083180204"/>
                    </a:ext>
                  </a:extLst>
                </a:gridCol>
                <a:gridCol w="439281">
                  <a:extLst>
                    <a:ext uri="{9D8B030D-6E8A-4147-A177-3AD203B41FA5}">
                      <a16:colId xmlns:a16="http://schemas.microsoft.com/office/drawing/2014/main" val="82259924"/>
                    </a:ext>
                  </a:extLst>
                </a:gridCol>
                <a:gridCol w="370140">
                  <a:extLst>
                    <a:ext uri="{9D8B030D-6E8A-4147-A177-3AD203B41FA5}">
                      <a16:colId xmlns:a16="http://schemas.microsoft.com/office/drawing/2014/main" val="4247275338"/>
                    </a:ext>
                  </a:extLst>
                </a:gridCol>
                <a:gridCol w="420613">
                  <a:extLst>
                    <a:ext uri="{9D8B030D-6E8A-4147-A177-3AD203B41FA5}">
                      <a16:colId xmlns:a16="http://schemas.microsoft.com/office/drawing/2014/main" val="2047602571"/>
                    </a:ext>
                  </a:extLst>
                </a:gridCol>
                <a:gridCol w="479499">
                  <a:extLst>
                    <a:ext uri="{9D8B030D-6E8A-4147-A177-3AD203B41FA5}">
                      <a16:colId xmlns:a16="http://schemas.microsoft.com/office/drawing/2014/main" val="1207887268"/>
                    </a:ext>
                  </a:extLst>
                </a:gridCol>
                <a:gridCol w="471087">
                  <a:extLst>
                    <a:ext uri="{9D8B030D-6E8A-4147-A177-3AD203B41FA5}">
                      <a16:colId xmlns:a16="http://schemas.microsoft.com/office/drawing/2014/main" val="2875865157"/>
                    </a:ext>
                  </a:extLst>
                </a:gridCol>
                <a:gridCol w="487911">
                  <a:extLst>
                    <a:ext uri="{9D8B030D-6E8A-4147-A177-3AD203B41FA5}">
                      <a16:colId xmlns:a16="http://schemas.microsoft.com/office/drawing/2014/main" val="2847497438"/>
                    </a:ext>
                  </a:extLst>
                </a:gridCol>
                <a:gridCol w="513148">
                  <a:extLst>
                    <a:ext uri="{9D8B030D-6E8A-4147-A177-3AD203B41FA5}">
                      <a16:colId xmlns:a16="http://schemas.microsoft.com/office/drawing/2014/main" val="3259459803"/>
                    </a:ext>
                  </a:extLst>
                </a:gridCol>
                <a:gridCol w="466296">
                  <a:extLst>
                    <a:ext uri="{9D8B030D-6E8A-4147-A177-3AD203B41FA5}">
                      <a16:colId xmlns:a16="http://schemas.microsoft.com/office/drawing/2014/main" val="3911689220"/>
                    </a:ext>
                  </a:extLst>
                </a:gridCol>
                <a:gridCol w="416992">
                  <a:extLst>
                    <a:ext uri="{9D8B030D-6E8A-4147-A177-3AD203B41FA5}">
                      <a16:colId xmlns:a16="http://schemas.microsoft.com/office/drawing/2014/main" val="3686413329"/>
                    </a:ext>
                  </a:extLst>
                </a:gridCol>
                <a:gridCol w="728414">
                  <a:extLst>
                    <a:ext uri="{9D8B030D-6E8A-4147-A177-3AD203B41FA5}">
                      <a16:colId xmlns:a16="http://schemas.microsoft.com/office/drawing/2014/main" val="3034519923"/>
                    </a:ext>
                  </a:extLst>
                </a:gridCol>
                <a:gridCol w="779266">
                  <a:extLst>
                    <a:ext uri="{9D8B030D-6E8A-4147-A177-3AD203B41FA5}">
                      <a16:colId xmlns:a16="http://schemas.microsoft.com/office/drawing/2014/main" val="345307521"/>
                    </a:ext>
                  </a:extLst>
                </a:gridCol>
                <a:gridCol w="446097">
                  <a:extLst>
                    <a:ext uri="{9D8B030D-6E8A-4147-A177-3AD203B41FA5}">
                      <a16:colId xmlns:a16="http://schemas.microsoft.com/office/drawing/2014/main" val="2098794966"/>
                    </a:ext>
                  </a:extLst>
                </a:gridCol>
                <a:gridCol w="446097">
                  <a:extLst>
                    <a:ext uri="{9D8B030D-6E8A-4147-A177-3AD203B41FA5}">
                      <a16:colId xmlns:a16="http://schemas.microsoft.com/office/drawing/2014/main" val="1911479760"/>
                    </a:ext>
                  </a:extLst>
                </a:gridCol>
                <a:gridCol w="446097">
                  <a:extLst>
                    <a:ext uri="{9D8B030D-6E8A-4147-A177-3AD203B41FA5}">
                      <a16:colId xmlns:a16="http://schemas.microsoft.com/office/drawing/2014/main" val="709972167"/>
                    </a:ext>
                  </a:extLst>
                </a:gridCol>
              </a:tblGrid>
              <a:tr h="666750">
                <a:tc>
                  <a:txBody>
                    <a:bodyPr/>
                    <a:lstStyle/>
                    <a:p>
                      <a:r>
                        <a:rPr lang="en-US" dirty="0">
                          <a:solidFill>
                            <a:schemeClr val="tx1"/>
                          </a:solidFill>
                        </a:rPr>
                        <a:t>Activity</a:t>
                      </a:r>
                      <a:endParaRPr lang="en-IN"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9294141"/>
                  </a:ext>
                </a:extLst>
              </a:tr>
              <a:tr h="563505">
                <a:tc>
                  <a:txBody>
                    <a:bodyPr/>
                    <a:lstStyle/>
                    <a:p>
                      <a:r>
                        <a:rPr lang="en-US" dirty="0"/>
                        <a:t>Selection of domain / discussion with guide</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111806"/>
                  </a:ext>
                </a:extLst>
              </a:tr>
              <a:tr h="563505">
                <a:tc>
                  <a:txBody>
                    <a:bodyPr/>
                    <a:lstStyle/>
                    <a:p>
                      <a:r>
                        <a:rPr lang="en-US" dirty="0"/>
                        <a:t>Literature review from existing methods and articles</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099696"/>
                  </a:ext>
                </a:extLst>
              </a:tr>
              <a:tr h="563505">
                <a:tc>
                  <a:txBody>
                    <a:bodyPr/>
                    <a:lstStyle/>
                    <a:p>
                      <a:r>
                        <a:rPr lang="en-US" dirty="0"/>
                        <a:t>Building objectives an tentative title/ review 1</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74247"/>
                  </a:ext>
                </a:extLst>
              </a:tr>
              <a:tr h="563505">
                <a:tc>
                  <a:txBody>
                    <a:bodyPr/>
                    <a:lstStyle/>
                    <a:p>
                      <a:r>
                        <a:rPr lang="en-US" dirty="0"/>
                        <a:t>Literature review on related work and implementation/ review 2</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4067593"/>
                  </a:ext>
                </a:extLst>
              </a:tr>
              <a:tr h="563505">
                <a:tc>
                  <a:txBody>
                    <a:bodyPr/>
                    <a:lstStyle/>
                    <a:p>
                      <a:r>
                        <a:rPr lang="en-US" dirty="0"/>
                        <a:t>Implementing existing works and developing proposed </a:t>
                      </a:r>
                      <a:r>
                        <a:rPr lang="en-US" dirty="0" err="1"/>
                        <a:t>methadology</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132017"/>
                  </a:ext>
                </a:extLst>
              </a:tr>
              <a:tr h="563505">
                <a:tc>
                  <a:txBody>
                    <a:bodyPr/>
                    <a:lstStyle/>
                    <a:p>
                      <a:r>
                        <a:rPr lang="en-US" dirty="0"/>
                        <a:t>Presentation / report preparation /review 3</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260780"/>
                  </a:ext>
                </a:extLst>
              </a:tr>
              <a:tr h="563505">
                <a:tc>
                  <a:txBody>
                    <a:bodyPr/>
                    <a:lstStyle/>
                    <a:p>
                      <a:r>
                        <a:rPr lang="en-US" dirty="0"/>
                        <a:t>Final presentation and submission of thesis</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0835908"/>
                  </a:ext>
                </a:extLst>
              </a:tr>
            </a:tbl>
          </a:graphicData>
        </a:graphic>
      </p:graphicFrame>
    </p:spTree>
    <p:extLst>
      <p:ext uri="{BB962C8B-B14F-4D97-AF65-F5344CB8AC3E}">
        <p14:creationId xmlns:p14="http://schemas.microsoft.com/office/powerpoint/2010/main" val="289712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D3AC-D086-F8BA-8D40-DADB3F85FAAB}"/>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Abstract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06DEAE-713B-A01B-B59A-B5E15DA72D41}"/>
              </a:ext>
            </a:extLst>
          </p:cNvPr>
          <p:cNvSpPr>
            <a:spLocks noGrp="1"/>
          </p:cNvSpPr>
          <p:nvPr>
            <p:ph idx="1"/>
          </p:nvPr>
        </p:nvSpPr>
        <p:spPr/>
        <p:txBody>
          <a:bodyPr>
            <a:normAutofit/>
          </a:bodyPr>
          <a:lstStyle/>
          <a:p>
            <a:pPr algn="l"/>
            <a:r>
              <a:rPr lang="en-US" sz="1600" b="0" i="0" dirty="0">
                <a:effectLst/>
                <a:latin typeface="Times New Roman" panose="02020603050405020304" pitchFamily="18" charset="0"/>
                <a:cs typeface="Times New Roman" panose="02020603050405020304" pitchFamily="18" charset="0"/>
              </a:rPr>
              <a:t>Thyroid disorders are prevalent medical conditions that affect a significant portion of the global population. Timely and accurate diagnosis of thyroid diseases is crucial for effective treatment and management. Thyroid</a:t>
            </a:r>
            <a:r>
              <a:rPr lang="en-US" sz="1600" dirty="0">
                <a:latin typeface="Times New Roman" panose="02020603050405020304" pitchFamily="18" charset="0"/>
                <a:cs typeface="Times New Roman" panose="02020603050405020304" pitchFamily="18" charset="0"/>
              </a:rPr>
              <a:t> gland is one of the most important organs in our body. Hyperthyroidism and hypothyroidism are one of the two common diseases of the thyroid that releases thyroid hormones.</a:t>
            </a:r>
          </a:p>
          <a:p>
            <a:pPr algn="l"/>
            <a:r>
              <a:rPr lang="en-US" sz="1600" b="0" i="0" dirty="0">
                <a:effectLst/>
                <a:latin typeface="Times New Roman" panose="02020603050405020304" pitchFamily="18" charset="0"/>
                <a:cs typeface="Times New Roman" panose="02020603050405020304" pitchFamily="18" charset="0"/>
              </a:rPr>
              <a:t>In this study, we present an interactive thyroid disease prediction system utilizing machine learning techniques to aid in early detection and diagnosis</a:t>
            </a:r>
          </a:p>
          <a:p>
            <a:pPr algn="l"/>
            <a:r>
              <a:rPr lang="en-IN" sz="1600" b="0" i="0" dirty="0">
                <a:effectLst/>
                <a:latin typeface="Times New Roman" panose="02020603050405020304" pitchFamily="18" charset="0"/>
                <a:cs typeface="Times New Roman" panose="02020603050405020304" pitchFamily="18" charset="0"/>
              </a:rPr>
              <a:t>The proposed system integrates a dataset comprising relevant medical features, including patient demographics, clinical symptoms, and laboratory test results. We employ machine learning algorithms such as Decision Trees, Support Vector Machines to train and build predictive models. The models are designed to classify patients into distinct thyroid disease categories: hypothyroidism, hyperthyroidism.</a:t>
            </a:r>
          </a:p>
          <a:p>
            <a:pPr algn="l"/>
            <a:r>
              <a:rPr lang="en-US" sz="1600" b="0" i="0" dirty="0">
                <a:effectLst/>
                <a:latin typeface="Times New Roman" panose="02020603050405020304" pitchFamily="18" charset="0"/>
                <a:cs typeface="Times New Roman" panose="02020603050405020304" pitchFamily="18" charset="0"/>
              </a:rPr>
              <a:t>To enhance user experience and interactivity, we develop a user-friendly web-based interface that allows healthcare professionals and individuals to input relevant patient information and obtain real-time predictions regarding the likelihood of thyroid disease. The system provides intuitive visualizations and interpretable results to assist in clinical decision-making.</a:t>
            </a:r>
            <a:endParaRPr lang="en-US" sz="1600" dirty="0">
              <a:latin typeface="Times New Roman" panose="02020603050405020304" pitchFamily="18" charset="0"/>
              <a:cs typeface="Times New Roman" panose="02020603050405020304" pitchFamily="18" charset="0"/>
            </a:endParaRPr>
          </a:p>
          <a:p>
            <a:pPr algn="l"/>
            <a:endParaRPr lang="en-US" sz="1600" dirty="0"/>
          </a:p>
          <a:p>
            <a:pPr algn="l"/>
            <a:endParaRPr lang="en-IN" sz="2000" dirty="0"/>
          </a:p>
        </p:txBody>
      </p:sp>
    </p:spTree>
    <p:extLst>
      <p:ext uri="{BB962C8B-B14F-4D97-AF65-F5344CB8AC3E}">
        <p14:creationId xmlns:p14="http://schemas.microsoft.com/office/powerpoint/2010/main" val="353802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2661-8776-E21B-6516-42C581AAD98F}"/>
              </a:ext>
            </a:extLst>
          </p:cNvPr>
          <p:cNvSpPr>
            <a:spLocks noGrp="1"/>
          </p:cNvSpPr>
          <p:nvPr>
            <p:ph type="title"/>
          </p:nvPr>
        </p:nvSpPr>
        <p:spPr>
          <a:xfrm>
            <a:off x="180754" y="0"/>
            <a:ext cx="10515600" cy="828675"/>
          </a:xfrm>
        </p:spPr>
        <p:txBody>
          <a:bodyPr>
            <a:normAutofit/>
          </a:bodyPr>
          <a:lstStyle/>
          <a:p>
            <a:r>
              <a:rPr lang="en-US" sz="4000" dirty="0">
                <a:latin typeface="Calisto MT" panose="02040603050505030304" pitchFamily="18" charset="0"/>
                <a:cs typeface="Times New Roman" panose="02020603050405020304" pitchFamily="18" charset="0"/>
              </a:rPr>
              <a:t>Literature survey</a:t>
            </a:r>
            <a:endParaRPr lang="en-IN" sz="4000" dirty="0">
              <a:latin typeface="Calisto MT" panose="0204060305050503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9B60FF79-A28A-F137-920B-6C8193B3F264}"/>
              </a:ext>
            </a:extLst>
          </p:cNvPr>
          <p:cNvGraphicFramePr>
            <a:graphicFrameLocks noGrp="1"/>
          </p:cNvGraphicFramePr>
          <p:nvPr>
            <p:ph idx="1"/>
            <p:extLst>
              <p:ext uri="{D42A27DB-BD31-4B8C-83A1-F6EECF244321}">
                <p14:modId xmlns:p14="http://schemas.microsoft.com/office/powerpoint/2010/main" val="1107348992"/>
              </p:ext>
            </p:extLst>
          </p:nvPr>
        </p:nvGraphicFramePr>
        <p:xfrm>
          <a:off x="180754" y="776538"/>
          <a:ext cx="11950377" cy="3843234"/>
        </p:xfrm>
        <a:graphic>
          <a:graphicData uri="http://schemas.openxmlformats.org/drawingml/2006/table">
            <a:tbl>
              <a:tblPr firstRow="1" bandRow="1">
                <a:tableStyleId>{5C22544A-7EE6-4342-B048-85BDC9FD1C3A}</a:tableStyleId>
              </a:tblPr>
              <a:tblGrid>
                <a:gridCol w="872542">
                  <a:extLst>
                    <a:ext uri="{9D8B030D-6E8A-4147-A177-3AD203B41FA5}">
                      <a16:colId xmlns:a16="http://schemas.microsoft.com/office/drawing/2014/main" val="2870903421"/>
                    </a:ext>
                  </a:extLst>
                </a:gridCol>
                <a:gridCol w="2048719">
                  <a:extLst>
                    <a:ext uri="{9D8B030D-6E8A-4147-A177-3AD203B41FA5}">
                      <a16:colId xmlns:a16="http://schemas.microsoft.com/office/drawing/2014/main" val="267299331"/>
                    </a:ext>
                  </a:extLst>
                </a:gridCol>
                <a:gridCol w="3817427">
                  <a:extLst>
                    <a:ext uri="{9D8B030D-6E8A-4147-A177-3AD203B41FA5}">
                      <a16:colId xmlns:a16="http://schemas.microsoft.com/office/drawing/2014/main" val="311662468"/>
                    </a:ext>
                  </a:extLst>
                </a:gridCol>
                <a:gridCol w="2877805">
                  <a:extLst>
                    <a:ext uri="{9D8B030D-6E8A-4147-A177-3AD203B41FA5}">
                      <a16:colId xmlns:a16="http://schemas.microsoft.com/office/drawing/2014/main" val="1004718019"/>
                    </a:ext>
                  </a:extLst>
                </a:gridCol>
                <a:gridCol w="2333884">
                  <a:extLst>
                    <a:ext uri="{9D8B030D-6E8A-4147-A177-3AD203B41FA5}">
                      <a16:colId xmlns:a16="http://schemas.microsoft.com/office/drawing/2014/main" val="73445021"/>
                    </a:ext>
                  </a:extLst>
                </a:gridCol>
              </a:tblGrid>
              <a:tr h="262661">
                <a:tc>
                  <a:txBody>
                    <a:bodyPr/>
                    <a:lstStyle/>
                    <a:p>
                      <a:r>
                        <a:rPr lang="en-IN" dirty="0"/>
                        <a:t>S.NO</a:t>
                      </a:r>
                    </a:p>
                  </a:txBody>
                  <a:tcPr/>
                </a:tc>
                <a:tc>
                  <a:txBody>
                    <a:bodyPr/>
                    <a:lstStyle/>
                    <a:p>
                      <a:r>
                        <a:rPr lang="en-US" dirty="0"/>
                        <a:t>Author</a:t>
                      </a:r>
                      <a:endParaRPr lang="en-IN" dirty="0"/>
                    </a:p>
                  </a:txBody>
                  <a:tcPr/>
                </a:tc>
                <a:tc>
                  <a:txBody>
                    <a:bodyPr/>
                    <a:lstStyle/>
                    <a:p>
                      <a:r>
                        <a:rPr lang="en-US" dirty="0"/>
                        <a:t>Objective</a:t>
                      </a:r>
                      <a:r>
                        <a:rPr lang="en-US"/>
                        <a:t>/Methodology</a:t>
                      </a:r>
                      <a:endParaRPr lang="en-IN" dirty="0"/>
                    </a:p>
                  </a:txBody>
                  <a:tcPr/>
                </a:tc>
                <a:tc>
                  <a:txBody>
                    <a:bodyPr/>
                    <a:lstStyle/>
                    <a:p>
                      <a:r>
                        <a:rPr lang="en-US" dirty="0"/>
                        <a:t>Future perspective </a:t>
                      </a:r>
                      <a:endParaRPr lang="en-IN" dirty="0"/>
                    </a:p>
                  </a:txBody>
                  <a:tcPr/>
                </a:tc>
                <a:tc>
                  <a:txBody>
                    <a:bodyPr/>
                    <a:lstStyle/>
                    <a:p>
                      <a:r>
                        <a:rPr lang="en-US" dirty="0"/>
                        <a:t>Goals</a:t>
                      </a:r>
                      <a:endParaRPr lang="en-IN" dirty="0"/>
                    </a:p>
                  </a:txBody>
                  <a:tcPr/>
                </a:tc>
                <a:extLst>
                  <a:ext uri="{0D108BD9-81ED-4DB2-BD59-A6C34878D82A}">
                    <a16:rowId xmlns:a16="http://schemas.microsoft.com/office/drawing/2014/main" val="3292267078"/>
                  </a:ext>
                </a:extLst>
              </a:tr>
              <a:tr h="1191474">
                <a:tc>
                  <a:txBody>
                    <a:bodyPr/>
                    <a:lstStyle/>
                    <a:p>
                      <a:r>
                        <a:rPr lang="en-IN" dirty="0"/>
                        <a:t>1.</a:t>
                      </a:r>
                    </a:p>
                  </a:txBody>
                  <a:tcPr/>
                </a:tc>
                <a:tc>
                  <a:txBody>
                    <a:bodyPr/>
                    <a:lstStyle/>
                    <a:p>
                      <a:r>
                        <a:rPr lang="en-IN" sz="1800" b="1" i="0" kern="1200" dirty="0" err="1">
                          <a:solidFill>
                            <a:schemeClr val="dk1"/>
                          </a:solidFill>
                          <a:effectLst/>
                          <a:latin typeface="+mn-lt"/>
                          <a:ea typeface="+mn-ea"/>
                          <a:cs typeface="+mn-cs"/>
                        </a:rPr>
                        <a:t>Dr.</a:t>
                      </a:r>
                      <a:r>
                        <a:rPr lang="en-IN" sz="1800" b="1" i="0" kern="1200" dirty="0">
                          <a:solidFill>
                            <a:schemeClr val="dk1"/>
                          </a:solidFill>
                          <a:effectLst/>
                          <a:latin typeface="+mn-lt"/>
                          <a:ea typeface="+mn-ea"/>
                          <a:cs typeface="+mn-cs"/>
                        </a:rPr>
                        <a:t> Emily Davis</a:t>
                      </a:r>
                      <a:endParaRPr lang="en-IN" dirty="0"/>
                    </a:p>
                  </a:txBody>
                  <a:tcPr/>
                </a:tc>
                <a:tc>
                  <a:txBody>
                    <a:bodyPr/>
                    <a:lstStyle/>
                    <a:p>
                      <a:r>
                        <a:rPr lang="en-US" sz="1800" b="0" i="0" kern="1200" dirty="0">
                          <a:solidFill>
                            <a:schemeClr val="dk1"/>
                          </a:solidFill>
                          <a:effectLst/>
                          <a:latin typeface="+mn-lt"/>
                          <a:ea typeface="+mn-ea"/>
                          <a:cs typeface="+mn-cs"/>
                        </a:rPr>
                        <a:t>Expert in machine learning for thyroid diseases.</a:t>
                      </a:r>
                      <a:endParaRPr lang="en-IN" dirty="0"/>
                    </a:p>
                  </a:txBody>
                  <a:tcPr/>
                </a:tc>
                <a:tc>
                  <a:txBody>
                    <a:bodyPr/>
                    <a:lstStyle/>
                    <a:p>
                      <a:r>
                        <a:rPr lang="en-US" sz="1800" b="0" i="0" kern="1200" dirty="0">
                          <a:solidFill>
                            <a:schemeClr val="dk1"/>
                          </a:solidFill>
                          <a:effectLst/>
                          <a:latin typeface="+mn-lt"/>
                          <a:ea typeface="+mn-ea"/>
                          <a:cs typeface="+mn-cs"/>
                        </a:rPr>
                        <a:t>Envisions federated learning and real-time wearable data integration</a:t>
                      </a:r>
                      <a:endParaRPr lang="en-IN" dirty="0"/>
                    </a:p>
                  </a:txBody>
                  <a:tcPr/>
                </a:tc>
                <a:tc>
                  <a:txBody>
                    <a:bodyPr/>
                    <a:lstStyle/>
                    <a:p>
                      <a:r>
                        <a:rPr lang="en-US" sz="1800" b="0" i="0" kern="1200" dirty="0">
                          <a:solidFill>
                            <a:schemeClr val="dk1"/>
                          </a:solidFill>
                          <a:effectLst/>
                          <a:latin typeface="+mn-lt"/>
                          <a:ea typeface="+mn-ea"/>
                          <a:cs typeface="+mn-cs"/>
                        </a:rPr>
                        <a:t>Develop a user-friendly, web-based interface for clinicians and patients.</a:t>
                      </a:r>
                      <a:endParaRPr lang="en-IN" dirty="0"/>
                    </a:p>
                  </a:txBody>
                  <a:tcPr/>
                </a:tc>
                <a:extLst>
                  <a:ext uri="{0D108BD9-81ED-4DB2-BD59-A6C34878D82A}">
                    <a16:rowId xmlns:a16="http://schemas.microsoft.com/office/drawing/2014/main" val="3004114282"/>
                  </a:ext>
                </a:extLst>
              </a:tr>
              <a:tr h="1728000">
                <a:tc>
                  <a:txBody>
                    <a:bodyPr/>
                    <a:lstStyle/>
                    <a:p>
                      <a:r>
                        <a:rPr lang="en-IN" dirty="0"/>
                        <a:t>2.</a:t>
                      </a:r>
                    </a:p>
                  </a:txBody>
                  <a:tcPr/>
                </a:tc>
                <a:tc>
                  <a:txBody>
                    <a:bodyPr/>
                    <a:lstStyle/>
                    <a:p>
                      <a:r>
                        <a:rPr lang="en-IN" sz="1800" b="1" i="0" kern="1200" dirty="0" err="1">
                          <a:solidFill>
                            <a:schemeClr val="dk1"/>
                          </a:solidFill>
                          <a:effectLst/>
                          <a:latin typeface="+mn-lt"/>
                          <a:ea typeface="+mn-ea"/>
                          <a:cs typeface="+mn-cs"/>
                        </a:rPr>
                        <a:t>Dr.</a:t>
                      </a:r>
                      <a:r>
                        <a:rPr lang="en-IN" sz="1800" b="1" i="0" kern="1200" dirty="0">
                          <a:solidFill>
                            <a:schemeClr val="dk1"/>
                          </a:solidFill>
                          <a:effectLst/>
                          <a:latin typeface="+mn-lt"/>
                          <a:ea typeface="+mn-ea"/>
                          <a:cs typeface="+mn-cs"/>
                        </a:rPr>
                        <a:t> Alex Wang</a:t>
                      </a:r>
                      <a:endParaRPr lang="en-IN" dirty="0"/>
                    </a:p>
                  </a:txBody>
                  <a:tcPr/>
                </a:tc>
                <a:tc>
                  <a:txBody>
                    <a:bodyPr/>
                    <a:lstStyle/>
                    <a:p>
                      <a:r>
                        <a:rPr lang="en-US" sz="1800" b="0" i="0" kern="1200" dirty="0">
                          <a:solidFill>
                            <a:schemeClr val="dk1"/>
                          </a:solidFill>
                          <a:effectLst/>
                          <a:latin typeface="+mn-lt"/>
                          <a:ea typeface="+mn-ea"/>
                          <a:cs typeface="+mn-cs"/>
                        </a:rPr>
                        <a:t>Researcher in multimodal data and deep learning for medical diagnostics.</a:t>
                      </a:r>
                      <a:endParaRPr lang="en-IN" dirty="0"/>
                    </a:p>
                  </a:txBody>
                  <a:tcPr/>
                </a:tc>
                <a:tc>
                  <a:txBody>
                    <a:bodyPr/>
                    <a:lstStyle/>
                    <a:p>
                      <a:r>
                        <a:rPr lang="en-US" sz="1800" b="0" i="0" kern="1200" dirty="0">
                          <a:solidFill>
                            <a:schemeClr val="dk1"/>
                          </a:solidFill>
                          <a:effectLst/>
                          <a:latin typeface="+mn-lt"/>
                          <a:ea typeface="+mn-ea"/>
                          <a:cs typeface="+mn-cs"/>
                        </a:rPr>
                        <a:t>Envisions a hybrid model integrating deep and transfer learning for enhanced thyroid disease prediction.</a:t>
                      </a:r>
                      <a:endParaRPr lang="en-IN" dirty="0"/>
                    </a:p>
                  </a:txBody>
                  <a:tcPr/>
                </a:tc>
                <a:tc>
                  <a:txBody>
                    <a:bodyPr/>
                    <a:lstStyle/>
                    <a:p>
                      <a:r>
                        <a:rPr lang="en-US" sz="1800" b="0" i="0" kern="1200" dirty="0">
                          <a:solidFill>
                            <a:schemeClr val="dk1"/>
                          </a:solidFill>
                          <a:effectLst/>
                          <a:latin typeface="+mn-lt"/>
                          <a:ea typeface="+mn-ea"/>
                          <a:cs typeface="+mn-cs"/>
                        </a:rPr>
                        <a:t>Develop an efficient framework for integrating diverse healthcare data sources and optimize computational resources for real-time processing</a:t>
                      </a:r>
                      <a:endParaRPr lang="en-IN" dirty="0"/>
                    </a:p>
                  </a:txBody>
                  <a:tcPr/>
                </a:tc>
                <a:extLst>
                  <a:ext uri="{0D108BD9-81ED-4DB2-BD59-A6C34878D82A}">
                    <a16:rowId xmlns:a16="http://schemas.microsoft.com/office/drawing/2014/main" val="62222522"/>
                  </a:ext>
                </a:extLst>
              </a:tr>
            </a:tbl>
          </a:graphicData>
        </a:graphic>
      </p:graphicFrame>
    </p:spTree>
    <p:extLst>
      <p:ext uri="{BB962C8B-B14F-4D97-AF65-F5344CB8AC3E}">
        <p14:creationId xmlns:p14="http://schemas.microsoft.com/office/powerpoint/2010/main" val="91718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AC05-F497-54EB-66C3-E2729F201458}"/>
              </a:ext>
            </a:extLst>
          </p:cNvPr>
          <p:cNvSpPr>
            <a:spLocks noGrp="1"/>
          </p:cNvSpPr>
          <p:nvPr>
            <p:ph type="title"/>
          </p:nvPr>
        </p:nvSpPr>
        <p:spPr>
          <a:xfrm>
            <a:off x="955158" y="481747"/>
            <a:ext cx="10515600" cy="1325563"/>
          </a:xfrm>
        </p:spPr>
        <p:txBody>
          <a:bodyPr/>
          <a:lstStyle/>
          <a:p>
            <a:r>
              <a:rPr lang="en-US" dirty="0">
                <a:latin typeface="Calisto MT" panose="02040603050505030304" pitchFamily="18" charset="0"/>
                <a:cs typeface="Times New Roman" panose="02020603050405020304" pitchFamily="18" charset="0"/>
              </a:rPr>
              <a:t>Problem statement</a:t>
            </a:r>
            <a:endParaRPr lang="en-IN" dirty="0">
              <a:latin typeface="Calisto MT" panose="0204060305050503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C19EE-191C-089B-5C70-A821B168A3A8}"/>
              </a:ext>
            </a:extLst>
          </p:cNvPr>
          <p:cNvSpPr>
            <a:spLocks noGrp="1"/>
          </p:cNvSpPr>
          <p:nvPr>
            <p:ph idx="1"/>
          </p:nvPr>
        </p:nvSpPr>
        <p:spPr>
          <a:xfrm>
            <a:off x="838200" y="2141537"/>
            <a:ext cx="10515600" cy="4351338"/>
          </a:xfrm>
        </p:spPr>
        <p:txBody>
          <a:bodyPr>
            <a:normAutofit/>
          </a:bodyPr>
          <a:lstStyle/>
          <a:p>
            <a:pPr marL="0" indent="0">
              <a:lnSpc>
                <a:spcPct val="100000"/>
              </a:lnSpc>
              <a:buNone/>
            </a:pPr>
            <a:r>
              <a:rPr lang="en-US" sz="1600" b="0" i="0" dirty="0">
                <a:effectLst/>
                <a:latin typeface="Times New Roman" panose="02020603050405020304" pitchFamily="18" charset="0"/>
                <a:cs typeface="Times New Roman" panose="02020603050405020304" pitchFamily="18" charset="0"/>
              </a:rPr>
              <a:t>Detection and early diagnosis of thyroid diseases, such as hypothyroidism and hyperthyroidism, are crucial for effective treatment. Current diagnostic methods often lack accuracy and timeliness, relying on subjective clinical judgments. This project aims to develop an Interactive Thyroid Disease Prediction System using advanced machine learning, integrating diverse patient data and medical imaging. The system will provide accurate predictions and an intuitive interface for clinicians and patients, enhancing diagnosis, treatment, and proactive healthcare management. Key challenges include improving prediction accuracy, ensuring interpretability, handling diverse data types, maintaining privacy, and designing a user-friendly interface. Solving these challenges will lead to a reliable system for better thyroid healthcare.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7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3061-B20C-534A-905C-85A8C6C1EE49}"/>
              </a:ext>
            </a:extLst>
          </p:cNvPr>
          <p:cNvSpPr>
            <a:spLocks noGrp="1"/>
          </p:cNvSpPr>
          <p:nvPr>
            <p:ph type="title"/>
          </p:nvPr>
        </p:nvSpPr>
        <p:spPr/>
        <p:txBody>
          <a:bodyPr/>
          <a:lstStyle/>
          <a:p>
            <a:r>
              <a:rPr lang="en-IN" dirty="0">
                <a:latin typeface="Calisto MT" panose="02040603050505030304" pitchFamily="18" charset="0"/>
              </a:rPr>
              <a:t>Project Objectives</a:t>
            </a:r>
          </a:p>
        </p:txBody>
      </p:sp>
      <p:sp>
        <p:nvSpPr>
          <p:cNvPr id="3" name="Content Placeholder 2">
            <a:extLst>
              <a:ext uri="{FF2B5EF4-FFF2-40B4-BE49-F238E27FC236}">
                <a16:creationId xmlns:a16="http://schemas.microsoft.com/office/drawing/2014/main" id="{2A8170FE-EA78-7DB2-4B4A-4E26198F39EE}"/>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Develop a machine learning model for predicting thyroid disease in patients.</a:t>
            </a:r>
          </a:p>
          <a:p>
            <a:r>
              <a:rPr lang="en-US" sz="1600" dirty="0">
                <a:latin typeface="Times New Roman" panose="02020603050405020304" pitchFamily="18" charset="0"/>
                <a:cs typeface="Times New Roman" panose="02020603050405020304" pitchFamily="18" charset="0"/>
              </a:rPr>
              <a:t> Use feature selection techniques and classification algorithms to analyze a dataset from the UCI machine learning repository.</a:t>
            </a:r>
          </a:p>
          <a:p>
            <a:r>
              <a:rPr lang="en-US" sz="1600" dirty="0">
                <a:latin typeface="Times New Roman" panose="02020603050405020304" pitchFamily="18" charset="0"/>
                <a:cs typeface="Times New Roman" panose="02020603050405020304" pitchFamily="18" charset="0"/>
              </a:rPr>
              <a:t>Provide medical professionals with a tool for diagnosing thyroid disease in its early stages, leading to better patient outcomes.</a:t>
            </a:r>
          </a:p>
          <a:p>
            <a:r>
              <a:rPr lang="en-US" sz="1600" dirty="0">
                <a:latin typeface="Times New Roman" panose="02020603050405020304" pitchFamily="18" charset="0"/>
                <a:cs typeface="Times New Roman" panose="02020603050405020304" pitchFamily="18" charset="0"/>
              </a:rPr>
              <a:t>Explore the use of machine learning in medical diagnosis.</a:t>
            </a:r>
          </a:p>
          <a:p>
            <a:r>
              <a:rPr lang="en-US" sz="1600" dirty="0">
                <a:latin typeface="Times New Roman" panose="02020603050405020304" pitchFamily="18" charset="0"/>
                <a:cs typeface="Times New Roman" panose="02020603050405020304" pitchFamily="18" charset="0"/>
              </a:rPr>
              <a:t>Contribute to the research of idiosyncratic techniques of machine learning that can be mobilized in the diagnosis of thyroid diseases.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00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E62E-3E98-5E56-A24B-63A7427E1B17}"/>
              </a:ext>
            </a:extLst>
          </p:cNvPr>
          <p:cNvSpPr>
            <a:spLocks noGrp="1"/>
          </p:cNvSpPr>
          <p:nvPr>
            <p:ph type="title"/>
          </p:nvPr>
        </p:nvSpPr>
        <p:spPr/>
        <p:txBody>
          <a:bodyPr/>
          <a:lstStyle/>
          <a:p>
            <a:r>
              <a:rPr lang="en-IN" dirty="0">
                <a:latin typeface="Calisto MT" panose="02040603050505030304" pitchFamily="18" charset="0"/>
              </a:rPr>
              <a:t>Methodology of Objectives</a:t>
            </a:r>
          </a:p>
        </p:txBody>
      </p:sp>
      <p:sp>
        <p:nvSpPr>
          <p:cNvPr id="3" name="Content Placeholder 2">
            <a:extLst>
              <a:ext uri="{FF2B5EF4-FFF2-40B4-BE49-F238E27FC236}">
                <a16:creationId xmlns:a16="http://schemas.microsoft.com/office/drawing/2014/main" id="{FFC43D7C-43DF-4B41-208F-1E4C60543400}"/>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Collect hypothyroid data from a registered diagnostic center.</a:t>
            </a:r>
          </a:p>
          <a:p>
            <a:r>
              <a:rPr lang="en-US" sz="1600" dirty="0">
                <a:latin typeface="Times New Roman" panose="02020603050405020304" pitchFamily="18" charset="0"/>
                <a:cs typeface="Times New Roman" panose="02020603050405020304" pitchFamily="18" charset="0"/>
              </a:rPr>
              <a:t> Clean the data to remove any noisy or irrelevant information.</a:t>
            </a:r>
          </a:p>
          <a:p>
            <a:r>
              <a:rPr lang="en-US" sz="1600" dirty="0">
                <a:latin typeface="Times New Roman" panose="02020603050405020304" pitchFamily="18" charset="0"/>
                <a:cs typeface="Times New Roman" panose="02020603050405020304" pitchFamily="18" charset="0"/>
              </a:rPr>
              <a:t>Apply feature selection techniques such as RFE, UFS, and PCA to identify important attributes in the dataset</a:t>
            </a:r>
          </a:p>
          <a:p>
            <a:r>
              <a:rPr lang="en-US" sz="1600" dirty="0">
                <a:latin typeface="Times New Roman" panose="02020603050405020304" pitchFamily="18" charset="0"/>
                <a:cs typeface="Times New Roman" panose="02020603050405020304" pitchFamily="18" charset="0"/>
              </a:rPr>
              <a:t>Use classification algorithms such as Support Vector Machine (SVM), Decision Tree (DT), Random Forest (RF), Logistic Regression (LR), and Naive Bayes (NB) to measure the performance of the model.</a:t>
            </a:r>
          </a:p>
          <a:p>
            <a:r>
              <a:rPr lang="en-US" sz="1600" dirty="0">
                <a:latin typeface="Times New Roman" panose="02020603050405020304" pitchFamily="18" charset="0"/>
                <a:cs typeface="Times New Roman" panose="02020603050405020304" pitchFamily="18" charset="0"/>
              </a:rPr>
              <a:t>Analyze the results and develop a machine learning model that can accurately predict the onset of thyroid disease in patients.</a:t>
            </a:r>
          </a:p>
          <a:p>
            <a:r>
              <a:rPr lang="en-US" sz="1600" dirty="0">
                <a:latin typeface="Times New Roman" panose="02020603050405020304" pitchFamily="18" charset="0"/>
                <a:cs typeface="Times New Roman" panose="02020603050405020304" pitchFamily="18" charset="0"/>
              </a:rPr>
              <a:t>Evaluate the model's performance and compare it to other existing methods.</a:t>
            </a:r>
          </a:p>
          <a:p>
            <a:r>
              <a:rPr lang="en-US" sz="1600" dirty="0">
                <a:latin typeface="Times New Roman" panose="02020603050405020304" pitchFamily="18" charset="0"/>
                <a:cs typeface="Times New Roman" panose="02020603050405020304" pitchFamily="18" charset="0"/>
              </a:rPr>
              <a:t>Contribute to the research of machine learning techniques for medical diagnosis and explore the potential of these techniques in diagnosing thyroid diseases.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2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612A-88EA-D65D-817D-641368186E45}"/>
              </a:ext>
            </a:extLst>
          </p:cNvPr>
          <p:cNvSpPr>
            <a:spLocks noGrp="1"/>
          </p:cNvSpPr>
          <p:nvPr>
            <p:ph type="title"/>
          </p:nvPr>
        </p:nvSpPr>
        <p:spPr/>
        <p:txBody>
          <a:bodyPr>
            <a:normAutofit/>
          </a:bodyPr>
          <a:lstStyle/>
          <a:p>
            <a:r>
              <a:rPr lang="en-IN" sz="4000" dirty="0">
                <a:latin typeface="Calisto MT" panose="02040603050505030304" pitchFamily="18" charset="0"/>
              </a:rPr>
              <a:t>Existing Approach</a:t>
            </a:r>
          </a:p>
        </p:txBody>
      </p:sp>
      <p:sp>
        <p:nvSpPr>
          <p:cNvPr id="4" name="Content Placeholder 3">
            <a:extLst>
              <a:ext uri="{FF2B5EF4-FFF2-40B4-BE49-F238E27FC236}">
                <a16:creationId xmlns:a16="http://schemas.microsoft.com/office/drawing/2014/main" id="{93617A16-AA47-DB54-FA26-707D1E8011D8}"/>
              </a:ext>
            </a:extLst>
          </p:cNvPr>
          <p:cNvSpPr>
            <a:spLocks noGrp="1"/>
          </p:cNvSpPr>
          <p:nvPr>
            <p:ph idx="1"/>
          </p:nvPr>
        </p:nvSpPr>
        <p:spPr>
          <a:xfrm flipV="1">
            <a:off x="12969240" y="10111008"/>
            <a:ext cx="1935834" cy="99791"/>
          </a:xfrm>
        </p:spPr>
        <p:txBody>
          <a:bodyPr>
            <a:normAutofit fontScale="25000" lnSpcReduction="20000"/>
          </a:bodyPr>
          <a:lstStyle/>
          <a:p>
            <a:pPr marL="0" indent="0">
              <a:buNone/>
            </a:pPr>
            <a:endParaRPr lang="en-IN" dirty="0"/>
          </a:p>
        </p:txBody>
      </p:sp>
      <p:sp>
        <p:nvSpPr>
          <p:cNvPr id="6" name="TextBox 5">
            <a:extLst>
              <a:ext uri="{FF2B5EF4-FFF2-40B4-BE49-F238E27FC236}">
                <a16:creationId xmlns:a16="http://schemas.microsoft.com/office/drawing/2014/main" id="{E069616D-B1EC-85AD-6A5D-8BF433AFD8FC}"/>
              </a:ext>
            </a:extLst>
          </p:cNvPr>
          <p:cNvSpPr txBox="1"/>
          <p:nvPr/>
        </p:nvSpPr>
        <p:spPr>
          <a:xfrm>
            <a:off x="876831" y="1816209"/>
            <a:ext cx="11612880" cy="4632037"/>
          </a:xfrm>
          <a:prstGeom prst="rect">
            <a:avLst/>
          </a:prstGeom>
          <a:noFill/>
        </p:spPr>
        <p:txBody>
          <a:bodyPr wrap="square" rtlCol="0">
            <a:spAutoFit/>
          </a:bodyPr>
          <a:lstStyle/>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Artificial Neural Networks (ANN):</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Inspired by the brain's structure.</a:t>
            </a: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Layers of interconnected nodes.</a:t>
            </a: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Used for various tasks like classification and pattern recognition. </a:t>
            </a:r>
            <a:r>
              <a:rPr lang="en-US" sz="1600" dirty="0">
                <a:latin typeface="Times New Roman" panose="02020603050405020304" pitchFamily="18" charset="0"/>
                <a:cs typeface="Times New Roman" panose="02020603050405020304" pitchFamily="18" charset="0"/>
              </a:rPr>
              <a:t>T</a:t>
            </a:r>
            <a:r>
              <a:rPr lang="en-US" sz="1600" b="0" i="0" dirty="0">
                <a:effectLst/>
                <a:latin typeface="Times New Roman" panose="02020603050405020304" pitchFamily="18" charset="0"/>
                <a:cs typeface="Times New Roman" panose="02020603050405020304" pitchFamily="18" charset="0"/>
              </a:rPr>
              <a:t>he accuracy is 97.56.</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Support Vector Machines (SVM):</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Finds optimal hyperplane for classification.</a:t>
            </a: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Works for both linear and non-linear data.</a:t>
            </a: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Commonly used in classification tasks. Here SVM has given accurate results (99.63).</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k-Nearest Neighbors (K-NN):</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Predicts based on nearest neighbors.</a:t>
            </a: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Simple and versatile.</a:t>
            </a: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Suitable for both classification and regression. </a:t>
            </a:r>
            <a:r>
              <a:rPr lang="en-US" sz="1600" dirty="0">
                <a:latin typeface="Times New Roman" panose="02020603050405020304" pitchFamily="18" charset="0"/>
                <a:cs typeface="Times New Roman" panose="02020603050405020304" pitchFamily="18" charset="0"/>
              </a:rPr>
              <a:t>The results accuracy is 98.62.</a:t>
            </a:r>
            <a:endParaRPr lang="en-US"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Decision Trees:</a:t>
            </a:r>
            <a:endParaRPr lang="en-US" sz="16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Makes decisions using a tree structure.</a:t>
            </a: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Easy to understand and interpret.</a:t>
            </a:r>
          </a:p>
          <a:p>
            <a:pPr marL="742950" lvl="1" indent="-285750" algn="l">
              <a:buFont typeface="+mj-lt"/>
              <a:buAutoNum type="arabicPeriod"/>
            </a:pPr>
            <a:r>
              <a:rPr lang="en-US" sz="1600" b="0" i="0" dirty="0">
                <a:effectLst/>
                <a:latin typeface="Times New Roman" panose="02020603050405020304" pitchFamily="18" charset="0"/>
                <a:cs typeface="Times New Roman" panose="02020603050405020304" pitchFamily="18" charset="0"/>
              </a:rPr>
              <a:t>Works for both classification and regression tasks. This has shown bad accuracy (75.76)</a:t>
            </a:r>
            <a:r>
              <a:rPr lang="en-US" sz="2300" b="0" i="0" dirty="0">
                <a:effectLst/>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endParaRPr lang="en-US" sz="1600" b="0" i="0" dirty="0">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2727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D0AB083862394894E47A60773BC34C" ma:contentTypeVersion="0" ma:contentTypeDescription="Create a new document." ma:contentTypeScope="" ma:versionID="95f25389af4c4c265423fd367846bfe5">
  <xsd:schema xmlns:xsd="http://www.w3.org/2001/XMLSchema" xmlns:xs="http://www.w3.org/2001/XMLSchema" xmlns:p="http://schemas.microsoft.com/office/2006/metadata/properties" targetNamespace="http://schemas.microsoft.com/office/2006/metadata/properties" ma:root="true" ma:fieldsID="885d9cb69275e297694e25d4bfc066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5799C5-9F4A-41C7-AE22-80949E3E99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A25FE4E-B9F7-47E2-B924-F8CE6813E264}">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elements/1.1/"/>
    <ds:schemaRef ds:uri="http://purl.org/dc/terms/"/>
  </ds:schemaRefs>
</ds:datastoreItem>
</file>

<file path=customXml/itemProps3.xml><?xml version="1.0" encoding="utf-8"?>
<ds:datastoreItem xmlns:ds="http://schemas.openxmlformats.org/officeDocument/2006/customXml" ds:itemID="{0A18438E-5074-4A8E-A71D-E7EA2E31E1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505</TotalTime>
  <Words>1217</Words>
  <Application>Microsoft Office PowerPoint</Application>
  <PresentationFormat>Widescreen</PresentationFormat>
  <Paragraphs>100</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Calibri Light</vt:lpstr>
      <vt:lpstr>Calisto MT</vt:lpstr>
      <vt:lpstr>Lucida Handwriting</vt:lpstr>
      <vt:lpstr>Söhne</vt:lpstr>
      <vt:lpstr>Times New Roman</vt:lpstr>
      <vt:lpstr>Wingdings</vt:lpstr>
      <vt:lpstr>Retrospect</vt:lpstr>
      <vt:lpstr>PowerPoint Presentation</vt:lpstr>
      <vt:lpstr>Contents</vt:lpstr>
      <vt:lpstr>Plan of Action</vt:lpstr>
      <vt:lpstr>Abstract</vt:lpstr>
      <vt:lpstr>Literature survey</vt:lpstr>
      <vt:lpstr>Problem statement</vt:lpstr>
      <vt:lpstr>Project Objectives</vt:lpstr>
      <vt:lpstr>Methodology of Objectives</vt:lpstr>
      <vt:lpstr>Existing Approach</vt:lpstr>
      <vt:lpstr>Proposed Methodology</vt:lpstr>
      <vt:lpstr>Conclusion &amp;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20241A04B3</dc:creator>
  <cp:lastModifiedBy>Akshitha Thirupathi</cp:lastModifiedBy>
  <cp:revision>7</cp:revision>
  <dcterms:created xsi:type="dcterms:W3CDTF">2023-09-03T09:21:15Z</dcterms:created>
  <dcterms:modified xsi:type="dcterms:W3CDTF">2023-10-09T08:13:13Z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0x0101002DD0AB083862394894E47A60773BC34C</vt:lpwstr>
  </property>
</Properties>
</file>