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i="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1"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US" sz="2400" dirty="0"/>
              <a:t>: AKSHITHA. A</a:t>
            </a:r>
          </a:p>
          <a:p>
            <a:r>
              <a:rPr lang="en-US" sz="2400" b="1" dirty="0"/>
              <a:t>REGISTER NO</a:t>
            </a:r>
            <a:r>
              <a:rPr lang="en-US" sz="2400" dirty="0"/>
              <a:t>: 312215945, asunm1621312215945</a:t>
            </a:r>
          </a:p>
          <a:p>
            <a:r>
              <a:rPr lang="en-US" sz="2400" b="1" dirty="0"/>
              <a:t>DEPARTMENT</a:t>
            </a:r>
            <a:r>
              <a:rPr lang="en-US" sz="2400" dirty="0"/>
              <a:t>: B. Com General </a:t>
            </a:r>
          </a:p>
          <a:p>
            <a:r>
              <a:rPr lang="en-US" sz="2400" b="1" dirty="0"/>
              <a:t>COLLEGE</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3810000" y="224151"/>
            <a:ext cx="3303904" cy="758190"/>
          </a:xfrm>
          <a:prstGeom prst="rect">
            <a:avLst/>
          </a:prstGeom>
        </p:spPr>
        <p:txBody>
          <a:bodyPr vert="horz" wrap="square" lIns="0" tIns="13335" rIns="0" bIns="0" rtlCol="0">
            <a:spAutoFit/>
          </a:bodyPr>
          <a:lstStyle/>
          <a:p>
            <a:pPr marL="12700" algn="ctr">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2289340F-CB8E-EE2F-A8DD-D2D7F42902C5}"/>
              </a:ext>
            </a:extLst>
          </p:cNvPr>
          <p:cNvSpPr txBox="1"/>
          <p:nvPr/>
        </p:nvSpPr>
        <p:spPr>
          <a:xfrm>
            <a:off x="838200" y="1351508"/>
            <a:ext cx="8382000"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i="1" dirty="0"/>
              <a:t>Given data collection</a:t>
            </a:r>
          </a:p>
          <a:p>
            <a:pPr marL="285750" indent="-285750">
              <a:buFont typeface="Wingdings" panose="05000000000000000000" pitchFamily="2" charset="2"/>
              <a:buChar char="Ø"/>
            </a:pPr>
            <a:r>
              <a:rPr lang="en-US" sz="2400" i="1" dirty="0"/>
              <a:t>Features collection</a:t>
            </a:r>
          </a:p>
          <a:p>
            <a:pPr marL="285750" indent="-285750">
              <a:buFont typeface="Wingdings" panose="05000000000000000000" pitchFamily="2" charset="2"/>
              <a:buChar char="Ø"/>
            </a:pPr>
            <a:r>
              <a:rPr lang="en-US" sz="2400" i="1" dirty="0"/>
              <a:t>Data cleaning</a:t>
            </a:r>
          </a:p>
          <a:p>
            <a:pPr marL="285750" indent="-285750">
              <a:buFont typeface="Wingdings" panose="05000000000000000000" pitchFamily="2" charset="2"/>
              <a:buChar char="Ø"/>
            </a:pPr>
            <a:r>
              <a:rPr lang="en-US" sz="2400" i="1" dirty="0"/>
              <a:t>Technique</a:t>
            </a:r>
          </a:p>
          <a:p>
            <a:pPr marL="285750" indent="-285750">
              <a:buFont typeface="Wingdings" panose="05000000000000000000" pitchFamily="2" charset="2"/>
              <a:buChar char="Ø"/>
            </a:pPr>
            <a:r>
              <a:rPr lang="en-US" sz="2400" i="1" dirty="0"/>
              <a:t>Performance level</a:t>
            </a:r>
          </a:p>
          <a:p>
            <a:pPr marL="285750" indent="-285750">
              <a:buFont typeface="Wingdings" panose="05000000000000000000" pitchFamily="2" charset="2"/>
              <a:buChar char="Ø"/>
            </a:pPr>
            <a:r>
              <a:rPr lang="en-US" sz="2400" i="1" dirty="0"/>
              <a:t>Pivot table</a:t>
            </a:r>
          </a:p>
          <a:p>
            <a:pPr marL="285750" indent="-285750">
              <a:buFont typeface="Wingdings" panose="05000000000000000000" pitchFamily="2" charset="2"/>
              <a:buChar char="Ø"/>
            </a:pPr>
            <a:r>
              <a:rPr lang="en-US" sz="2400" i="1" dirty="0"/>
              <a:t>Slicer</a:t>
            </a:r>
          </a:p>
          <a:p>
            <a:pPr marL="285750" indent="-285750">
              <a:buFont typeface="Wingdings" panose="05000000000000000000" pitchFamily="2" charset="2"/>
              <a:buChar char="Ø"/>
            </a:pPr>
            <a:r>
              <a:rPr lang="en-US" sz="2400" i="1" dirty="0"/>
              <a:t>Graphs</a:t>
            </a:r>
          </a:p>
          <a:p>
            <a:pPr marL="285750" indent="-285750">
              <a:buFont typeface="Wingdings" panose="05000000000000000000" pitchFamily="2" charset="2"/>
              <a:buChar char="Ø"/>
            </a:pPr>
            <a:r>
              <a:rPr lang="en-US" sz="2400" i="1" dirty="0"/>
              <a:t>Chart title</a:t>
            </a:r>
          </a:p>
          <a:p>
            <a:pPr marL="285750" indent="-285750">
              <a:buFont typeface="Wingdings" panose="05000000000000000000" pitchFamily="2" charset="2"/>
              <a:buChar char="Ø"/>
            </a:pPr>
            <a:r>
              <a:rPr lang="en-US" sz="2400" i="1" dirty="0"/>
              <a:t>Chart elements</a:t>
            </a:r>
          </a:p>
          <a:p>
            <a:pPr marL="285750" indent="-285750">
              <a:buFont typeface="Wingdings" panose="05000000000000000000" pitchFamily="2" charset="2"/>
              <a:buChar char="Ø"/>
            </a:pPr>
            <a:r>
              <a:rPr lang="en-US" sz="2400" i="1" dirty="0"/>
              <a:t>Result</a:t>
            </a:r>
            <a:endParaRPr lang="en-IN"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19600" y="304800"/>
            <a:ext cx="2437130" cy="752129"/>
          </a:xfrm>
          <a:prstGeom prst="rect">
            <a:avLst/>
          </a:prstGeom>
        </p:spPr>
        <p:txBody>
          <a:bodyPr vert="horz" wrap="square" lIns="0" tIns="13335" rIns="0" bIns="0" rtlCol="0">
            <a:spAutoFit/>
          </a:bodyPr>
          <a:lstStyle/>
          <a:p>
            <a:pPr marL="12700" algn="ctr">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pic>
        <p:nvPicPr>
          <p:cNvPr id="2" name="Picture 1">
            <a:extLst>
              <a:ext uri="{FF2B5EF4-FFF2-40B4-BE49-F238E27FC236}">
                <a16:creationId xmlns:a16="http://schemas.microsoft.com/office/drawing/2014/main" id="{FFF65F06-1374-AB33-89D1-8B2C4D69A3BB}"/>
              </a:ext>
            </a:extLst>
          </p:cNvPr>
          <p:cNvPicPr>
            <a:picLocks noChangeAspect="1"/>
          </p:cNvPicPr>
          <p:nvPr/>
        </p:nvPicPr>
        <p:blipFill>
          <a:blip r:embed="rId3"/>
          <a:stretch>
            <a:fillRect/>
          </a:stretch>
        </p:blipFill>
        <p:spPr>
          <a:xfrm>
            <a:off x="304800" y="1522618"/>
            <a:ext cx="5051165" cy="3201782"/>
          </a:xfrm>
          <a:prstGeom prst="rect">
            <a:avLst/>
          </a:prstGeom>
        </p:spPr>
      </p:pic>
      <p:pic>
        <p:nvPicPr>
          <p:cNvPr id="8" name="Picture 7">
            <a:extLst>
              <a:ext uri="{FF2B5EF4-FFF2-40B4-BE49-F238E27FC236}">
                <a16:creationId xmlns:a16="http://schemas.microsoft.com/office/drawing/2014/main" id="{DAD8F82D-BDDE-B458-CC93-1BBC218A9579}"/>
              </a:ext>
            </a:extLst>
          </p:cNvPr>
          <p:cNvPicPr>
            <a:picLocks noChangeAspect="1"/>
          </p:cNvPicPr>
          <p:nvPr/>
        </p:nvPicPr>
        <p:blipFill>
          <a:blip r:embed="rId4"/>
          <a:stretch>
            <a:fillRect/>
          </a:stretch>
        </p:blipFill>
        <p:spPr>
          <a:xfrm>
            <a:off x="5601294" y="1522618"/>
            <a:ext cx="4609506" cy="32017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381000"/>
            <a:ext cx="10681335" cy="758190"/>
          </a:xfrm>
        </p:spPr>
        <p:txBody>
          <a:bodyPr/>
          <a:lstStyle/>
          <a:p>
            <a:pPr algn="ctr"/>
            <a:r>
              <a:rPr lang="en-US" i="1" u="sng" dirty="0">
                <a:latin typeface="Times New Roman" panose="02020603050405020304" pitchFamily="18" charset="0"/>
                <a:cs typeface="Times New Roman" panose="02020603050405020304" pitchFamily="18" charset="0"/>
              </a:rPr>
              <a:t>Conclusion</a:t>
            </a:r>
            <a:endParaRPr lang="en-IN"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2BE59F-9B89-EFCA-8E1C-6BACBFE31175}"/>
              </a:ext>
            </a:extLst>
          </p:cNvPr>
          <p:cNvSpPr txBox="1"/>
          <p:nvPr/>
        </p:nvSpPr>
        <p:spPr>
          <a:xfrm>
            <a:off x="1066800" y="1905000"/>
            <a:ext cx="8534400" cy="2246769"/>
          </a:xfrm>
          <a:prstGeom prst="rect">
            <a:avLst/>
          </a:prstGeom>
          <a:noFill/>
        </p:spPr>
        <p:txBody>
          <a:bodyPr wrap="square" rtlCol="0">
            <a:spAutoFit/>
          </a:bodyPr>
          <a:lstStyle/>
          <a:p>
            <a:r>
              <a:rPr lang="en-US" sz="2000" i="1" dirty="0"/>
              <a:t>In conclusion, the use of EXCEL and POWERPOINT for employee data analysis proves to be highly effective for visualizing and presenting key insights.</a:t>
            </a:r>
          </a:p>
          <a:p>
            <a:r>
              <a:rPr lang="en-US" sz="2000" i="1" dirty="0"/>
              <a:t>Excel allows for efficient data manipulation, statistical analysis, and visualization through charts, pivot tables, formulas, making it a powerful tool for exploring employee data and identifying trends.</a:t>
            </a:r>
          </a:p>
          <a:p>
            <a:r>
              <a:rPr lang="en-US" sz="2000" i="1" dirty="0"/>
              <a:t>PowerPoint complements this by providing a platform to present the results in a clear, organized, and visually appealing manner. </a:t>
            </a:r>
            <a:endParaRPr lang="en-IN" sz="2000"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i="1" dirty="0">
                <a:solidFill>
                  <a:schemeClr val="accent1">
                    <a:lumMod val="50000"/>
                  </a:schemeClr>
                </a:solidFill>
                <a:latin typeface="Times New Roman" panose="02020603050405020304" pitchFamily="18" charset="0"/>
                <a:cs typeface="Times New Roman" panose="02020603050405020304" pitchFamily="18" charset="0"/>
              </a:rPr>
              <a:t>Employee Performance Analysis using Excel</a:t>
            </a:r>
            <a:endParaRPr lang="en-IN" sz="2800" i="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67490"/>
          </a:xfrm>
          <a:prstGeom prst="rect">
            <a:avLst/>
          </a:prstGeom>
        </p:spPr>
        <p:txBody>
          <a:bodyPr vert="horz" wrap="square" lIns="0" tIns="13335" rIns="0" bIns="0" rtlCol="0">
            <a:spAutoFit/>
          </a:bodyPr>
          <a:lstStyle/>
          <a:p>
            <a:pPr marL="12700">
              <a:lnSpc>
                <a:spcPct val="100000"/>
              </a:lnSpc>
              <a:spcBef>
                <a:spcPts val="105"/>
              </a:spcBef>
            </a:pPr>
            <a:r>
              <a:rPr sz="4250" i="1" u="sng" spc="25" dirty="0"/>
              <a:t>A</a:t>
            </a:r>
            <a:r>
              <a:rPr sz="4250" i="1" u="sng" spc="-5" dirty="0"/>
              <a:t>G</a:t>
            </a:r>
            <a:r>
              <a:rPr sz="4250" i="1" u="sng" spc="-35" dirty="0"/>
              <a:t>E</a:t>
            </a:r>
            <a:r>
              <a:rPr sz="4250" i="1" u="sng" spc="15" dirty="0"/>
              <a:t>N</a:t>
            </a:r>
            <a:r>
              <a:rPr sz="4250" i="1"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1371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881428" cy="5872120"/>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i="1" u="sng" spc="-20" dirty="0"/>
              <a:t>P</a:t>
            </a:r>
            <a:r>
              <a:rPr sz="4250" i="1" u="sng" spc="15" dirty="0"/>
              <a:t>ROB</a:t>
            </a:r>
            <a:r>
              <a:rPr sz="4250" i="1" u="sng" spc="55" dirty="0"/>
              <a:t>L</a:t>
            </a:r>
            <a:r>
              <a:rPr sz="4250" i="1" u="sng" spc="-20" dirty="0"/>
              <a:t>E</a:t>
            </a:r>
            <a:r>
              <a:rPr sz="4250" i="1" u="sng" spc="20" dirty="0"/>
              <a:t>M</a:t>
            </a:r>
            <a:r>
              <a:rPr sz="4250" i="1" u="sng" dirty="0"/>
              <a:t>	</a:t>
            </a:r>
            <a:r>
              <a:rPr sz="4250" i="1" u="sng" spc="10" dirty="0"/>
              <a:t>S</a:t>
            </a:r>
            <a:r>
              <a:rPr sz="4250" i="1" u="sng" spc="-370" dirty="0"/>
              <a:t>T</a:t>
            </a:r>
            <a:r>
              <a:rPr sz="4250" i="1" u="sng" spc="-375" dirty="0"/>
              <a:t>A</a:t>
            </a:r>
            <a:r>
              <a:rPr sz="4250" i="1" u="sng" spc="15" dirty="0"/>
              <a:t>T</a:t>
            </a:r>
            <a:r>
              <a:rPr sz="4250" i="1" u="sng" spc="-10" dirty="0"/>
              <a:t>E</a:t>
            </a:r>
            <a:r>
              <a:rPr sz="4250" i="1" u="sng" spc="-20" dirty="0"/>
              <a:t>ME</a:t>
            </a:r>
            <a:r>
              <a:rPr sz="4250" i="1" u="sng" spc="10" dirty="0"/>
              <a:t>NT</a:t>
            </a:r>
            <a:br>
              <a:rPr lang="en-US" sz="4250" spc="10" dirty="0"/>
            </a:br>
            <a:r>
              <a:rPr lang="en-IN" sz="4250" spc="10" dirty="0"/>
              <a:t>               </a:t>
            </a:r>
            <a:br>
              <a:rPr lang="en-IN" sz="4250" spc="10" dirty="0"/>
            </a:br>
            <a:br>
              <a:rPr lang="en-IN" sz="4250" spc="10" dirty="0"/>
            </a:br>
            <a:r>
              <a:rPr lang="en-US" sz="2400" b="0" dirty="0"/>
              <a:t>The main objective of Employee Performance Analysis is to create   an analysis model that makes performance management at individual employee level simpler. It is very helpful for predicting and monitoring employee performance using previous appraisal records and other employee related data such as experience, age, academic qualification, professional training, gender and marital status. </a:t>
            </a:r>
            <a:br>
              <a:rPr lang="en-IN" sz="4250" b="0" spc="10" dirty="0"/>
            </a:br>
            <a:br>
              <a:rPr lang="en-IN" sz="4250" b="0" spc="10" dirty="0"/>
            </a:b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590800" y="63051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Analyzing the performance of employee by considering various factors like performance level, gender, rating, achievements. Analysis based on these is called Employee performance analysis. </a:t>
            </a:r>
            <a:r>
              <a:rPr kumimoji="0" lang="en-US" sz="2400" b="0" i="0" u="none" strike="noStrike" kern="1200" cap="none" spc="0" normalizeH="0" baseline="0" noProof="0" dirty="0">
                <a:ln>
                  <a:noFill/>
                </a:ln>
                <a:solidFill>
                  <a:prstClr val="black"/>
                </a:solidFill>
                <a:effectLst/>
                <a:uLnTx/>
                <a:uFillTx/>
                <a:latin typeface="Calibri"/>
                <a:ea typeface="+mn-ea"/>
                <a:cs typeface="+mn-cs"/>
              </a:rPr>
              <a:t>This activity of employee evaluation has a high significance in making strategic decisions of manpower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project was really helpful in looking after the employee’s performance analysis more clearly. This helps the company as well to keep a track on performance of employees.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A6CAEEAE-C4F3-EF51-A949-C2996E2F69F9}"/>
              </a:ext>
            </a:extLst>
          </p:cNvPr>
          <p:cNvPicPr>
            <a:picLocks noChangeAspect="1"/>
          </p:cNvPicPr>
          <p:nvPr/>
        </p:nvPicPr>
        <p:blipFill>
          <a:blip r:embed="rId3"/>
          <a:stretch>
            <a:fillRect/>
          </a:stretch>
        </p:blipFill>
        <p:spPr>
          <a:xfrm>
            <a:off x="838200" y="1781598"/>
            <a:ext cx="1624012" cy="1476375"/>
          </a:xfrm>
          <a:prstGeom prst="rect">
            <a:avLst/>
          </a:prstGeom>
        </p:spPr>
      </p:pic>
      <p:sp>
        <p:nvSpPr>
          <p:cNvPr id="10" name="TextBox 9">
            <a:extLst>
              <a:ext uri="{FF2B5EF4-FFF2-40B4-BE49-F238E27FC236}">
                <a16:creationId xmlns:a16="http://schemas.microsoft.com/office/drawing/2014/main" id="{1D3299F7-2BE9-189C-C258-E96C4789C84A}"/>
              </a:ext>
            </a:extLst>
          </p:cNvPr>
          <p:cNvSpPr txBox="1"/>
          <p:nvPr/>
        </p:nvSpPr>
        <p:spPr>
          <a:xfrm>
            <a:off x="2738362" y="2058120"/>
            <a:ext cx="7531702" cy="923330"/>
          </a:xfrm>
          <a:prstGeom prst="rect">
            <a:avLst/>
          </a:prstGeom>
          <a:noFill/>
        </p:spPr>
        <p:txBody>
          <a:bodyPr wrap="square" rtlCol="0">
            <a:spAutoFit/>
          </a:bodyPr>
          <a:lstStyle/>
          <a:p>
            <a:r>
              <a:rPr lang="en-US" b="1" dirty="0"/>
              <a:t>Employees: </a:t>
            </a:r>
            <a:r>
              <a:rPr lang="en-US" dirty="0"/>
              <a:t>Performance reviews can help employees grow in their roles and careers. They can also help employees identify areas where they can improve, and can be an opportunity to reinforce expectations.</a:t>
            </a:r>
            <a:endParaRPr lang="en-IN" dirty="0"/>
          </a:p>
        </p:txBody>
      </p:sp>
      <p:sp>
        <p:nvSpPr>
          <p:cNvPr id="12" name="TextBox 11">
            <a:extLst>
              <a:ext uri="{FF2B5EF4-FFF2-40B4-BE49-F238E27FC236}">
                <a16:creationId xmlns:a16="http://schemas.microsoft.com/office/drawing/2014/main" id="{479DEE72-FC2D-3D05-00BF-383078D3C7D3}"/>
              </a:ext>
            </a:extLst>
          </p:cNvPr>
          <p:cNvSpPr txBox="1"/>
          <p:nvPr/>
        </p:nvSpPr>
        <p:spPr>
          <a:xfrm>
            <a:off x="2738362" y="3296649"/>
            <a:ext cx="7531702" cy="923330"/>
          </a:xfrm>
          <a:prstGeom prst="rect">
            <a:avLst/>
          </a:prstGeom>
          <a:noFill/>
        </p:spPr>
        <p:txBody>
          <a:bodyPr wrap="square" rtlCol="0">
            <a:spAutoFit/>
          </a:bodyPr>
          <a:lstStyle/>
          <a:p>
            <a:r>
              <a:rPr lang="en-US" b="1" dirty="0"/>
              <a:t>Managers:</a:t>
            </a:r>
            <a:r>
              <a:rPr lang="en-US" dirty="0"/>
              <a:t> Performance reviews can help managers make better decisions, and can improve communication between managers and employees. They can also help managers identify training needs and set goals.</a:t>
            </a:r>
            <a:endParaRPr lang="en-IN" dirty="0"/>
          </a:p>
        </p:txBody>
      </p:sp>
      <p:sp>
        <p:nvSpPr>
          <p:cNvPr id="14" name="TextBox 13">
            <a:extLst>
              <a:ext uri="{FF2B5EF4-FFF2-40B4-BE49-F238E27FC236}">
                <a16:creationId xmlns:a16="http://schemas.microsoft.com/office/drawing/2014/main" id="{EFB671A1-C818-42BE-4045-7809FAAD6D2B}"/>
              </a:ext>
            </a:extLst>
          </p:cNvPr>
          <p:cNvSpPr txBox="1"/>
          <p:nvPr/>
        </p:nvSpPr>
        <p:spPr>
          <a:xfrm>
            <a:off x="2740820" y="4710264"/>
            <a:ext cx="7162800" cy="923330"/>
          </a:xfrm>
          <a:prstGeom prst="rect">
            <a:avLst/>
          </a:prstGeom>
          <a:noFill/>
        </p:spPr>
        <p:txBody>
          <a:bodyPr wrap="square" rtlCol="0">
            <a:spAutoFit/>
          </a:bodyPr>
          <a:lstStyle/>
          <a:p>
            <a:r>
              <a:rPr lang="en-US" b="1" dirty="0"/>
              <a:t>Organization:</a:t>
            </a:r>
            <a:r>
              <a:rPr lang="en-US" dirty="0"/>
              <a:t> Performance reviews can help improve workplace productivity, and can help the organization identify what is working well and what isn't.</a:t>
            </a:r>
            <a:endParaRPr lang="en-IN" dirty="0"/>
          </a:p>
        </p:txBody>
      </p:sp>
      <p:pic>
        <p:nvPicPr>
          <p:cNvPr id="16" name="Picture 15">
            <a:extLst>
              <a:ext uri="{FF2B5EF4-FFF2-40B4-BE49-F238E27FC236}">
                <a16:creationId xmlns:a16="http://schemas.microsoft.com/office/drawing/2014/main" id="{92A47741-1E9F-F333-72CE-A651514AF886}"/>
              </a:ext>
            </a:extLst>
          </p:cNvPr>
          <p:cNvPicPr>
            <a:picLocks noChangeAspect="1"/>
          </p:cNvPicPr>
          <p:nvPr/>
        </p:nvPicPr>
        <p:blipFill>
          <a:blip r:embed="rId4"/>
          <a:stretch>
            <a:fillRect/>
          </a:stretch>
        </p:blipFill>
        <p:spPr>
          <a:xfrm>
            <a:off x="838200" y="4116311"/>
            <a:ext cx="1902620" cy="1902620"/>
          </a:xfrm>
          <a:prstGeom prst="rect">
            <a:avLst/>
          </a:prstGeom>
        </p:spPr>
      </p:pic>
      <p:pic>
        <p:nvPicPr>
          <p:cNvPr id="17" name="Picture 16">
            <a:extLst>
              <a:ext uri="{FF2B5EF4-FFF2-40B4-BE49-F238E27FC236}">
                <a16:creationId xmlns:a16="http://schemas.microsoft.com/office/drawing/2014/main" id="{CCDF45BA-B037-EDDD-5BB6-27AB0EA3A5A6}"/>
              </a:ext>
            </a:extLst>
          </p:cNvPr>
          <p:cNvPicPr>
            <a:picLocks noChangeAspect="1"/>
          </p:cNvPicPr>
          <p:nvPr/>
        </p:nvPicPr>
        <p:blipFill>
          <a:blip r:embed="rId5"/>
          <a:stretch>
            <a:fillRect/>
          </a:stretch>
        </p:blipFill>
        <p:spPr>
          <a:xfrm>
            <a:off x="1119508" y="3209420"/>
            <a:ext cx="1390008" cy="13046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914400" y="685800"/>
            <a:ext cx="9763125" cy="575310"/>
          </a:xfrm>
          <a:prstGeom prst="rect">
            <a:avLst/>
          </a:prstGeom>
        </p:spPr>
        <p:txBody>
          <a:bodyPr vert="horz" wrap="square" lIns="0" tIns="13335" rIns="0" bIns="0" rtlCol="0">
            <a:spAutoFit/>
          </a:bodyPr>
          <a:lstStyle/>
          <a:p>
            <a:pPr marL="12700">
              <a:lnSpc>
                <a:spcPct val="100000"/>
              </a:lnSpc>
              <a:spcBef>
                <a:spcPts val="105"/>
              </a:spcBef>
            </a:pPr>
            <a:r>
              <a:rPr sz="3600" i="1" u="sng" spc="10" dirty="0"/>
              <a:t>O</a:t>
            </a:r>
            <a:r>
              <a:rPr sz="3600" i="1" u="sng" spc="25" dirty="0"/>
              <a:t>U</a:t>
            </a:r>
            <a:r>
              <a:rPr sz="3600" i="1" u="sng" dirty="0"/>
              <a:t>R</a:t>
            </a:r>
            <a:r>
              <a:rPr sz="3600" i="1" u="sng" spc="5" dirty="0"/>
              <a:t> </a:t>
            </a:r>
            <a:r>
              <a:rPr sz="3600" i="1" u="sng" spc="25" dirty="0"/>
              <a:t>S</a:t>
            </a:r>
            <a:r>
              <a:rPr sz="3600" i="1" u="sng" spc="10" dirty="0"/>
              <a:t>O</a:t>
            </a:r>
            <a:r>
              <a:rPr sz="3600" i="1" u="sng" spc="25" dirty="0"/>
              <a:t>LU</a:t>
            </a:r>
            <a:r>
              <a:rPr sz="3600" i="1" u="sng" spc="-35" dirty="0"/>
              <a:t>T</a:t>
            </a:r>
            <a:r>
              <a:rPr sz="3600" i="1" u="sng" spc="-30" dirty="0"/>
              <a:t>I</a:t>
            </a:r>
            <a:r>
              <a:rPr sz="3600" i="1" u="sng" spc="10" dirty="0"/>
              <a:t>O</a:t>
            </a:r>
            <a:r>
              <a:rPr sz="3600" i="1" u="sng" dirty="0"/>
              <a:t>N</a:t>
            </a:r>
            <a:r>
              <a:rPr sz="3600" i="1" u="sng" spc="-345" dirty="0"/>
              <a:t> </a:t>
            </a:r>
            <a:r>
              <a:rPr sz="3600" i="1" u="sng" spc="-35" dirty="0"/>
              <a:t>A</a:t>
            </a:r>
            <a:r>
              <a:rPr sz="3600" i="1" u="sng" spc="-5" dirty="0"/>
              <a:t>N</a:t>
            </a:r>
            <a:r>
              <a:rPr sz="3600" i="1" u="sng" dirty="0"/>
              <a:t>D</a:t>
            </a:r>
            <a:r>
              <a:rPr sz="3600" i="1" u="sng" spc="35" dirty="0"/>
              <a:t> </a:t>
            </a:r>
            <a:r>
              <a:rPr sz="3600" i="1" u="sng" spc="-30" dirty="0"/>
              <a:t>I</a:t>
            </a:r>
            <a:r>
              <a:rPr sz="3600" i="1" u="sng" spc="-35" dirty="0"/>
              <a:t>T</a:t>
            </a:r>
            <a:r>
              <a:rPr sz="3600" i="1" u="sng" dirty="0"/>
              <a:t>S</a:t>
            </a:r>
            <a:r>
              <a:rPr sz="3600" i="1" u="sng" spc="60" dirty="0"/>
              <a:t> </a:t>
            </a:r>
            <a:r>
              <a:rPr sz="3600" i="1" u="sng" spc="-295" dirty="0"/>
              <a:t>V</a:t>
            </a:r>
            <a:r>
              <a:rPr sz="3600" i="1" u="sng" spc="-35" dirty="0"/>
              <a:t>A</a:t>
            </a:r>
            <a:r>
              <a:rPr sz="3600" i="1" u="sng" spc="25" dirty="0"/>
              <a:t>LU</a:t>
            </a:r>
            <a:r>
              <a:rPr sz="3600" i="1" u="sng" dirty="0"/>
              <a:t>E</a:t>
            </a:r>
            <a:r>
              <a:rPr sz="3600" i="1" u="sng" spc="-65" dirty="0"/>
              <a:t> </a:t>
            </a:r>
            <a:r>
              <a:rPr sz="3600" i="1" u="sng" spc="-15" dirty="0"/>
              <a:t>P</a:t>
            </a:r>
            <a:r>
              <a:rPr sz="3600" i="1" u="sng" spc="-30" dirty="0"/>
              <a:t>R</a:t>
            </a:r>
            <a:r>
              <a:rPr sz="3600" i="1" u="sng" spc="10" dirty="0"/>
              <a:t>O</a:t>
            </a:r>
            <a:r>
              <a:rPr sz="3600" i="1" u="sng" spc="-15" dirty="0"/>
              <a:t>P</a:t>
            </a:r>
            <a:r>
              <a:rPr sz="3600" i="1" u="sng" spc="10" dirty="0"/>
              <a:t>O</a:t>
            </a:r>
            <a:r>
              <a:rPr sz="3600" i="1" u="sng" spc="25" dirty="0"/>
              <a:t>S</a:t>
            </a:r>
            <a:r>
              <a:rPr sz="3600" i="1" u="sng" spc="-30" dirty="0"/>
              <a:t>I</a:t>
            </a:r>
            <a:r>
              <a:rPr sz="3600" i="1" u="sng" spc="-35" dirty="0"/>
              <a:t>T</a:t>
            </a:r>
            <a:r>
              <a:rPr sz="3600" i="1" u="sng" spc="-30" dirty="0"/>
              <a:t>I</a:t>
            </a:r>
            <a:r>
              <a:rPr sz="3600" i="1" u="sng" spc="10" dirty="0"/>
              <a:t>O</a:t>
            </a:r>
            <a:r>
              <a:rPr sz="3600" i="1"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B80EC47-4B63-C228-DBC0-A5606BAEBB93}"/>
              </a:ext>
            </a:extLst>
          </p:cNvPr>
          <p:cNvSpPr txBox="1"/>
          <p:nvPr/>
        </p:nvSpPr>
        <p:spPr>
          <a:xfrm>
            <a:off x="3429000" y="2362200"/>
            <a:ext cx="5715000" cy="1569660"/>
          </a:xfrm>
          <a:prstGeom prst="rect">
            <a:avLst/>
          </a:prstGeom>
          <a:noFill/>
        </p:spPr>
        <p:txBody>
          <a:bodyPr wrap="square" rtlCol="0">
            <a:spAutoFit/>
          </a:bodyPr>
          <a:lstStyle/>
          <a:p>
            <a:r>
              <a:rPr lang="en-US" sz="2400" i="1" dirty="0"/>
              <a:t>Filtering – Missing values</a:t>
            </a:r>
          </a:p>
          <a:p>
            <a:r>
              <a:rPr lang="en-US" sz="2400" i="1" dirty="0"/>
              <a:t>Conditional formatting – Blank values</a:t>
            </a:r>
          </a:p>
          <a:p>
            <a:r>
              <a:rPr lang="en-US" sz="2400" i="1" dirty="0"/>
              <a:t>Pivot table – Summary</a:t>
            </a:r>
          </a:p>
          <a:p>
            <a:r>
              <a:rPr lang="en-US" sz="2400" i="1" dirty="0"/>
              <a:t>Chart – Data visualization</a:t>
            </a:r>
            <a:endParaRPr lang="en-IN" sz="20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pPr algn="ctr"/>
            <a:r>
              <a:rPr lang="en-IN" sz="4400" i="1" u="sng" dirty="0"/>
              <a:t>Dataset Description</a:t>
            </a:r>
          </a:p>
        </p:txBody>
      </p:sp>
      <p:sp>
        <p:nvSpPr>
          <p:cNvPr id="3" name="TextBox 2">
            <a:extLst>
              <a:ext uri="{FF2B5EF4-FFF2-40B4-BE49-F238E27FC236}">
                <a16:creationId xmlns:a16="http://schemas.microsoft.com/office/drawing/2014/main" id="{582BCCAF-8AE5-E220-42E9-0E8BDA94BEDF}"/>
              </a:ext>
            </a:extLst>
          </p:cNvPr>
          <p:cNvSpPr txBox="1"/>
          <p:nvPr/>
        </p:nvSpPr>
        <p:spPr>
          <a:xfrm>
            <a:off x="1447800" y="1828800"/>
            <a:ext cx="6858000" cy="3416320"/>
          </a:xfrm>
          <a:prstGeom prst="rect">
            <a:avLst/>
          </a:prstGeom>
          <a:noFill/>
        </p:spPr>
        <p:txBody>
          <a:bodyPr wrap="square" rtlCol="0">
            <a:spAutoFit/>
          </a:bodyPr>
          <a:lstStyle/>
          <a:p>
            <a:r>
              <a:rPr lang="en-US" sz="2400" i="1" dirty="0"/>
              <a:t>EMPLOYEE – GIVEN DATA</a:t>
            </a:r>
          </a:p>
          <a:p>
            <a:r>
              <a:rPr lang="en-US" sz="2400" i="1" dirty="0"/>
              <a:t>26 – FEATURES</a:t>
            </a:r>
          </a:p>
          <a:p>
            <a:r>
              <a:rPr lang="en-US" sz="2400" i="1" dirty="0"/>
              <a:t>9 -  FEATURES</a:t>
            </a:r>
          </a:p>
          <a:p>
            <a:r>
              <a:rPr lang="en-US" sz="2400" i="1" dirty="0"/>
              <a:t>EMP-ID-NUMBER</a:t>
            </a:r>
          </a:p>
          <a:p>
            <a:r>
              <a:rPr lang="en-US" sz="2400" i="1" dirty="0"/>
              <a:t>NAME – TEXT</a:t>
            </a:r>
          </a:p>
          <a:p>
            <a:r>
              <a:rPr lang="en-US" sz="2400" i="1" dirty="0"/>
              <a:t>EMPLOYEE TYPE</a:t>
            </a:r>
          </a:p>
          <a:p>
            <a:r>
              <a:rPr lang="en-US" sz="2400" i="1" dirty="0"/>
              <a:t>PERFORMANCE LEVEL</a:t>
            </a:r>
          </a:p>
          <a:p>
            <a:r>
              <a:rPr lang="en-US" sz="2400" i="1" dirty="0"/>
              <a:t>GENDER – MALE FEMALE</a:t>
            </a:r>
          </a:p>
          <a:p>
            <a:r>
              <a:rPr lang="en-US" sz="2400" i="1" dirty="0"/>
              <a:t>EMPLOYEE RATING – NUMERICAL VALUE</a:t>
            </a:r>
            <a:endParaRPr lang="en-IN" sz="2400" i="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90330" y="657125"/>
            <a:ext cx="8480425" cy="670696"/>
          </a:xfrm>
          <a:prstGeom prst="rect">
            <a:avLst/>
          </a:prstGeom>
        </p:spPr>
        <p:txBody>
          <a:bodyPr vert="horz" wrap="square" lIns="0" tIns="16510" rIns="0" bIns="0" rtlCol="0">
            <a:spAutoFit/>
          </a:bodyPr>
          <a:lstStyle/>
          <a:p>
            <a:pPr marL="12700" algn="ctr">
              <a:lnSpc>
                <a:spcPct val="100000"/>
              </a:lnSpc>
              <a:spcBef>
                <a:spcPts val="130"/>
              </a:spcBef>
            </a:pPr>
            <a:r>
              <a:rPr sz="4250" i="1" u="sng" spc="15" dirty="0"/>
              <a:t>THE</a:t>
            </a:r>
            <a:r>
              <a:rPr sz="4250" i="1" u="sng" spc="20" dirty="0"/>
              <a:t> </a:t>
            </a:r>
            <a:r>
              <a:rPr lang="en-US" sz="4250" i="1" u="sng" spc="20" dirty="0"/>
              <a:t>"</a:t>
            </a:r>
            <a:r>
              <a:rPr sz="4250" i="1" u="sng" spc="10" dirty="0"/>
              <a:t>WOW</a:t>
            </a:r>
            <a:r>
              <a:rPr lang="en-US" sz="4250" i="1" u="sng" spc="10" dirty="0"/>
              <a:t>"</a:t>
            </a:r>
            <a:r>
              <a:rPr sz="4250" i="1" u="sng" spc="85" dirty="0"/>
              <a:t> </a:t>
            </a:r>
            <a:r>
              <a:rPr sz="4250" i="1" u="sng" spc="10" dirty="0"/>
              <a:t>IN</a:t>
            </a:r>
            <a:r>
              <a:rPr sz="4250" i="1" u="sng" spc="-5" dirty="0"/>
              <a:t> </a:t>
            </a:r>
            <a:r>
              <a:rPr sz="4250" i="1" u="sng" spc="15" dirty="0"/>
              <a:t>OUR</a:t>
            </a:r>
            <a:r>
              <a:rPr sz="4250" i="1" u="sng" spc="-10" dirty="0"/>
              <a:t> </a:t>
            </a:r>
            <a:r>
              <a:rPr sz="4250" i="1" u="sng" spc="20" dirty="0"/>
              <a:t>SOLUTION</a:t>
            </a:r>
            <a:endParaRPr sz="4250" i="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10" name="TextBox 9">
            <a:extLst>
              <a:ext uri="{FF2B5EF4-FFF2-40B4-BE49-F238E27FC236}">
                <a16:creationId xmlns:a16="http://schemas.microsoft.com/office/drawing/2014/main" id="{B493D80E-D58F-C118-10B6-57FBF2506C95}"/>
              </a:ext>
            </a:extLst>
          </p:cNvPr>
          <p:cNvSpPr txBox="1"/>
          <p:nvPr/>
        </p:nvSpPr>
        <p:spPr>
          <a:xfrm>
            <a:off x="2819400" y="2590800"/>
            <a:ext cx="6096000"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i="1" dirty="0"/>
              <a:t>PERFORMANCE LEVEL = IFS(Z8&gt;=5,”VERY HIGH”, Z8&gt;=4,”HIGH”, Z8&gt;=3,”MED:,TRUE,”LOW”)</a:t>
            </a:r>
            <a:endParaRPr lang="en-IN" sz="20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511</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The main objective of Employee Performance Analysis is to create   an analysis model that makes performance management at individual employee level simpler. It is very helpful for predicting and monitoring employee performance using previous appraisal records and other employee related data such as experience, age, academic qualification, professional training, gender and marital status.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akshualag@outlook.com</cp:lastModifiedBy>
  <cp:revision>13</cp:revision>
  <dcterms:created xsi:type="dcterms:W3CDTF">2024-03-29T15:07:22Z</dcterms:created>
  <dcterms:modified xsi:type="dcterms:W3CDTF">2024-09-07T17:27:55Z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