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71" r:id="rId5"/>
    <p:sldId id="572" r:id="rId6"/>
    <p:sldId id="573" r:id="rId7"/>
    <p:sldId id="574" r:id="rId8"/>
    <p:sldId id="575" r:id="rId9"/>
    <p:sldId id="580" r:id="rId10"/>
    <p:sldId id="576" r:id="rId11"/>
    <p:sldId id="583" r:id="rId12"/>
    <p:sldId id="581" r:id="rId13"/>
    <p:sldId id="577" r:id="rId14"/>
    <p:sldId id="579" r:id="rId15"/>
    <p:sldId id="578" r:id="rId16"/>
    <p:sldId id="570"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lstStyle/>
          <a:p>
            <a:pPr algn="l"/>
            <a:r>
              <a:rPr lang="en-US" sz="1600" b="1" kern="1200" dirty="0">
                <a:latin typeface="Times New Roman" panose="02020603050405020304" charset="0"/>
                <a:ea typeface="+mj-ea"/>
                <a:cs typeface="Times New Roman" panose="02020603050405020304" charset="0"/>
              </a:rPr>
              <a:t>CAPSTONE PROJECT</a:t>
            </a:r>
            <a:br>
              <a:rPr lang="en-US" sz="1600" b="1" kern="1200" dirty="0">
                <a:latin typeface="Times New Roman" panose="02020603050405020304" charset="0"/>
                <a:ea typeface="+mj-ea"/>
                <a:cs typeface="Times New Roman" panose="02020603050405020304" charset="0"/>
              </a:rPr>
            </a:br>
            <a:br>
              <a:rPr lang="en-US" sz="1600" b="1">
                <a:latin typeface="Times New Roman" panose="02020603050405020304" charset="0"/>
                <a:cs typeface="Times New Roman" panose="02020603050405020304" charset="0"/>
              </a:rPr>
            </a:br>
            <a:r>
              <a:rPr lang="en-IN" altLang="en-US" sz="4400" b="1">
                <a:latin typeface="Times New Roman" panose="02020603050405020304" charset="0"/>
                <a:cs typeface="Times New Roman" panose="02020603050405020304" charset="0"/>
              </a:rPr>
              <a:t>SMART PROMPT OPTIMIZER</a:t>
            </a:r>
            <a:br>
              <a:rPr lang="en-US" sz="4400" b="1">
                <a:latin typeface="Times New Roman" panose="02020603050405020304" charset="0"/>
                <a:cs typeface="Times New Roman" panose="02020603050405020304" charset="0"/>
              </a:rPr>
            </a:br>
            <a:endParaRPr lang="en-US" sz="4400" b="1" kern="1200">
              <a:latin typeface="Times New Roman" panose="02020603050405020304" charset="0"/>
              <a:cs typeface="Times New Roman" panose="02020603050405020304" charset="0"/>
            </a:endParaRPr>
          </a:p>
        </p:txBody>
      </p:sp>
      <p:grpSp>
        <p:nvGrpSpPr>
          <p:cNvPr id="45" name="Group 44"/>
          <p:cNvGrpSpPr>
            <a:grpSpLocks noGrp="1" noRot="1" noChangeAspect="1" noMove="1" noResize="1" noUngrp="1"/>
          </p:cNvGrpSpPr>
          <p:nvPr/>
        </p:nvGrpSpPr>
        <p:grpSpPr>
          <a:xfrm>
            <a:off x="9416432" y="1"/>
            <a:ext cx="2446384" cy="5777808"/>
            <a:chOff x="329184" y="1"/>
            <a:chExt cx="524256" cy="5777808"/>
          </a:xfrm>
        </p:grpSpPr>
        <p:cxnSp>
          <p:nvCxnSpPr>
            <p:cNvPr id="46" name="Straight Connector 45"/>
            <p:cNvCxnSpPr/>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a:spLocks noGrp="1" noRot="1" noChangeAspect="1" noMove="1" noResize="1" noEditPoints="1" noAdjustHandles="1" noChangeArrowheads="1" noChangeShapeType="1" noTextEdit="1"/>
          </p:cNvSpPr>
          <p:nvPr/>
        </p:nvSpPr>
        <p:spPr>
          <a:xfrm>
            <a:off x="6095365" y="269240"/>
            <a:ext cx="4646295" cy="572516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p:cNvSpPr/>
          <p:nvPr>
            <p:ph type="subTitle" idx="1"/>
          </p:nvPr>
        </p:nvSpPr>
        <p:spPr>
          <a:xfrm>
            <a:off x="599440" y="3602355"/>
            <a:ext cx="4653280" cy="2876550"/>
          </a:xfrm>
        </p:spPr>
        <p:txBody>
          <a:bodyPr>
            <a:noAutofit/>
          </a:bodyPr>
          <a:p>
            <a:pPr algn="l"/>
            <a:r>
              <a:rPr lang="en-IN" altLang="en-US" b="1">
                <a:latin typeface="Times New Roman" panose="02020603050405020304" charset="0"/>
                <a:cs typeface="Times New Roman" panose="02020603050405020304" charset="0"/>
              </a:rPr>
              <a:t>Presented by:</a:t>
            </a:r>
            <a:endParaRPr lang="en-IN" altLang="en-US" b="1">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Student Name:</a:t>
            </a:r>
            <a:r>
              <a:rPr lang="en-IN" altLang="en-US">
                <a:latin typeface="Times New Roman" panose="02020603050405020304" charset="0"/>
                <a:cs typeface="Times New Roman" panose="02020603050405020304" charset="0"/>
              </a:rPr>
              <a:t> Akshitha Darji</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College Name:</a:t>
            </a:r>
            <a:r>
              <a:rPr lang="en-IN" altLang="en-US">
                <a:latin typeface="Times New Roman" panose="02020603050405020304" charset="0"/>
                <a:cs typeface="Times New Roman" panose="02020603050405020304" charset="0"/>
              </a:rPr>
              <a:t> GITAM university</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Department: </a:t>
            </a:r>
            <a:r>
              <a:rPr lang="en-IN" altLang="en-US">
                <a:latin typeface="Times New Roman" panose="02020603050405020304" charset="0"/>
                <a:cs typeface="Times New Roman" panose="02020603050405020304" charset="0"/>
              </a:rPr>
              <a:t>CSE</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Email:</a:t>
            </a:r>
            <a:r>
              <a:rPr lang="en-IN" altLang="en-US">
                <a:latin typeface="Times New Roman" panose="02020603050405020304" charset="0"/>
                <a:cs typeface="Times New Roman" panose="02020603050405020304" charset="0"/>
              </a:rPr>
              <a:t> darjiakshitha@gmail.com</a:t>
            </a:r>
            <a:endParaRPr lang="en-IN" alt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AICTE Student ID</a:t>
            </a:r>
            <a:r>
              <a:rPr lang="en-IN" altLang="en-US">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STU681362e57e8e31746100965</a:t>
            </a:r>
            <a:endParaRPr lang="en-US" altLang="en-US">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rcRect l="-483" t="26323" r="16615" b="17021"/>
          <a:stretch>
            <a:fillRect/>
          </a:stretch>
        </p:blipFill>
        <p:spPr>
          <a:xfrm>
            <a:off x="6614795" y="679450"/>
            <a:ext cx="3336925" cy="4956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800" b="1">
                <a:latin typeface="Times New Roman" panose="02020603050405020304" charset="0"/>
                <a:cs typeface="Times New Roman" panose="02020603050405020304" charset="0"/>
              </a:rPr>
              <a:t>How Prompt Engineering improves the AI Ouput</a:t>
            </a:r>
            <a:endParaRPr lang="en-IN" altLang="en-US" sz="38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516235" cy="4351655"/>
          </a:xfrm>
        </p:spPr>
        <p:txBody>
          <a:bodyPr>
            <a:normAutofit fontScale="90000" lnSpcReduction="10000"/>
          </a:bodyPr>
          <a:p>
            <a:r>
              <a:rPr lang="en-US" altLang="en-US">
                <a:latin typeface="Times New Roman" panose="02020603050405020304" charset="0"/>
                <a:cs typeface="Times New Roman" panose="02020603050405020304" charset="0"/>
              </a:rPr>
              <a:t>The results clearly demonstrate the impact of prompt quality on AI-generated content. </a:t>
            </a:r>
            <a:endParaRPr lang="en-US" altLang="en-US">
              <a:latin typeface="Times New Roman" panose="02020603050405020304" charset="0"/>
              <a:cs typeface="Times New Roman" panose="02020603050405020304" charset="0"/>
            </a:endParaRPr>
          </a:p>
          <a:p>
            <a:pPr marL="0" indent="0">
              <a:buNone/>
            </a:pP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The unstructured prompt led to a vague, generic response that lacked specificity, tone, and user relevance. In contrast, the optimized prompt—crafted using prompt engineering techniques such as role assignment, contextual information, and constraints—produced a response that was more detailed, engaging, and aligned with the intended task. </a:t>
            </a:r>
            <a:endParaRPr lang="en-US" altLang="en-US">
              <a:latin typeface="Times New Roman" panose="02020603050405020304" charset="0"/>
              <a:cs typeface="Times New Roman" panose="02020603050405020304" charset="0"/>
            </a:endParaRPr>
          </a:p>
          <a:p>
            <a:pPr marL="0" indent="0">
              <a:buNone/>
            </a:pP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This experiment highlights how well-designed prompts can guide generative AI models like ChatGPT to deliver significantly better results, especially in NLP tasks such as content writing and product descriptions.</a:t>
            </a:r>
            <a:endParaRPr lang="en-US" altLang="en-US">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Conclusion</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altLang="en-US" sz="2400">
                <a:latin typeface="Times New Roman" panose="02020603050405020304" charset="0"/>
                <a:cs typeface="Times New Roman" panose="02020603050405020304" charset="0"/>
              </a:rPr>
              <a:t>The results demonstrate that structured prompts—incorporating role, context, and constraints—lead to significantly more relevant and effective AI responses. Prompt engineering proves to be a simple yet powerful technique to enhance the performance of generative AI systems, particularly in NLP tasks such as content creation, resume writing, and product descriptions.</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Future scope</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pPr>
            <a:r>
              <a:rPr lang="en-US" altLang="en-US">
                <a:latin typeface="Times New Roman" panose="02020603050405020304" charset="0"/>
                <a:cs typeface="Times New Roman" panose="02020603050405020304" charset="0"/>
              </a:rPr>
              <a:t>This project can be expanded into an intelligent prompt recommender tool, helping users craft optimized prompts in real time.</a:t>
            </a:r>
            <a:endParaRPr lang="en-US" altLang="en-US">
              <a:latin typeface="Times New Roman" panose="02020603050405020304" charset="0"/>
              <a:cs typeface="Times New Roman" panose="02020603050405020304" charset="0"/>
            </a:endParaRPr>
          </a:p>
          <a:p>
            <a:pPr>
              <a:spcBef>
                <a:spcPct val="20000"/>
              </a:spcBef>
              <a:spcAft>
                <a:spcPts val="600"/>
              </a:spcAft>
            </a:pPr>
            <a:r>
              <a:rPr lang="en-US" altLang="en-US">
                <a:latin typeface="Times New Roman" panose="02020603050405020304" charset="0"/>
                <a:cs typeface="Times New Roman" panose="02020603050405020304" charset="0"/>
              </a:rPr>
              <a:t>It could be adapted to support a variety of domains such as education, marketing, and job applications.</a:t>
            </a:r>
            <a:endParaRPr lang="en-US" altLang="en-US">
              <a:latin typeface="Times New Roman" panose="02020603050405020304" charset="0"/>
              <a:cs typeface="Times New Roman" panose="02020603050405020304" charset="0"/>
            </a:endParaRPr>
          </a:p>
          <a:p>
            <a:pPr>
              <a:spcBef>
                <a:spcPct val="20000"/>
              </a:spcBef>
              <a:spcAft>
                <a:spcPts val="600"/>
              </a:spcAft>
            </a:pPr>
            <a:r>
              <a:rPr lang="en-US" altLang="en-US">
                <a:latin typeface="Times New Roman" panose="02020603050405020304" charset="0"/>
                <a:cs typeface="Times New Roman" panose="02020603050405020304" charset="0"/>
              </a:rPr>
              <a:t>The solution may be further developed as a browser extension or plugin integrated with platforms like ChatGPT, Copilot, or Bing AI.</a:t>
            </a:r>
            <a:endParaRPr lang="en-US" altLang="en-US">
              <a:latin typeface="Times New Roman" panose="02020603050405020304" charset="0"/>
              <a:cs typeface="Times New Roman" panose="02020603050405020304" charset="0"/>
            </a:endParaRPr>
          </a:p>
          <a:p>
            <a:pPr>
              <a:spcBef>
                <a:spcPct val="20000"/>
              </a:spcBef>
              <a:spcAft>
                <a:spcPts val="600"/>
              </a:spcAft>
            </a:pPr>
            <a:r>
              <a:rPr lang="en-US" altLang="en-US">
                <a:latin typeface="Times New Roman" panose="02020603050405020304" charset="0"/>
                <a:cs typeface="Times New Roman" panose="02020603050405020304" charset="0"/>
              </a:rPr>
              <a:t>Future enhancements could include multilingual support, voice-based prompt input, and dynamic prompt feedback for improved user interaction.</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References</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fontScale="95000"/>
          </a:bodyPr>
          <a:lstStyle/>
          <a:p>
            <a:pPr marL="457200" indent="-457200">
              <a:buAutoNum type="arabicPeriod"/>
            </a:pPr>
            <a:r>
              <a:rPr lang="en-US" altLang="en-US" sz="2200" dirty="0">
                <a:latin typeface="Times New Roman" panose="02020603050405020304" charset="0"/>
                <a:cs typeface="Times New Roman" panose="02020603050405020304" charset="0"/>
              </a:rPr>
              <a:t>Brown, T. et al. (2020). Language Models are Few-Shot Learners.</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OpenAI’s GPT-3 research paper introducing generative pre-trained transformers.</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https://arxiv.org/abs/2005.14165</a:t>
            </a:r>
            <a:endParaRPr lang="en-US" altLang="en-US" sz="2200" dirty="0">
              <a:latin typeface="Times New Roman" panose="02020603050405020304" charset="0"/>
              <a:cs typeface="Times New Roman" panose="02020603050405020304" charset="0"/>
            </a:endParaRPr>
          </a:p>
          <a:p>
            <a:pPr marL="457200" indent="-457200">
              <a:buAutoNum type="arabicPeriod"/>
            </a:pPr>
            <a:r>
              <a:rPr lang="en-US" altLang="en-US" sz="2200" dirty="0">
                <a:latin typeface="Times New Roman" panose="02020603050405020304" charset="0"/>
                <a:cs typeface="Times New Roman" panose="02020603050405020304" charset="0"/>
              </a:rPr>
              <a:t>OpenAI – GPT-4 Technical Report</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Describes GPT-4’s capabilities and limitations.</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https://openai.com/research/gpt-4</a:t>
            </a:r>
            <a:endParaRPr lang="en-US" altLang="en-US" sz="2200" dirty="0">
              <a:latin typeface="Times New Roman" panose="02020603050405020304" charset="0"/>
              <a:cs typeface="Times New Roman" panose="02020603050405020304" charset="0"/>
            </a:endParaRPr>
          </a:p>
          <a:p>
            <a:pPr marL="457200" indent="-457200">
              <a:buAutoNum type="arabicPeriod"/>
            </a:pPr>
            <a:r>
              <a:rPr lang="en-US" altLang="en-US" sz="2200" dirty="0">
                <a:latin typeface="Times New Roman" panose="02020603050405020304" charset="0"/>
                <a:cs typeface="Times New Roman" panose="02020603050405020304" charset="0"/>
              </a:rPr>
              <a:t>Zamfirescu-Pereira, M. (2023). Prompt Engineering Guide</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Practical techniques and patterns for writing effective prompts for LLMs.</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https://www.promptingguide.ai/</a:t>
            </a:r>
            <a:endParaRPr lang="en-US" altLang="en-US" sz="2200" dirty="0">
              <a:latin typeface="Times New Roman" panose="02020603050405020304" charset="0"/>
              <a:cs typeface="Times New Roman" panose="02020603050405020304" charset="0"/>
            </a:endParaRPr>
          </a:p>
          <a:p>
            <a:pPr marL="457200" indent="-457200">
              <a:buAutoNum type="arabicPeriod"/>
            </a:pPr>
            <a:r>
              <a:rPr lang="en-US" altLang="en-US" sz="2200" dirty="0">
                <a:latin typeface="Times New Roman" panose="02020603050405020304" charset="0"/>
                <a:cs typeface="Times New Roman" panose="02020603050405020304" charset="0"/>
              </a:rPr>
              <a:t>OpenAI Platform Documentation</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API reference and usage guidelines for GPT-based models.</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https://platform.openai.com/docs</a:t>
            </a:r>
            <a:endParaRPr lang="en-US" altLang="en-US" sz="2200" dirty="0">
              <a:latin typeface="Times New Roman" panose="02020603050405020304" charset="0"/>
              <a:cs typeface="Times New Roman" panose="02020603050405020304" charset="0"/>
            </a:endParaRPr>
          </a:p>
          <a:p>
            <a:pPr marL="457200" indent="-457200">
              <a:buAutoNum type="arabicPeriod"/>
            </a:pPr>
            <a:r>
              <a:rPr lang="en-US" altLang="en-US" sz="2200" dirty="0">
                <a:latin typeface="Times New Roman" panose="02020603050405020304" charset="0"/>
                <a:cs typeface="Times New Roman" panose="02020603050405020304" charset="0"/>
              </a:rPr>
              <a:t>Azure OpenAI Documentation</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How to use OpenAI models through Azure’s hosted interface.</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https://learn.microsoft.com/en-us/azure/cognitive-services/openai/overview</a:t>
            </a:r>
            <a:endParaRPr lang="en-US" altLang="en-US" sz="2200" dirty="0">
              <a:latin typeface="Times New Roman" panose="02020603050405020304" charset="0"/>
              <a:cs typeface="Times New Roman" panose="02020603050405020304" charset="0"/>
            </a:endParaRPr>
          </a:p>
          <a:p>
            <a:pPr marL="457200" indent="-457200">
              <a:buAutoNum type="arabicPeriod"/>
            </a:pPr>
            <a:r>
              <a:rPr lang="en-US" altLang="en-US" sz="2200" dirty="0">
                <a:latin typeface="Times New Roman" panose="02020603050405020304" charset="0"/>
                <a:cs typeface="Times New Roman" panose="02020603050405020304" charset="0"/>
              </a:rPr>
              <a:t>ChatGPT (OpenAI)</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Tool used to perform prompt testing and evaluation.</a:t>
            </a:r>
            <a:r>
              <a:rPr lang="en-IN" altLang="en-US" sz="2200" dirty="0">
                <a:latin typeface="Times New Roman" panose="02020603050405020304" charset="0"/>
                <a:cs typeface="Times New Roman" panose="02020603050405020304" charset="0"/>
              </a:rPr>
              <a:t> </a:t>
            </a:r>
            <a:r>
              <a:rPr lang="en-US" altLang="en-US" sz="2200" dirty="0">
                <a:latin typeface="Times New Roman" panose="02020603050405020304" charset="0"/>
                <a:cs typeface="Times New Roman" panose="02020603050405020304" charset="0"/>
              </a:rPr>
              <a:t>https://chat.openai.com</a:t>
            </a:r>
            <a:endParaRPr lang="en-US" altLang="en-US" sz="2200" dirty="0">
              <a:latin typeface="Times New Roman" panose="02020603050405020304" charset="0"/>
              <a:cs typeface="Times New Roman" panose="02020603050405020304" charset="0"/>
            </a:endParaRPr>
          </a:p>
          <a:p>
            <a:pPr marL="0" indent="0">
              <a:buNone/>
            </a:pPr>
            <a:endParaRPr lang="en-US" altLang="en-US" sz="2200" u="sng" dirty="0">
              <a:solidFill>
                <a:srgbClr val="0070C0"/>
              </a:solidFill>
              <a:latin typeface="Times New Roman" panose="02020603050405020304" charset="0"/>
              <a:cs typeface="Times New Roman" panose="02020603050405020304" charset="0"/>
            </a:endParaRPr>
          </a:p>
          <a:p>
            <a:pPr marL="0" indent="0">
              <a:buNone/>
            </a:pPr>
            <a:endParaRPr lang="en-IN" sz="2200" u="sng" dirty="0">
              <a:solidFill>
                <a:srgbClr val="0070C0"/>
              </a:solidFill>
              <a:latin typeface="Times New Roman" panose="02020603050405020304" charset="0"/>
              <a:cs typeface="Times New Roman" panose="02020603050405020304" charset="0"/>
            </a:endParaRPr>
          </a:p>
          <a:p>
            <a:pPr marL="0" indent="0">
              <a:buNone/>
            </a:pPr>
            <a:endParaRPr lang="en-IN" sz="22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p:cNvSpPr>
            <a:spLocks noGrp="1" noRot="1" noChangeAspect="1" noMove="1" noResize="1" noEditPoints="1" noAdjustHandles="1" noChangeArrowheads="1" noChangeShapeType="1" noTextEdit="1"/>
          </p:cNvSpPr>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OUTLINE</a:t>
            </a:r>
            <a:endParaRPr lang="en-US" sz="5400">
              <a:latin typeface="Times New Roman" panose="02020603050405020304" charset="0"/>
              <a:cs typeface="Times New Roman" panose="02020603050405020304" charset="0"/>
            </a:endParaRPr>
          </a:p>
        </p:txBody>
      </p:sp>
      <p:sp>
        <p:nvSpPr>
          <p:cNvPr id="21"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Autofit/>
          </a:bodyPr>
          <a:lstStyle/>
          <a:p>
            <a:pPr marL="0" indent="0">
              <a:spcBef>
                <a:spcPct val="20000"/>
              </a:spcBef>
              <a:spcAft>
                <a:spcPts val="600"/>
              </a:spcAft>
              <a:buNone/>
            </a:pPr>
            <a:r>
              <a:rPr lang="en-US" altLang="en-US">
                <a:latin typeface="Times New Roman" panose="02020603050405020304" charset="0"/>
                <a:cs typeface="Times New Roman" panose="02020603050405020304" charset="0"/>
              </a:rPr>
              <a:t>1. Problem Statement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2. Proposed System/Solution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3. System Development Approach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4. Algorithm &amp; Deployment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5. Result (Output Image)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6. Conclusion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7. Future Scope  </a:t>
            </a:r>
            <a:endParaRPr lang="en-US" altLang="en-US">
              <a:latin typeface="Times New Roman" panose="02020603050405020304" charset="0"/>
              <a:cs typeface="Times New Roman" panose="02020603050405020304" charset="0"/>
            </a:endParaRPr>
          </a:p>
          <a:p>
            <a:pPr marL="0" indent="0">
              <a:spcBef>
                <a:spcPct val="20000"/>
              </a:spcBef>
              <a:spcAft>
                <a:spcPts val="600"/>
              </a:spcAft>
              <a:buNone/>
            </a:pPr>
            <a:r>
              <a:rPr lang="en-US" altLang="en-US">
                <a:latin typeface="Times New Roman" panose="02020603050405020304" charset="0"/>
                <a:cs typeface="Times New Roman" panose="02020603050405020304" charset="0"/>
              </a:rPr>
              <a:t>8. References</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Problem Statement</a:t>
            </a:r>
            <a:endParaRPr lang="en-US" sz="5400">
              <a:latin typeface="Times New Roman" panose="02020603050405020304" charset="0"/>
              <a:cs typeface="Times New Roman" panose="02020603050405020304" charset="0"/>
            </a:endParaRPr>
          </a:p>
        </p:txBody>
      </p:sp>
      <p:sp>
        <p:nvSpPr>
          <p:cNvPr id="17"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altLang="en-US" sz="2200">
                <a:latin typeface="Times New Roman" panose="02020603050405020304" charset="0"/>
                <a:cs typeface="Times New Roman" panose="02020603050405020304" charset="0"/>
              </a:rPr>
              <a:t>Many users of generative AI struggle to obtain high-quality outputs due to poorly constructed prompts. As a result, the responses are often vague, generic, or misaligned with the intended task. This significantly limits the effectiveness of AI tools in practical applications such as content writing, resume generation, email drafting, and more—where clarity, tone, and relevance are crucial. Without proper prompting, the full potential of generative AI remains underutilized.</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Proposed Solution</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130"/>
            <a:ext cx="10515600" cy="1122680"/>
          </a:xfrm>
        </p:spPr>
        <p:txBody>
          <a:bodyPr vert="horz" lIns="91440" tIns="45720" rIns="91440" bIns="45720" rtlCol="0">
            <a:noAutofit/>
          </a:bodyPr>
          <a:lstStyle/>
          <a:p>
            <a:pPr marL="305435" indent="-305435">
              <a:spcBef>
                <a:spcPct val="20000"/>
              </a:spcBef>
              <a:spcAft>
                <a:spcPts val="600"/>
              </a:spcAft>
              <a:buFont typeface="Arial" panose="020B0604020202020204"/>
              <a:buChar char="•"/>
            </a:pPr>
            <a:r>
              <a:rPr lang="en-US" altLang="en-US" sz="2200">
                <a:latin typeface="Times New Roman" panose="02020603050405020304" charset="0"/>
                <a:cs typeface="Times New Roman" panose="02020603050405020304" charset="0"/>
              </a:rPr>
              <a:t>This project explores the practical application of Prompt Engineering techniques—specifically Role-based prompting, Contextual and Constraint-driven prompting, and Chain-of-Thought reasoning—to enhance the precision, clarity, and task alignment of outputs generated by large language models. Using ChatGPT as the testing environment, multiple prompt variations were crafted and evaluated for the same task (e.g., writing a product description). This comparison between unstructured and structured prompts demonstrates how effective prompt design can significantly improve the quality and relevance of AI-generated content.</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System  Approach</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chorCtr="0">
            <a:noAutofit/>
          </a:bodyPr>
          <a:lstStyle/>
          <a:p>
            <a:pPr algn="just">
              <a:lnSpc>
                <a:spcPct val="100000"/>
              </a:lnSpc>
              <a:spcBef>
                <a:spcPct val="20000"/>
              </a:spcBef>
              <a:spcAft>
                <a:spcPts val="600"/>
              </a:spcAft>
            </a:pPr>
            <a:r>
              <a:rPr lang="en-US" altLang="en-US" sz="2200">
                <a:latin typeface="Times New Roman" panose="02020603050405020304" charset="0"/>
                <a:cs typeface="Times New Roman" panose="02020603050405020304" charset="0"/>
              </a:rPr>
              <a:t>Technology Used: ChatGPT (powered by GPT-3.5)</a:t>
            </a:r>
            <a:endParaRPr lang="en-US" altLang="en-US" sz="2200">
              <a:latin typeface="Times New Roman" panose="02020603050405020304" charset="0"/>
              <a:cs typeface="Times New Roman" panose="02020603050405020304" charset="0"/>
            </a:endParaRPr>
          </a:p>
          <a:p>
            <a:pPr algn="just">
              <a:lnSpc>
                <a:spcPct val="100000"/>
              </a:lnSpc>
              <a:spcBef>
                <a:spcPct val="20000"/>
              </a:spcBef>
              <a:spcAft>
                <a:spcPts val="600"/>
              </a:spcAft>
            </a:pPr>
            <a:r>
              <a:rPr lang="en-US" altLang="en-US" sz="2200">
                <a:latin typeface="Times New Roman" panose="02020603050405020304" charset="0"/>
                <a:cs typeface="Times New Roman" panose="02020603050405020304" charset="0"/>
              </a:rPr>
              <a:t>Development Platform: No-code interface (ChatGPT web UI) for prompt-response testing</a:t>
            </a:r>
            <a:endParaRPr lang="en-US" altLang="en-US" sz="2200">
              <a:latin typeface="Times New Roman" panose="02020603050405020304" charset="0"/>
              <a:cs typeface="Times New Roman" panose="02020603050405020304" charset="0"/>
            </a:endParaRPr>
          </a:p>
          <a:p>
            <a:pPr algn="just">
              <a:lnSpc>
                <a:spcPct val="100000"/>
              </a:lnSpc>
              <a:spcBef>
                <a:spcPct val="20000"/>
              </a:spcBef>
              <a:spcAft>
                <a:spcPts val="600"/>
              </a:spcAft>
            </a:pPr>
            <a:r>
              <a:rPr lang="en-US" altLang="en-US" sz="2200">
                <a:latin typeface="Times New Roman" panose="02020603050405020304" charset="0"/>
                <a:cs typeface="Times New Roman" panose="02020603050405020304" charset="0"/>
              </a:rPr>
              <a:t>Process:</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Select a real-world NLP task (e.g., writing a product description)</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Create an unstructured prompt (weak example)</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Create a structured prompt using prompt engineering techniques (role-based, contextual, and constraint-driven)</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Use ChatGPT to test both prompts and generate outputs</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Record and compare results based on clarity, relevance, and alignment with the task</a:t>
            </a:r>
            <a:endParaRPr lang="en-US" altLang="en-US" sz="2200">
              <a:latin typeface="Times New Roman" panose="02020603050405020304" charset="0"/>
              <a:cs typeface="Times New Roman" panose="02020603050405020304" charset="0"/>
            </a:endParaRPr>
          </a:p>
          <a:p>
            <a:pPr lvl="1" algn="just">
              <a:lnSpc>
                <a:spcPct val="100000"/>
              </a:lnSpc>
              <a:spcBef>
                <a:spcPct val="20000"/>
              </a:spcBef>
              <a:spcAft>
                <a:spcPts val="600"/>
              </a:spcAft>
              <a:buAutoNum type="arabicPeriod"/>
            </a:pPr>
            <a:r>
              <a:rPr lang="en-US" altLang="en-US" sz="2200">
                <a:latin typeface="Times New Roman" panose="02020603050405020304" charset="0"/>
                <a:cs typeface="Times New Roman" panose="02020603050405020304" charset="0"/>
              </a:rPr>
              <a:t>Analyze improvements, extract insights, and document the impact of effective prompt design</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cap="all">
                <a:latin typeface="Times New Roman" panose="02020603050405020304" charset="0"/>
                <a:cs typeface="Times New Roman" panose="02020603050405020304" charset="0"/>
              </a:rPr>
              <a:t>Algorithm &amp; Deployment</a:t>
            </a:r>
            <a:endParaRPr lang="en-US" sz="5400">
              <a:latin typeface="Times New Roman" panose="02020603050405020304" charset="0"/>
              <a:cs typeface="Times New Roman" panose="02020603050405020304"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8655" y="1929130"/>
            <a:ext cx="10854690" cy="4251960"/>
          </a:xfrm>
        </p:spPr>
        <p:txBody>
          <a:bodyPr vert="horz" lIns="91440" tIns="45720" rIns="91440" bIns="45720" rtlCol="0">
            <a:noAutofit/>
          </a:bodyPr>
          <a:lstStyle/>
          <a:p>
            <a:pPr marL="305435" indent="-305435">
              <a:spcBef>
                <a:spcPct val="20000"/>
              </a:spcBef>
              <a:spcAft>
                <a:spcPts val="600"/>
              </a:spcAft>
              <a:buFont typeface="Arial" panose="020B0604020202020204"/>
              <a:buChar char="•"/>
            </a:pPr>
            <a:r>
              <a:rPr lang="en-US" altLang="en-US" sz="2200" b="1">
                <a:latin typeface="Times New Roman" panose="02020603050405020304" charset="0"/>
                <a:cs typeface="Times New Roman" panose="02020603050405020304" charset="0"/>
              </a:rPr>
              <a:t>Algorithm Selection:</a:t>
            </a:r>
            <a:endParaRPr lang="en-US" altLang="en-US" sz="2200" b="1">
              <a:latin typeface="Times New Roman" panose="02020603050405020304" charset="0"/>
              <a:cs typeface="Times New Roman" panose="02020603050405020304" charset="0"/>
            </a:endParaRPr>
          </a:p>
          <a:p>
            <a:pPr marL="457200" lvl="1" indent="0">
              <a:spcBef>
                <a:spcPct val="20000"/>
              </a:spcBef>
              <a:spcAft>
                <a:spcPts val="600"/>
              </a:spcAft>
              <a:buFont typeface="Arial" panose="020B0604020202020204"/>
              <a:buNone/>
            </a:pPr>
            <a:r>
              <a:rPr lang="en-US" altLang="en-US" sz="2200">
                <a:latin typeface="Times New Roman" panose="02020603050405020304" charset="0"/>
                <a:cs typeface="Times New Roman" panose="02020603050405020304" charset="0"/>
              </a:rPr>
              <a:t>This project uses a pre-trained generative AI model (GPT-3.5) available via ChatGPT. No model training or custom ML</a:t>
            </a:r>
            <a:r>
              <a:rPr lang="en-IN" altLang="en-US" sz="2200">
                <a:latin typeface="Times New Roman" panose="02020603050405020304" charset="0"/>
                <a:cs typeface="Times New Roman" panose="02020603050405020304" charset="0"/>
              </a:rPr>
              <a:t> </a:t>
            </a:r>
            <a:r>
              <a:rPr lang="en-US" altLang="en-US" sz="2200">
                <a:latin typeface="Times New Roman" panose="02020603050405020304" charset="0"/>
                <a:cs typeface="Times New Roman" panose="02020603050405020304" charset="0"/>
              </a:rPr>
              <a:t>pipeline was required.</a:t>
            </a:r>
            <a:endParaRPr lang="en-US" altLang="en-US" sz="2200">
              <a:latin typeface="Times New Roman" panose="02020603050405020304" charset="0"/>
              <a:cs typeface="Times New Roman" panose="02020603050405020304" charset="0"/>
            </a:endParaRPr>
          </a:p>
          <a:p>
            <a:pPr marL="305435" indent="-305435">
              <a:spcBef>
                <a:spcPct val="20000"/>
              </a:spcBef>
              <a:spcAft>
                <a:spcPts val="600"/>
              </a:spcAft>
              <a:buFont typeface="Arial" panose="020B0604020202020204"/>
              <a:buChar char="•"/>
            </a:pPr>
            <a:r>
              <a:rPr lang="en-US" altLang="en-US" sz="2200" b="1">
                <a:latin typeface="Times New Roman" panose="02020603050405020304" charset="0"/>
                <a:cs typeface="Times New Roman" panose="02020603050405020304" charset="0"/>
              </a:rPr>
              <a:t>Data Input:</a:t>
            </a:r>
            <a:endParaRPr lang="en-US" altLang="en-US" sz="2200" b="1">
              <a:latin typeface="Times New Roman" panose="02020603050405020304" charset="0"/>
              <a:cs typeface="Times New Roman" panose="02020603050405020304" charset="0"/>
            </a:endParaRPr>
          </a:p>
          <a:p>
            <a:pPr marL="457200" lvl="1" indent="0">
              <a:spcBef>
                <a:spcPct val="20000"/>
              </a:spcBef>
              <a:spcAft>
                <a:spcPts val="600"/>
              </a:spcAft>
              <a:buFont typeface="Arial" panose="020B0604020202020204"/>
              <a:buNone/>
            </a:pPr>
            <a:r>
              <a:rPr lang="en-US" altLang="en-US" sz="2200">
                <a:latin typeface="Times New Roman" panose="02020603050405020304" charset="0"/>
                <a:cs typeface="Times New Roman" panose="02020603050405020304" charset="0"/>
              </a:rPr>
              <a:t>The input is the user-provided text prompt. One is unstructured, and the other uses prompt engineering techniques (role-based + context + constraints).</a:t>
            </a:r>
            <a:endParaRPr lang="en-US" altLang="en-US" sz="2200">
              <a:latin typeface="Times New Roman" panose="02020603050405020304" charset="0"/>
              <a:cs typeface="Times New Roman" panose="02020603050405020304" charset="0"/>
            </a:endParaRPr>
          </a:p>
          <a:p>
            <a:pPr marL="305435" indent="-305435">
              <a:spcBef>
                <a:spcPct val="20000"/>
              </a:spcBef>
              <a:spcAft>
                <a:spcPts val="600"/>
              </a:spcAft>
              <a:buFont typeface="Arial" panose="020B0604020202020204"/>
              <a:buChar char="•"/>
            </a:pPr>
            <a:r>
              <a:rPr lang="en-US" altLang="en-US" sz="2200" b="1">
                <a:latin typeface="Times New Roman" panose="02020603050405020304" charset="0"/>
                <a:cs typeface="Times New Roman" panose="02020603050405020304" charset="0"/>
              </a:rPr>
              <a:t>Training Process:</a:t>
            </a:r>
            <a:endParaRPr lang="en-US" altLang="en-US" sz="2200" b="1">
              <a:latin typeface="Times New Roman" panose="02020603050405020304" charset="0"/>
              <a:cs typeface="Times New Roman" panose="02020603050405020304" charset="0"/>
            </a:endParaRPr>
          </a:p>
          <a:p>
            <a:pPr marL="457200" lvl="1" indent="0">
              <a:spcBef>
                <a:spcPct val="20000"/>
              </a:spcBef>
              <a:spcAft>
                <a:spcPts val="600"/>
              </a:spcAft>
              <a:buFont typeface="Arial" panose="020B0604020202020204"/>
              <a:buNone/>
            </a:pPr>
            <a:r>
              <a:rPr lang="en-US" altLang="en-US" sz="2200">
                <a:latin typeface="Times New Roman" panose="02020603050405020304" charset="0"/>
                <a:cs typeface="Times New Roman" panose="02020603050405020304" charset="0"/>
              </a:rPr>
              <a:t>The model (GPT) was pre-trained by OpenAI using large-scale datasets. No additional</a:t>
            </a:r>
            <a:r>
              <a:rPr lang="en-IN" altLang="en-US" sz="2200">
                <a:latin typeface="Times New Roman" panose="02020603050405020304" charset="0"/>
                <a:cs typeface="Times New Roman" panose="02020603050405020304" charset="0"/>
              </a:rPr>
              <a:t> </a:t>
            </a:r>
            <a:r>
              <a:rPr lang="en-US" altLang="en-US" sz="2200">
                <a:latin typeface="Times New Roman" panose="02020603050405020304" charset="0"/>
                <a:cs typeface="Times New Roman" panose="02020603050405020304" charset="0"/>
              </a:rPr>
              <a:t>training was done in this project.</a:t>
            </a:r>
            <a:endParaRPr lang="en-US" altLang="en-US" sz="2200">
              <a:latin typeface="Times New Roman" panose="02020603050405020304" charset="0"/>
              <a:cs typeface="Times New Roman" panose="02020603050405020304" charset="0"/>
            </a:endParaRPr>
          </a:p>
          <a:p>
            <a:pPr marL="305435" indent="-305435">
              <a:spcBef>
                <a:spcPct val="20000"/>
              </a:spcBef>
              <a:spcAft>
                <a:spcPts val="600"/>
              </a:spcAft>
              <a:buFont typeface="Arial" panose="020B0604020202020204"/>
              <a:buChar char="•"/>
            </a:pPr>
            <a:r>
              <a:rPr lang="en-US" altLang="en-US" sz="2200" b="1">
                <a:latin typeface="Times New Roman" panose="02020603050405020304" charset="0"/>
                <a:cs typeface="Times New Roman" panose="02020603050405020304" charset="0"/>
              </a:rPr>
              <a:t>Prediction Process:</a:t>
            </a:r>
            <a:endParaRPr lang="en-US" altLang="en-US" sz="2200" b="1">
              <a:latin typeface="Times New Roman" panose="02020603050405020304" charset="0"/>
              <a:cs typeface="Times New Roman" panose="02020603050405020304" charset="0"/>
            </a:endParaRPr>
          </a:p>
          <a:p>
            <a:pPr marL="457200" lvl="1" indent="0">
              <a:spcBef>
                <a:spcPct val="20000"/>
              </a:spcBef>
              <a:spcAft>
                <a:spcPts val="600"/>
              </a:spcAft>
              <a:buFont typeface="Arial" panose="020B0604020202020204"/>
              <a:buNone/>
            </a:pPr>
            <a:r>
              <a:rPr lang="en-US" altLang="en-US" sz="2200">
                <a:latin typeface="Times New Roman" panose="02020603050405020304" charset="0"/>
                <a:cs typeface="Times New Roman" panose="02020603050405020304" charset="0"/>
              </a:rPr>
              <a:t>The model generates a product description based on the given prompt. The output is then evaluated by comparing clarity, engagement, and detail.</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IN" altLang="en-US" sz="4500" b="1">
                <a:latin typeface="Times New Roman" panose="02020603050405020304" charset="0"/>
                <a:cs typeface="Times New Roman" panose="02020603050405020304" charset="0"/>
              </a:rPr>
              <a:t>Prompt Engineering Techniques Used</a:t>
            </a:r>
            <a:endParaRPr lang="en-IN" altLang="en-US" sz="4500" b="1">
              <a:latin typeface="Times New Roman" panose="02020603050405020304" charset="0"/>
              <a:cs typeface="Times New Roman" panose="02020603050405020304" charset="0"/>
            </a:endParaRPr>
          </a:p>
        </p:txBody>
      </p:sp>
      <p:graphicFrame>
        <p:nvGraphicFramePr>
          <p:cNvPr id="6" name="Content Placeholder 5"/>
          <p:cNvGraphicFramePr/>
          <p:nvPr>
            <p:ph idx="1"/>
            <p:custDataLst>
              <p:tags r:id="rId1"/>
            </p:custDataLst>
          </p:nvPr>
        </p:nvGraphicFramePr>
        <p:xfrm>
          <a:off x="838200" y="1825625"/>
          <a:ext cx="10515600" cy="4413250"/>
        </p:xfrm>
        <a:graphic>
          <a:graphicData uri="http://schemas.openxmlformats.org/drawingml/2006/table">
            <a:tbl>
              <a:tblPr firstRow="1" bandRow="1">
                <a:tableStyleId>{5C22544A-7EE6-4342-B048-85BDC9FD1C3A}</a:tableStyleId>
              </a:tblPr>
              <a:tblGrid>
                <a:gridCol w="5257800"/>
                <a:gridCol w="5257800"/>
              </a:tblGrid>
              <a:tr h="882650">
                <a:tc>
                  <a:txBody>
                    <a:bodyPr/>
                    <a:p>
                      <a:pPr algn="ctr">
                        <a:buNone/>
                      </a:pPr>
                      <a:r>
                        <a:rPr lang="en-IN" altLang="en-US" sz="2000">
                          <a:latin typeface="Times New Roman" panose="02020603050405020304" charset="0"/>
                          <a:cs typeface="Times New Roman" panose="02020603050405020304" charset="0"/>
                        </a:rPr>
                        <a:t>Technique</a:t>
                      </a:r>
                      <a:endParaRPr lang="en-IN" altLang="en-US" sz="2000">
                        <a:latin typeface="Times New Roman" panose="02020603050405020304" charset="0"/>
                        <a:cs typeface="Times New Roman" panose="02020603050405020304" charset="0"/>
                      </a:endParaRPr>
                    </a:p>
                  </a:txBody>
                  <a:tcPr anchor="ctr" anchorCtr="0"/>
                </a:tc>
                <a:tc>
                  <a:txBody>
                    <a:bodyPr/>
                    <a:p>
                      <a:pPr algn="ctr">
                        <a:buNone/>
                      </a:pPr>
                      <a:r>
                        <a:rPr lang="en-IN" altLang="en-US" sz="2000">
                          <a:latin typeface="Times New Roman" panose="02020603050405020304" charset="0"/>
                          <a:cs typeface="Times New Roman" panose="02020603050405020304" charset="0"/>
                        </a:rPr>
                        <a:t>Description</a:t>
                      </a:r>
                      <a:endParaRPr lang="en-IN" altLang="en-US" sz="2000">
                        <a:latin typeface="Times New Roman" panose="02020603050405020304" charset="0"/>
                        <a:cs typeface="Times New Roman" panose="02020603050405020304" charset="0"/>
                      </a:endParaRPr>
                    </a:p>
                  </a:txBody>
                  <a:tcPr anchor="ctr" anchorCtr="0"/>
                </a:tc>
              </a:tr>
              <a:tr h="882650">
                <a:tc>
                  <a:txBody>
                    <a:bodyPr/>
                    <a:p>
                      <a:pPr algn="ctr">
                        <a:buNone/>
                      </a:pPr>
                      <a:r>
                        <a:rPr lang="en-IN" altLang="en-US" sz="2000">
                          <a:latin typeface="Times New Roman" panose="02020603050405020304" charset="0"/>
                          <a:cs typeface="Times New Roman" panose="02020603050405020304" charset="0"/>
                        </a:rPr>
                        <a:t>Role - based prompting</a:t>
                      </a:r>
                      <a:endParaRPr lang="en-IN" altLang="en-US" sz="2000">
                        <a:latin typeface="Times New Roman" panose="02020603050405020304" charset="0"/>
                        <a:cs typeface="Times New Roman" panose="02020603050405020304" charset="0"/>
                      </a:endParaRPr>
                    </a:p>
                  </a:txBody>
                  <a:tcPr anchor="ctr" anchorCtr="0"/>
                </a:tc>
                <a:tc>
                  <a:txBody>
                    <a:bodyPr/>
                    <a:p>
                      <a:pPr algn="ctr">
                        <a:buNone/>
                      </a:pPr>
                      <a:r>
                        <a:rPr lang="en-IN" altLang="en-US" sz="2000">
                          <a:latin typeface="Times New Roman" panose="02020603050405020304" charset="0"/>
                          <a:cs typeface="Times New Roman" panose="02020603050405020304" charset="0"/>
                        </a:rPr>
                        <a:t>Assign the AI a persona or the role(eg. tech writer, career coach...)</a:t>
                      </a:r>
                      <a:endParaRPr lang="en-IN" altLang="en-US" sz="2000">
                        <a:latin typeface="Times New Roman" panose="02020603050405020304" charset="0"/>
                        <a:cs typeface="Times New Roman" panose="02020603050405020304" charset="0"/>
                      </a:endParaRPr>
                    </a:p>
                  </a:txBody>
                  <a:tcPr anchor="ctr" anchorCtr="0"/>
                </a:tc>
              </a:tr>
              <a:tr h="882650">
                <a:tc>
                  <a:txBody>
                    <a:bodyPr/>
                    <a:p>
                      <a:pPr algn="ctr">
                        <a:buNone/>
                      </a:pPr>
                      <a:r>
                        <a:rPr lang="en-IN" altLang="en-US" sz="2000">
                          <a:latin typeface="Times New Roman" panose="02020603050405020304" charset="0"/>
                          <a:cs typeface="Times New Roman" panose="02020603050405020304" charset="0"/>
                        </a:rPr>
                        <a:t>Contextual Prompting</a:t>
                      </a:r>
                      <a:endParaRPr lang="en-IN" altLang="en-US" sz="2000">
                        <a:latin typeface="Times New Roman" panose="02020603050405020304" charset="0"/>
                        <a:cs typeface="Times New Roman" panose="02020603050405020304" charset="0"/>
                      </a:endParaRPr>
                    </a:p>
                  </a:txBody>
                  <a:tcPr anchor="ctr" anchorCtr="0"/>
                </a:tc>
                <a:tc>
                  <a:txBody>
                    <a:bodyPr/>
                    <a:p>
                      <a:pPr algn="ctr">
                        <a:buNone/>
                      </a:pPr>
                      <a:r>
                        <a:rPr lang="en-IN" altLang="en-US" sz="2000">
                          <a:latin typeface="Times New Roman" panose="02020603050405020304" charset="0"/>
                          <a:cs typeface="Times New Roman" panose="02020603050405020304" charset="0"/>
                        </a:rPr>
                        <a:t>Adds specific background or situation information</a:t>
                      </a:r>
                      <a:endParaRPr lang="en-IN" altLang="en-US" sz="2000">
                        <a:latin typeface="Times New Roman" panose="02020603050405020304" charset="0"/>
                        <a:cs typeface="Times New Roman" panose="02020603050405020304" charset="0"/>
                      </a:endParaRPr>
                    </a:p>
                  </a:txBody>
                  <a:tcPr anchor="ctr" anchorCtr="0"/>
                </a:tc>
              </a:tr>
              <a:tr h="882650">
                <a:tc>
                  <a:txBody>
                    <a:bodyPr/>
                    <a:p>
                      <a:pPr algn="ctr">
                        <a:buNone/>
                      </a:pPr>
                      <a:r>
                        <a:rPr lang="en-IN" altLang="en-US" sz="2000">
                          <a:latin typeface="Times New Roman" panose="02020603050405020304" charset="0"/>
                          <a:cs typeface="Times New Roman" panose="02020603050405020304" charset="0"/>
                        </a:rPr>
                        <a:t>Constraint-based prompting </a:t>
                      </a:r>
                      <a:endParaRPr lang="en-IN" altLang="en-US" sz="2000">
                        <a:latin typeface="Times New Roman" panose="02020603050405020304" charset="0"/>
                        <a:cs typeface="Times New Roman" panose="02020603050405020304" charset="0"/>
                      </a:endParaRPr>
                    </a:p>
                  </a:txBody>
                  <a:tcPr anchor="ctr" anchorCtr="0"/>
                </a:tc>
                <a:tc>
                  <a:txBody>
                    <a:bodyPr/>
                    <a:p>
                      <a:pPr algn="ctr">
                        <a:buNone/>
                      </a:pPr>
                      <a:r>
                        <a:rPr lang="en-IN" altLang="en-US" sz="2000">
                          <a:latin typeface="Times New Roman" panose="02020603050405020304" charset="0"/>
                          <a:cs typeface="Times New Roman" panose="02020603050405020304" charset="0"/>
                        </a:rPr>
                        <a:t>Uses limits like words count, tone, or target audience</a:t>
                      </a:r>
                      <a:endParaRPr lang="en-IN" altLang="en-US" sz="2000">
                        <a:latin typeface="Times New Roman" panose="02020603050405020304" charset="0"/>
                        <a:cs typeface="Times New Roman" panose="02020603050405020304" charset="0"/>
                      </a:endParaRPr>
                    </a:p>
                  </a:txBody>
                  <a:tcPr anchor="ctr" anchorCtr="0"/>
                </a:tc>
              </a:tr>
              <a:tr h="882650">
                <a:tc>
                  <a:txBody>
                    <a:bodyPr/>
                    <a:p>
                      <a:pPr algn="ctr">
                        <a:buNone/>
                      </a:pPr>
                      <a:r>
                        <a:rPr lang="en-IN" altLang="en-US" sz="2000">
                          <a:latin typeface="Times New Roman" panose="02020603050405020304" charset="0"/>
                          <a:cs typeface="Times New Roman" panose="02020603050405020304" charset="0"/>
                        </a:rPr>
                        <a:t>Chain-of-Thought (CoT</a:t>
                      </a:r>
                      <a:endParaRPr lang="en-IN" altLang="en-US" sz="2000">
                        <a:latin typeface="Times New Roman" panose="02020603050405020304" charset="0"/>
                        <a:cs typeface="Times New Roman" panose="02020603050405020304" charset="0"/>
                      </a:endParaRPr>
                    </a:p>
                  </a:txBody>
                  <a:tcPr anchor="ctr" anchorCtr="0"/>
                </a:tc>
                <a:tc>
                  <a:txBody>
                    <a:bodyPr/>
                    <a:p>
                      <a:pPr algn="ctr">
                        <a:buNone/>
                      </a:pPr>
                      <a:r>
                        <a:rPr lang="en-IN" altLang="en-US" sz="2000">
                          <a:latin typeface="Times New Roman" panose="02020603050405020304" charset="0"/>
                          <a:cs typeface="Times New Roman" panose="02020603050405020304" charset="0"/>
                        </a:rPr>
                        <a:t>Guides AI throught reasoning or step-by-step ouptput</a:t>
                      </a:r>
                      <a:endParaRPr lang="en-IN" altLang="en-US" sz="2000">
                        <a:latin typeface="Times New Roman" panose="02020603050405020304" charset="0"/>
                        <a:cs typeface="Times New Roman" panose="02020603050405020304" charset="0"/>
                      </a:endParaRPr>
                    </a:p>
                  </a:txBody>
                  <a:tcPr anchor="ctr" anchorCtr="0"/>
                </a:tc>
              </a:tr>
            </a:tbl>
          </a:graphicData>
        </a:graphic>
      </p:graphicFrame>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5400" b="1" cap="all">
                <a:latin typeface="Times New Roman" panose="02020603050405020304" charset="0"/>
                <a:cs typeface="Times New Roman" panose="02020603050405020304" charset="0"/>
              </a:rPr>
              <a:t>Result</a:t>
            </a:r>
            <a:endParaRPr lang="en-US" sz="5400">
              <a:latin typeface="Times New Roman" panose="02020603050405020304" charset="0"/>
              <a:cs typeface="Times New Roman" panose="02020603050405020304" charset="0"/>
            </a:endParaRPr>
          </a:p>
        </p:txBody>
      </p:sp>
      <p:pic>
        <p:nvPicPr>
          <p:cNvPr id="7" name="Content Placeholder 6" descr="bad_prompt_output.png"/>
          <p:cNvPicPr>
            <a:picLocks noChangeAspect="1"/>
          </p:cNvPicPr>
          <p:nvPr>
            <p:ph sz="half" idx="1"/>
          </p:nvPr>
        </p:nvPicPr>
        <p:blipFill>
          <a:blip r:embed="rId1"/>
          <a:srcRect l="2485" r="2485"/>
          <a:stretch>
            <a:fillRect/>
          </a:stretch>
        </p:blipFill>
        <p:spPr>
          <a:xfrm>
            <a:off x="596900" y="1825625"/>
            <a:ext cx="5181600" cy="4351655"/>
          </a:xfrm>
        </p:spPr>
      </p:pic>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good_prompt_output.png"/>
          <p:cNvPicPr>
            <a:picLocks noChangeAspect="1"/>
          </p:cNvPicPr>
          <p:nvPr/>
        </p:nvPicPr>
        <p:blipFill>
          <a:blip r:embed="rId2"/>
          <a:stretch>
            <a:fillRect/>
          </a:stretch>
        </p:blipFill>
        <p:spPr>
          <a:xfrm>
            <a:off x="6019800" y="1825625"/>
            <a:ext cx="5502910" cy="4351655"/>
          </a:xfrm>
          <a:prstGeom prst="rect">
            <a:avLst/>
          </a:prstGeom>
        </p:spPr>
      </p:pic>
      <p:sp>
        <p:nvSpPr>
          <p:cNvPr id="14" name="Text Box 13"/>
          <p:cNvSpPr txBox="1"/>
          <p:nvPr/>
        </p:nvSpPr>
        <p:spPr>
          <a:xfrm>
            <a:off x="669290" y="6307455"/>
            <a:ext cx="5109210" cy="398780"/>
          </a:xfrm>
          <a:prstGeom prst="rect">
            <a:avLst/>
          </a:prstGeom>
          <a:noFill/>
        </p:spPr>
        <p:txBody>
          <a:bodyPr wrap="square" rtlCol="0">
            <a:spAutoFit/>
          </a:bodyPr>
          <a:p>
            <a:pPr algn="ctr"/>
            <a:r>
              <a:rPr lang="en-IN" altLang="en-US" sz="2000" b="1">
                <a:latin typeface="Times New Roman" panose="02020603050405020304" charset="0"/>
                <a:cs typeface="Times New Roman" panose="02020603050405020304" charset="0"/>
              </a:rPr>
              <a:t>Unstructured Prompt Output</a:t>
            </a:r>
            <a:endParaRPr lang="en-IN" altLang="en-US" sz="2000" b="1">
              <a:latin typeface="Times New Roman" panose="02020603050405020304" charset="0"/>
              <a:cs typeface="Times New Roman" panose="02020603050405020304" charset="0"/>
            </a:endParaRPr>
          </a:p>
        </p:txBody>
      </p:sp>
      <p:sp>
        <p:nvSpPr>
          <p:cNvPr id="15" name="Text Box 14"/>
          <p:cNvSpPr txBox="1"/>
          <p:nvPr/>
        </p:nvSpPr>
        <p:spPr>
          <a:xfrm>
            <a:off x="6037580" y="6249670"/>
            <a:ext cx="5488305" cy="398780"/>
          </a:xfrm>
          <a:prstGeom prst="rect">
            <a:avLst/>
          </a:prstGeom>
          <a:noFill/>
        </p:spPr>
        <p:txBody>
          <a:bodyPr wrap="square" rtlCol="0">
            <a:spAutoFit/>
          </a:bodyPr>
          <a:p>
            <a:pPr algn="ctr"/>
            <a:r>
              <a:rPr lang="en-IN" altLang="en-US" sz="2000" b="1">
                <a:latin typeface="Times New Roman" panose="02020603050405020304" charset="0"/>
                <a:cs typeface="Times New Roman" panose="02020603050405020304" charset="0"/>
              </a:rPr>
              <a:t>Optimized Prompt Output</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5400" b="1">
                <a:latin typeface="Times New Roman" panose="02020603050405020304" charset="0"/>
                <a:cs typeface="Times New Roman" panose="02020603050405020304" charset="0"/>
              </a:rPr>
              <a:t>Evalutation Table</a:t>
            </a:r>
            <a:endParaRPr lang="en-IN" altLang="en-US" sz="5400" b="1">
              <a:latin typeface="Times New Roman" panose="02020603050405020304" charset="0"/>
              <a:cs typeface="Times New Roman" panose="02020603050405020304" charset="0"/>
            </a:endParaRPr>
          </a:p>
        </p:txBody>
      </p:sp>
      <p:graphicFrame>
        <p:nvGraphicFramePr>
          <p:cNvPr id="5" name="Content Placeholder 4"/>
          <p:cNvGraphicFramePr/>
          <p:nvPr>
            <p:ph idx="1"/>
            <p:custDataLst>
              <p:tags r:id="rId1"/>
            </p:custDataLst>
          </p:nvPr>
        </p:nvGraphicFramePr>
        <p:xfrm>
          <a:off x="838200" y="1825625"/>
          <a:ext cx="10515600" cy="4118610"/>
        </p:xfrm>
        <a:graphic>
          <a:graphicData uri="http://schemas.openxmlformats.org/drawingml/2006/table">
            <a:tbl>
              <a:tblPr/>
              <a:tblGrid>
                <a:gridCol w="2103120"/>
                <a:gridCol w="2103120"/>
                <a:gridCol w="2103120"/>
                <a:gridCol w="2103120"/>
                <a:gridCol w="2103120"/>
              </a:tblGrid>
              <a:tr h="1372870">
                <a:tc>
                  <a:txBody>
                    <a:bodyPr/>
                    <a:p>
                      <a:pPr algn="ctr"/>
                      <a:r>
                        <a:rPr sz="2000" b="1">
                          <a:latin typeface="Times New Roman" panose="02020603050405020304" charset="0"/>
                          <a:cs typeface="Times New Roman" panose="02020603050405020304" charset="0"/>
                        </a:rPr>
                        <a:t>Prompt Type</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Clarity</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Detail</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Tone</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Overall Score</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r>
              <a:tr h="1372870">
                <a:tc>
                  <a:txBody>
                    <a:bodyPr/>
                    <a:p>
                      <a:pPr algn="ctr"/>
                      <a:r>
                        <a:rPr sz="2000" b="1">
                          <a:latin typeface="Times New Roman" panose="02020603050405020304" charset="0"/>
                          <a:cs typeface="Times New Roman" panose="02020603050405020304" charset="0"/>
                        </a:rPr>
                        <a:t>Unstructured Prompt</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2.0/5</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r>
              <a:tr h="1372870">
                <a:tc>
                  <a:txBody>
                    <a:bodyPr/>
                    <a:p>
                      <a:pPr algn="ctr"/>
                      <a:r>
                        <a:rPr sz="2000" b="1">
                          <a:latin typeface="Times New Roman" panose="02020603050405020304" charset="0"/>
                          <a:cs typeface="Times New Roman" panose="02020603050405020304" charset="0"/>
                        </a:rPr>
                        <a:t>Optimized Prompt</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rPr>
                        <a:t>⭐⭐⭐⭐</a:t>
                      </a:r>
                      <a:endParaRPr sz="2000" b="1">
                        <a:latin typeface="Times New Roman" panose="02020603050405020304" charset="0"/>
                      </a:endParaRPr>
                    </a:p>
                  </a:txBody>
                  <a:tcPr marL="0" marR="0" marT="0" marB="0" anchor="ctr" anchorCtr="0">
                    <a:lnL>
                      <a:noFill/>
                    </a:lnL>
                    <a:lnR>
                      <a:noFill/>
                    </a:lnR>
                    <a:lnT>
                      <a:noFill/>
                    </a:lnT>
                    <a:lnB>
                      <a:noFill/>
                    </a:lnB>
                    <a:noFill/>
                  </a:tcPr>
                </a:tc>
                <a:tc>
                  <a:txBody>
                    <a:bodyPr/>
                    <a:p>
                      <a:pPr algn="ctr"/>
                      <a:r>
                        <a:rPr sz="2000" b="1">
                          <a:latin typeface="Times New Roman" panose="02020603050405020304" charset="0"/>
                          <a:cs typeface="Times New Roman" panose="02020603050405020304" charset="0"/>
                        </a:rPr>
                        <a:t>4.5/5</a:t>
                      </a:r>
                      <a:endParaRPr sz="2000" b="1">
                        <a:latin typeface="Times New Roman" panose="02020603050405020304" charset="0"/>
                        <a:cs typeface="Times New Roman" panose="02020603050405020304" charset="0"/>
                      </a:endParaRPr>
                    </a:p>
                  </a:txBody>
                  <a:tcPr marL="0" marR="0" marT="0" marB="0" anchor="ctr" anchorCtr="0">
                    <a:lnL>
                      <a:noFill/>
                    </a:lnL>
                    <a:lnR>
                      <a:noFill/>
                    </a:lnR>
                    <a:lnT>
                      <a:noFill/>
                    </a:lnT>
                    <a:lnB>
                      <a:noFill/>
                    </a:lnB>
                    <a:noFill/>
                  </a:tcPr>
                </a:tc>
              </a:tr>
            </a:tbl>
          </a:graphicData>
        </a:graphic>
      </p:graphicFrame>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TABLE_ENDDRAG_ORIGIN_RECT" val="828*347"/>
  <p:tag name="TABLE_ENDDRAG_RECT" val="66*143*828*347"/>
</p:tagLst>
</file>

<file path=ppt/tags/tag2.xml><?xml version="1.0" encoding="utf-8"?>
<p:tagLst xmlns:p="http://schemas.openxmlformats.org/presentationml/2006/main">
  <p:tag name="TABLE_ENDDRAG_ORIGIN_RECT" val="828*324"/>
  <p:tag name="TABLE_ENDDRAG_RECT" val="66*143*828*3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5710</Words>
  <Application>WPS Presentation</Application>
  <PresentationFormat>Widescreen</PresentationFormat>
  <Paragraphs>145</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Times New Roman</vt:lpstr>
      <vt:lpstr>Arial</vt:lpstr>
      <vt:lpstr>Aptos</vt:lpstr>
      <vt:lpstr>Segoe UI</vt:lpstr>
      <vt:lpstr>Microsoft YaHei</vt:lpstr>
      <vt:lpstr>Arial Unicode MS</vt:lpstr>
      <vt:lpstr>Aptos Display</vt:lpstr>
      <vt:lpstr>Segoe UI Variable Display</vt:lpstr>
      <vt:lpstr>Calibri</vt:lpstr>
      <vt:lpstr>office theme</vt:lpstr>
      <vt:lpstr>CAPSTONE PROJECT  SMART PROMPT OPTIMIZER </vt:lpstr>
      <vt:lpstr>OUTLINE</vt:lpstr>
      <vt:lpstr>Problem Statement</vt:lpstr>
      <vt:lpstr>Proposed Solution</vt:lpstr>
      <vt:lpstr>System  Approach</vt:lpstr>
      <vt:lpstr>Algorithm &amp; Deployment</vt:lpstr>
      <vt:lpstr>Prompt Engineering Techniques Used</vt:lpstr>
      <vt:lpstr>Result</vt:lpstr>
      <vt:lpstr>Evalutation Table</vt:lpstr>
      <vt:lpstr>How Prompt Engineering improves the AI Ouput</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Akshitha D</cp:lastModifiedBy>
  <cp:revision>25</cp:revision>
  <dcterms:created xsi:type="dcterms:W3CDTF">2013-07-15T20:26:00Z</dcterms:created>
  <dcterms:modified xsi:type="dcterms:W3CDTF">2025-07-17T13:04:12Z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8BB69FDE52A94CF9B2326C2C6E20D88C_12</vt:lpwstr>
  </property>
  <property fmtid="{D5CDD505-2E9C-101B-9397-08002B2CF9AE}" pid="3" name="KSOProductBuildVer">
    <vt:lpwstr>1033-12.2.0.21931</vt:lpwstr>
  </property>
</Properties>
</file>