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notesMasterIdLst>
    <p:notesMasterId r:id="rId22"/>
  </p:notesMasterIdLst>
  <p:sldIdLst>
    <p:sldId id="256" r:id="rId2"/>
    <p:sldId id="257" r:id="rId3"/>
    <p:sldId id="274" r:id="rId4"/>
    <p:sldId id="258" r:id="rId5"/>
    <p:sldId id="259" r:id="rId6"/>
    <p:sldId id="275" r:id="rId7"/>
    <p:sldId id="273" r:id="rId8"/>
    <p:sldId id="264" r:id="rId9"/>
    <p:sldId id="265" r:id="rId10"/>
    <p:sldId id="266" r:id="rId11"/>
    <p:sldId id="277" r:id="rId12"/>
    <p:sldId id="278" r:id="rId13"/>
    <p:sldId id="279" r:id="rId14"/>
    <p:sldId id="280" r:id="rId15"/>
    <p:sldId id="281" r:id="rId16"/>
    <p:sldId id="282" r:id="rId17"/>
    <p:sldId id="283" r:id="rId18"/>
    <p:sldId id="276"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2" d="100"/>
          <a:sy n="82"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CE87E-48E4-4BED-9CE5-6FDC7698772A}" type="datetimeFigureOut">
              <a:rPr lang="en-IN" smtClean="0"/>
              <a:t>02-06-2024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B2A7F-C210-480F-88C4-09E5D363D381}" type="slidenum">
              <a:rPr lang="en-IN" smtClean="0"/>
              <a:t>‹#›</a:t>
            </a:fld>
            <a:endParaRPr lang="en-IN"/>
          </a:p>
        </p:txBody>
      </p:sp>
    </p:spTree>
    <p:extLst>
      <p:ext uri="{BB962C8B-B14F-4D97-AF65-F5344CB8AC3E}">
        <p14:creationId xmlns:p14="http://schemas.microsoft.com/office/powerpoint/2010/main" val="254353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5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960934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049977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211240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79818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916271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9689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6/2/2024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778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60EA64-D806-43AC-9DF2-F8C432F32B4C}" type="datetimeFigureOut">
              <a:rPr lang="en-US" smtClean="0"/>
              <a:t>6/2/2024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084594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9839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6/2/2024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82438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hostinger.com/tutorials/" TargetMode="External"/><Relationship Id="rId3" Type="http://schemas.openxmlformats.org/officeDocument/2006/relationships/hyperlink" Target="https://www.tutorialspoint.com/react_native/index.htm/" TargetMode="External"/><Relationship Id="rId7" Type="http://schemas.openxmlformats.org/officeDocument/2006/relationships/hyperlink" Target="https://www.mysqltutorial.org/" TargetMode="External"/><Relationship Id="rId2" Type="http://schemas.openxmlformats.org/officeDocument/2006/relationships/hyperlink" Target="https://reactnative.dev/docs/getting-started" TargetMode="External"/><Relationship Id="rId1" Type="http://schemas.openxmlformats.org/officeDocument/2006/relationships/slideLayout" Target="../slideLayouts/slideLayout7.xml"/><Relationship Id="rId6" Type="http://schemas.openxmlformats.org/officeDocument/2006/relationships/hyperlink" Target="https://dev.mysql.com/doc/" TargetMode="External"/><Relationship Id="rId5" Type="http://schemas.openxmlformats.org/officeDocument/2006/relationships/hyperlink" Target="https://www.w3schools.com/php/" TargetMode="External"/><Relationship Id="rId4" Type="http://schemas.openxmlformats.org/officeDocument/2006/relationships/hyperlink" Target="https://www.php.net/manual/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B0BB-3235-2DC3-6AA8-7F700AE47942}"/>
              </a:ext>
            </a:extLst>
          </p:cNvPr>
          <p:cNvSpPr>
            <a:spLocks noGrp="1"/>
          </p:cNvSpPr>
          <p:nvPr>
            <p:ph type="ctrTitle"/>
          </p:nvPr>
        </p:nvSpPr>
        <p:spPr>
          <a:xfrm>
            <a:off x="1097280" y="758952"/>
            <a:ext cx="10058400" cy="1801368"/>
          </a:xfrm>
        </p:spPr>
        <p:txBody>
          <a:bodyPr/>
          <a:lstStyle/>
          <a:p>
            <a:r>
              <a:rPr lang="en-IN" dirty="0" err="1">
                <a:latin typeface="Aptos Serif" panose="02020604070405020304" pitchFamily="18" charset="0"/>
                <a:cs typeface="Aptos Serif" panose="02020604070405020304" pitchFamily="18" charset="0"/>
              </a:rPr>
              <a:t>Connect</a:t>
            </a:r>
            <a:r>
              <a:rPr lang="en-IN" dirty="0" err="1">
                <a:solidFill>
                  <a:srgbClr val="7030A0"/>
                </a:solidFill>
                <a:latin typeface="Aptos Serif" panose="02020604070405020304" pitchFamily="18" charset="0"/>
                <a:cs typeface="Aptos Serif" panose="02020604070405020304" pitchFamily="18" charset="0"/>
              </a:rPr>
              <a:t>In</a:t>
            </a:r>
            <a:endParaRPr lang="en-IN" dirty="0">
              <a:solidFill>
                <a:srgbClr val="7030A0"/>
              </a:solidFill>
              <a:latin typeface="Aptos Serif" panose="02020604070405020304" pitchFamily="18" charset="0"/>
              <a:cs typeface="Aptos Serif" panose="02020604070405020304" pitchFamily="18" charset="0"/>
            </a:endParaRPr>
          </a:p>
        </p:txBody>
      </p:sp>
      <p:sp>
        <p:nvSpPr>
          <p:cNvPr id="3" name="Subtitle 2">
            <a:extLst>
              <a:ext uri="{FF2B5EF4-FFF2-40B4-BE49-F238E27FC236}">
                <a16:creationId xmlns:a16="http://schemas.microsoft.com/office/drawing/2014/main" id="{F1B22DBE-C359-830C-90D1-C76ACCAAEA0B}"/>
              </a:ext>
            </a:extLst>
          </p:cNvPr>
          <p:cNvSpPr>
            <a:spLocks noGrp="1"/>
          </p:cNvSpPr>
          <p:nvPr>
            <p:ph type="subTitle" idx="1"/>
          </p:nvPr>
        </p:nvSpPr>
        <p:spPr>
          <a:xfrm>
            <a:off x="1211811" y="2428240"/>
            <a:ext cx="10058400" cy="721359"/>
          </a:xfrm>
        </p:spPr>
        <p:txBody>
          <a:bodyPr/>
          <a:lstStyle/>
          <a:p>
            <a:r>
              <a:rPr lang="en-IN" dirty="0"/>
              <a:t>Bridging careers and culture in one app</a:t>
            </a:r>
          </a:p>
        </p:txBody>
      </p:sp>
      <p:sp>
        <p:nvSpPr>
          <p:cNvPr id="4" name="TextBox 3">
            <a:extLst>
              <a:ext uri="{FF2B5EF4-FFF2-40B4-BE49-F238E27FC236}">
                <a16:creationId xmlns:a16="http://schemas.microsoft.com/office/drawing/2014/main" id="{B8E7590C-B78B-D7B0-9CEC-AB67CC4208E5}"/>
              </a:ext>
            </a:extLst>
          </p:cNvPr>
          <p:cNvSpPr txBox="1"/>
          <p:nvPr/>
        </p:nvSpPr>
        <p:spPr>
          <a:xfrm>
            <a:off x="1211812" y="4429760"/>
            <a:ext cx="10058400" cy="2199641"/>
          </a:xfrm>
          <a:prstGeom prst="rect">
            <a:avLst/>
          </a:prstGeom>
          <a:noFill/>
        </p:spPr>
        <p:txBody>
          <a:bodyPr wrap="square" rtlCol="0">
            <a:spAutoFit/>
          </a:bodyPr>
          <a:lstStyle/>
          <a:p>
            <a:pPr algn="just">
              <a:lnSpc>
                <a:spcPct val="107000"/>
              </a:lnSpc>
              <a:spcAft>
                <a:spcPts val="800"/>
              </a:spcAft>
            </a:pPr>
            <a:r>
              <a:rPr lang="en-IN" sz="1600" b="1" kern="100" dirty="0">
                <a:effectLst/>
                <a:latin typeface="Aptos Display" panose="020B0004020202020204" pitchFamily="34" charset="0"/>
                <a:ea typeface="Aptos" panose="020B0004020202020204" pitchFamily="34" charset="0"/>
                <a:cs typeface="Times New Roman" panose="02020603050405020304" pitchFamily="18" charset="0"/>
              </a:rPr>
              <a:t>TEAM MEMBERS:                                                                                                                                               PROJECT WORK SUPERVISOR      </a:t>
            </a:r>
            <a:endParaRPr lang="en-IN" sz="1600" kern="100" dirty="0">
              <a:effectLst/>
              <a:latin typeface="Aptos Display"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1600" kern="100" dirty="0">
                <a:effectLst/>
                <a:latin typeface="Aptos Display" panose="020B0004020202020204" pitchFamily="34" charset="0"/>
                <a:ea typeface="Aptos" panose="020B0004020202020204" pitchFamily="34" charset="0"/>
                <a:cs typeface="Times New Roman" panose="02020603050405020304" pitchFamily="18" charset="0"/>
              </a:rPr>
              <a:t>M. Akshitha Devi(20021A0524)                                                                                                                                           Dr . A . Krishna Mohan</a:t>
            </a:r>
          </a:p>
          <a:p>
            <a:pPr algn="just">
              <a:lnSpc>
                <a:spcPct val="107000"/>
              </a:lnSpc>
              <a:spcAft>
                <a:spcPts val="800"/>
              </a:spcAft>
            </a:pPr>
            <a:r>
              <a:rPr lang="en-IN" sz="1600" kern="100" dirty="0">
                <a:effectLst/>
                <a:latin typeface="Aptos Display" panose="020B0004020202020204" pitchFamily="34" charset="0"/>
                <a:ea typeface="Aptos" panose="020B0004020202020204" pitchFamily="34" charset="0"/>
                <a:cs typeface="Times New Roman" panose="02020603050405020304" pitchFamily="18" charset="0"/>
              </a:rPr>
              <a:t>P. Rupa Anusha(20021A0552)                                                                                                                         Professor Of CSE &amp; Director of                                </a:t>
            </a:r>
          </a:p>
          <a:p>
            <a:pPr algn="just">
              <a:lnSpc>
                <a:spcPct val="107000"/>
              </a:lnSpc>
              <a:spcAft>
                <a:spcPts val="800"/>
              </a:spcAft>
            </a:pPr>
            <a:r>
              <a:rPr lang="en-IN" sz="1600" kern="100" dirty="0">
                <a:effectLst/>
                <a:latin typeface="Aptos Display" panose="020B0004020202020204" pitchFamily="34" charset="0"/>
                <a:ea typeface="Aptos" panose="020B0004020202020204" pitchFamily="34" charset="0"/>
                <a:cs typeface="Times New Roman" panose="02020603050405020304" pitchFamily="18" charset="0"/>
              </a:rPr>
              <a:t>G. Venkata Naga Sandeep(20021A0539)                                                                                                    School Of Management Studies</a:t>
            </a:r>
          </a:p>
          <a:p>
            <a:pPr algn="just">
              <a:lnSpc>
                <a:spcPct val="107000"/>
              </a:lnSpc>
              <a:spcAft>
                <a:spcPts val="800"/>
              </a:spcAft>
            </a:pPr>
            <a:r>
              <a:rPr lang="en-IN" sz="1600" kern="100" dirty="0">
                <a:effectLst/>
                <a:latin typeface="Aptos Display" panose="020B0004020202020204" pitchFamily="34" charset="0"/>
                <a:ea typeface="Aptos" panose="020B0004020202020204" pitchFamily="34" charset="0"/>
                <a:cs typeface="Times New Roman" panose="02020603050405020304" pitchFamily="18" charset="0"/>
              </a:rPr>
              <a:t>M. </a:t>
            </a:r>
            <a:r>
              <a:rPr lang="en-IN" sz="1600" kern="100" dirty="0" err="1">
                <a:effectLst/>
                <a:latin typeface="Aptos Display" panose="020B0004020202020204" pitchFamily="34" charset="0"/>
                <a:ea typeface="Aptos" panose="020B0004020202020204" pitchFamily="34" charset="0"/>
                <a:cs typeface="Times New Roman" panose="02020603050405020304" pitchFamily="18" charset="0"/>
              </a:rPr>
              <a:t>Yaswanth</a:t>
            </a:r>
            <a:r>
              <a:rPr lang="en-IN" sz="1600" kern="100" dirty="0">
                <a:effectLst/>
                <a:latin typeface="Aptos Display" panose="020B0004020202020204" pitchFamily="34" charset="0"/>
                <a:ea typeface="Aptos" panose="020B0004020202020204" pitchFamily="34" charset="0"/>
                <a:cs typeface="Times New Roman" panose="02020603050405020304" pitchFamily="18" charset="0"/>
              </a:rPr>
              <a:t>(20021A0540)</a:t>
            </a:r>
          </a:p>
          <a:p>
            <a:endParaRPr lang="en-IN" dirty="0"/>
          </a:p>
        </p:txBody>
      </p:sp>
    </p:spTree>
    <p:extLst>
      <p:ext uri="{BB962C8B-B14F-4D97-AF65-F5344CB8AC3E}">
        <p14:creationId xmlns:p14="http://schemas.microsoft.com/office/powerpoint/2010/main" val="1515982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76B2A-FAB7-C2E7-449D-2A678D78F0A7}"/>
              </a:ext>
            </a:extLst>
          </p:cNvPr>
          <p:cNvSpPr txBox="1"/>
          <p:nvPr/>
        </p:nvSpPr>
        <p:spPr>
          <a:xfrm>
            <a:off x="447869" y="279918"/>
            <a:ext cx="6475445" cy="769441"/>
          </a:xfrm>
          <a:prstGeom prst="rect">
            <a:avLst/>
          </a:prstGeom>
          <a:noFill/>
        </p:spPr>
        <p:txBody>
          <a:bodyPr wrap="square" rtlCol="0">
            <a:spAutoFit/>
          </a:bodyPr>
          <a:lstStyle/>
          <a:p>
            <a:r>
              <a:rPr lang="en-IN" sz="4400" dirty="0">
                <a:latin typeface="Bahnschrift" panose="020B0502040204020203" pitchFamily="34" charset="0"/>
              </a:rPr>
              <a:t>REQUIREMENTS</a:t>
            </a:r>
          </a:p>
        </p:txBody>
      </p:sp>
      <p:sp>
        <p:nvSpPr>
          <p:cNvPr id="3" name="TextBox 2">
            <a:extLst>
              <a:ext uri="{FF2B5EF4-FFF2-40B4-BE49-F238E27FC236}">
                <a16:creationId xmlns:a16="http://schemas.microsoft.com/office/drawing/2014/main" id="{C2821382-0AB1-B81D-01B3-4B15BB5C5F83}"/>
              </a:ext>
            </a:extLst>
          </p:cNvPr>
          <p:cNvSpPr txBox="1"/>
          <p:nvPr/>
        </p:nvSpPr>
        <p:spPr>
          <a:xfrm>
            <a:off x="578498" y="1371600"/>
            <a:ext cx="9937102" cy="4093428"/>
          </a:xfrm>
          <a:prstGeom prst="rect">
            <a:avLst/>
          </a:prstGeom>
          <a:noFill/>
        </p:spPr>
        <p:txBody>
          <a:bodyPr wrap="square" rtlCol="0">
            <a:spAutoFit/>
          </a:bodyPr>
          <a:lstStyle/>
          <a:p>
            <a:pPr algn="just"/>
            <a:r>
              <a:rPr lang="en-IN" sz="2200" b="1" dirty="0">
                <a:latin typeface="Aptos Display" panose="020B0004020202020204" pitchFamily="34" charset="0"/>
              </a:rPr>
              <a:t>Hardware requirements</a:t>
            </a:r>
            <a:r>
              <a:rPr lang="en-IN" sz="2200" dirty="0">
                <a:latin typeface="Aptos Display" panose="020B0004020202020204" pitchFamily="34" charset="0"/>
              </a:rPr>
              <a:t>:</a:t>
            </a:r>
          </a:p>
          <a:p>
            <a:pPr marL="342900" indent="-342900" algn="just">
              <a:buFont typeface="Arial" panose="020B0604020202020204" pitchFamily="34" charset="0"/>
              <a:buChar char="•"/>
            </a:pPr>
            <a:r>
              <a:rPr lang="en-US" sz="2200" i="0" dirty="0">
                <a:solidFill>
                  <a:srgbClr val="0D0D0D"/>
                </a:solidFill>
                <a:effectLst/>
                <a:latin typeface="Aptos Display" panose="020B0004020202020204" pitchFamily="34" charset="0"/>
              </a:rPr>
              <a:t>Smartphones</a:t>
            </a:r>
          </a:p>
          <a:p>
            <a:pPr marL="342900" indent="-342900" algn="just">
              <a:buFont typeface="Arial" panose="020B0604020202020204" pitchFamily="34" charset="0"/>
              <a:buChar char="•"/>
            </a:pPr>
            <a:r>
              <a:rPr lang="en-US" sz="2200" dirty="0">
                <a:solidFill>
                  <a:srgbClr val="0D0D0D"/>
                </a:solidFill>
                <a:latin typeface="Aptos Display" panose="020B0004020202020204" pitchFamily="34" charset="0"/>
              </a:rPr>
              <a:t>Personal Computer</a:t>
            </a:r>
          </a:p>
          <a:p>
            <a:pPr algn="just"/>
            <a:endParaRPr lang="en-US" sz="2200" dirty="0">
              <a:solidFill>
                <a:srgbClr val="0D0D0D"/>
              </a:solidFill>
              <a:latin typeface="Aptos Display" panose="020B0004020202020204" pitchFamily="34" charset="0"/>
            </a:endParaRPr>
          </a:p>
          <a:p>
            <a:pPr algn="just"/>
            <a:r>
              <a:rPr lang="en-IN" sz="2200" b="1" i="0" dirty="0">
                <a:solidFill>
                  <a:srgbClr val="0D0D0D"/>
                </a:solidFill>
                <a:effectLst/>
                <a:latin typeface="Aptos Display" panose="020B0004020202020204" pitchFamily="34" charset="0"/>
              </a:rPr>
              <a:t>Software Requirements:</a:t>
            </a:r>
          </a:p>
          <a:p>
            <a:pPr marL="342900" indent="-342900" algn="just">
              <a:buFont typeface="Arial" panose="020B0604020202020204" pitchFamily="34" charset="0"/>
              <a:buChar char="•"/>
            </a:pPr>
            <a:r>
              <a:rPr lang="en-IN" sz="2200" dirty="0">
                <a:solidFill>
                  <a:srgbClr val="0D0D0D"/>
                </a:solidFill>
                <a:latin typeface="Aptos Display" panose="020B0004020202020204" pitchFamily="34" charset="0"/>
              </a:rPr>
              <a:t>Operating System(</a:t>
            </a:r>
            <a:r>
              <a:rPr lang="en-IN" sz="2200" b="0" i="0" dirty="0">
                <a:solidFill>
                  <a:srgbClr val="0D0D0D"/>
                </a:solidFill>
                <a:effectLst/>
                <a:latin typeface="Aptos Display" panose="020B0004020202020204" pitchFamily="34" charset="0"/>
              </a:rPr>
              <a:t>iOS, Android, Windows, macOS, Linux)</a:t>
            </a:r>
            <a:endParaRPr lang="en-IN" sz="2200" dirty="0">
              <a:solidFill>
                <a:srgbClr val="0D0D0D"/>
              </a:solidFill>
              <a:latin typeface="Aptos Display" panose="020B0004020202020204" pitchFamily="34" charset="0"/>
            </a:endParaRPr>
          </a:p>
          <a:p>
            <a:pPr marL="342900" indent="-342900" algn="just">
              <a:buFont typeface="Arial" panose="020B0604020202020204" pitchFamily="34" charset="0"/>
              <a:buChar char="•"/>
            </a:pPr>
            <a:r>
              <a:rPr lang="en-IN" sz="2200" dirty="0">
                <a:latin typeface="Aptos Display" panose="020B0004020202020204" pitchFamily="34" charset="0"/>
              </a:rPr>
              <a:t>Integrated development environment(</a:t>
            </a:r>
            <a:r>
              <a:rPr lang="en-IN" sz="2200" b="0" i="0" dirty="0">
                <a:solidFill>
                  <a:srgbClr val="0D0D0D"/>
                </a:solidFill>
                <a:effectLst/>
                <a:latin typeface="Aptos Display" panose="020B0004020202020204" pitchFamily="34" charset="0"/>
              </a:rPr>
              <a:t>Visual Studio Code, Xcode, Android Studio)</a:t>
            </a:r>
          </a:p>
          <a:p>
            <a:pPr marL="342900" indent="-342900" algn="just">
              <a:buFont typeface="Arial" panose="020B0604020202020204" pitchFamily="34" charset="0"/>
              <a:buChar char="•"/>
            </a:pPr>
            <a:r>
              <a:rPr lang="en-IN" sz="2200" b="1" dirty="0">
                <a:solidFill>
                  <a:srgbClr val="0D0D0D"/>
                </a:solidFill>
                <a:latin typeface="Aptos Display" panose="020B0004020202020204" pitchFamily="34" charset="0"/>
              </a:rPr>
              <a:t>Programming Language:</a:t>
            </a:r>
          </a:p>
          <a:p>
            <a:pPr algn="just"/>
            <a:r>
              <a:rPr lang="en-IN" sz="2200" b="1" dirty="0">
                <a:solidFill>
                  <a:srgbClr val="0D0D0D"/>
                </a:solidFill>
                <a:latin typeface="Aptos Display" panose="020B0004020202020204" pitchFamily="34" charset="0"/>
              </a:rPr>
              <a:t>      </a:t>
            </a:r>
            <a:r>
              <a:rPr lang="en-IN" sz="2200" dirty="0">
                <a:solidFill>
                  <a:srgbClr val="0D0D0D"/>
                </a:solidFill>
                <a:latin typeface="Aptos Display" panose="020B0004020202020204" pitchFamily="34" charset="0"/>
              </a:rPr>
              <a:t>Front – end : React Native, </a:t>
            </a:r>
            <a:r>
              <a:rPr lang="en-US" sz="2200" b="0" i="0" dirty="0">
                <a:solidFill>
                  <a:srgbClr val="0D0D0D"/>
                </a:solidFill>
                <a:effectLst/>
                <a:latin typeface="Aptos Display" panose="020B0004020202020204" pitchFamily="34" charset="0"/>
              </a:rPr>
              <a:t>Expo (for accelerated development)</a:t>
            </a:r>
          </a:p>
          <a:p>
            <a:pPr algn="just"/>
            <a:r>
              <a:rPr lang="en-US" sz="2200" dirty="0">
                <a:solidFill>
                  <a:srgbClr val="0D0D0D"/>
                </a:solidFill>
                <a:latin typeface="Aptos Display" panose="020B0004020202020204" pitchFamily="34" charset="0"/>
              </a:rPr>
              <a:t>      Back – end  :  </a:t>
            </a:r>
            <a:r>
              <a:rPr lang="en-IN" sz="2200" dirty="0">
                <a:solidFill>
                  <a:srgbClr val="0D0D0D"/>
                </a:solidFill>
                <a:latin typeface="Aptos Display" panose="020B0004020202020204" pitchFamily="34" charset="0"/>
              </a:rPr>
              <a:t>PHP</a:t>
            </a:r>
            <a:r>
              <a:rPr lang="en-US" sz="2200" dirty="0">
                <a:solidFill>
                  <a:srgbClr val="0D0D0D"/>
                </a:solidFill>
                <a:latin typeface="Aptos Display" panose="020B0004020202020204" pitchFamily="34" charset="0"/>
              </a:rPr>
              <a:t>   </a:t>
            </a:r>
          </a:p>
          <a:p>
            <a:pPr algn="just"/>
            <a:r>
              <a:rPr lang="en-US" sz="2200" dirty="0">
                <a:solidFill>
                  <a:srgbClr val="0D0D0D"/>
                </a:solidFill>
                <a:latin typeface="Aptos Display" panose="020B0004020202020204" pitchFamily="34" charset="0"/>
              </a:rPr>
              <a:t>      Database     </a:t>
            </a:r>
            <a:r>
              <a:rPr lang="en-US" sz="2200">
                <a:solidFill>
                  <a:srgbClr val="0D0D0D"/>
                </a:solidFill>
                <a:latin typeface="Aptos Display" panose="020B0004020202020204" pitchFamily="34" charset="0"/>
              </a:rPr>
              <a:t>: MySQL</a:t>
            </a:r>
            <a:endParaRPr lang="en-IN" sz="2200" dirty="0">
              <a:latin typeface="Aptos Display" panose="020B0004020202020204" pitchFamily="34" charset="0"/>
            </a:endParaRP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107379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EC2D-4E5D-477E-56CC-917785209EA5}"/>
              </a:ext>
            </a:extLst>
          </p:cNvPr>
          <p:cNvSpPr txBox="1"/>
          <p:nvPr/>
        </p:nvSpPr>
        <p:spPr>
          <a:xfrm>
            <a:off x="447869" y="307910"/>
            <a:ext cx="2696547" cy="707886"/>
          </a:xfrm>
          <a:prstGeom prst="rect">
            <a:avLst/>
          </a:prstGeom>
          <a:noFill/>
        </p:spPr>
        <p:txBody>
          <a:bodyPr wrap="square" rtlCol="0">
            <a:spAutoFit/>
          </a:bodyPr>
          <a:lstStyle/>
          <a:p>
            <a:r>
              <a:rPr lang="en-IN" sz="4000" b="1" dirty="0">
                <a:latin typeface="Amasis MT Pro Light" panose="02040304050005020304" pitchFamily="18" charset="0"/>
              </a:rPr>
              <a:t>Results :</a:t>
            </a:r>
          </a:p>
        </p:txBody>
      </p:sp>
      <p:pic>
        <p:nvPicPr>
          <p:cNvPr id="4" name="Picture 3" descr="A screenshot of a login form&#10;&#10;Description automatically generated">
            <a:extLst>
              <a:ext uri="{FF2B5EF4-FFF2-40B4-BE49-F238E27FC236}">
                <a16:creationId xmlns:a16="http://schemas.microsoft.com/office/drawing/2014/main" id="{EEF5D979-053D-0BB8-036D-576CB8EA3BF4}"/>
              </a:ext>
            </a:extLst>
          </p:cNvPr>
          <p:cNvPicPr>
            <a:picLocks noChangeAspect="1"/>
          </p:cNvPicPr>
          <p:nvPr/>
        </p:nvPicPr>
        <p:blipFill>
          <a:blip r:embed="rId2"/>
          <a:stretch>
            <a:fillRect/>
          </a:stretch>
        </p:blipFill>
        <p:spPr>
          <a:xfrm>
            <a:off x="3247051" y="453468"/>
            <a:ext cx="2606351" cy="5473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login form&#10;&#10;Description automatically generated">
            <a:extLst>
              <a:ext uri="{FF2B5EF4-FFF2-40B4-BE49-F238E27FC236}">
                <a16:creationId xmlns:a16="http://schemas.microsoft.com/office/drawing/2014/main" id="{A0416A89-6EBD-9444-EEB9-E73733C8D33F}"/>
              </a:ext>
            </a:extLst>
          </p:cNvPr>
          <p:cNvPicPr>
            <a:picLocks noChangeAspect="1"/>
          </p:cNvPicPr>
          <p:nvPr/>
        </p:nvPicPr>
        <p:blipFill>
          <a:blip r:embed="rId3"/>
          <a:stretch>
            <a:fillRect/>
          </a:stretch>
        </p:blipFill>
        <p:spPr>
          <a:xfrm>
            <a:off x="7327639" y="453468"/>
            <a:ext cx="2606351" cy="5473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2059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FEC70EF-6CDA-CE28-A67E-06667C78BEFB}"/>
              </a:ext>
            </a:extLst>
          </p:cNvPr>
          <p:cNvPicPr>
            <a:picLocks noChangeAspect="1"/>
          </p:cNvPicPr>
          <p:nvPr/>
        </p:nvPicPr>
        <p:blipFill>
          <a:blip r:embed="rId2"/>
          <a:stretch>
            <a:fillRect/>
          </a:stretch>
        </p:blipFill>
        <p:spPr>
          <a:xfrm>
            <a:off x="4506399" y="428205"/>
            <a:ext cx="3002761" cy="531012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5" name="Picture 4" descr="A screenshot of a phone&#10;&#10;Description automatically generated">
            <a:extLst>
              <a:ext uri="{FF2B5EF4-FFF2-40B4-BE49-F238E27FC236}">
                <a16:creationId xmlns:a16="http://schemas.microsoft.com/office/drawing/2014/main" id="{8D5609DD-A3FB-5507-C63E-244EAF1963AC}"/>
              </a:ext>
            </a:extLst>
          </p:cNvPr>
          <p:cNvPicPr>
            <a:picLocks noChangeAspect="1"/>
          </p:cNvPicPr>
          <p:nvPr/>
        </p:nvPicPr>
        <p:blipFill>
          <a:blip r:embed="rId3"/>
          <a:stretch>
            <a:fillRect/>
          </a:stretch>
        </p:blipFill>
        <p:spPr>
          <a:xfrm>
            <a:off x="8668142" y="428205"/>
            <a:ext cx="2592584" cy="545807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4" name="Picture 3" descr="A screen shot of a phone&#10;&#10;Description automatically generated">
            <a:extLst>
              <a:ext uri="{FF2B5EF4-FFF2-40B4-BE49-F238E27FC236}">
                <a16:creationId xmlns:a16="http://schemas.microsoft.com/office/drawing/2014/main" id="{2060324C-B127-2E6D-C25B-BF08D6CED9FD}"/>
              </a:ext>
            </a:extLst>
          </p:cNvPr>
          <p:cNvPicPr>
            <a:picLocks noChangeAspect="1"/>
          </p:cNvPicPr>
          <p:nvPr/>
        </p:nvPicPr>
        <p:blipFill>
          <a:blip r:embed="rId4"/>
          <a:stretch>
            <a:fillRect/>
          </a:stretch>
        </p:blipFill>
        <p:spPr>
          <a:xfrm>
            <a:off x="780533" y="112421"/>
            <a:ext cx="2712846" cy="6070704"/>
          </a:xfrm>
          <a:prstGeom prst="rect">
            <a:avLst/>
          </a:prstGeom>
        </p:spPr>
      </p:pic>
    </p:spTree>
    <p:extLst>
      <p:ext uri="{BB962C8B-B14F-4D97-AF65-F5344CB8AC3E}">
        <p14:creationId xmlns:p14="http://schemas.microsoft.com/office/powerpoint/2010/main" val="34693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Description automatically generated">
            <a:extLst>
              <a:ext uri="{FF2B5EF4-FFF2-40B4-BE49-F238E27FC236}">
                <a16:creationId xmlns:a16="http://schemas.microsoft.com/office/drawing/2014/main" id="{61452463-8A82-E839-5A73-94BF321E4EF7}"/>
              </a:ext>
            </a:extLst>
          </p:cNvPr>
          <p:cNvPicPr>
            <a:picLocks noChangeAspect="1"/>
          </p:cNvPicPr>
          <p:nvPr/>
        </p:nvPicPr>
        <p:blipFill>
          <a:blip r:embed="rId2"/>
          <a:stretch>
            <a:fillRect/>
          </a:stretch>
        </p:blipFill>
        <p:spPr>
          <a:xfrm>
            <a:off x="8726788" y="205274"/>
            <a:ext cx="2790297" cy="5859624"/>
          </a:xfrm>
          <a:prstGeom prst="rect">
            <a:avLst/>
          </a:prstGeom>
        </p:spPr>
      </p:pic>
      <p:pic>
        <p:nvPicPr>
          <p:cNvPr id="5" name="Picture 4" descr="A screenshot of a phone&#10;&#10;Description automatically generated">
            <a:extLst>
              <a:ext uri="{FF2B5EF4-FFF2-40B4-BE49-F238E27FC236}">
                <a16:creationId xmlns:a16="http://schemas.microsoft.com/office/drawing/2014/main" id="{26F8716A-D676-DEF5-2CE9-A2EFAB362952}"/>
              </a:ext>
            </a:extLst>
          </p:cNvPr>
          <p:cNvPicPr>
            <a:picLocks noChangeAspect="1"/>
          </p:cNvPicPr>
          <p:nvPr/>
        </p:nvPicPr>
        <p:blipFill>
          <a:blip r:embed="rId3"/>
          <a:stretch>
            <a:fillRect/>
          </a:stretch>
        </p:blipFill>
        <p:spPr>
          <a:xfrm>
            <a:off x="4397384" y="205274"/>
            <a:ext cx="2790297" cy="58596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screenshot of a computer&#10;&#10;Description automatically generated">
            <a:extLst>
              <a:ext uri="{FF2B5EF4-FFF2-40B4-BE49-F238E27FC236}">
                <a16:creationId xmlns:a16="http://schemas.microsoft.com/office/drawing/2014/main" id="{C1C1DEB4-11CA-7452-549A-767C7D284C96}"/>
              </a:ext>
            </a:extLst>
          </p:cNvPr>
          <p:cNvPicPr>
            <a:picLocks noChangeAspect="1"/>
          </p:cNvPicPr>
          <p:nvPr/>
        </p:nvPicPr>
        <p:blipFill>
          <a:blip r:embed="rId4"/>
          <a:stretch>
            <a:fillRect/>
          </a:stretch>
        </p:blipFill>
        <p:spPr>
          <a:xfrm>
            <a:off x="578046" y="406049"/>
            <a:ext cx="2678338" cy="5638607"/>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838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6185ADE-695F-53A2-583E-93C4D3BEB995}"/>
              </a:ext>
            </a:extLst>
          </p:cNvPr>
          <p:cNvPicPr>
            <a:picLocks noChangeAspect="1"/>
          </p:cNvPicPr>
          <p:nvPr/>
        </p:nvPicPr>
        <p:blipFill>
          <a:blip r:embed="rId2"/>
          <a:stretch>
            <a:fillRect/>
          </a:stretch>
        </p:blipFill>
        <p:spPr>
          <a:xfrm>
            <a:off x="4643090" y="121298"/>
            <a:ext cx="2905819" cy="610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A screenshot of a software developer&#10;&#10;Description automatically generated">
            <a:extLst>
              <a:ext uri="{FF2B5EF4-FFF2-40B4-BE49-F238E27FC236}">
                <a16:creationId xmlns:a16="http://schemas.microsoft.com/office/drawing/2014/main" id="{CE65AFED-7EE2-C08F-97E3-AF29DA242EFA}"/>
              </a:ext>
            </a:extLst>
          </p:cNvPr>
          <p:cNvPicPr>
            <a:picLocks noChangeAspect="1"/>
          </p:cNvPicPr>
          <p:nvPr/>
        </p:nvPicPr>
        <p:blipFill>
          <a:blip r:embed="rId3"/>
          <a:stretch>
            <a:fillRect/>
          </a:stretch>
        </p:blipFill>
        <p:spPr>
          <a:xfrm>
            <a:off x="8428654" y="121297"/>
            <a:ext cx="2905819" cy="61022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phone&#10;&#10;Description automatically generated">
            <a:extLst>
              <a:ext uri="{FF2B5EF4-FFF2-40B4-BE49-F238E27FC236}">
                <a16:creationId xmlns:a16="http://schemas.microsoft.com/office/drawing/2014/main" id="{2FEBF599-66E7-EE0C-CFC4-0495EA4A6005}"/>
              </a:ext>
            </a:extLst>
          </p:cNvPr>
          <p:cNvPicPr>
            <a:picLocks noChangeAspect="1"/>
          </p:cNvPicPr>
          <p:nvPr/>
        </p:nvPicPr>
        <p:blipFill>
          <a:blip r:embed="rId4"/>
          <a:stretch>
            <a:fillRect/>
          </a:stretch>
        </p:blipFill>
        <p:spPr>
          <a:xfrm>
            <a:off x="857527" y="242594"/>
            <a:ext cx="2790297" cy="585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0579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rofile&#10;&#10;Description automatically generated">
            <a:extLst>
              <a:ext uri="{FF2B5EF4-FFF2-40B4-BE49-F238E27FC236}">
                <a16:creationId xmlns:a16="http://schemas.microsoft.com/office/drawing/2014/main" id="{8746B35B-302B-A8A8-3262-642C2C17EB5F}"/>
              </a:ext>
            </a:extLst>
          </p:cNvPr>
          <p:cNvPicPr>
            <a:picLocks noChangeAspect="1"/>
          </p:cNvPicPr>
          <p:nvPr/>
        </p:nvPicPr>
        <p:blipFill>
          <a:blip r:embed="rId2"/>
          <a:stretch>
            <a:fillRect/>
          </a:stretch>
        </p:blipFill>
        <p:spPr>
          <a:xfrm>
            <a:off x="390624" y="249374"/>
            <a:ext cx="2895016" cy="5613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A screenshot of a cell phone&#10;&#10;Description automatically generated">
            <a:extLst>
              <a:ext uri="{FF2B5EF4-FFF2-40B4-BE49-F238E27FC236}">
                <a16:creationId xmlns:a16="http://schemas.microsoft.com/office/drawing/2014/main" id="{6EB1CD51-F08D-A3BA-710A-7421404B44AC}"/>
              </a:ext>
            </a:extLst>
          </p:cNvPr>
          <p:cNvPicPr>
            <a:picLocks noChangeAspect="1"/>
          </p:cNvPicPr>
          <p:nvPr/>
        </p:nvPicPr>
        <p:blipFill>
          <a:blip r:embed="rId3"/>
          <a:stretch>
            <a:fillRect/>
          </a:stretch>
        </p:blipFill>
        <p:spPr>
          <a:xfrm>
            <a:off x="4085252" y="249374"/>
            <a:ext cx="3145971" cy="5746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social media profile&#10;&#10;Description automatically generated">
            <a:extLst>
              <a:ext uri="{FF2B5EF4-FFF2-40B4-BE49-F238E27FC236}">
                <a16:creationId xmlns:a16="http://schemas.microsoft.com/office/drawing/2014/main" id="{FDE5454B-A1DC-AF57-06E6-D4BDB84CAC5A}"/>
              </a:ext>
            </a:extLst>
          </p:cNvPr>
          <p:cNvPicPr>
            <a:picLocks noChangeAspect="1"/>
          </p:cNvPicPr>
          <p:nvPr/>
        </p:nvPicPr>
        <p:blipFill>
          <a:blip r:embed="rId4"/>
          <a:stretch>
            <a:fillRect/>
          </a:stretch>
        </p:blipFill>
        <p:spPr>
          <a:xfrm>
            <a:off x="7907986" y="277298"/>
            <a:ext cx="3219329" cy="5690967"/>
          </a:xfrm>
          <a:prstGeom prst="rect">
            <a:avLst/>
          </a:prstGeom>
        </p:spPr>
      </p:pic>
    </p:spTree>
    <p:extLst>
      <p:ext uri="{BB962C8B-B14F-4D97-AF65-F5344CB8AC3E}">
        <p14:creationId xmlns:p14="http://schemas.microsoft.com/office/powerpoint/2010/main" val="38704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mobile application&#10;&#10;Description automatically generated">
            <a:extLst>
              <a:ext uri="{FF2B5EF4-FFF2-40B4-BE49-F238E27FC236}">
                <a16:creationId xmlns:a16="http://schemas.microsoft.com/office/drawing/2014/main" id="{261CDBE5-EAF8-FD75-798B-86711E668F51}"/>
              </a:ext>
            </a:extLst>
          </p:cNvPr>
          <p:cNvPicPr>
            <a:picLocks noChangeAspect="1"/>
          </p:cNvPicPr>
          <p:nvPr/>
        </p:nvPicPr>
        <p:blipFill>
          <a:blip r:embed="rId2"/>
          <a:stretch>
            <a:fillRect/>
          </a:stretch>
        </p:blipFill>
        <p:spPr>
          <a:xfrm>
            <a:off x="2555880" y="452828"/>
            <a:ext cx="2631234" cy="5525592"/>
          </a:xfrm>
          <a:prstGeom prst="rect">
            <a:avLst/>
          </a:prstGeom>
          <a:solidFill>
            <a:schemeClr val="bg2">
              <a:lumMod val="25000"/>
            </a:scheme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computer&#10;&#10;Description automatically generated">
            <a:extLst>
              <a:ext uri="{FF2B5EF4-FFF2-40B4-BE49-F238E27FC236}">
                <a16:creationId xmlns:a16="http://schemas.microsoft.com/office/drawing/2014/main" id="{F3DB05DE-CCC5-F9B3-02E1-8267838F4DAE}"/>
              </a:ext>
            </a:extLst>
          </p:cNvPr>
          <p:cNvPicPr>
            <a:picLocks noChangeAspect="1"/>
          </p:cNvPicPr>
          <p:nvPr/>
        </p:nvPicPr>
        <p:blipFill>
          <a:blip r:embed="rId3"/>
          <a:stretch>
            <a:fillRect/>
          </a:stretch>
        </p:blipFill>
        <p:spPr>
          <a:xfrm>
            <a:off x="6085469" y="348435"/>
            <a:ext cx="3162372" cy="5864512"/>
          </a:xfrm>
          <a:prstGeom prst="rect">
            <a:avLst/>
          </a:prstGeom>
        </p:spPr>
      </p:pic>
    </p:spTree>
    <p:extLst>
      <p:ext uri="{BB962C8B-B14F-4D97-AF65-F5344CB8AC3E}">
        <p14:creationId xmlns:p14="http://schemas.microsoft.com/office/powerpoint/2010/main" val="3324563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Description automatically generated">
            <a:extLst>
              <a:ext uri="{FF2B5EF4-FFF2-40B4-BE49-F238E27FC236}">
                <a16:creationId xmlns:a16="http://schemas.microsoft.com/office/drawing/2014/main" id="{9FBAB9DD-B63E-4033-402F-ABB86A001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310" y="291987"/>
            <a:ext cx="2654310" cy="5646579"/>
          </a:xfrm>
          <a:prstGeom prst="rect">
            <a:avLst/>
          </a:prstGeom>
        </p:spPr>
      </p:pic>
      <p:pic>
        <p:nvPicPr>
          <p:cNvPr id="6" name="Picture 5" descr="A screenshot of a phone&#10;&#10;Description automatically generated">
            <a:extLst>
              <a:ext uri="{FF2B5EF4-FFF2-40B4-BE49-F238E27FC236}">
                <a16:creationId xmlns:a16="http://schemas.microsoft.com/office/drawing/2014/main" id="{96AA2414-C6E4-F1A0-CB62-9A1E127F89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294" y="242085"/>
            <a:ext cx="2801596" cy="5696481"/>
          </a:xfrm>
          <a:prstGeom prst="rect">
            <a:avLst/>
          </a:prstGeom>
        </p:spPr>
      </p:pic>
      <p:pic>
        <p:nvPicPr>
          <p:cNvPr id="7" name="Picture 6" descr="A screenshot of a paper with text&#10;&#10;Description automatically generated">
            <a:extLst>
              <a:ext uri="{FF2B5EF4-FFF2-40B4-BE49-F238E27FC236}">
                <a16:creationId xmlns:a16="http://schemas.microsoft.com/office/drawing/2014/main" id="{E9CAE0DA-D9EE-54FE-3F52-D7C849F017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8745" y="291987"/>
            <a:ext cx="2801596" cy="5696478"/>
          </a:xfrm>
          <a:prstGeom prst="rect">
            <a:avLst/>
          </a:prstGeom>
        </p:spPr>
      </p:pic>
    </p:spTree>
    <p:extLst>
      <p:ext uri="{BB962C8B-B14F-4D97-AF65-F5344CB8AC3E}">
        <p14:creationId xmlns:p14="http://schemas.microsoft.com/office/powerpoint/2010/main" val="148485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68027-246B-0B0C-D3AF-4E6005921247}"/>
              </a:ext>
            </a:extLst>
          </p:cNvPr>
          <p:cNvSpPr txBox="1"/>
          <p:nvPr/>
        </p:nvSpPr>
        <p:spPr>
          <a:xfrm>
            <a:off x="475862" y="186612"/>
            <a:ext cx="7828384" cy="707886"/>
          </a:xfrm>
          <a:prstGeom prst="rect">
            <a:avLst/>
          </a:prstGeom>
          <a:noFill/>
        </p:spPr>
        <p:txBody>
          <a:bodyPr wrap="square" rtlCol="0">
            <a:spAutoFit/>
          </a:bodyPr>
          <a:lstStyle/>
          <a:p>
            <a:pPr algn="just"/>
            <a:r>
              <a:rPr lang="en-IN" sz="4000" dirty="0">
                <a:latin typeface="Bahnschrift" panose="020B0502040204020203" pitchFamily="34" charset="0"/>
              </a:rPr>
              <a:t>Conclusion </a:t>
            </a:r>
          </a:p>
        </p:txBody>
      </p:sp>
      <p:sp>
        <p:nvSpPr>
          <p:cNvPr id="3" name="TextBox 2">
            <a:extLst>
              <a:ext uri="{FF2B5EF4-FFF2-40B4-BE49-F238E27FC236}">
                <a16:creationId xmlns:a16="http://schemas.microsoft.com/office/drawing/2014/main" id="{4763D77A-9D9F-08E2-9EE4-02432CFDADF7}"/>
              </a:ext>
            </a:extLst>
          </p:cNvPr>
          <p:cNvSpPr txBox="1"/>
          <p:nvPr/>
        </p:nvSpPr>
        <p:spPr>
          <a:xfrm>
            <a:off x="615820" y="1291539"/>
            <a:ext cx="9862458" cy="3995004"/>
          </a:xfrm>
          <a:prstGeom prst="rect">
            <a:avLst/>
          </a:prstGeom>
          <a:noFill/>
        </p:spPr>
        <p:txBody>
          <a:bodyPr wrap="square" rtlCol="0">
            <a:spAutoFit/>
          </a:bodyPr>
          <a:lstStyle/>
          <a:p>
            <a:pPr marL="184150" marR="5080" indent="-171450">
              <a:lnSpc>
                <a:spcPct val="102600"/>
              </a:lnSpc>
              <a:spcBef>
                <a:spcPts val="55"/>
              </a:spcBef>
              <a:buFont typeface="Arial" panose="020B0604020202020204" pitchFamily="34" charset="0"/>
              <a:buChar char="•"/>
            </a:pPr>
            <a:r>
              <a:rPr lang="en-US" sz="2200" b="0" i="0" dirty="0">
                <a:solidFill>
                  <a:srgbClr val="0D0D0D"/>
                </a:solidFill>
                <a:effectLst/>
                <a:highlight>
                  <a:srgbClr val="FFFFFF"/>
                </a:highlight>
                <a:latin typeface="Aptos Display" panose="020B0004020202020204" pitchFamily="34" charset="0"/>
              </a:rPr>
              <a:t>In conclusion, our project has successfully devised, implemented, and evaluated a robust and scalable system architecture for our mobile application.</a:t>
            </a:r>
          </a:p>
          <a:p>
            <a:pPr marL="184150" marR="5080" indent="-171450">
              <a:lnSpc>
                <a:spcPct val="102600"/>
              </a:lnSpc>
              <a:spcBef>
                <a:spcPts val="55"/>
              </a:spcBef>
              <a:buFont typeface="Arial" panose="020B0604020202020204" pitchFamily="34" charset="0"/>
              <a:buChar char="•"/>
            </a:pPr>
            <a:endParaRPr lang="en-US" sz="2200" dirty="0">
              <a:solidFill>
                <a:srgbClr val="0D0D0D"/>
              </a:solidFill>
              <a:highlight>
                <a:srgbClr val="FFFFFF"/>
              </a:highlight>
              <a:latin typeface="Aptos Display" panose="020B0004020202020204" pitchFamily="34" charset="0"/>
              <a:cs typeface="Tahoma"/>
            </a:endParaRPr>
          </a:p>
          <a:p>
            <a:pPr marL="184150" marR="5080" indent="-171450">
              <a:lnSpc>
                <a:spcPct val="102600"/>
              </a:lnSpc>
              <a:spcBef>
                <a:spcPts val="55"/>
              </a:spcBef>
              <a:buFont typeface="Arial" panose="020B0604020202020204" pitchFamily="34" charset="0"/>
              <a:buChar char="•"/>
            </a:pPr>
            <a:r>
              <a:rPr lang="en-US" sz="2200" b="0" i="0" dirty="0">
                <a:solidFill>
                  <a:srgbClr val="0D0D0D"/>
                </a:solidFill>
                <a:effectLst/>
                <a:highlight>
                  <a:srgbClr val="FFFFFF"/>
                </a:highlight>
                <a:latin typeface="Aptos Display" panose="020B0004020202020204" pitchFamily="34" charset="0"/>
              </a:rPr>
              <a:t>Leveraging cutting-edge technologies like React Native for the front end, PHP for the back end, and MySQL for database management, we've ensured high performance, responsiveness, and data integrity.</a:t>
            </a:r>
            <a:endParaRPr lang="en-US" sz="2200" b="0" i="0" dirty="0">
              <a:solidFill>
                <a:srgbClr val="0D0D0D"/>
              </a:solidFill>
              <a:effectLst/>
              <a:highlight>
                <a:srgbClr val="FFFFFF"/>
              </a:highlight>
              <a:latin typeface="Aptos Display" panose="020B0004020202020204" pitchFamily="34" charset="0"/>
              <a:cs typeface="Tahoma"/>
            </a:endParaRPr>
          </a:p>
          <a:p>
            <a:pPr marL="184150" marR="5080" indent="-171450">
              <a:lnSpc>
                <a:spcPct val="102600"/>
              </a:lnSpc>
              <a:spcBef>
                <a:spcPts val="55"/>
              </a:spcBef>
              <a:buFont typeface="Arial" panose="020B0604020202020204" pitchFamily="34" charset="0"/>
              <a:buChar char="•"/>
            </a:pPr>
            <a:endParaRPr lang="en-US" sz="2200" dirty="0">
              <a:solidFill>
                <a:srgbClr val="0D0D0D"/>
              </a:solidFill>
              <a:highlight>
                <a:srgbClr val="FFFFFF"/>
              </a:highlight>
              <a:latin typeface="Aptos Display" panose="020B0004020202020204" pitchFamily="34" charset="0"/>
              <a:cs typeface="Tahoma"/>
            </a:endParaRPr>
          </a:p>
          <a:p>
            <a:pPr marL="184150" marR="5080" indent="-171450">
              <a:lnSpc>
                <a:spcPct val="102600"/>
              </a:lnSpc>
              <a:spcBef>
                <a:spcPts val="55"/>
              </a:spcBef>
              <a:buFont typeface="Arial" panose="020B0604020202020204" pitchFamily="34" charset="0"/>
              <a:buChar char="•"/>
            </a:pPr>
            <a:r>
              <a:rPr lang="en-US" sz="2200" b="0" i="0" dirty="0">
                <a:solidFill>
                  <a:srgbClr val="0D0D0D"/>
                </a:solidFill>
                <a:effectLst/>
                <a:highlight>
                  <a:srgbClr val="FFFFFF"/>
                </a:highlight>
                <a:latin typeface="Aptos Display" panose="020B0004020202020204" pitchFamily="34" charset="0"/>
              </a:rPr>
              <a:t>Through thorough testing and evaluation, we've made sure it's reliable and efficient.</a:t>
            </a:r>
            <a:endParaRPr lang="en-US" sz="2200" b="0" i="0" dirty="0">
              <a:solidFill>
                <a:srgbClr val="0D0D0D"/>
              </a:solidFill>
              <a:effectLst/>
              <a:highlight>
                <a:srgbClr val="FFFFFF"/>
              </a:highlight>
              <a:latin typeface="Aptos Display" panose="020B0004020202020204" pitchFamily="34" charset="0"/>
              <a:cs typeface="Tahoma"/>
            </a:endParaRPr>
          </a:p>
          <a:p>
            <a:pPr marL="184150" marR="5080" indent="-171450">
              <a:lnSpc>
                <a:spcPct val="102600"/>
              </a:lnSpc>
              <a:spcBef>
                <a:spcPts val="55"/>
              </a:spcBef>
              <a:buFont typeface="Arial" panose="020B0604020202020204" pitchFamily="34" charset="0"/>
              <a:buChar char="•"/>
            </a:pPr>
            <a:endParaRPr lang="en-US" sz="2200" dirty="0">
              <a:solidFill>
                <a:srgbClr val="0D0D0D"/>
              </a:solidFill>
              <a:highlight>
                <a:srgbClr val="FFFFFF"/>
              </a:highlight>
              <a:latin typeface="Aptos Display" panose="020B0004020202020204" pitchFamily="34" charset="0"/>
              <a:cs typeface="Tahoma"/>
            </a:endParaRPr>
          </a:p>
          <a:p>
            <a:pPr marL="184150" marR="5080" indent="-171450">
              <a:lnSpc>
                <a:spcPct val="102600"/>
              </a:lnSpc>
              <a:spcBef>
                <a:spcPts val="55"/>
              </a:spcBef>
              <a:buFont typeface="Arial" panose="020B0604020202020204" pitchFamily="34" charset="0"/>
              <a:buChar char="•"/>
            </a:pPr>
            <a:r>
              <a:rPr lang="en-US" sz="2200" b="0" i="0" dirty="0">
                <a:solidFill>
                  <a:srgbClr val="0D0D0D"/>
                </a:solidFill>
                <a:effectLst/>
                <a:highlight>
                  <a:srgbClr val="FFFFFF"/>
                </a:highlight>
                <a:latin typeface="Aptos Display" panose="020B0004020202020204" pitchFamily="34" charset="0"/>
              </a:rPr>
              <a:t>Overall, our goal is to provide a user-friendly and reliable app that meets the needs of our users now and in the future</a:t>
            </a:r>
            <a:endParaRPr lang="en-IN" sz="2200" dirty="0"/>
          </a:p>
        </p:txBody>
      </p:sp>
    </p:spTree>
    <p:extLst>
      <p:ext uri="{BB962C8B-B14F-4D97-AF65-F5344CB8AC3E}">
        <p14:creationId xmlns:p14="http://schemas.microsoft.com/office/powerpoint/2010/main" val="138588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6F560-D485-C05C-4708-CEE9F6BE5C7D}"/>
              </a:ext>
            </a:extLst>
          </p:cNvPr>
          <p:cNvSpPr txBox="1"/>
          <p:nvPr/>
        </p:nvSpPr>
        <p:spPr>
          <a:xfrm>
            <a:off x="541176" y="1413063"/>
            <a:ext cx="10664890" cy="4031873"/>
          </a:xfrm>
          <a:prstGeom prst="rect">
            <a:avLst/>
          </a:prstGeom>
          <a:noFill/>
        </p:spPr>
        <p:txBody>
          <a:bodyPr wrap="square" rtlCol="0">
            <a:spAutoFit/>
          </a:bodyPr>
          <a:lstStyle/>
          <a:p>
            <a:pPr algn="l"/>
            <a:r>
              <a:rPr lang="en-IN" sz="1600" b="1" i="0" dirty="0">
                <a:solidFill>
                  <a:srgbClr val="0D0D0D"/>
                </a:solidFill>
                <a:effectLst/>
                <a:highlight>
                  <a:srgbClr val="FFFFFF"/>
                </a:highlight>
                <a:latin typeface="Aptos Display" panose="020B0004020202020204" pitchFamily="34" charset="0"/>
              </a:rPr>
              <a:t>React Native for Front-End Development:</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a:solidFill>
                  <a:srgbClr val="0D0D0D"/>
                </a:solidFill>
                <a:effectLst/>
                <a:highlight>
                  <a:srgbClr val="FFFFFF"/>
                </a:highlight>
                <a:latin typeface="Aptos Display" panose="020B0004020202020204" pitchFamily="34" charset="0"/>
              </a:rPr>
              <a:t>React Native Documentation: </a:t>
            </a:r>
            <a:r>
              <a:rPr lang="en-IN" sz="1600" b="0" i="0" u="none" strike="noStrike" dirty="0">
                <a:solidFill>
                  <a:srgbClr val="0D0D0D"/>
                </a:solidFill>
                <a:effectLst/>
                <a:highlight>
                  <a:srgbClr val="FFFFFF"/>
                </a:highlight>
                <a:latin typeface="Aptos Display" panose="020B0004020202020204" pitchFamily="34" charset="0"/>
                <a:hlinkClick r:id="rId2"/>
              </a:rPr>
              <a:t>https://reactnative.dev/docs/getting-started</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a:solidFill>
                  <a:srgbClr val="0D0D0D"/>
                </a:solidFill>
                <a:effectLst/>
                <a:highlight>
                  <a:srgbClr val="FFFFFF"/>
                </a:highlight>
                <a:latin typeface="Aptos Display" panose="020B0004020202020204" pitchFamily="34" charset="0"/>
              </a:rPr>
              <a:t>React Native Tutorial: </a:t>
            </a:r>
            <a:r>
              <a:rPr lang="en-IN" sz="1600" b="0" i="0" u="none" strike="noStrike" dirty="0">
                <a:solidFill>
                  <a:srgbClr val="0D0D0D"/>
                </a:solidFill>
                <a:effectLst/>
                <a:highlight>
                  <a:srgbClr val="FFFFFF"/>
                </a:highlight>
                <a:latin typeface="Aptos Display" panose="020B0004020202020204" pitchFamily="34" charset="0"/>
                <a:hlinkClick r:id="rId3"/>
              </a:rPr>
              <a:t>https://www.tutorialspoint.com/react_native/index.htm/</a:t>
            </a:r>
            <a:endParaRPr lang="en-IN" sz="1600" b="0" i="0" u="none" strike="noStrike"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endParaRPr lang="en-IN" sz="1600" b="0" i="0" dirty="0">
              <a:solidFill>
                <a:srgbClr val="0D0D0D"/>
              </a:solidFill>
              <a:effectLst/>
              <a:highlight>
                <a:srgbClr val="FFFFFF"/>
              </a:highlight>
              <a:latin typeface="Aptos Display" panose="020B0004020202020204" pitchFamily="34" charset="0"/>
            </a:endParaRPr>
          </a:p>
          <a:p>
            <a:pPr algn="l"/>
            <a:r>
              <a:rPr lang="en-IN" sz="1600" b="1" i="0" dirty="0">
                <a:solidFill>
                  <a:srgbClr val="0D0D0D"/>
                </a:solidFill>
                <a:effectLst/>
                <a:highlight>
                  <a:srgbClr val="FFFFFF"/>
                </a:highlight>
                <a:latin typeface="Aptos Display" panose="020B0004020202020204" pitchFamily="34" charset="0"/>
              </a:rPr>
              <a:t>PHP for Back-End Development:</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a:solidFill>
                  <a:srgbClr val="0D0D0D"/>
                </a:solidFill>
                <a:effectLst/>
                <a:highlight>
                  <a:srgbClr val="FFFFFF"/>
                </a:highlight>
                <a:latin typeface="Aptos Display" panose="020B0004020202020204" pitchFamily="34" charset="0"/>
              </a:rPr>
              <a:t>PHP Documentation: </a:t>
            </a:r>
            <a:r>
              <a:rPr lang="en-IN" sz="1600" b="0" i="0" u="none" strike="noStrike" dirty="0">
                <a:solidFill>
                  <a:srgbClr val="0D0D0D"/>
                </a:solidFill>
                <a:effectLst/>
                <a:highlight>
                  <a:srgbClr val="FFFFFF"/>
                </a:highlight>
                <a:latin typeface="Aptos Display" panose="020B0004020202020204" pitchFamily="34" charset="0"/>
                <a:hlinkClick r:id="rId4"/>
              </a:rPr>
              <a:t>https://www.php.net/manual/en/</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a:solidFill>
                  <a:srgbClr val="0D0D0D"/>
                </a:solidFill>
                <a:effectLst/>
                <a:highlight>
                  <a:srgbClr val="FFFFFF"/>
                </a:highlight>
                <a:latin typeface="Aptos Display" panose="020B0004020202020204" pitchFamily="34" charset="0"/>
              </a:rPr>
              <a:t>PHP Tutorial: </a:t>
            </a:r>
            <a:r>
              <a:rPr lang="en-IN" sz="1600" b="0" i="0" u="none" strike="noStrike" dirty="0">
                <a:solidFill>
                  <a:srgbClr val="0D0D0D"/>
                </a:solidFill>
                <a:effectLst/>
                <a:highlight>
                  <a:srgbClr val="FFFFFF"/>
                </a:highlight>
                <a:latin typeface="Aptos Display" panose="020B0004020202020204" pitchFamily="34" charset="0"/>
                <a:hlinkClick r:id="rId5"/>
              </a:rPr>
              <a:t>https://www.w3schools.com/php/</a:t>
            </a:r>
            <a:endParaRPr lang="en-IN" sz="1600" b="0" i="0" u="none" strike="noStrike"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endParaRPr lang="en-IN" sz="1600" b="0" i="0" dirty="0">
              <a:solidFill>
                <a:srgbClr val="0D0D0D"/>
              </a:solidFill>
              <a:effectLst/>
              <a:highlight>
                <a:srgbClr val="FFFFFF"/>
              </a:highlight>
              <a:latin typeface="Aptos Display" panose="020B0004020202020204" pitchFamily="34" charset="0"/>
            </a:endParaRPr>
          </a:p>
          <a:p>
            <a:pPr algn="l"/>
            <a:r>
              <a:rPr lang="en-IN" sz="1600" b="1" i="0" dirty="0">
                <a:solidFill>
                  <a:srgbClr val="0D0D0D"/>
                </a:solidFill>
                <a:effectLst/>
                <a:highlight>
                  <a:srgbClr val="FFFFFF"/>
                </a:highlight>
                <a:latin typeface="Aptos Display" panose="020B0004020202020204" pitchFamily="34" charset="0"/>
              </a:rPr>
              <a:t>MySQL for Database Management:</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a:solidFill>
                  <a:srgbClr val="0D0D0D"/>
                </a:solidFill>
                <a:effectLst/>
                <a:highlight>
                  <a:srgbClr val="FFFFFF"/>
                </a:highlight>
                <a:latin typeface="Aptos Display" panose="020B0004020202020204" pitchFamily="34" charset="0"/>
              </a:rPr>
              <a:t>MySQL Documentation: </a:t>
            </a:r>
            <a:r>
              <a:rPr lang="en-IN" sz="1600" b="0" i="0" u="none" strike="noStrike" dirty="0">
                <a:solidFill>
                  <a:srgbClr val="0D0D0D"/>
                </a:solidFill>
                <a:effectLst/>
                <a:highlight>
                  <a:srgbClr val="FFFFFF"/>
                </a:highlight>
                <a:latin typeface="Aptos Display" panose="020B0004020202020204" pitchFamily="34" charset="0"/>
                <a:hlinkClick r:id="rId6"/>
              </a:rPr>
              <a:t>https://dev.mysql.com/doc/</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a:solidFill>
                  <a:srgbClr val="0D0D0D"/>
                </a:solidFill>
                <a:effectLst/>
                <a:highlight>
                  <a:srgbClr val="FFFFFF"/>
                </a:highlight>
                <a:latin typeface="Aptos Display" panose="020B0004020202020204" pitchFamily="34" charset="0"/>
              </a:rPr>
              <a:t>MySQL Tutorial: </a:t>
            </a:r>
            <a:r>
              <a:rPr lang="en-IN" sz="1600" b="0" i="0" u="none" strike="noStrike" dirty="0">
                <a:solidFill>
                  <a:srgbClr val="0D0D0D"/>
                </a:solidFill>
                <a:effectLst/>
                <a:highlight>
                  <a:srgbClr val="FFFFFF"/>
                </a:highlight>
                <a:latin typeface="Aptos Display" panose="020B0004020202020204" pitchFamily="34" charset="0"/>
                <a:hlinkClick r:id="rId7"/>
              </a:rPr>
              <a:t>https://www.mysqltutorial.org/</a:t>
            </a:r>
            <a:endParaRPr lang="en-IN" sz="1600" b="0" i="0" u="none" strike="noStrike"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endParaRPr lang="en-IN" sz="1600" b="0" i="0" dirty="0">
              <a:solidFill>
                <a:srgbClr val="0D0D0D"/>
              </a:solidFill>
              <a:effectLst/>
              <a:highlight>
                <a:srgbClr val="FFFFFF"/>
              </a:highlight>
              <a:latin typeface="Aptos Display" panose="020B0004020202020204" pitchFamily="34" charset="0"/>
            </a:endParaRPr>
          </a:p>
          <a:p>
            <a:pPr algn="l"/>
            <a:r>
              <a:rPr lang="en-IN" sz="1600" b="1" i="0" dirty="0" err="1">
                <a:solidFill>
                  <a:srgbClr val="0D0D0D"/>
                </a:solidFill>
                <a:effectLst/>
                <a:highlight>
                  <a:srgbClr val="FFFFFF"/>
                </a:highlight>
                <a:latin typeface="Aptos Display" panose="020B0004020202020204" pitchFamily="34" charset="0"/>
              </a:rPr>
              <a:t>Hostinger</a:t>
            </a:r>
            <a:r>
              <a:rPr lang="en-IN" sz="1600" b="1" i="0" dirty="0">
                <a:solidFill>
                  <a:srgbClr val="0D0D0D"/>
                </a:solidFill>
                <a:effectLst/>
                <a:highlight>
                  <a:srgbClr val="FFFFFF"/>
                </a:highlight>
                <a:latin typeface="Aptos Display" panose="020B0004020202020204" pitchFamily="34" charset="0"/>
              </a:rPr>
              <a:t> for Server Deployment:</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err="1">
                <a:solidFill>
                  <a:srgbClr val="0D0D0D"/>
                </a:solidFill>
                <a:effectLst/>
                <a:highlight>
                  <a:srgbClr val="FFFFFF"/>
                </a:highlight>
                <a:latin typeface="Aptos Display" panose="020B0004020202020204" pitchFamily="34" charset="0"/>
              </a:rPr>
              <a:t>Hostinger</a:t>
            </a:r>
            <a:r>
              <a:rPr lang="en-IN" sz="1600" b="0" i="0" dirty="0">
                <a:solidFill>
                  <a:srgbClr val="0D0D0D"/>
                </a:solidFill>
                <a:effectLst/>
                <a:highlight>
                  <a:srgbClr val="FFFFFF"/>
                </a:highlight>
                <a:latin typeface="Aptos Display" panose="020B0004020202020204" pitchFamily="34" charset="0"/>
              </a:rPr>
              <a:t> Documentation: </a:t>
            </a:r>
            <a:r>
              <a:rPr lang="en-IN" sz="1600" b="0" i="0" u="none" strike="noStrike" dirty="0">
                <a:solidFill>
                  <a:srgbClr val="0D0D0D"/>
                </a:solidFill>
                <a:effectLst/>
                <a:highlight>
                  <a:srgbClr val="FFFFFF"/>
                </a:highlight>
                <a:latin typeface="Aptos Display" panose="020B0004020202020204" pitchFamily="34" charset="0"/>
                <a:hlinkClick r:id="rId8"/>
              </a:rPr>
              <a:t>https://www.hostinger.com/tutorials/</a:t>
            </a:r>
            <a:endParaRPr lang="en-IN" sz="1600" b="0" i="0" dirty="0">
              <a:solidFill>
                <a:srgbClr val="0D0D0D"/>
              </a:solidFill>
              <a:effectLst/>
              <a:highlight>
                <a:srgbClr val="FFFFFF"/>
              </a:highlight>
              <a:latin typeface="Aptos Display" panose="020B0004020202020204" pitchFamily="34" charset="0"/>
            </a:endParaRPr>
          </a:p>
          <a:p>
            <a:pPr marL="742950" lvl="1" indent="-285750" algn="l">
              <a:buFont typeface="+mj-lt"/>
              <a:buAutoNum type="arabicPeriod"/>
            </a:pPr>
            <a:r>
              <a:rPr lang="en-IN" sz="1600" b="0" i="0" dirty="0" err="1">
                <a:solidFill>
                  <a:srgbClr val="0D0D0D"/>
                </a:solidFill>
                <a:effectLst/>
                <a:highlight>
                  <a:srgbClr val="FFFFFF"/>
                </a:highlight>
                <a:latin typeface="Aptos Display" panose="020B0004020202020204" pitchFamily="34" charset="0"/>
              </a:rPr>
              <a:t>Hostinger</a:t>
            </a:r>
            <a:r>
              <a:rPr lang="en-IN" sz="1600" b="0" i="0" dirty="0">
                <a:solidFill>
                  <a:srgbClr val="0D0D0D"/>
                </a:solidFill>
                <a:effectLst/>
                <a:highlight>
                  <a:srgbClr val="FFFFFF"/>
                </a:highlight>
                <a:latin typeface="Aptos Display" panose="020B0004020202020204" pitchFamily="34" charset="0"/>
              </a:rPr>
              <a:t> Support: </a:t>
            </a:r>
            <a:r>
              <a:rPr lang="en-IN" sz="1600" b="0" i="0" u="none" strike="noStrike" dirty="0">
                <a:solidFill>
                  <a:srgbClr val="0D0D0D"/>
                </a:solidFill>
                <a:effectLst/>
                <a:highlight>
                  <a:srgbClr val="FFFFFF"/>
                </a:highlight>
                <a:latin typeface="Aptos Display" panose="020B0004020202020204" pitchFamily="34" charset="0"/>
                <a:hlinkClick r:id="rId8"/>
              </a:rPr>
              <a:t>https://www.hostinger.com/tutorials/</a:t>
            </a:r>
            <a:endParaRPr lang="en-IN" sz="1600" b="0" i="0" u="none" strike="noStrike" dirty="0">
              <a:solidFill>
                <a:srgbClr val="0D0D0D"/>
              </a:solidFill>
              <a:effectLst/>
              <a:highlight>
                <a:srgbClr val="FFFFFF"/>
              </a:highlight>
              <a:latin typeface="Aptos Display" panose="020B0004020202020204" pitchFamily="34" charset="0"/>
            </a:endParaRPr>
          </a:p>
          <a:p>
            <a:endParaRPr lang="en-IN" sz="1600" dirty="0"/>
          </a:p>
        </p:txBody>
      </p:sp>
      <p:sp>
        <p:nvSpPr>
          <p:cNvPr id="4" name="TextBox 3">
            <a:extLst>
              <a:ext uri="{FF2B5EF4-FFF2-40B4-BE49-F238E27FC236}">
                <a16:creationId xmlns:a16="http://schemas.microsoft.com/office/drawing/2014/main" id="{02EE87DC-1D81-A7FB-BA53-5DA09A238890}"/>
              </a:ext>
            </a:extLst>
          </p:cNvPr>
          <p:cNvSpPr txBox="1"/>
          <p:nvPr/>
        </p:nvSpPr>
        <p:spPr>
          <a:xfrm>
            <a:off x="541176" y="195942"/>
            <a:ext cx="6298163" cy="769441"/>
          </a:xfrm>
          <a:prstGeom prst="rect">
            <a:avLst/>
          </a:prstGeom>
          <a:noFill/>
        </p:spPr>
        <p:txBody>
          <a:bodyPr wrap="square" rtlCol="0">
            <a:spAutoFit/>
          </a:bodyPr>
          <a:lstStyle/>
          <a:p>
            <a:r>
              <a:rPr lang="en-IN" sz="4400" dirty="0"/>
              <a:t>References :</a:t>
            </a:r>
          </a:p>
        </p:txBody>
      </p:sp>
    </p:spTree>
    <p:extLst>
      <p:ext uri="{BB962C8B-B14F-4D97-AF65-F5344CB8AC3E}">
        <p14:creationId xmlns:p14="http://schemas.microsoft.com/office/powerpoint/2010/main" val="400696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827309-39FB-36F7-CC5C-59210412B68F}"/>
              </a:ext>
            </a:extLst>
          </p:cNvPr>
          <p:cNvSpPr txBox="1"/>
          <p:nvPr/>
        </p:nvSpPr>
        <p:spPr>
          <a:xfrm>
            <a:off x="699795" y="429207"/>
            <a:ext cx="5952931" cy="707886"/>
          </a:xfrm>
          <a:prstGeom prst="rect">
            <a:avLst/>
          </a:prstGeom>
          <a:noFill/>
        </p:spPr>
        <p:txBody>
          <a:bodyPr wrap="square" rtlCol="0">
            <a:spAutoFit/>
          </a:bodyPr>
          <a:lstStyle/>
          <a:p>
            <a:pPr algn="just"/>
            <a:r>
              <a:rPr lang="en-IN" sz="4000" b="1" dirty="0">
                <a:latin typeface="Bahnschrift" panose="020B0502040204020203" pitchFamily="34" charset="0"/>
                <a:cs typeface="Angsana New" panose="020B0502040204020203" pitchFamily="18" charset="-34"/>
              </a:rPr>
              <a:t>Table of Contents :</a:t>
            </a:r>
          </a:p>
        </p:txBody>
      </p:sp>
      <p:sp>
        <p:nvSpPr>
          <p:cNvPr id="3" name="TextBox 2">
            <a:extLst>
              <a:ext uri="{FF2B5EF4-FFF2-40B4-BE49-F238E27FC236}">
                <a16:creationId xmlns:a16="http://schemas.microsoft.com/office/drawing/2014/main" id="{35FB849A-23BE-4F00-EE04-485E6CBAA6FE}"/>
              </a:ext>
            </a:extLst>
          </p:cNvPr>
          <p:cNvSpPr txBox="1"/>
          <p:nvPr/>
        </p:nvSpPr>
        <p:spPr>
          <a:xfrm>
            <a:off x="830423" y="1558212"/>
            <a:ext cx="5822303" cy="4093428"/>
          </a:xfrm>
          <a:prstGeom prst="rect">
            <a:avLst/>
          </a:prstGeom>
          <a:noFill/>
        </p:spPr>
        <p:txBody>
          <a:bodyPr wrap="square" rtlCol="0">
            <a:spAutoFit/>
          </a:bodyPr>
          <a:lstStyle/>
          <a:p>
            <a:pPr marL="285750" indent="-285750">
              <a:buFont typeface="Arial" panose="020B0604020202020204" pitchFamily="34" charset="0"/>
              <a:buChar char="•"/>
            </a:pPr>
            <a:r>
              <a:rPr lang="en-IN" sz="2600" dirty="0">
                <a:latin typeface="Aptos Display" panose="020B0004020202020204" pitchFamily="34" charset="0"/>
              </a:rPr>
              <a:t>Problem Statement</a:t>
            </a:r>
          </a:p>
          <a:p>
            <a:pPr marL="285750" indent="-285750">
              <a:buFont typeface="Arial" panose="020B0604020202020204" pitchFamily="34" charset="0"/>
              <a:buChar char="•"/>
            </a:pPr>
            <a:r>
              <a:rPr lang="en-IN" sz="2600" dirty="0">
                <a:latin typeface="Aptos Display" panose="020B0004020202020204" pitchFamily="34" charset="0"/>
              </a:rPr>
              <a:t>Abstract</a:t>
            </a:r>
          </a:p>
          <a:p>
            <a:pPr marL="285750" indent="-285750">
              <a:buFont typeface="Arial" panose="020B0604020202020204" pitchFamily="34" charset="0"/>
              <a:buChar char="•"/>
            </a:pPr>
            <a:r>
              <a:rPr lang="en-IN" sz="2600" dirty="0">
                <a:latin typeface="Aptos Display" panose="020B0004020202020204" pitchFamily="34" charset="0"/>
              </a:rPr>
              <a:t>Existing System</a:t>
            </a:r>
          </a:p>
          <a:p>
            <a:pPr marL="285750" indent="-285750">
              <a:buFont typeface="Arial" panose="020B0604020202020204" pitchFamily="34" charset="0"/>
              <a:buChar char="•"/>
            </a:pPr>
            <a:r>
              <a:rPr lang="en-IN" sz="2600" dirty="0">
                <a:latin typeface="Aptos Display" panose="020B0004020202020204" pitchFamily="34" charset="0"/>
              </a:rPr>
              <a:t>Proposed System</a:t>
            </a:r>
          </a:p>
          <a:p>
            <a:pPr marL="285750" indent="-285750">
              <a:buFont typeface="Arial" panose="020B0604020202020204" pitchFamily="34" charset="0"/>
              <a:buChar char="•"/>
            </a:pPr>
            <a:r>
              <a:rPr lang="en-IN" sz="2600" dirty="0">
                <a:latin typeface="Aptos Display" panose="020B0004020202020204" pitchFamily="34" charset="0"/>
              </a:rPr>
              <a:t>Workflow</a:t>
            </a:r>
          </a:p>
          <a:p>
            <a:pPr marL="285750" indent="-285750">
              <a:buFont typeface="Arial" panose="020B0604020202020204" pitchFamily="34" charset="0"/>
              <a:buChar char="•"/>
            </a:pPr>
            <a:r>
              <a:rPr lang="en-IN" sz="2600" dirty="0">
                <a:latin typeface="Aptos Display" panose="020B0004020202020204" pitchFamily="34" charset="0"/>
              </a:rPr>
              <a:t>List of Modules/Technologies</a:t>
            </a:r>
          </a:p>
          <a:p>
            <a:pPr marL="285750" indent="-285750">
              <a:buFont typeface="Arial" panose="020B0604020202020204" pitchFamily="34" charset="0"/>
              <a:buChar char="•"/>
            </a:pPr>
            <a:r>
              <a:rPr lang="en-IN" sz="2600" dirty="0">
                <a:latin typeface="Aptos Display" panose="020B0004020202020204" pitchFamily="34" charset="0"/>
              </a:rPr>
              <a:t>System Requirements</a:t>
            </a:r>
          </a:p>
          <a:p>
            <a:pPr marL="285750" indent="-285750">
              <a:buFont typeface="Arial" panose="020B0604020202020204" pitchFamily="34" charset="0"/>
              <a:buChar char="•"/>
            </a:pPr>
            <a:r>
              <a:rPr lang="en-IN" sz="2600" dirty="0">
                <a:latin typeface="Aptos Display" panose="020B0004020202020204" pitchFamily="34" charset="0"/>
              </a:rPr>
              <a:t>Results</a:t>
            </a:r>
          </a:p>
          <a:p>
            <a:pPr marL="285750" indent="-285750">
              <a:buFont typeface="Arial" panose="020B0604020202020204" pitchFamily="34" charset="0"/>
              <a:buChar char="•"/>
            </a:pPr>
            <a:r>
              <a:rPr lang="en-IN" sz="2600" dirty="0">
                <a:latin typeface="Aptos Display" panose="020B0004020202020204" pitchFamily="34" charset="0"/>
              </a:rPr>
              <a:t>Conclusion</a:t>
            </a:r>
          </a:p>
          <a:p>
            <a:pPr marL="285750" indent="-285750">
              <a:buFont typeface="Arial" panose="020B0604020202020204" pitchFamily="34" charset="0"/>
              <a:buChar char="•"/>
            </a:pPr>
            <a:r>
              <a:rPr lang="en-IN" sz="2600" dirty="0">
                <a:latin typeface="Aptos Display" panose="020B0004020202020204" pitchFamily="34" charset="0"/>
              </a:rPr>
              <a:t>References</a:t>
            </a:r>
          </a:p>
        </p:txBody>
      </p:sp>
    </p:spTree>
    <p:extLst>
      <p:ext uri="{BB962C8B-B14F-4D97-AF65-F5344CB8AC3E}">
        <p14:creationId xmlns:p14="http://schemas.microsoft.com/office/powerpoint/2010/main" val="1504180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1BB2F-9B12-39F6-4867-90D3A619D93A}"/>
              </a:ext>
            </a:extLst>
          </p:cNvPr>
          <p:cNvSpPr txBox="1"/>
          <p:nvPr/>
        </p:nvSpPr>
        <p:spPr>
          <a:xfrm>
            <a:off x="3136739" y="2314937"/>
            <a:ext cx="8507393"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13244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33E52-99C0-8CFB-B84F-2D09B19B9085}"/>
              </a:ext>
            </a:extLst>
          </p:cNvPr>
          <p:cNvSpPr txBox="1"/>
          <p:nvPr/>
        </p:nvSpPr>
        <p:spPr>
          <a:xfrm>
            <a:off x="671804" y="335902"/>
            <a:ext cx="6223518" cy="707886"/>
          </a:xfrm>
          <a:prstGeom prst="rect">
            <a:avLst/>
          </a:prstGeom>
          <a:noFill/>
        </p:spPr>
        <p:txBody>
          <a:bodyPr wrap="square" rtlCol="0">
            <a:spAutoFit/>
          </a:bodyPr>
          <a:lstStyle/>
          <a:p>
            <a:pPr algn="just"/>
            <a:r>
              <a:rPr lang="en-IN" sz="4000" dirty="0">
                <a:latin typeface="Bahnschrift" panose="020B0502040204020203" pitchFamily="34" charset="0"/>
              </a:rPr>
              <a:t>Problem Statement:</a:t>
            </a:r>
          </a:p>
        </p:txBody>
      </p:sp>
      <p:sp>
        <p:nvSpPr>
          <p:cNvPr id="3" name="TextBox 2">
            <a:extLst>
              <a:ext uri="{FF2B5EF4-FFF2-40B4-BE49-F238E27FC236}">
                <a16:creationId xmlns:a16="http://schemas.microsoft.com/office/drawing/2014/main" id="{7C7636D0-7154-8743-B951-72218FA0E6D4}"/>
              </a:ext>
            </a:extLst>
          </p:cNvPr>
          <p:cNvSpPr txBox="1"/>
          <p:nvPr/>
        </p:nvSpPr>
        <p:spPr>
          <a:xfrm>
            <a:off x="867747" y="1614196"/>
            <a:ext cx="9526555" cy="3279680"/>
          </a:xfrm>
          <a:prstGeom prst="rect">
            <a:avLst/>
          </a:prstGeom>
          <a:noFill/>
        </p:spPr>
        <p:txBody>
          <a:bodyPr wrap="square" rtlCol="0">
            <a:spAutoFit/>
          </a:bodyPr>
          <a:lstStyle/>
          <a:p>
            <a:pPr marL="12700" marR="5080">
              <a:lnSpc>
                <a:spcPct val="102699"/>
              </a:lnSpc>
              <a:spcBef>
                <a:spcPts val="55"/>
              </a:spcBef>
            </a:pPr>
            <a:r>
              <a:rPr lang="en-US" sz="2600" b="0" i="0" dirty="0">
                <a:solidFill>
                  <a:srgbClr val="0D0D0D"/>
                </a:solidFill>
                <a:effectLst/>
                <a:highlight>
                  <a:srgbClr val="FFFFFF"/>
                </a:highlight>
                <a:latin typeface="Aptos Display" panose="020B0004020202020204" pitchFamily="34" charset="0"/>
              </a:rPr>
              <a:t>Create a React Native app for UCEK students, enabling job alerts, career resources, and seamless job applications with updates on college activities. Challenges include user engagement, data security, scalability, and personalized content delivery. </a:t>
            </a:r>
          </a:p>
          <a:p>
            <a:pPr marL="12700" marR="5080">
              <a:lnSpc>
                <a:spcPct val="102699"/>
              </a:lnSpc>
              <a:spcBef>
                <a:spcPts val="55"/>
              </a:spcBef>
            </a:pPr>
            <a:endParaRPr lang="en-US" sz="2600" b="0" i="0" dirty="0">
              <a:solidFill>
                <a:srgbClr val="0D0D0D"/>
              </a:solidFill>
              <a:effectLst/>
              <a:highlight>
                <a:srgbClr val="FFFFFF"/>
              </a:highlight>
              <a:latin typeface="Aptos Display" panose="020B0004020202020204" pitchFamily="34" charset="0"/>
            </a:endParaRPr>
          </a:p>
          <a:p>
            <a:pPr marL="12700" marR="5080">
              <a:lnSpc>
                <a:spcPct val="102699"/>
              </a:lnSpc>
              <a:spcBef>
                <a:spcPts val="55"/>
              </a:spcBef>
            </a:pPr>
            <a:r>
              <a:rPr lang="en-US" sz="2600" b="1" i="0" dirty="0">
                <a:solidFill>
                  <a:srgbClr val="0D0D0D"/>
                </a:solidFill>
                <a:effectLst/>
                <a:highlight>
                  <a:srgbClr val="FFFFFF"/>
                </a:highlight>
                <a:latin typeface="Aptos Display" panose="020B0004020202020204" pitchFamily="34" charset="0"/>
              </a:rPr>
              <a:t>Objective: </a:t>
            </a:r>
            <a:r>
              <a:rPr lang="en-US" sz="2600" b="0" i="0" dirty="0">
                <a:solidFill>
                  <a:srgbClr val="0D0D0D"/>
                </a:solidFill>
                <a:effectLst/>
                <a:highlight>
                  <a:srgbClr val="FFFFFF"/>
                </a:highlight>
                <a:latin typeface="Aptos Display" panose="020B0004020202020204" pitchFamily="34" charset="0"/>
              </a:rPr>
              <a:t>Develop a user-centric platform empowering students in their career paths, effectively addressing these challenges.</a:t>
            </a:r>
            <a:endParaRPr lang="en-US" sz="2600" dirty="0">
              <a:latin typeface="Aptos Display" panose="020B0004020202020204" pitchFamily="34" charset="0"/>
              <a:cs typeface="Tahoma"/>
            </a:endParaRPr>
          </a:p>
          <a:p>
            <a:endParaRPr lang="en-IN" dirty="0"/>
          </a:p>
        </p:txBody>
      </p:sp>
    </p:spTree>
    <p:extLst>
      <p:ext uri="{BB962C8B-B14F-4D97-AF65-F5344CB8AC3E}">
        <p14:creationId xmlns:p14="http://schemas.microsoft.com/office/powerpoint/2010/main" val="371839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8E3924-CE77-C36D-D926-C81A85539271}"/>
              </a:ext>
            </a:extLst>
          </p:cNvPr>
          <p:cNvSpPr txBox="1"/>
          <p:nvPr/>
        </p:nvSpPr>
        <p:spPr>
          <a:xfrm>
            <a:off x="671804" y="335902"/>
            <a:ext cx="6223518" cy="707886"/>
          </a:xfrm>
          <a:prstGeom prst="rect">
            <a:avLst/>
          </a:prstGeom>
          <a:noFill/>
        </p:spPr>
        <p:txBody>
          <a:bodyPr wrap="square" rtlCol="0">
            <a:spAutoFit/>
          </a:bodyPr>
          <a:lstStyle/>
          <a:p>
            <a:pPr algn="just"/>
            <a:r>
              <a:rPr lang="en-IN" sz="4000" dirty="0">
                <a:latin typeface="Bahnschrift" panose="020B0502040204020203" pitchFamily="34" charset="0"/>
              </a:rPr>
              <a:t>ABSTRACT</a:t>
            </a:r>
          </a:p>
        </p:txBody>
      </p:sp>
      <p:sp>
        <p:nvSpPr>
          <p:cNvPr id="3" name="TextBox 2">
            <a:extLst>
              <a:ext uri="{FF2B5EF4-FFF2-40B4-BE49-F238E27FC236}">
                <a16:creationId xmlns:a16="http://schemas.microsoft.com/office/drawing/2014/main" id="{C69824F5-05AC-6FE4-FE49-C38504313B1B}"/>
              </a:ext>
            </a:extLst>
          </p:cNvPr>
          <p:cNvSpPr txBox="1"/>
          <p:nvPr/>
        </p:nvSpPr>
        <p:spPr>
          <a:xfrm>
            <a:off x="811763" y="1334278"/>
            <a:ext cx="10179698" cy="4457631"/>
          </a:xfrm>
          <a:prstGeom prst="rect">
            <a:avLst/>
          </a:prstGeom>
          <a:noFill/>
        </p:spPr>
        <p:txBody>
          <a:bodyPr wrap="square" rtlCol="0">
            <a:spAutoFit/>
          </a:bodyPr>
          <a:lstStyle/>
          <a:p>
            <a:pPr algn="just"/>
            <a:r>
              <a:rPr lang="en-IN" sz="2200" b="1" dirty="0" err="1">
                <a:solidFill>
                  <a:srgbClr val="7030A0"/>
                </a:solidFill>
                <a:latin typeface="Aptos Display" panose="020B0004020202020204" pitchFamily="34" charset="0"/>
                <a:ea typeface="Aptos" panose="020B0004020202020204" pitchFamily="34" charset="0"/>
                <a:cs typeface="Segoe UI" panose="020B0502040204020203" pitchFamily="34" charset="0"/>
              </a:rPr>
              <a:t>ConnectIn</a:t>
            </a:r>
            <a:r>
              <a:rPr lang="en-IN" sz="2200" dirty="0">
                <a:solidFill>
                  <a:srgbClr val="0D0D0D"/>
                </a:solidFill>
                <a:latin typeface="Aptos Display" panose="020B0004020202020204" pitchFamily="34" charset="0"/>
                <a:ea typeface="Aptos" panose="020B0004020202020204" pitchFamily="34" charset="0"/>
                <a:cs typeface="Segoe UI" panose="020B0502040204020203" pitchFamily="34" charset="0"/>
              </a:rPr>
              <a:t> – Bridging careers and cultures in one app.</a:t>
            </a:r>
          </a:p>
          <a:p>
            <a:pPr algn="just"/>
            <a:endParaRPr lang="en-IN" sz="2200" dirty="0">
              <a:solidFill>
                <a:srgbClr val="0D0D0D"/>
              </a:solidFill>
              <a:latin typeface="Aptos Display" panose="020B0004020202020204" pitchFamily="34" charset="0"/>
              <a:ea typeface="Aptos" panose="020B0004020202020204" pitchFamily="34" charset="0"/>
              <a:cs typeface="Segoe UI" panose="020B0502040204020203" pitchFamily="34" charset="0"/>
            </a:endParaRPr>
          </a:p>
          <a:p>
            <a:pPr marL="285750" indent="-285750" algn="just">
              <a:buFont typeface="Arial" panose="020B0604020202020204" pitchFamily="34" charset="0"/>
              <a:buChar char="•"/>
            </a:pPr>
            <a:r>
              <a:rPr lang="en-US" sz="2200" b="0" i="0" dirty="0">
                <a:solidFill>
                  <a:srgbClr val="0D0D0D"/>
                </a:solidFill>
                <a:effectLst/>
                <a:highlight>
                  <a:srgbClr val="FFFFFF"/>
                </a:highlight>
                <a:latin typeface="Old man"/>
                <a:ea typeface="Tahoma" panose="020B0604030504040204" pitchFamily="34" charset="0"/>
                <a:cs typeface="Tahoma" panose="020B0604030504040204" pitchFamily="34" charset="0"/>
              </a:rPr>
              <a:t>This project aims to develop a React Native mobile application for University College of Engineering, Kakinada (UCEK) students, offering job alerts, career resources, and seamless job applications, alongside updates on college activities</a:t>
            </a:r>
            <a:r>
              <a:rPr lang="en-US" sz="2200" b="0" i="0" dirty="0">
                <a:solidFill>
                  <a:srgbClr val="0D0D0D"/>
                </a:solidFill>
                <a:effectLst/>
                <a:highlight>
                  <a:srgbClr val="FFFFFF"/>
                </a:highlight>
                <a:latin typeface="Old man"/>
              </a:rPr>
              <a:t>. </a:t>
            </a:r>
            <a:endParaRPr lang="en-US" sz="2200" b="0" i="0" dirty="0">
              <a:highlight>
                <a:srgbClr val="FFFFFF"/>
              </a:highlight>
              <a:latin typeface="Old man"/>
              <a:cs typeface="Tahoma"/>
            </a:endParaRPr>
          </a:p>
          <a:p>
            <a:pPr marL="285750" indent="-285750" algn="just">
              <a:buFont typeface="Arial" panose="020B0604020202020204" pitchFamily="34" charset="0"/>
              <a:buChar char="•"/>
            </a:pPr>
            <a:endParaRPr lang="en-IN" sz="2200" dirty="0">
              <a:solidFill>
                <a:srgbClr val="0D0D0D"/>
              </a:solidFill>
              <a:effectLst/>
              <a:latin typeface="Aptos Display" panose="020B0004020202020204" pitchFamily="34" charset="0"/>
              <a:ea typeface="Aptos" panose="020B0004020202020204" pitchFamily="34" charset="0"/>
              <a:cs typeface="Segoe UI" panose="020B0502040204020203" pitchFamily="34" charset="0"/>
            </a:endParaRPr>
          </a:p>
          <a:p>
            <a:pPr marL="184150" marR="5080" indent="-171450" algn="just">
              <a:spcBef>
                <a:spcPts val="55"/>
              </a:spcBef>
              <a:buFont typeface="Arial" panose="020B0604020202020204" pitchFamily="34" charset="0"/>
              <a:buChar char="•"/>
            </a:pPr>
            <a:r>
              <a:rPr lang="en-US" sz="2200" b="0" i="0" dirty="0">
                <a:solidFill>
                  <a:srgbClr val="0D0D0D"/>
                </a:solidFill>
                <a:effectLst/>
                <a:highlight>
                  <a:srgbClr val="FFFFFF"/>
                </a:highlight>
                <a:latin typeface="Old man"/>
                <a:ea typeface="Tahoma" panose="020B0604030504040204" pitchFamily="34" charset="0"/>
                <a:cs typeface="Tahoma" panose="020B0604030504040204" pitchFamily="34" charset="0"/>
              </a:rPr>
              <a:t>Acknowledging the challenges inherent in such a venture, including user engagement, data security, scalability, and personalized content delivery, this project adopts a strategic approach. </a:t>
            </a:r>
            <a:endParaRPr lang="en-US" sz="2200" dirty="0">
              <a:latin typeface="Old man"/>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endParaRPr lang="en-IN" sz="2200" dirty="0">
              <a:solidFill>
                <a:srgbClr val="0D0D0D"/>
              </a:solidFill>
              <a:latin typeface="Aptos Display" panose="020B0004020202020204" pitchFamily="34" charset="0"/>
              <a:ea typeface="Aptos" panose="020B0004020202020204" pitchFamily="34" charset="0"/>
              <a:cs typeface="Segoe UI" panose="020B0502040204020203" pitchFamily="34" charset="0"/>
            </a:endParaRPr>
          </a:p>
          <a:p>
            <a:pPr marL="184150" marR="5080" indent="-171450" algn="just">
              <a:spcBef>
                <a:spcPts val="55"/>
              </a:spcBef>
              <a:buFont typeface="Arial" panose="020B0604020202020204" pitchFamily="34" charset="0"/>
              <a:buChar char="•"/>
            </a:pPr>
            <a:r>
              <a:rPr lang="en-US" sz="2200" b="0" i="0" dirty="0">
                <a:solidFill>
                  <a:srgbClr val="0D0D0D"/>
                </a:solidFill>
                <a:effectLst/>
                <a:highlight>
                  <a:srgbClr val="FFFFFF"/>
                </a:highlight>
                <a:latin typeface="Old man"/>
                <a:ea typeface="Tahoma" panose="020B0604030504040204" pitchFamily="34" charset="0"/>
                <a:cs typeface="Tahoma" panose="020B0604030504040204" pitchFamily="34" charset="0"/>
              </a:rPr>
              <a:t>Ultimately, the aim is to empower students in their career paths by providing them with a robust and intuitive toolset.</a:t>
            </a:r>
            <a:r>
              <a:rPr lang="en-US" sz="2200" spc="-45" dirty="0">
                <a:latin typeface="Old man"/>
                <a:ea typeface="Tahoma" panose="020B0604030504040204" pitchFamily="34" charset="0"/>
                <a:cs typeface="Tahoma" panose="020B0604030504040204" pitchFamily="34" charset="0"/>
              </a:rPr>
              <a:t>.</a:t>
            </a:r>
            <a:endParaRPr lang="en-US" sz="2200" dirty="0">
              <a:latin typeface="Old man"/>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3712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68027-246B-0B0C-D3AF-4E6005921247}"/>
              </a:ext>
            </a:extLst>
          </p:cNvPr>
          <p:cNvSpPr txBox="1"/>
          <p:nvPr/>
        </p:nvSpPr>
        <p:spPr>
          <a:xfrm>
            <a:off x="821094" y="625151"/>
            <a:ext cx="7828384" cy="707886"/>
          </a:xfrm>
          <a:prstGeom prst="rect">
            <a:avLst/>
          </a:prstGeom>
          <a:noFill/>
        </p:spPr>
        <p:txBody>
          <a:bodyPr wrap="square" rtlCol="0">
            <a:spAutoFit/>
          </a:bodyPr>
          <a:lstStyle/>
          <a:p>
            <a:pPr algn="just"/>
            <a:r>
              <a:rPr lang="en-IN" sz="4000" dirty="0">
                <a:latin typeface="Bahnschrift" panose="020B0502040204020203" pitchFamily="34" charset="0"/>
              </a:rPr>
              <a:t>Existing System </a:t>
            </a:r>
          </a:p>
        </p:txBody>
      </p:sp>
      <p:sp>
        <p:nvSpPr>
          <p:cNvPr id="4" name="TextBox 3">
            <a:extLst>
              <a:ext uri="{FF2B5EF4-FFF2-40B4-BE49-F238E27FC236}">
                <a16:creationId xmlns:a16="http://schemas.microsoft.com/office/drawing/2014/main" id="{1DB43939-1EB0-DBBB-1ACA-A5559B8E4BA8}"/>
              </a:ext>
            </a:extLst>
          </p:cNvPr>
          <p:cNvSpPr txBox="1"/>
          <p:nvPr/>
        </p:nvSpPr>
        <p:spPr>
          <a:xfrm>
            <a:off x="821094" y="2331709"/>
            <a:ext cx="10077062" cy="2017732"/>
          </a:xfrm>
          <a:prstGeom prst="rect">
            <a:avLst/>
          </a:prstGeom>
          <a:noFill/>
        </p:spPr>
        <p:txBody>
          <a:bodyPr wrap="square" rtlCol="0">
            <a:spAutoFit/>
          </a:bodyPr>
          <a:lstStyle/>
          <a:p>
            <a:pPr marL="12700" marR="5080" algn="just">
              <a:lnSpc>
                <a:spcPct val="102600"/>
              </a:lnSpc>
              <a:spcBef>
                <a:spcPts val="55"/>
              </a:spcBef>
            </a:pPr>
            <a:r>
              <a:rPr lang="en-US" sz="2600" b="0" i="0" dirty="0">
                <a:solidFill>
                  <a:srgbClr val="0D0D0D"/>
                </a:solidFill>
                <a:effectLst/>
                <a:highlight>
                  <a:srgbClr val="FFFFFF"/>
                </a:highlight>
                <a:latin typeface="Aptos Display" panose="020B0004020202020204" pitchFamily="34" charset="0"/>
              </a:rPr>
              <a:t>Prior to the introduction of </a:t>
            </a:r>
            <a:r>
              <a:rPr lang="en-US" sz="2600" b="0" i="0" dirty="0" err="1">
                <a:solidFill>
                  <a:srgbClr val="0D0D0D"/>
                </a:solidFill>
                <a:effectLst/>
                <a:highlight>
                  <a:srgbClr val="FFFFFF"/>
                </a:highlight>
                <a:latin typeface="Aptos Display" panose="020B0004020202020204" pitchFamily="34" charset="0"/>
              </a:rPr>
              <a:t>ConnectIn</a:t>
            </a:r>
            <a:r>
              <a:rPr lang="en-US" sz="2600" b="0" i="0" dirty="0">
                <a:solidFill>
                  <a:srgbClr val="0D0D0D"/>
                </a:solidFill>
                <a:effectLst/>
                <a:highlight>
                  <a:srgbClr val="FFFFFF"/>
                </a:highlight>
                <a:latin typeface="Aptos Display" panose="020B0004020202020204" pitchFamily="34" charset="0"/>
              </a:rPr>
              <a:t>, University College of Engineering, Kakinada (UCEK) students lacked a centralized platform that effectively addressed their needs for staying updated on college activities, accessing job opportunities, and building professional resumes.</a:t>
            </a:r>
            <a:endParaRPr lang="en-US" sz="2600" dirty="0">
              <a:latin typeface="Aptos Display" panose="020B0004020202020204" pitchFamily="34" charset="0"/>
              <a:cs typeface="Tahoma"/>
            </a:endParaRPr>
          </a:p>
          <a:p>
            <a:endParaRPr lang="en-IN" dirty="0"/>
          </a:p>
        </p:txBody>
      </p:sp>
    </p:spTree>
    <p:extLst>
      <p:ext uri="{BB962C8B-B14F-4D97-AF65-F5344CB8AC3E}">
        <p14:creationId xmlns:p14="http://schemas.microsoft.com/office/powerpoint/2010/main" val="180263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68027-246B-0B0C-D3AF-4E6005921247}"/>
              </a:ext>
            </a:extLst>
          </p:cNvPr>
          <p:cNvSpPr txBox="1"/>
          <p:nvPr/>
        </p:nvSpPr>
        <p:spPr>
          <a:xfrm>
            <a:off x="811763" y="204267"/>
            <a:ext cx="7828384" cy="707886"/>
          </a:xfrm>
          <a:prstGeom prst="rect">
            <a:avLst/>
          </a:prstGeom>
          <a:noFill/>
        </p:spPr>
        <p:txBody>
          <a:bodyPr wrap="square" rtlCol="0">
            <a:spAutoFit/>
          </a:bodyPr>
          <a:lstStyle/>
          <a:p>
            <a:pPr algn="just"/>
            <a:r>
              <a:rPr lang="en-IN" sz="4000" dirty="0">
                <a:latin typeface="Bahnschrift" panose="020B0502040204020203" pitchFamily="34" charset="0"/>
              </a:rPr>
              <a:t>Proposed System </a:t>
            </a:r>
          </a:p>
        </p:txBody>
      </p:sp>
      <p:sp>
        <p:nvSpPr>
          <p:cNvPr id="4" name="TextBox 3">
            <a:extLst>
              <a:ext uri="{FF2B5EF4-FFF2-40B4-BE49-F238E27FC236}">
                <a16:creationId xmlns:a16="http://schemas.microsoft.com/office/drawing/2014/main" id="{1DB43939-1EB0-DBBB-1ACA-A5559B8E4BA8}"/>
              </a:ext>
            </a:extLst>
          </p:cNvPr>
          <p:cNvSpPr txBox="1"/>
          <p:nvPr/>
        </p:nvSpPr>
        <p:spPr>
          <a:xfrm>
            <a:off x="737118" y="1342664"/>
            <a:ext cx="10077062" cy="4541628"/>
          </a:xfrm>
          <a:prstGeom prst="rect">
            <a:avLst/>
          </a:prstGeom>
          <a:noFill/>
        </p:spPr>
        <p:txBody>
          <a:bodyPr wrap="square" rtlCol="0">
            <a:spAutoFit/>
          </a:bodyPr>
          <a:lstStyle/>
          <a:p>
            <a:pPr marL="469900" marR="5080" indent="-457200">
              <a:lnSpc>
                <a:spcPct val="102600"/>
              </a:lnSpc>
              <a:spcBef>
                <a:spcPts val="55"/>
              </a:spcBef>
              <a:buFont typeface="Arial" panose="020B0604020202020204" pitchFamily="34" charset="0"/>
              <a:buChar char="•"/>
            </a:pPr>
            <a:r>
              <a:rPr lang="en-US" sz="2600" b="0" i="0" dirty="0">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The proposed system, </a:t>
            </a:r>
            <a:r>
              <a:rPr lang="en-US" sz="2600" b="0" i="0" dirty="0" err="1">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ConnectIn</a:t>
            </a:r>
            <a:r>
              <a:rPr lang="en-US" sz="2600" b="0" i="0" dirty="0">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 is a centralized platform designed to address the challenges faced by UCEK students in managing their career development effectively. </a:t>
            </a:r>
          </a:p>
          <a:p>
            <a:pPr marL="184150" marR="5080" indent="-171450">
              <a:lnSpc>
                <a:spcPct val="102600"/>
              </a:lnSpc>
              <a:spcBef>
                <a:spcPts val="55"/>
              </a:spcBef>
              <a:buFont typeface="Arial" panose="020B0604020202020204" pitchFamily="34" charset="0"/>
              <a:buChar char="•"/>
            </a:pPr>
            <a:endParaRPr lang="en-US" sz="2600" dirty="0">
              <a:solidFill>
                <a:srgbClr val="0D0D0D"/>
              </a:solidFill>
              <a:highlight>
                <a:srgbClr val="FFFFFF"/>
              </a:highlight>
              <a:latin typeface="Aptos Display" panose="020B0004020202020204" pitchFamily="34" charset="0"/>
              <a:ea typeface="Tahoma" panose="020B0604030504040204" pitchFamily="34" charset="0"/>
              <a:cs typeface="Tahoma" panose="020B0604030504040204" pitchFamily="34" charset="0"/>
            </a:endParaRPr>
          </a:p>
          <a:p>
            <a:pPr marL="469900" marR="5080" indent="-457200">
              <a:lnSpc>
                <a:spcPct val="102600"/>
              </a:lnSpc>
              <a:spcBef>
                <a:spcPts val="55"/>
              </a:spcBef>
              <a:buFont typeface="Arial" panose="020B0604020202020204" pitchFamily="34" charset="0"/>
              <a:buChar char="•"/>
            </a:pPr>
            <a:r>
              <a:rPr lang="en-US" sz="2600" b="0" i="0" dirty="0">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It offers robust job search capabilities, including personalized   recommendations, a resume builder, and profile sharing options. </a:t>
            </a:r>
          </a:p>
          <a:p>
            <a:pPr marL="184150" marR="5080" indent="-171450">
              <a:lnSpc>
                <a:spcPct val="102600"/>
              </a:lnSpc>
              <a:spcBef>
                <a:spcPts val="55"/>
              </a:spcBef>
              <a:buFont typeface="Arial" panose="020B0604020202020204" pitchFamily="34" charset="0"/>
              <a:buChar char="•"/>
            </a:pPr>
            <a:endParaRPr lang="en-US" sz="2600" dirty="0">
              <a:solidFill>
                <a:srgbClr val="0D0D0D"/>
              </a:solidFill>
              <a:highlight>
                <a:srgbClr val="FFFFFF"/>
              </a:highlight>
              <a:latin typeface="Aptos Display" panose="020B0004020202020204" pitchFamily="34" charset="0"/>
              <a:ea typeface="Tahoma" panose="020B0604030504040204" pitchFamily="34" charset="0"/>
              <a:cs typeface="Tahoma" panose="020B0604030504040204" pitchFamily="34" charset="0"/>
            </a:endParaRPr>
          </a:p>
          <a:p>
            <a:pPr marL="469900" marR="5080" indent="-457200">
              <a:lnSpc>
                <a:spcPct val="102600"/>
              </a:lnSpc>
              <a:spcBef>
                <a:spcPts val="55"/>
              </a:spcBef>
              <a:buFont typeface="Arial" panose="020B0604020202020204" pitchFamily="34" charset="0"/>
              <a:buChar char="•"/>
            </a:pPr>
            <a:r>
              <a:rPr lang="en-US" sz="2600" b="0" i="0" dirty="0">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With a user-friendly interface and emphasis on security and privacy, </a:t>
            </a:r>
            <a:r>
              <a:rPr lang="en-US" sz="2600" b="0" i="0" dirty="0" err="1">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ConnectIn</a:t>
            </a:r>
            <a:r>
              <a:rPr lang="en-US" sz="2600" b="0" i="0" dirty="0">
                <a:solidFill>
                  <a:srgbClr val="0D0D0D"/>
                </a:solidFill>
                <a:effectLst/>
                <a:highlight>
                  <a:srgbClr val="FFFFFF"/>
                </a:highlight>
                <a:latin typeface="Aptos Display" panose="020B0004020202020204" pitchFamily="34" charset="0"/>
                <a:ea typeface="Tahoma" panose="020B0604030504040204" pitchFamily="34" charset="0"/>
                <a:cs typeface="Tahoma" panose="020B0604030504040204" pitchFamily="34" charset="0"/>
              </a:rPr>
              <a:t> aims to empower students to navigate their career paths confidently and achieve their professional goals.</a:t>
            </a:r>
            <a:endParaRPr lang="en-US" sz="2600" dirty="0">
              <a:latin typeface="Aptos Display" panose="020B0004020202020204" pitchFamily="34" charset="0"/>
              <a:ea typeface="Tahoma" panose="020B060403050404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2902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D56A2-A4C6-14B8-4F0D-78B3CEA89CB0}"/>
              </a:ext>
            </a:extLst>
          </p:cNvPr>
          <p:cNvSpPr txBox="1"/>
          <p:nvPr/>
        </p:nvSpPr>
        <p:spPr>
          <a:xfrm>
            <a:off x="429208" y="261257"/>
            <a:ext cx="7063274" cy="769441"/>
          </a:xfrm>
          <a:prstGeom prst="rect">
            <a:avLst/>
          </a:prstGeom>
          <a:noFill/>
        </p:spPr>
        <p:txBody>
          <a:bodyPr wrap="square" rtlCol="0">
            <a:spAutoFit/>
          </a:bodyPr>
          <a:lstStyle/>
          <a:p>
            <a:r>
              <a:rPr lang="en-IN" sz="4400" dirty="0">
                <a:latin typeface="Bahnschrift" panose="020B0502040204020203" pitchFamily="34" charset="0"/>
              </a:rPr>
              <a:t>Workflow of </a:t>
            </a:r>
            <a:r>
              <a:rPr lang="en-IN" sz="4400" dirty="0" err="1">
                <a:latin typeface="Bahnschrift" panose="020B0502040204020203" pitchFamily="34" charset="0"/>
              </a:rPr>
              <a:t>ConnectIn</a:t>
            </a:r>
            <a:endParaRPr lang="en-IN" sz="4400" dirty="0">
              <a:latin typeface="Bahnschrift" panose="020B0502040204020203" pitchFamily="34" charset="0"/>
            </a:endParaRPr>
          </a:p>
        </p:txBody>
      </p:sp>
      <p:pic>
        <p:nvPicPr>
          <p:cNvPr id="6" name="Picture 5" descr="A diagram of a network&#10;&#10;Description automatically generated">
            <a:extLst>
              <a:ext uri="{FF2B5EF4-FFF2-40B4-BE49-F238E27FC236}">
                <a16:creationId xmlns:a16="http://schemas.microsoft.com/office/drawing/2014/main" id="{B72A33B8-5AE0-F920-3429-6E98DB206E14}"/>
              </a:ext>
            </a:extLst>
          </p:cNvPr>
          <p:cNvPicPr>
            <a:picLocks noChangeAspect="1"/>
          </p:cNvPicPr>
          <p:nvPr/>
        </p:nvPicPr>
        <p:blipFill>
          <a:blip r:embed="rId2"/>
          <a:stretch>
            <a:fillRect/>
          </a:stretch>
        </p:blipFill>
        <p:spPr>
          <a:xfrm>
            <a:off x="1595535" y="1352939"/>
            <a:ext cx="9386680" cy="4683966"/>
          </a:xfrm>
          <a:prstGeom prst="rect">
            <a:avLst/>
          </a:prstGeom>
        </p:spPr>
      </p:pic>
    </p:spTree>
    <p:extLst>
      <p:ext uri="{BB962C8B-B14F-4D97-AF65-F5344CB8AC3E}">
        <p14:creationId xmlns:p14="http://schemas.microsoft.com/office/powerpoint/2010/main" val="371469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ABFB4-C30A-16E4-D5FA-B368CC1F4CA4}"/>
              </a:ext>
            </a:extLst>
          </p:cNvPr>
          <p:cNvSpPr txBox="1"/>
          <p:nvPr/>
        </p:nvSpPr>
        <p:spPr>
          <a:xfrm>
            <a:off x="606829" y="263219"/>
            <a:ext cx="8724123" cy="584775"/>
          </a:xfrm>
          <a:prstGeom prst="rect">
            <a:avLst/>
          </a:prstGeom>
          <a:noFill/>
        </p:spPr>
        <p:txBody>
          <a:bodyPr wrap="square" rtlCol="0">
            <a:spAutoFit/>
          </a:bodyPr>
          <a:lstStyle/>
          <a:p>
            <a:pPr algn="just"/>
            <a:r>
              <a:rPr lang="en-IN" sz="3200" dirty="0">
                <a:latin typeface="Bahnschrift" panose="020B0502040204020203" pitchFamily="34" charset="0"/>
              </a:rPr>
              <a:t>MODULES PRESENT IN PROPOSED SYSTEM</a:t>
            </a:r>
          </a:p>
        </p:txBody>
      </p:sp>
      <p:sp>
        <p:nvSpPr>
          <p:cNvPr id="3" name="TextBox 2">
            <a:extLst>
              <a:ext uri="{FF2B5EF4-FFF2-40B4-BE49-F238E27FC236}">
                <a16:creationId xmlns:a16="http://schemas.microsoft.com/office/drawing/2014/main" id="{51DA8CD2-9BF9-9E28-A526-A46A97647245}"/>
              </a:ext>
            </a:extLst>
          </p:cNvPr>
          <p:cNvSpPr txBox="1"/>
          <p:nvPr/>
        </p:nvSpPr>
        <p:spPr>
          <a:xfrm>
            <a:off x="606829" y="1106760"/>
            <a:ext cx="10701872" cy="6093976"/>
          </a:xfrm>
          <a:prstGeom prst="rect">
            <a:avLst/>
          </a:prstGeom>
          <a:noFill/>
        </p:spPr>
        <p:txBody>
          <a:bodyPr wrap="square" rtlCol="0">
            <a:spAutoFit/>
          </a:bodyPr>
          <a:lstStyle/>
          <a:p>
            <a:pPr algn="just"/>
            <a:r>
              <a:rPr lang="en-US" sz="2200" b="0" i="0" dirty="0">
                <a:solidFill>
                  <a:srgbClr val="0D0D0D"/>
                </a:solidFill>
                <a:effectLst/>
                <a:latin typeface="Aptos Display" panose="020B0004020202020204" pitchFamily="34" charset="0"/>
              </a:rPr>
              <a:t>In the proposed system, several modules are proposed to create a comprehensive and efficient application. Here are the key modules used in the proposed system:</a:t>
            </a:r>
            <a:endParaRPr lang="en-US" sz="2200" dirty="0">
              <a:solidFill>
                <a:srgbClr val="0D0D0D"/>
              </a:solidFill>
              <a:latin typeface="Aptos Display" panose="020B0004020202020204" pitchFamily="34" charset="0"/>
            </a:endParaRPr>
          </a:p>
          <a:p>
            <a:pPr algn="just"/>
            <a:endParaRPr lang="en-US" sz="2200" dirty="0">
              <a:solidFill>
                <a:srgbClr val="0D0D0D"/>
              </a:solidFill>
              <a:latin typeface="Aptos Display" panose="020B0004020202020204" pitchFamily="34" charset="0"/>
            </a:endParaRPr>
          </a:p>
          <a:p>
            <a:pPr algn="just"/>
            <a:r>
              <a:rPr lang="en-IN" sz="2200" b="1" i="0" dirty="0">
                <a:solidFill>
                  <a:srgbClr val="0D0D0D"/>
                </a:solidFill>
                <a:effectLst/>
                <a:latin typeface="Aptos Display" panose="020B0004020202020204" pitchFamily="34" charset="0"/>
              </a:rPr>
              <a:t>User Authentication Module:</a:t>
            </a:r>
          </a:p>
          <a:p>
            <a:pPr algn="just"/>
            <a:r>
              <a:rPr lang="en-US" sz="2200" b="0" i="0" dirty="0">
                <a:solidFill>
                  <a:srgbClr val="0D0D0D"/>
                </a:solidFill>
                <a:effectLst/>
                <a:latin typeface="Aptos Display" panose="020B0004020202020204" pitchFamily="34" charset="0"/>
              </a:rPr>
              <a:t>This module manages user authentication, ensuring secure access to the application. It leverages Firebase for robust authentication protocols.</a:t>
            </a:r>
          </a:p>
          <a:p>
            <a:pPr algn="just"/>
            <a:endParaRPr lang="en-US" sz="2200" dirty="0">
              <a:solidFill>
                <a:srgbClr val="0D0D0D"/>
              </a:solidFill>
              <a:latin typeface="Aptos Display" panose="020B0004020202020204" pitchFamily="34" charset="0"/>
            </a:endParaRPr>
          </a:p>
          <a:p>
            <a:pPr algn="just"/>
            <a:r>
              <a:rPr lang="en-IN" sz="2200" b="1" i="0" dirty="0">
                <a:solidFill>
                  <a:srgbClr val="0D0D0D"/>
                </a:solidFill>
                <a:effectLst/>
                <a:latin typeface="Aptos Display" panose="020B0004020202020204" pitchFamily="34" charset="0"/>
              </a:rPr>
              <a:t>User Profile Module:</a:t>
            </a:r>
            <a:endParaRPr lang="en-US" sz="2200" b="1" i="0" dirty="0">
              <a:solidFill>
                <a:srgbClr val="0D0D0D"/>
              </a:solidFill>
              <a:effectLst/>
              <a:latin typeface="Aptos Display" panose="020B0004020202020204" pitchFamily="34" charset="0"/>
            </a:endParaRPr>
          </a:p>
          <a:p>
            <a:pPr algn="just"/>
            <a:r>
              <a:rPr lang="en-US" sz="2200" b="0" i="0" dirty="0">
                <a:solidFill>
                  <a:srgbClr val="0D0D0D"/>
                </a:solidFill>
                <a:effectLst/>
                <a:latin typeface="Aptos Display" panose="020B0004020202020204" pitchFamily="34" charset="0"/>
              </a:rPr>
              <a:t>The User Profile module manages and displays user information. It allows students to update their profiles, ensuring that their </a:t>
            </a:r>
            <a:r>
              <a:rPr lang="en-US" sz="2200" dirty="0">
                <a:solidFill>
                  <a:srgbClr val="0D0D0D"/>
                </a:solidFill>
                <a:latin typeface="Aptos Display" panose="020B0004020202020204" pitchFamily="34" charset="0"/>
              </a:rPr>
              <a:t>user</a:t>
            </a:r>
            <a:r>
              <a:rPr lang="en-US" sz="2200" b="0" i="0" dirty="0">
                <a:solidFill>
                  <a:srgbClr val="0D0D0D"/>
                </a:solidFill>
                <a:effectLst/>
                <a:latin typeface="Aptos Display" panose="020B0004020202020204" pitchFamily="34" charset="0"/>
              </a:rPr>
              <a:t> details and skills can be shared via link or </a:t>
            </a:r>
            <a:r>
              <a:rPr lang="en-US" sz="2200" b="0" i="0" dirty="0" err="1">
                <a:solidFill>
                  <a:srgbClr val="0D0D0D"/>
                </a:solidFill>
                <a:effectLst/>
                <a:latin typeface="Aptos Display" panose="020B0004020202020204" pitchFamily="34" charset="0"/>
              </a:rPr>
              <a:t>Qrcode</a:t>
            </a:r>
            <a:r>
              <a:rPr lang="en-US" sz="2200" b="0" i="0" dirty="0">
                <a:solidFill>
                  <a:srgbClr val="0D0D0D"/>
                </a:solidFill>
                <a:effectLst/>
                <a:latin typeface="Aptos Display" panose="020B0004020202020204" pitchFamily="34" charset="0"/>
              </a:rPr>
              <a:t>.</a:t>
            </a:r>
            <a:endParaRPr lang="en-US" sz="2200" b="1" dirty="0">
              <a:solidFill>
                <a:srgbClr val="0D0D0D"/>
              </a:solidFill>
              <a:latin typeface="Aptos Display" panose="020B0004020202020204" pitchFamily="34" charset="0"/>
            </a:endParaRPr>
          </a:p>
          <a:p>
            <a:pPr algn="just"/>
            <a:endParaRPr lang="en-US" sz="2200" dirty="0">
              <a:solidFill>
                <a:srgbClr val="0D0D0D"/>
              </a:solidFill>
              <a:latin typeface="Aptos Display" panose="020B0004020202020204" pitchFamily="34" charset="0"/>
            </a:endParaRPr>
          </a:p>
          <a:p>
            <a:pPr algn="just"/>
            <a:r>
              <a:rPr lang="en-IN" sz="2200" b="1" i="0" dirty="0">
                <a:solidFill>
                  <a:srgbClr val="0D0D0D"/>
                </a:solidFill>
                <a:effectLst/>
                <a:latin typeface="Aptos Display" panose="020B0004020202020204" pitchFamily="34" charset="0"/>
              </a:rPr>
              <a:t>Job Information Module:</a:t>
            </a:r>
            <a:endParaRPr lang="en-US" sz="2200" b="1" i="0" dirty="0">
              <a:solidFill>
                <a:srgbClr val="0D0D0D"/>
              </a:solidFill>
              <a:effectLst/>
              <a:latin typeface="Aptos Display" panose="020B0004020202020204" pitchFamily="34" charset="0"/>
            </a:endParaRPr>
          </a:p>
          <a:p>
            <a:pPr algn="just"/>
            <a:r>
              <a:rPr lang="en-US" sz="2200" b="0" i="0" dirty="0">
                <a:solidFill>
                  <a:srgbClr val="0D0D0D"/>
                </a:solidFill>
                <a:effectLst/>
                <a:latin typeface="Aptos Display" panose="020B0004020202020204" pitchFamily="34" charset="0"/>
              </a:rPr>
              <a:t>The Job Information module is responsible for sourcing and presenting real-time job catalogue. It facilitates the seamless integration of job listings, ensuring that students are promptly informed about upcoming opportunities.</a:t>
            </a:r>
            <a:endParaRPr lang="en-US" sz="2200" b="1" dirty="0">
              <a:solidFill>
                <a:srgbClr val="0D0D0D"/>
              </a:solidFill>
              <a:latin typeface="Aptos Display" panose="020B0004020202020204" pitchFamily="34" charset="0"/>
            </a:endParaRPr>
          </a:p>
          <a:p>
            <a:pPr algn="just"/>
            <a:endParaRPr lang="en-US" sz="2200" b="1" dirty="0">
              <a:solidFill>
                <a:srgbClr val="0D0D0D"/>
              </a:solidFill>
              <a:latin typeface="Aptos Display" panose="020B0004020202020204" pitchFamily="34" charset="0"/>
            </a:endParaRPr>
          </a:p>
          <a:p>
            <a:pPr algn="just"/>
            <a:endParaRPr lang="en-US" sz="2000" b="1" dirty="0">
              <a:solidFill>
                <a:srgbClr val="0D0D0D"/>
              </a:solidFill>
              <a:latin typeface="Aptos Display" panose="020B0004020202020204" pitchFamily="34" charset="0"/>
            </a:endParaRPr>
          </a:p>
          <a:p>
            <a:endParaRPr lang="en-IN" dirty="0"/>
          </a:p>
        </p:txBody>
      </p:sp>
    </p:spTree>
    <p:extLst>
      <p:ext uri="{BB962C8B-B14F-4D97-AF65-F5344CB8AC3E}">
        <p14:creationId xmlns:p14="http://schemas.microsoft.com/office/powerpoint/2010/main" val="336631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87C3A-2A0C-5E55-41F8-5A3A701CDF0B}"/>
              </a:ext>
            </a:extLst>
          </p:cNvPr>
          <p:cNvSpPr txBox="1"/>
          <p:nvPr/>
        </p:nvSpPr>
        <p:spPr>
          <a:xfrm>
            <a:off x="623596" y="186611"/>
            <a:ext cx="10515600" cy="6232475"/>
          </a:xfrm>
          <a:prstGeom prst="rect">
            <a:avLst/>
          </a:prstGeom>
          <a:noFill/>
        </p:spPr>
        <p:txBody>
          <a:bodyPr wrap="square" rtlCol="0">
            <a:spAutoFit/>
          </a:bodyPr>
          <a:lstStyle/>
          <a:p>
            <a:pPr algn="just"/>
            <a:r>
              <a:rPr lang="en-IN" sz="1900" b="1" i="0" dirty="0">
                <a:solidFill>
                  <a:srgbClr val="0D0D0D"/>
                </a:solidFill>
                <a:effectLst/>
                <a:latin typeface="Aptos Display" panose="020B0004020202020204" pitchFamily="34" charset="0"/>
              </a:rPr>
              <a:t>COCE Event Updates Module:</a:t>
            </a:r>
          </a:p>
          <a:p>
            <a:pPr algn="just"/>
            <a:r>
              <a:rPr lang="en-US" sz="1900" b="0" i="0" dirty="0">
                <a:solidFill>
                  <a:srgbClr val="0D0D0D"/>
                </a:solidFill>
                <a:effectLst/>
                <a:latin typeface="Aptos Display" panose="020B0004020202020204" pitchFamily="34" charset="0"/>
              </a:rPr>
              <a:t>This module focuses on delivering updates related to COCE events, workshops, and activities. It keeps students engaged with the academic community and provides information about upcoming events.</a:t>
            </a:r>
          </a:p>
          <a:p>
            <a:pPr algn="just"/>
            <a:endParaRPr lang="en-IN" sz="1900" b="1" i="0" dirty="0">
              <a:solidFill>
                <a:srgbClr val="0D0D0D"/>
              </a:solidFill>
              <a:effectLst/>
              <a:latin typeface="Aptos Display" panose="020B0004020202020204" pitchFamily="34" charset="0"/>
            </a:endParaRPr>
          </a:p>
          <a:p>
            <a:pPr algn="just"/>
            <a:r>
              <a:rPr lang="en-IN" sz="1900" b="1" i="0" dirty="0">
                <a:solidFill>
                  <a:srgbClr val="0D0D0D"/>
                </a:solidFill>
                <a:effectLst/>
                <a:latin typeface="Aptos Display" panose="020B0004020202020204" pitchFamily="34" charset="0"/>
              </a:rPr>
              <a:t>Notification Module:</a:t>
            </a:r>
            <a:endParaRPr lang="en-US" sz="1900" b="1" i="0" dirty="0">
              <a:solidFill>
                <a:srgbClr val="0D0D0D"/>
              </a:solidFill>
              <a:effectLst/>
              <a:latin typeface="Aptos Display" panose="020B0004020202020204" pitchFamily="34" charset="0"/>
            </a:endParaRPr>
          </a:p>
          <a:p>
            <a:pPr algn="just"/>
            <a:r>
              <a:rPr lang="en-US" sz="1900" b="0" i="0" dirty="0">
                <a:solidFill>
                  <a:srgbClr val="0D0D0D"/>
                </a:solidFill>
                <a:effectLst/>
                <a:latin typeface="Aptos Display" panose="020B0004020202020204" pitchFamily="34" charset="0"/>
              </a:rPr>
              <a:t>This module handles the delivery of notifications to users. Whether it's job updates, COCE events, or application-related alerts, the Notification module ensures timely and relevant communication.</a:t>
            </a:r>
            <a:endParaRPr lang="en-IN" sz="1900" b="1" dirty="0">
              <a:solidFill>
                <a:srgbClr val="0D0D0D"/>
              </a:solidFill>
              <a:latin typeface="Aptos Display" panose="020B0004020202020204" pitchFamily="34" charset="0"/>
            </a:endParaRPr>
          </a:p>
          <a:p>
            <a:pPr algn="just"/>
            <a:endParaRPr lang="en-IN" sz="1900" b="1" i="0" dirty="0">
              <a:solidFill>
                <a:srgbClr val="0D0D0D"/>
              </a:solidFill>
              <a:effectLst/>
              <a:latin typeface="Aptos Display" panose="020B0004020202020204" pitchFamily="34" charset="0"/>
            </a:endParaRPr>
          </a:p>
          <a:p>
            <a:pPr algn="just"/>
            <a:r>
              <a:rPr lang="en-IN" sz="1900" b="1" i="0" dirty="0">
                <a:solidFill>
                  <a:srgbClr val="0D0D0D"/>
                </a:solidFill>
                <a:effectLst/>
                <a:latin typeface="Aptos Display" panose="020B0004020202020204" pitchFamily="34" charset="0"/>
              </a:rPr>
              <a:t>Resume Generator Module:</a:t>
            </a:r>
            <a:endParaRPr lang="en-US" sz="1900" b="1" i="0" dirty="0">
              <a:solidFill>
                <a:srgbClr val="0D0D0D"/>
              </a:solidFill>
              <a:effectLst/>
              <a:latin typeface="Aptos Display" panose="020B0004020202020204" pitchFamily="34" charset="0"/>
            </a:endParaRPr>
          </a:p>
          <a:p>
            <a:pPr algn="just"/>
            <a:r>
              <a:rPr lang="en-US" sz="1900" b="0" i="0" dirty="0">
                <a:solidFill>
                  <a:srgbClr val="0D0D0D"/>
                </a:solidFill>
                <a:effectLst/>
                <a:latin typeface="Aptos Display" panose="020B0004020202020204" pitchFamily="34" charset="0"/>
              </a:rPr>
              <a:t>The Resume Generator module enables users to create professional resumes within the app. It incorporates features for formatting, content creation, and customization to streamline the job application process.</a:t>
            </a:r>
            <a:endParaRPr lang="en-US" sz="1900" b="1" dirty="0">
              <a:solidFill>
                <a:srgbClr val="0D0D0D"/>
              </a:solidFill>
              <a:latin typeface="Aptos Display" panose="020B0004020202020204" pitchFamily="34" charset="0"/>
            </a:endParaRPr>
          </a:p>
          <a:p>
            <a:pPr algn="just"/>
            <a:endParaRPr lang="en-US" sz="1900" b="1" dirty="0">
              <a:solidFill>
                <a:srgbClr val="0D0D0D"/>
              </a:solidFill>
              <a:latin typeface="Aptos Display" panose="020B0004020202020204" pitchFamily="34" charset="0"/>
            </a:endParaRPr>
          </a:p>
          <a:p>
            <a:pPr algn="just"/>
            <a:r>
              <a:rPr lang="en-IN" sz="1900" b="1" i="0" dirty="0">
                <a:solidFill>
                  <a:srgbClr val="0D0D0D"/>
                </a:solidFill>
                <a:effectLst/>
                <a:latin typeface="Aptos Display" panose="020B0004020202020204" pitchFamily="34" charset="0"/>
              </a:rPr>
              <a:t>Resume Score Calculator Module:</a:t>
            </a:r>
            <a:endParaRPr lang="en-US" sz="1900" b="1" i="0" dirty="0">
              <a:solidFill>
                <a:srgbClr val="0D0D0D"/>
              </a:solidFill>
              <a:effectLst/>
              <a:latin typeface="Aptos Display" panose="020B0004020202020204" pitchFamily="34" charset="0"/>
            </a:endParaRPr>
          </a:p>
          <a:p>
            <a:pPr algn="just"/>
            <a:r>
              <a:rPr lang="en-US" sz="1900" b="0" i="0" dirty="0">
                <a:solidFill>
                  <a:srgbClr val="0D0D0D"/>
                </a:solidFill>
                <a:effectLst/>
                <a:latin typeface="Aptos Display" panose="020B0004020202020204" pitchFamily="34" charset="0"/>
              </a:rPr>
              <a:t>As an additional feature, the Resume Score Calculator module evaluates resumes based on predefined criteria, providing users with instant feedback and actionable insights for improvement.</a:t>
            </a:r>
            <a:endParaRPr lang="en-US" sz="1900" b="1" dirty="0">
              <a:solidFill>
                <a:srgbClr val="0D0D0D"/>
              </a:solidFill>
              <a:latin typeface="Aptos Display" panose="020B0004020202020204" pitchFamily="34" charset="0"/>
            </a:endParaRPr>
          </a:p>
          <a:p>
            <a:pPr algn="just"/>
            <a:endParaRPr lang="en-US" sz="1900" b="1" dirty="0">
              <a:solidFill>
                <a:srgbClr val="0D0D0D"/>
              </a:solidFill>
              <a:latin typeface="Aptos Display" panose="020B0004020202020204" pitchFamily="34" charset="0"/>
            </a:endParaRPr>
          </a:p>
          <a:p>
            <a:pPr algn="just"/>
            <a:r>
              <a:rPr lang="en-IN" sz="1900" b="1" i="0" dirty="0">
                <a:solidFill>
                  <a:srgbClr val="0D0D0D"/>
                </a:solidFill>
                <a:effectLst/>
                <a:latin typeface="Aptos Display" panose="020B0004020202020204" pitchFamily="34" charset="0"/>
              </a:rPr>
              <a:t>Resources Module:</a:t>
            </a:r>
            <a:endParaRPr lang="en-US" sz="1900" b="1" i="0" dirty="0">
              <a:solidFill>
                <a:srgbClr val="0D0D0D"/>
              </a:solidFill>
              <a:effectLst/>
              <a:latin typeface="Aptos Display" panose="020B0004020202020204" pitchFamily="34" charset="0"/>
            </a:endParaRPr>
          </a:p>
          <a:p>
            <a:pPr algn="just"/>
            <a:r>
              <a:rPr lang="en-US" sz="1900" b="0" i="0" dirty="0">
                <a:solidFill>
                  <a:srgbClr val="0D0D0D"/>
                </a:solidFill>
                <a:effectLst/>
                <a:latin typeface="Aptos Display" panose="020B0004020202020204" pitchFamily="34" charset="0"/>
              </a:rPr>
              <a:t>This module consolidates comprehensive resources for career development. It offers valuable information, guides, and tools to assist students in making informed decisions about their academic and professional paths.</a:t>
            </a:r>
            <a:endParaRPr lang="en-IN" sz="1900" dirty="0">
              <a:latin typeface="Aptos Display" panose="020B0004020202020204" pitchFamily="34" charset="0"/>
            </a:endParaRPr>
          </a:p>
        </p:txBody>
      </p:sp>
    </p:spTree>
    <p:extLst>
      <p:ext uri="{BB962C8B-B14F-4D97-AF65-F5344CB8AC3E}">
        <p14:creationId xmlns:p14="http://schemas.microsoft.com/office/powerpoint/2010/main" val="2781260552"/>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876</TotalTime>
  <Words>972</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Amasis MT Pro Light</vt:lpstr>
      <vt:lpstr>Aptos</vt:lpstr>
      <vt:lpstr>Aptos Display</vt:lpstr>
      <vt:lpstr>Aptos Serif</vt:lpstr>
      <vt:lpstr>Arial</vt:lpstr>
      <vt:lpstr>Bahnschrift</vt:lpstr>
      <vt:lpstr>Calibri</vt:lpstr>
      <vt:lpstr>Calibri Light</vt:lpstr>
      <vt:lpstr>Courier New</vt:lpstr>
      <vt:lpstr>Old man</vt:lpstr>
      <vt:lpstr>Retrospect</vt:lpstr>
      <vt:lpstr>ConnectIn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dc:title>
  <dc:creator>Akshitha Devi Moram</dc:creator>
  <cp:lastModifiedBy>Akshitha Devi Moram</cp:lastModifiedBy>
  <cp:revision>10</cp:revision>
  <dcterms:created xsi:type="dcterms:W3CDTF">2024-03-02T15:47:17Z</dcterms:created>
  <dcterms:modified xsi:type="dcterms:W3CDTF">2024-06-02T03:54:18Z</dcterms:modified>
</cp:coreProperties>
</file>