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81" d="100"/>
          <a:sy n="81" d="100"/>
        </p:scale>
        <p:origin x="10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2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shrm.org/resourcesandtools/hr-topics/employee-relations/pages/employee-turnover-costs.asp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mckinsey.com/business-functions/organization/our-insights/the-organization-blog/how-to-reduce-employee-turnover-with-people-analyt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18853"/>
            <a:ext cx="14630400" cy="8233053"/>
          </a:xfrm>
          <a:prstGeom prst="rect">
            <a:avLst/>
          </a:prstGeom>
          <a:solidFill>
            <a:srgbClr val="FBFAFF"/>
          </a:solidFill>
          <a:ln/>
        </p:spPr>
        <p:txBody>
          <a:bodyPr/>
          <a:lstStyle/>
          <a:p>
            <a:endParaRPr lang="en-IN" dirty="0"/>
          </a:p>
        </p:txBody>
      </p:sp>
      <p:sp>
        <p:nvSpPr>
          <p:cNvPr id="4" name="Text 2"/>
          <p:cNvSpPr/>
          <p:nvPr/>
        </p:nvSpPr>
        <p:spPr>
          <a:xfrm>
            <a:off x="2401967" y="568881"/>
            <a:ext cx="9826466" cy="1784033"/>
          </a:xfrm>
          <a:prstGeom prst="rect">
            <a:avLst/>
          </a:prstGeom>
          <a:noFill/>
          <a:ln/>
        </p:spPr>
        <p:txBody>
          <a:bodyPr wrap="square" rtlCol="0" anchor="t"/>
          <a:lstStyle/>
          <a:p>
            <a:pPr marL="0" indent="0">
              <a:lnSpc>
                <a:spcPts val="7025"/>
              </a:lnSpc>
              <a:buNone/>
            </a:pPr>
            <a:r>
              <a:rPr lang="en-US" sz="6600" dirty="0">
                <a:solidFill>
                  <a:srgbClr val="5955EB"/>
                </a:solidFill>
                <a:latin typeface="Libre Baskerville" pitchFamily="34" charset="0"/>
                <a:ea typeface="Libre Baskerville" pitchFamily="34" charset="-122"/>
                <a:cs typeface="Libre Baskerville" pitchFamily="34" charset="-120"/>
              </a:rPr>
              <a:t>Employee Attrition Prediction</a:t>
            </a:r>
            <a:endParaRPr lang="en-US" sz="6600" dirty="0"/>
          </a:p>
        </p:txBody>
      </p:sp>
      <p:sp>
        <p:nvSpPr>
          <p:cNvPr id="5" name="Text 3"/>
          <p:cNvSpPr/>
          <p:nvPr/>
        </p:nvSpPr>
        <p:spPr>
          <a:xfrm>
            <a:off x="2401967" y="2663190"/>
            <a:ext cx="3103126" cy="387787"/>
          </a:xfrm>
          <a:prstGeom prst="rect">
            <a:avLst/>
          </a:prstGeom>
          <a:noFill/>
          <a:ln/>
        </p:spPr>
        <p:txBody>
          <a:bodyPr wrap="none" rtlCol="0" anchor="t"/>
          <a:lstStyle/>
          <a:p>
            <a:pPr marL="0" indent="0">
              <a:lnSpc>
                <a:spcPts val="3054"/>
              </a:lnSpc>
              <a:buNone/>
            </a:pPr>
            <a:r>
              <a:rPr lang="en-US" sz="3200" dirty="0">
                <a:solidFill>
                  <a:srgbClr val="5955EB"/>
                </a:solidFill>
                <a:latin typeface="Libre Baskerville" pitchFamily="34" charset="0"/>
                <a:ea typeface="Libre Baskerville" pitchFamily="34" charset="-122"/>
                <a:cs typeface="Libre Baskerville" pitchFamily="34" charset="-120"/>
              </a:rPr>
              <a:t>Abstract</a:t>
            </a:r>
            <a:r>
              <a:rPr lang="en-US" sz="3200" b="1" dirty="0">
                <a:solidFill>
                  <a:srgbClr val="5955EB"/>
                </a:solidFill>
                <a:latin typeface="Libre Baskerville" pitchFamily="34" charset="0"/>
                <a:ea typeface="Libre Baskerville" pitchFamily="34" charset="-122"/>
                <a:cs typeface="Libre Baskerville" pitchFamily="34" charset="-120"/>
              </a:rPr>
              <a:t> </a:t>
            </a:r>
            <a:endParaRPr lang="en-US" sz="3200" dirty="0"/>
          </a:p>
        </p:txBody>
      </p:sp>
      <p:sp>
        <p:nvSpPr>
          <p:cNvPr id="6" name="Text 4"/>
          <p:cNvSpPr/>
          <p:nvPr/>
        </p:nvSpPr>
        <p:spPr>
          <a:xfrm>
            <a:off x="2401967" y="3361253"/>
            <a:ext cx="9826466" cy="4302919"/>
          </a:xfrm>
          <a:prstGeom prst="rect">
            <a:avLst/>
          </a:prstGeom>
          <a:noFill/>
          <a:ln/>
        </p:spPr>
        <p:txBody>
          <a:bodyPr wrap="square" rtlCol="0" anchor="t"/>
          <a:lstStyle/>
          <a:p>
            <a:pPr marL="0" indent="0" algn="just">
              <a:lnSpc>
                <a:spcPts val="2606"/>
              </a:lnSpc>
              <a:buNone/>
            </a:pPr>
            <a:r>
              <a:rPr lang="en-US" sz="1629" dirty="0">
                <a:solidFill>
                  <a:srgbClr val="49495A"/>
                </a:solidFill>
                <a:latin typeface="Open Sans" pitchFamily="34" charset="0"/>
                <a:ea typeface="Open Sans" pitchFamily="34" charset="-122"/>
                <a:cs typeface="Open Sans" pitchFamily="34" charset="-120"/>
              </a:rPr>
              <a:t>Employee attrition, the phenomenon of employees voluntarily leaving an organization, presents significant challenges to businesses, including loss of talent, decreased productivity, and increased recruitment costs. Predicting employee attrition can help organizations proactively address retention strategies and mitigate its adverse effects. In this project, we propose a machine learning approach utilizing the Random Forest algorithm for predicting employee attrition. Random Forest, a powerful ensemble learning technique, leverages the collective wisdom of multiple decision trees to make accurate predictions. Our model integrates various employee-related features such as job satisfaction, salary, tenure, performance ratings, and demographic information to predict the likelihood of attrition. Through extensive experimentation and validation on real world employee datasets, we demonstrate the effectiveness of our approach in accurately identifying individuals at risk of attrition. The proposed model not only provides valuable insights into the factors influencing attrition but also empowers organizations to proactively implement targeted retention strategies, thereby fostering a more stable and engaged workforce.</a:t>
            </a:r>
            <a:endParaRPr lang="en-US" sz="1629"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2020967"/>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Existing System</a:t>
            </a:r>
            <a:endParaRPr lang="en-US" sz="4374" dirty="0"/>
          </a:p>
        </p:txBody>
      </p:sp>
      <p:sp>
        <p:nvSpPr>
          <p:cNvPr id="5" name="Shape 3"/>
          <p:cNvSpPr/>
          <p:nvPr/>
        </p:nvSpPr>
        <p:spPr>
          <a:xfrm>
            <a:off x="2037993" y="3159681"/>
            <a:ext cx="3370064" cy="3048953"/>
          </a:xfrm>
          <a:prstGeom prst="roundRect">
            <a:avLst>
              <a:gd name="adj" fmla="val 4373"/>
            </a:avLst>
          </a:prstGeom>
          <a:solidFill>
            <a:srgbClr val="DED6FF"/>
          </a:solidFill>
          <a:ln/>
        </p:spPr>
      </p:sp>
      <p:sp>
        <p:nvSpPr>
          <p:cNvPr id="6" name="Text 4"/>
          <p:cNvSpPr/>
          <p:nvPr/>
        </p:nvSpPr>
        <p:spPr>
          <a:xfrm>
            <a:off x="2260163" y="3381851"/>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Manual Tracking</a:t>
            </a:r>
            <a:endParaRPr lang="en-US" sz="2187" dirty="0"/>
          </a:p>
        </p:txBody>
      </p:sp>
      <p:sp>
        <p:nvSpPr>
          <p:cNvPr id="7" name="Text 5"/>
          <p:cNvSpPr/>
          <p:nvPr/>
        </p:nvSpPr>
        <p:spPr>
          <a:xfrm>
            <a:off x="2260163" y="3862268"/>
            <a:ext cx="2925723"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Currently, employee attrition is tracked manually, relying on HR reports and exit interviews.</a:t>
            </a:r>
            <a:endParaRPr lang="en-US" sz="1750" dirty="0"/>
          </a:p>
        </p:txBody>
      </p:sp>
      <p:sp>
        <p:nvSpPr>
          <p:cNvPr id="8" name="Shape 6"/>
          <p:cNvSpPr/>
          <p:nvPr/>
        </p:nvSpPr>
        <p:spPr>
          <a:xfrm>
            <a:off x="5630228" y="3159681"/>
            <a:ext cx="3370064" cy="3048953"/>
          </a:xfrm>
          <a:prstGeom prst="roundRect">
            <a:avLst>
              <a:gd name="adj" fmla="val 4373"/>
            </a:avLst>
          </a:prstGeom>
          <a:solidFill>
            <a:srgbClr val="DED6FF"/>
          </a:solidFill>
          <a:ln/>
        </p:spPr>
      </p:sp>
      <p:sp>
        <p:nvSpPr>
          <p:cNvPr id="9" name="Text 7"/>
          <p:cNvSpPr/>
          <p:nvPr/>
        </p:nvSpPr>
        <p:spPr>
          <a:xfrm>
            <a:off x="5852398" y="3381851"/>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Reactive Approach</a:t>
            </a:r>
            <a:endParaRPr lang="en-US" sz="2187" dirty="0"/>
          </a:p>
        </p:txBody>
      </p:sp>
      <p:sp>
        <p:nvSpPr>
          <p:cNvPr id="10" name="Text 8"/>
          <p:cNvSpPr/>
          <p:nvPr/>
        </p:nvSpPr>
        <p:spPr>
          <a:xfrm>
            <a:off x="5852398" y="3862268"/>
            <a:ext cx="2925723"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Existing systems respond to attrition after it occurs, rather than proactively identifying and addressing the underlying issues.</a:t>
            </a:r>
            <a:endParaRPr lang="en-US" sz="1750" dirty="0"/>
          </a:p>
        </p:txBody>
      </p:sp>
      <p:sp>
        <p:nvSpPr>
          <p:cNvPr id="11" name="Shape 9"/>
          <p:cNvSpPr/>
          <p:nvPr/>
        </p:nvSpPr>
        <p:spPr>
          <a:xfrm>
            <a:off x="9222462" y="3159681"/>
            <a:ext cx="3370064" cy="3048953"/>
          </a:xfrm>
          <a:prstGeom prst="roundRect">
            <a:avLst>
              <a:gd name="adj" fmla="val 4373"/>
            </a:avLst>
          </a:prstGeom>
          <a:solidFill>
            <a:srgbClr val="DED6FF"/>
          </a:solidFill>
          <a:ln/>
        </p:spPr>
      </p:sp>
      <p:sp>
        <p:nvSpPr>
          <p:cNvPr id="12" name="Text 10"/>
          <p:cNvSpPr/>
          <p:nvPr/>
        </p:nvSpPr>
        <p:spPr>
          <a:xfrm>
            <a:off x="9444633" y="3381851"/>
            <a:ext cx="2925723"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Lack of Predictive Insights</a:t>
            </a:r>
            <a:endParaRPr lang="en-US" sz="2187" dirty="0"/>
          </a:p>
        </p:txBody>
      </p:sp>
      <p:sp>
        <p:nvSpPr>
          <p:cNvPr id="13" name="Text 11"/>
          <p:cNvSpPr/>
          <p:nvPr/>
        </p:nvSpPr>
        <p:spPr>
          <a:xfrm>
            <a:off x="9444633" y="4209455"/>
            <a:ext cx="2925723"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Without data-driven analysis, organizations lack the foresight to anticipate and mitigate employee turnover.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865471"/>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Proposed System</a:t>
            </a:r>
            <a:endParaRPr lang="en-US" sz="4374" dirty="0"/>
          </a:p>
        </p:txBody>
      </p:sp>
      <p:sp>
        <p:nvSpPr>
          <p:cNvPr id="5" name="Text 3"/>
          <p:cNvSpPr/>
          <p:nvPr/>
        </p:nvSpPr>
        <p:spPr>
          <a:xfrm>
            <a:off x="2037993" y="3115270"/>
            <a:ext cx="2799397"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Predictive Analytics</a:t>
            </a:r>
            <a:endParaRPr lang="en-US" sz="2187" dirty="0"/>
          </a:p>
        </p:txBody>
      </p:sp>
      <p:sp>
        <p:nvSpPr>
          <p:cNvPr id="6" name="Text 4"/>
          <p:cNvSpPr/>
          <p:nvPr/>
        </p:nvSpPr>
        <p:spPr>
          <a:xfrm>
            <a:off x="2037993" y="3684627"/>
            <a:ext cx="3156347"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Our machine learning model will analyze employee data to predict attrition rates and identify key factors driving turnover.</a:t>
            </a:r>
            <a:endParaRPr lang="en-US" sz="1750" dirty="0"/>
          </a:p>
        </p:txBody>
      </p:sp>
      <p:sp>
        <p:nvSpPr>
          <p:cNvPr id="7" name="Text 5"/>
          <p:cNvSpPr/>
          <p:nvPr/>
        </p:nvSpPr>
        <p:spPr>
          <a:xfrm>
            <a:off x="5743932" y="3115270"/>
            <a:ext cx="3156347"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Proactive Retention Strategies</a:t>
            </a:r>
            <a:endParaRPr lang="en-US" sz="2187" dirty="0"/>
          </a:p>
        </p:txBody>
      </p:sp>
      <p:sp>
        <p:nvSpPr>
          <p:cNvPr id="8" name="Text 6"/>
          <p:cNvSpPr/>
          <p:nvPr/>
        </p:nvSpPr>
        <p:spPr>
          <a:xfrm>
            <a:off x="5743932" y="4031813"/>
            <a:ext cx="3156347" cy="2132409"/>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By anticipating attrition, organizations can implement targeted interventions to improve employee satisfaction and reduce turnover.</a:t>
            </a:r>
            <a:endParaRPr lang="en-US" sz="1750" dirty="0"/>
          </a:p>
        </p:txBody>
      </p:sp>
      <p:sp>
        <p:nvSpPr>
          <p:cNvPr id="9" name="Text 7"/>
          <p:cNvSpPr/>
          <p:nvPr/>
        </p:nvSpPr>
        <p:spPr>
          <a:xfrm>
            <a:off x="9449872" y="3115270"/>
            <a:ext cx="3156347"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Data-Driven Decisions</a:t>
            </a:r>
            <a:endParaRPr lang="en-US" sz="2187" dirty="0"/>
          </a:p>
        </p:txBody>
      </p:sp>
      <p:sp>
        <p:nvSpPr>
          <p:cNvPr id="10" name="Text 8"/>
          <p:cNvSpPr/>
          <p:nvPr/>
        </p:nvSpPr>
        <p:spPr>
          <a:xfrm>
            <a:off x="9449872" y="4031813"/>
            <a:ext cx="3156347"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proposed system will provide data-driven insights to help HR teams make informed decisions about workforce management.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925473"/>
            <a:ext cx="5749766"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System Architecture</a:t>
            </a:r>
            <a:endParaRPr lang="en-US" sz="4374" dirty="0"/>
          </a:p>
        </p:txBody>
      </p:sp>
      <p:sp>
        <p:nvSpPr>
          <p:cNvPr id="6" name="Shape 3"/>
          <p:cNvSpPr/>
          <p:nvPr/>
        </p:nvSpPr>
        <p:spPr>
          <a:xfrm>
            <a:off x="1144310" y="1953101"/>
            <a:ext cx="44410" cy="5351026"/>
          </a:xfrm>
          <a:prstGeom prst="rect">
            <a:avLst/>
          </a:prstGeom>
          <a:solidFill>
            <a:srgbClr val="B8B7E0"/>
          </a:solidFill>
          <a:ln/>
        </p:spPr>
      </p:sp>
      <p:sp>
        <p:nvSpPr>
          <p:cNvPr id="7" name="Shape 4"/>
          <p:cNvSpPr/>
          <p:nvPr/>
        </p:nvSpPr>
        <p:spPr>
          <a:xfrm>
            <a:off x="1416427" y="2354401"/>
            <a:ext cx="777597" cy="44410"/>
          </a:xfrm>
          <a:prstGeom prst="rect">
            <a:avLst/>
          </a:prstGeom>
          <a:solidFill>
            <a:srgbClr val="B8B7E0"/>
          </a:solidFill>
          <a:ln/>
        </p:spPr>
      </p:sp>
      <p:sp>
        <p:nvSpPr>
          <p:cNvPr id="8" name="Shape 5"/>
          <p:cNvSpPr/>
          <p:nvPr/>
        </p:nvSpPr>
        <p:spPr>
          <a:xfrm>
            <a:off x="916484" y="2126694"/>
            <a:ext cx="499943" cy="499943"/>
          </a:xfrm>
          <a:prstGeom prst="roundRect">
            <a:avLst>
              <a:gd name="adj" fmla="val 26667"/>
            </a:avLst>
          </a:prstGeom>
          <a:solidFill>
            <a:srgbClr val="DED6FF"/>
          </a:solidFill>
          <a:ln/>
        </p:spPr>
      </p:sp>
      <p:sp>
        <p:nvSpPr>
          <p:cNvPr id="9" name="Text 6"/>
          <p:cNvSpPr/>
          <p:nvPr/>
        </p:nvSpPr>
        <p:spPr>
          <a:xfrm>
            <a:off x="1092101" y="2168366"/>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10" name="Text 7"/>
          <p:cNvSpPr/>
          <p:nvPr/>
        </p:nvSpPr>
        <p:spPr>
          <a:xfrm>
            <a:off x="2388513" y="2175272"/>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Collection</a:t>
            </a:r>
            <a:endParaRPr lang="en-US" sz="2187" dirty="0"/>
          </a:p>
        </p:txBody>
      </p:sp>
      <p:sp>
        <p:nvSpPr>
          <p:cNvPr id="11" name="Text 8"/>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Gather employee data from various sources, including HR records, performance reviews, and exit interviews.</a:t>
            </a:r>
            <a:endParaRPr lang="en-US" sz="1750" dirty="0"/>
          </a:p>
        </p:txBody>
      </p:sp>
      <p:sp>
        <p:nvSpPr>
          <p:cNvPr id="12" name="Shape 9"/>
          <p:cNvSpPr/>
          <p:nvPr/>
        </p:nvSpPr>
        <p:spPr>
          <a:xfrm>
            <a:off x="1416427" y="4212134"/>
            <a:ext cx="777597" cy="44410"/>
          </a:xfrm>
          <a:prstGeom prst="rect">
            <a:avLst/>
          </a:prstGeom>
          <a:solidFill>
            <a:srgbClr val="B8B7E0"/>
          </a:solidFill>
          <a:ln/>
        </p:spPr>
      </p:sp>
      <p:sp>
        <p:nvSpPr>
          <p:cNvPr id="13" name="Shape 10"/>
          <p:cNvSpPr/>
          <p:nvPr/>
        </p:nvSpPr>
        <p:spPr>
          <a:xfrm>
            <a:off x="916484" y="3984427"/>
            <a:ext cx="499943" cy="499943"/>
          </a:xfrm>
          <a:prstGeom prst="roundRect">
            <a:avLst>
              <a:gd name="adj" fmla="val 26667"/>
            </a:avLst>
          </a:prstGeom>
          <a:solidFill>
            <a:srgbClr val="DED6FF"/>
          </a:solidFill>
          <a:ln/>
        </p:spPr>
      </p:sp>
      <p:sp>
        <p:nvSpPr>
          <p:cNvPr id="14" name="Text 11"/>
          <p:cNvSpPr/>
          <p:nvPr/>
        </p:nvSpPr>
        <p:spPr>
          <a:xfrm>
            <a:off x="1063764" y="4026098"/>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5" name="Text 12"/>
          <p:cNvSpPr/>
          <p:nvPr/>
        </p:nvSpPr>
        <p:spPr>
          <a:xfrm>
            <a:off x="2388513" y="4033004"/>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Preprocessing</a:t>
            </a:r>
            <a:endParaRPr lang="en-US" sz="2187" dirty="0"/>
          </a:p>
        </p:txBody>
      </p:sp>
      <p:sp>
        <p:nvSpPr>
          <p:cNvPr id="16" name="Text 13"/>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Clean, normalize, and transform the data to prepare it for machine learning analysis.</a:t>
            </a:r>
            <a:endParaRPr lang="en-US" sz="1750" dirty="0"/>
          </a:p>
        </p:txBody>
      </p:sp>
      <p:sp>
        <p:nvSpPr>
          <p:cNvPr id="17" name="Shape 14"/>
          <p:cNvSpPr/>
          <p:nvPr/>
        </p:nvSpPr>
        <p:spPr>
          <a:xfrm>
            <a:off x="1416427" y="6069866"/>
            <a:ext cx="777597" cy="44410"/>
          </a:xfrm>
          <a:prstGeom prst="rect">
            <a:avLst/>
          </a:prstGeom>
          <a:solidFill>
            <a:srgbClr val="B8B7E0"/>
          </a:solidFill>
          <a:ln/>
        </p:spPr>
      </p:sp>
      <p:sp>
        <p:nvSpPr>
          <p:cNvPr id="18" name="Shape 15"/>
          <p:cNvSpPr/>
          <p:nvPr/>
        </p:nvSpPr>
        <p:spPr>
          <a:xfrm>
            <a:off x="916484" y="5842159"/>
            <a:ext cx="499943" cy="499943"/>
          </a:xfrm>
          <a:prstGeom prst="roundRect">
            <a:avLst>
              <a:gd name="adj" fmla="val 26667"/>
            </a:avLst>
          </a:prstGeom>
          <a:solidFill>
            <a:srgbClr val="DED6FF"/>
          </a:solidFill>
          <a:ln/>
        </p:spPr>
      </p:sp>
      <p:sp>
        <p:nvSpPr>
          <p:cNvPr id="19" name="Text 16"/>
          <p:cNvSpPr/>
          <p:nvPr/>
        </p:nvSpPr>
        <p:spPr>
          <a:xfrm>
            <a:off x="1063764" y="5883831"/>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20" name="Text 17"/>
          <p:cNvSpPr/>
          <p:nvPr/>
        </p:nvSpPr>
        <p:spPr>
          <a:xfrm>
            <a:off x="2388513" y="5890736"/>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Model Training</a:t>
            </a:r>
            <a:endParaRPr lang="en-US" sz="2187" dirty="0"/>
          </a:p>
        </p:txBody>
      </p:sp>
      <p:sp>
        <p:nvSpPr>
          <p:cNvPr id="21"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Train the random forest algorithm on the preprocessed data to create the predictive model.</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993225"/>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List of Modules</a:t>
            </a:r>
            <a:endParaRPr lang="en-US" sz="4374" dirty="0"/>
          </a:p>
        </p:txBody>
      </p:sp>
      <p:sp>
        <p:nvSpPr>
          <p:cNvPr id="5" name="Shape 3"/>
          <p:cNvSpPr/>
          <p:nvPr/>
        </p:nvSpPr>
        <p:spPr>
          <a:xfrm>
            <a:off x="2037993" y="3305532"/>
            <a:ext cx="499943" cy="499943"/>
          </a:xfrm>
          <a:prstGeom prst="roundRect">
            <a:avLst>
              <a:gd name="adj" fmla="val 26667"/>
            </a:avLst>
          </a:prstGeom>
          <a:solidFill>
            <a:srgbClr val="DED6FF"/>
          </a:solidFill>
          <a:ln/>
        </p:spPr>
      </p:sp>
      <p:sp>
        <p:nvSpPr>
          <p:cNvPr id="6" name="Text 4"/>
          <p:cNvSpPr/>
          <p:nvPr/>
        </p:nvSpPr>
        <p:spPr>
          <a:xfrm>
            <a:off x="2213610" y="3347204"/>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7" name="Text 5"/>
          <p:cNvSpPr/>
          <p:nvPr/>
        </p:nvSpPr>
        <p:spPr>
          <a:xfrm>
            <a:off x="2760107" y="3381851"/>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Extraction</a:t>
            </a:r>
            <a:endParaRPr lang="en-US" sz="2187" dirty="0"/>
          </a:p>
        </p:txBody>
      </p:sp>
      <p:sp>
        <p:nvSpPr>
          <p:cNvPr id="8" name="Text 6"/>
          <p:cNvSpPr/>
          <p:nvPr/>
        </p:nvSpPr>
        <p:spPr>
          <a:xfrm>
            <a:off x="2760107" y="3862268"/>
            <a:ext cx="4444008"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Gather and consolidate employee data from various sources.</a:t>
            </a:r>
            <a:endParaRPr lang="en-US" sz="1750" dirty="0"/>
          </a:p>
        </p:txBody>
      </p:sp>
      <p:sp>
        <p:nvSpPr>
          <p:cNvPr id="9" name="Shape 7"/>
          <p:cNvSpPr/>
          <p:nvPr/>
        </p:nvSpPr>
        <p:spPr>
          <a:xfrm>
            <a:off x="7426285" y="3305532"/>
            <a:ext cx="499943" cy="499943"/>
          </a:xfrm>
          <a:prstGeom prst="roundRect">
            <a:avLst>
              <a:gd name="adj" fmla="val 26667"/>
            </a:avLst>
          </a:prstGeom>
          <a:solidFill>
            <a:srgbClr val="DED6FF"/>
          </a:solidFill>
          <a:ln/>
        </p:spPr>
      </p:sp>
      <p:sp>
        <p:nvSpPr>
          <p:cNvPr id="10" name="Text 8"/>
          <p:cNvSpPr/>
          <p:nvPr/>
        </p:nvSpPr>
        <p:spPr>
          <a:xfrm>
            <a:off x="7573566" y="3347204"/>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1" name="Text 9"/>
          <p:cNvSpPr/>
          <p:nvPr/>
        </p:nvSpPr>
        <p:spPr>
          <a:xfrm>
            <a:off x="8148399" y="3381851"/>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Preprocessing</a:t>
            </a:r>
            <a:endParaRPr lang="en-US" sz="2187" dirty="0"/>
          </a:p>
        </p:txBody>
      </p:sp>
      <p:sp>
        <p:nvSpPr>
          <p:cNvPr id="12" name="Text 10"/>
          <p:cNvSpPr/>
          <p:nvPr/>
        </p:nvSpPr>
        <p:spPr>
          <a:xfrm>
            <a:off x="8148399" y="3862268"/>
            <a:ext cx="4444008"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Clean, normalize, and transform the data for machine learning analysis.</a:t>
            </a:r>
            <a:endParaRPr lang="en-US" sz="1750" dirty="0"/>
          </a:p>
        </p:txBody>
      </p:sp>
      <p:sp>
        <p:nvSpPr>
          <p:cNvPr id="13" name="Shape 11"/>
          <p:cNvSpPr/>
          <p:nvPr/>
        </p:nvSpPr>
        <p:spPr>
          <a:xfrm>
            <a:off x="2037993" y="4968835"/>
            <a:ext cx="499943" cy="499943"/>
          </a:xfrm>
          <a:prstGeom prst="roundRect">
            <a:avLst>
              <a:gd name="adj" fmla="val 26667"/>
            </a:avLst>
          </a:prstGeom>
          <a:solidFill>
            <a:srgbClr val="DED6FF"/>
          </a:solidFill>
          <a:ln/>
        </p:spPr>
      </p:sp>
      <p:sp>
        <p:nvSpPr>
          <p:cNvPr id="14" name="Text 12"/>
          <p:cNvSpPr/>
          <p:nvPr/>
        </p:nvSpPr>
        <p:spPr>
          <a:xfrm>
            <a:off x="2185273" y="5010507"/>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Model Training</a:t>
            </a:r>
            <a:endParaRPr lang="en-US" sz="2187" dirty="0"/>
          </a:p>
        </p:txBody>
      </p:sp>
      <p:sp>
        <p:nvSpPr>
          <p:cNvPr id="16" name="Text 14"/>
          <p:cNvSpPr/>
          <p:nvPr/>
        </p:nvSpPr>
        <p:spPr>
          <a:xfrm>
            <a:off x="2760107" y="5525572"/>
            <a:ext cx="4444008"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Train the random forest algorithm to create the predictive model.</a:t>
            </a:r>
            <a:endParaRPr lang="en-US" sz="1750" dirty="0"/>
          </a:p>
        </p:txBody>
      </p:sp>
      <p:sp>
        <p:nvSpPr>
          <p:cNvPr id="17" name="Shape 15"/>
          <p:cNvSpPr/>
          <p:nvPr/>
        </p:nvSpPr>
        <p:spPr>
          <a:xfrm>
            <a:off x="7426285" y="4968835"/>
            <a:ext cx="499943" cy="499943"/>
          </a:xfrm>
          <a:prstGeom prst="roundRect">
            <a:avLst>
              <a:gd name="adj" fmla="val 26667"/>
            </a:avLst>
          </a:prstGeom>
          <a:solidFill>
            <a:srgbClr val="DED6FF"/>
          </a:solidFill>
          <a:ln/>
        </p:spPr>
      </p:sp>
      <p:sp>
        <p:nvSpPr>
          <p:cNvPr id="18" name="Text 16"/>
          <p:cNvSpPr/>
          <p:nvPr/>
        </p:nvSpPr>
        <p:spPr>
          <a:xfrm>
            <a:off x="7578685" y="5010507"/>
            <a:ext cx="195024"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4</a:t>
            </a:r>
            <a:endParaRPr lang="en-US" sz="2624" dirty="0"/>
          </a:p>
        </p:txBody>
      </p:sp>
      <p:sp>
        <p:nvSpPr>
          <p:cNvPr id="19" name="Text 17"/>
          <p:cNvSpPr/>
          <p:nvPr/>
        </p:nvSpPr>
        <p:spPr>
          <a:xfrm>
            <a:off x="8148399" y="5045154"/>
            <a:ext cx="3610332"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Prediction and Reporting</a:t>
            </a:r>
            <a:endParaRPr lang="en-US" sz="2187" dirty="0"/>
          </a:p>
        </p:txBody>
      </p:sp>
      <p:sp>
        <p:nvSpPr>
          <p:cNvPr id="20" name="Text 18"/>
          <p:cNvSpPr/>
          <p:nvPr/>
        </p:nvSpPr>
        <p:spPr>
          <a:xfrm>
            <a:off x="8148399" y="5525572"/>
            <a:ext cx="4444008"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Generate attrition predictions and provide insights to HR teams.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854279"/>
            <a:ext cx="6553557"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Functional Description</a:t>
            </a:r>
            <a:endParaRPr lang="en-US" sz="4374" dirty="0"/>
          </a:p>
        </p:txBody>
      </p:sp>
      <p:pic>
        <p:nvPicPr>
          <p:cNvPr id="5" name="Image 0" descr="preencoded.png"/>
          <p:cNvPicPr>
            <a:picLocks noChangeAspect="1"/>
          </p:cNvPicPr>
          <p:nvPr/>
        </p:nvPicPr>
        <p:blipFill>
          <a:blip r:embed="rId3"/>
          <a:stretch>
            <a:fillRect/>
          </a:stretch>
        </p:blipFill>
        <p:spPr>
          <a:xfrm>
            <a:off x="2037993" y="2992993"/>
            <a:ext cx="555427" cy="555427"/>
          </a:xfrm>
          <a:prstGeom prst="rect">
            <a:avLst/>
          </a:prstGeom>
        </p:spPr>
      </p:pic>
      <p:sp>
        <p:nvSpPr>
          <p:cNvPr id="6" name="Text 3"/>
          <p:cNvSpPr/>
          <p:nvPr/>
        </p:nvSpPr>
        <p:spPr>
          <a:xfrm>
            <a:off x="2037993" y="3770590"/>
            <a:ext cx="2388632"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Collection</a:t>
            </a:r>
            <a:endParaRPr lang="en-US" sz="2187" dirty="0"/>
          </a:p>
        </p:txBody>
      </p:sp>
      <p:sp>
        <p:nvSpPr>
          <p:cNvPr id="7" name="Text 4"/>
          <p:cNvSpPr/>
          <p:nvPr/>
        </p:nvSpPr>
        <p:spPr>
          <a:xfrm>
            <a:off x="2037993" y="4251008"/>
            <a:ext cx="2388632"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Gather relevant employee data from HR systems, performance reviews, and other sources.</a:t>
            </a:r>
            <a:endParaRPr lang="en-US" sz="1750" dirty="0"/>
          </a:p>
        </p:txBody>
      </p:sp>
      <p:pic>
        <p:nvPicPr>
          <p:cNvPr id="8" name="Image 1" descr="preencoded.png"/>
          <p:cNvPicPr>
            <a:picLocks noChangeAspect="1"/>
          </p:cNvPicPr>
          <p:nvPr/>
        </p:nvPicPr>
        <p:blipFill>
          <a:blip r:embed="rId4"/>
          <a:stretch>
            <a:fillRect/>
          </a:stretch>
        </p:blipFill>
        <p:spPr>
          <a:xfrm>
            <a:off x="4759881" y="2992993"/>
            <a:ext cx="555427" cy="555427"/>
          </a:xfrm>
          <a:prstGeom prst="rect">
            <a:avLst/>
          </a:prstGeom>
        </p:spPr>
      </p:pic>
      <p:sp>
        <p:nvSpPr>
          <p:cNvPr id="9" name="Text 5"/>
          <p:cNvSpPr/>
          <p:nvPr/>
        </p:nvSpPr>
        <p:spPr>
          <a:xfrm>
            <a:off x="4759881" y="3770590"/>
            <a:ext cx="2388632"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Preprocessing</a:t>
            </a:r>
            <a:endParaRPr lang="en-US" sz="2187" dirty="0"/>
          </a:p>
        </p:txBody>
      </p:sp>
      <p:sp>
        <p:nvSpPr>
          <p:cNvPr id="10" name="Text 6"/>
          <p:cNvSpPr/>
          <p:nvPr/>
        </p:nvSpPr>
        <p:spPr>
          <a:xfrm>
            <a:off x="4759881" y="4598194"/>
            <a:ext cx="2388632"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Clean, normalize, and transform the data to ensure it's ready for machine learning analysis.</a:t>
            </a:r>
            <a:endParaRPr lang="en-US" sz="1750" dirty="0"/>
          </a:p>
        </p:txBody>
      </p:sp>
      <p:pic>
        <p:nvPicPr>
          <p:cNvPr id="11" name="Image 2" descr="preencoded.png"/>
          <p:cNvPicPr>
            <a:picLocks noChangeAspect="1"/>
          </p:cNvPicPr>
          <p:nvPr/>
        </p:nvPicPr>
        <p:blipFill>
          <a:blip r:embed="rId5"/>
          <a:stretch>
            <a:fillRect/>
          </a:stretch>
        </p:blipFill>
        <p:spPr>
          <a:xfrm>
            <a:off x="7481768" y="2992993"/>
            <a:ext cx="555427" cy="555427"/>
          </a:xfrm>
          <a:prstGeom prst="rect">
            <a:avLst/>
          </a:prstGeom>
        </p:spPr>
      </p:pic>
      <p:sp>
        <p:nvSpPr>
          <p:cNvPr id="12" name="Text 7"/>
          <p:cNvSpPr/>
          <p:nvPr/>
        </p:nvSpPr>
        <p:spPr>
          <a:xfrm>
            <a:off x="7481768" y="3770590"/>
            <a:ext cx="2388632"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Model Training</a:t>
            </a:r>
            <a:endParaRPr lang="en-US" sz="2187" dirty="0"/>
          </a:p>
        </p:txBody>
      </p:sp>
      <p:sp>
        <p:nvSpPr>
          <p:cNvPr id="13" name="Text 8"/>
          <p:cNvSpPr/>
          <p:nvPr/>
        </p:nvSpPr>
        <p:spPr>
          <a:xfrm>
            <a:off x="7481768" y="4251008"/>
            <a:ext cx="2388632"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Train the random forest algorithm on the preprocessed data to create the predictive model.</a:t>
            </a:r>
            <a:endParaRPr lang="en-US" sz="1750" dirty="0"/>
          </a:p>
        </p:txBody>
      </p:sp>
      <p:pic>
        <p:nvPicPr>
          <p:cNvPr id="14" name="Image 3" descr="preencoded.png"/>
          <p:cNvPicPr>
            <a:picLocks noChangeAspect="1"/>
          </p:cNvPicPr>
          <p:nvPr/>
        </p:nvPicPr>
        <p:blipFill>
          <a:blip r:embed="rId6"/>
          <a:stretch>
            <a:fillRect/>
          </a:stretch>
        </p:blipFill>
        <p:spPr>
          <a:xfrm>
            <a:off x="10203656" y="2992993"/>
            <a:ext cx="555427" cy="555427"/>
          </a:xfrm>
          <a:prstGeom prst="rect">
            <a:avLst/>
          </a:prstGeom>
        </p:spPr>
      </p:pic>
      <p:sp>
        <p:nvSpPr>
          <p:cNvPr id="15" name="Text 9"/>
          <p:cNvSpPr/>
          <p:nvPr/>
        </p:nvSpPr>
        <p:spPr>
          <a:xfrm>
            <a:off x="10203656" y="3770590"/>
            <a:ext cx="2388751"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Prediction and Reporting</a:t>
            </a:r>
            <a:endParaRPr lang="en-US" sz="2187" dirty="0"/>
          </a:p>
        </p:txBody>
      </p:sp>
      <p:sp>
        <p:nvSpPr>
          <p:cNvPr id="16" name="Text 10"/>
          <p:cNvSpPr/>
          <p:nvPr/>
        </p:nvSpPr>
        <p:spPr>
          <a:xfrm>
            <a:off x="10203656" y="4598194"/>
            <a:ext cx="2388751" cy="1421606"/>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Generate attrition predictions and provide actionable insights to HR teams.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339215"/>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Implementation</a:t>
            </a:r>
            <a:endParaRPr lang="en-US" sz="4374" dirty="0"/>
          </a:p>
        </p:txBody>
      </p:sp>
      <p:pic>
        <p:nvPicPr>
          <p:cNvPr id="5" name="Image 0" descr="preencoded.png"/>
          <p:cNvPicPr>
            <a:picLocks noChangeAspect="1"/>
          </p:cNvPicPr>
          <p:nvPr/>
        </p:nvPicPr>
        <p:blipFill>
          <a:blip r:embed="rId3"/>
          <a:stretch>
            <a:fillRect/>
          </a:stretch>
        </p:blipFill>
        <p:spPr>
          <a:xfrm>
            <a:off x="2037993" y="2477929"/>
            <a:ext cx="2638544" cy="888682"/>
          </a:xfrm>
          <a:prstGeom prst="rect">
            <a:avLst/>
          </a:prstGeom>
        </p:spPr>
      </p:pic>
      <p:sp>
        <p:nvSpPr>
          <p:cNvPr id="6" name="Text 3"/>
          <p:cNvSpPr/>
          <p:nvPr/>
        </p:nvSpPr>
        <p:spPr>
          <a:xfrm>
            <a:off x="2260163" y="3699867"/>
            <a:ext cx="2194203"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Gathering</a:t>
            </a:r>
            <a:endParaRPr lang="en-US" sz="2187" dirty="0"/>
          </a:p>
        </p:txBody>
      </p:sp>
      <p:sp>
        <p:nvSpPr>
          <p:cNvPr id="7" name="Text 4"/>
          <p:cNvSpPr/>
          <p:nvPr/>
        </p:nvSpPr>
        <p:spPr>
          <a:xfrm>
            <a:off x="2260163" y="4180284"/>
            <a:ext cx="2194203" cy="2487811"/>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Collect employee data from various sources, including HR records, performance reviews, and exit interviews.</a:t>
            </a:r>
            <a:endParaRPr lang="en-US" sz="1750" dirty="0"/>
          </a:p>
        </p:txBody>
      </p:sp>
      <p:pic>
        <p:nvPicPr>
          <p:cNvPr id="8" name="Image 1" descr="preencoded.png"/>
          <p:cNvPicPr>
            <a:picLocks noChangeAspect="1"/>
          </p:cNvPicPr>
          <p:nvPr/>
        </p:nvPicPr>
        <p:blipFill>
          <a:blip r:embed="rId4"/>
          <a:stretch>
            <a:fillRect/>
          </a:stretch>
        </p:blipFill>
        <p:spPr>
          <a:xfrm>
            <a:off x="4676537" y="2477929"/>
            <a:ext cx="2638663" cy="888682"/>
          </a:xfrm>
          <a:prstGeom prst="rect">
            <a:avLst/>
          </a:prstGeom>
        </p:spPr>
      </p:pic>
      <p:sp>
        <p:nvSpPr>
          <p:cNvPr id="9" name="Text 5"/>
          <p:cNvSpPr/>
          <p:nvPr/>
        </p:nvSpPr>
        <p:spPr>
          <a:xfrm>
            <a:off x="4898707" y="3699867"/>
            <a:ext cx="2194322"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Preprocessing</a:t>
            </a:r>
            <a:endParaRPr lang="en-US" sz="2187" dirty="0"/>
          </a:p>
        </p:txBody>
      </p:sp>
      <p:sp>
        <p:nvSpPr>
          <p:cNvPr id="10" name="Text 6"/>
          <p:cNvSpPr/>
          <p:nvPr/>
        </p:nvSpPr>
        <p:spPr>
          <a:xfrm>
            <a:off x="4898707" y="4527471"/>
            <a:ext cx="2194322"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Clean, normalize, and transform the data to prepare it for machine learning analysis.</a:t>
            </a:r>
            <a:endParaRPr lang="en-US" sz="1750" dirty="0"/>
          </a:p>
        </p:txBody>
      </p:sp>
      <p:pic>
        <p:nvPicPr>
          <p:cNvPr id="11" name="Image 2" descr="preencoded.png"/>
          <p:cNvPicPr>
            <a:picLocks noChangeAspect="1"/>
          </p:cNvPicPr>
          <p:nvPr/>
        </p:nvPicPr>
        <p:blipFill>
          <a:blip r:embed="rId5"/>
          <a:stretch>
            <a:fillRect/>
          </a:stretch>
        </p:blipFill>
        <p:spPr>
          <a:xfrm>
            <a:off x="7315200" y="2477929"/>
            <a:ext cx="2638544" cy="888682"/>
          </a:xfrm>
          <a:prstGeom prst="rect">
            <a:avLst/>
          </a:prstGeom>
        </p:spPr>
      </p:pic>
      <p:sp>
        <p:nvSpPr>
          <p:cNvPr id="12" name="Text 7"/>
          <p:cNvSpPr/>
          <p:nvPr/>
        </p:nvSpPr>
        <p:spPr>
          <a:xfrm>
            <a:off x="7537371" y="3699867"/>
            <a:ext cx="2194203"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Model Training</a:t>
            </a:r>
            <a:endParaRPr lang="en-US" sz="2187" dirty="0"/>
          </a:p>
        </p:txBody>
      </p:sp>
      <p:sp>
        <p:nvSpPr>
          <p:cNvPr id="13" name="Text 8"/>
          <p:cNvSpPr/>
          <p:nvPr/>
        </p:nvSpPr>
        <p:spPr>
          <a:xfrm>
            <a:off x="7537371" y="4527471"/>
            <a:ext cx="2194203" cy="1777008"/>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Train the random forest algorithm on the preprocessed data to create the predictive model.</a:t>
            </a:r>
            <a:endParaRPr lang="en-US" sz="1750" dirty="0"/>
          </a:p>
        </p:txBody>
      </p:sp>
      <p:pic>
        <p:nvPicPr>
          <p:cNvPr id="14" name="Image 3" descr="preencoded.png"/>
          <p:cNvPicPr>
            <a:picLocks noChangeAspect="1"/>
          </p:cNvPicPr>
          <p:nvPr/>
        </p:nvPicPr>
        <p:blipFill>
          <a:blip r:embed="rId6"/>
          <a:stretch>
            <a:fillRect/>
          </a:stretch>
        </p:blipFill>
        <p:spPr>
          <a:xfrm>
            <a:off x="9953744" y="2477929"/>
            <a:ext cx="2638663" cy="888682"/>
          </a:xfrm>
          <a:prstGeom prst="rect">
            <a:avLst/>
          </a:prstGeom>
        </p:spPr>
      </p:pic>
      <p:sp>
        <p:nvSpPr>
          <p:cNvPr id="15" name="Text 9"/>
          <p:cNvSpPr/>
          <p:nvPr/>
        </p:nvSpPr>
        <p:spPr>
          <a:xfrm>
            <a:off x="10175915" y="3699867"/>
            <a:ext cx="2194322" cy="694373"/>
          </a:xfrm>
          <a:prstGeom prst="rect">
            <a:avLst/>
          </a:prstGeom>
          <a:noFill/>
          <a:ln/>
        </p:spPr>
        <p:txBody>
          <a:bodyPr wrap="squar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Model Deployment</a:t>
            </a:r>
            <a:endParaRPr lang="en-US" sz="2187" dirty="0"/>
          </a:p>
        </p:txBody>
      </p:sp>
      <p:sp>
        <p:nvSpPr>
          <p:cNvPr id="16" name="Text 10"/>
          <p:cNvSpPr/>
          <p:nvPr/>
        </p:nvSpPr>
        <p:spPr>
          <a:xfrm>
            <a:off x="10175915" y="4527471"/>
            <a:ext cx="2194322" cy="2132409"/>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Integrate the trained model into the organization's HR systems to provide real-time attrition predictions.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962745"/>
            <a:ext cx="7734419"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Conclusion and References</a:t>
            </a:r>
            <a:endParaRPr lang="en-US" sz="4374" dirty="0"/>
          </a:p>
        </p:txBody>
      </p:sp>
      <p:sp>
        <p:nvSpPr>
          <p:cNvPr id="5" name="Text 3"/>
          <p:cNvSpPr/>
          <p:nvPr/>
        </p:nvSpPr>
        <p:spPr>
          <a:xfrm>
            <a:off x="2037993" y="3101459"/>
            <a:ext cx="10554414"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By implementing our machine learning-based employee attrition prediction system, organizations can proactively identify and address the factors driving employee turnover, leading to improved workforce retention and productivity.</a:t>
            </a:r>
            <a:endParaRPr lang="en-US" sz="1750" dirty="0"/>
          </a:p>
        </p:txBody>
      </p:sp>
      <p:sp>
        <p:nvSpPr>
          <p:cNvPr id="6" name="Text 4"/>
          <p:cNvSpPr/>
          <p:nvPr/>
        </p:nvSpPr>
        <p:spPr>
          <a:xfrm>
            <a:off x="2037993" y="4417576"/>
            <a:ext cx="10554414" cy="355402"/>
          </a:xfrm>
          <a:prstGeom prst="rect">
            <a:avLst/>
          </a:prstGeom>
          <a:noFill/>
          <a:ln/>
        </p:spPr>
        <p:txBody>
          <a:bodyPr wrap="non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For further information, please refer to the following resources:</a:t>
            </a:r>
            <a:endParaRPr lang="en-US" sz="1750" dirty="0"/>
          </a:p>
        </p:txBody>
      </p:sp>
      <p:sp>
        <p:nvSpPr>
          <p:cNvPr id="7" name="Text 5"/>
          <p:cNvSpPr/>
          <p:nvPr/>
        </p:nvSpPr>
        <p:spPr>
          <a:xfrm>
            <a:off x="2393394" y="5022890"/>
            <a:ext cx="10199013"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5955EB"/>
                </a:solidFill>
                <a:latin typeface="Open Sans" pitchFamily="34" charset="0"/>
                <a:ea typeface="Open Sans" pitchFamily="34" charset="-122"/>
                <a:cs typeface="Open Sans" pitchFamily="34" charset="-120"/>
                <a:hlinkClick r:id="rId3">
                  <a:extLst>
                    <a:ext uri="{A12FA001-AC4F-418D-AE19-62706E023703}">
                      <ahyp:hlinkClr xmlns:ahyp="http://schemas.microsoft.com/office/drawing/2018/hyperlinkcolor" val="tx"/>
                    </a:ext>
                  </a:extLst>
                </a:hlinkClick>
              </a:rPr>
              <a:t>Employee Turnover Costs</a:t>
            </a:r>
            <a:endParaRPr lang="en-US" sz="1750" dirty="0"/>
          </a:p>
        </p:txBody>
      </p:sp>
      <p:sp>
        <p:nvSpPr>
          <p:cNvPr id="8" name="Text 6"/>
          <p:cNvSpPr/>
          <p:nvPr/>
        </p:nvSpPr>
        <p:spPr>
          <a:xfrm>
            <a:off x="2393394" y="5467112"/>
            <a:ext cx="10199013"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5955EB"/>
                </a:solidFill>
                <a:latin typeface="Open Sans" pitchFamily="34" charset="0"/>
                <a:ea typeface="Open Sans" pitchFamily="34" charset="-122"/>
                <a:cs typeface="Open Sans" pitchFamily="34" charset="-120"/>
                <a:hlinkClick r:id="rId4">
                  <a:extLst>
                    <a:ext uri="{A12FA001-AC4F-418D-AE19-62706E023703}">
                      <ahyp:hlinkClr xmlns:ahyp="http://schemas.microsoft.com/office/drawing/2018/hyperlinkcolor" val="tx"/>
                    </a:ext>
                  </a:extLst>
                </a:hlinkClick>
              </a:rPr>
              <a:t>Reducing Employee Turnover with People Analytics</a:t>
            </a:r>
            <a:endParaRPr lang="en-US" sz="1750" dirty="0"/>
          </a:p>
        </p:txBody>
      </p:sp>
      <p:sp>
        <p:nvSpPr>
          <p:cNvPr id="9" name="Text 7"/>
          <p:cNvSpPr/>
          <p:nvPr/>
        </p:nvSpPr>
        <p:spPr>
          <a:xfrm>
            <a:off x="2393394" y="591133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9495A"/>
                </a:solidFill>
                <a:latin typeface="Open Sans" pitchFamily="34" charset="0"/>
                <a:ea typeface="Open Sans" pitchFamily="34" charset="-122"/>
                <a:cs typeface="Open Sans" pitchFamily="34" charset="-120"/>
              </a:rPr>
              <a:t>The High Cost of Low Wages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632</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Aathmihan Balasubramanian</cp:lastModifiedBy>
  <cp:revision>2</cp:revision>
  <dcterms:created xsi:type="dcterms:W3CDTF">2024-05-17T17:32:47Z</dcterms:created>
  <dcterms:modified xsi:type="dcterms:W3CDTF">2024-05-17T17:37:09Z</dcterms:modified>
</cp:coreProperties>
</file>