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type="screen4x3" cy="6858000" cx="12192000"/>
  <p:notesSz cx="12192000" cy="6858000"/>
  <p:defaultTextStyle>
    <a:lvl1pPr algn="l" eaLnBrk="1" fontAlgn="base" hangingPunct="1" indent="0" latinLnBrk="0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0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0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0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0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 autoAdjust="0"/>
    <p:restoredTop sz="94660" autoAdjust="0"/>
  </p:normalViewPr>
  <p:slideViewPr>
    <p:cSldViewPr showGuides="0" snapToGrid="1" snapToObjects="0">
      <p:cViewPr>
        <p:scale>
          <a:sx n="75" d="100"/>
          <a:sy n="75" d="100"/>
        </p:scale>
        <p:origin x="0" y="0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3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873bcee1-d390-4747-81c8-a27264bf448c/cn.wps.xiaomi.abroad.lite.fileprovider/AKSHITHA%20S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873bcee1-d390-4747-81c8-a27264bf448c/cn.wps.xiaomi.abroad.lite.fileprovider/AKSHITHA%20S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873bcee1-d390-4747-81c8-a27264bf448c/cn.wps.xiaomi.abroad.lite.fileprovider/AKSHITHA%20S.xlsx" TargetMode="External"/><Relationship Id="rId2" Type="http://schemas.microsoft.com/office/2011/relationships/chartStyle" Target="style3.xml"/><Relationship Id="rId3" Type="http://schemas.microsoft.com/office/2011/relationships/chartColorStyle" Target="colors3.xml"/><Relationship Id="rId4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EmployeeStatus</c:v>
                </c:pt>
                <c:pt idx="1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5"/>
                <c:pt idx="0">
                  <c:v>335.0</c:v>
                </c:pt>
                <c:pt idx="1">
                  <c:v>346.0</c:v>
                </c:pt>
                <c:pt idx="2">
                  <c:v>310.0</c:v>
                </c:pt>
                <c:pt idx="4">
                  <c:v>991.0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EmployeeStatus</c:v>
                </c:pt>
                <c:pt idx="1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5"/>
                <c:pt idx="0">
                  <c:v>31.0</c:v>
                </c:pt>
                <c:pt idx="1">
                  <c:v>16.0</c:v>
                </c:pt>
                <c:pt idx="2">
                  <c:v>22.0</c:v>
                </c:pt>
                <c:pt idx="4">
                  <c:v>69.0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EmployeeStatus</c:v>
                </c:pt>
                <c:pt idx="1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5"/>
                <c:pt idx="0">
                  <c:v>26.0</c:v>
                </c:pt>
                <c:pt idx="1">
                  <c:v>25.0</c:v>
                </c:pt>
                <c:pt idx="2">
                  <c:v>35.0</c:v>
                </c:pt>
                <c:pt idx="4">
                  <c:v>86.0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EmployeeStatus</c:v>
                </c:pt>
                <c:pt idx="1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22.0</c:v>
                </c:pt>
                <c:pt idx="4">
                  <c:v>66.0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EmployeeStatus</c:v>
                </c:pt>
                <c:pt idx="1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5"/>
                <c:pt idx="0">
                  <c:v>105.0</c:v>
                </c:pt>
                <c:pt idx="1">
                  <c:v>120.0</c:v>
                </c:pt>
                <c:pt idx="2">
                  <c:v>96.0</c:v>
                </c:pt>
                <c:pt idx="4">
                  <c:v>321.0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EmployeeStatus</c:v>
                </c:pt>
                <c:pt idx="1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Sheet2!$G$5:$G$9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0"/>
        <c:axId val="520495329"/>
        <c:axId val="105273401"/>
      </c:barChart>
      <c:catAx>
        <c:axId val="5204953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EmployeeStatus</c:v>
                </c:pt>
                <c:pt idx="1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5"/>
                <c:pt idx="0">
                  <c:v>335.0</c:v>
                </c:pt>
                <c:pt idx="1">
                  <c:v>346.0</c:v>
                </c:pt>
                <c:pt idx="2">
                  <c:v>310.0</c:v>
                </c:pt>
                <c:pt idx="4">
                  <c:v>991.0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EmployeeStatus</c:v>
                </c:pt>
                <c:pt idx="1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5"/>
                <c:pt idx="0">
                  <c:v>31.0</c:v>
                </c:pt>
                <c:pt idx="1">
                  <c:v>16.0</c:v>
                </c:pt>
                <c:pt idx="2">
                  <c:v>22.0</c:v>
                </c:pt>
                <c:pt idx="4">
                  <c:v>69.0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EmployeeStatus</c:v>
                </c:pt>
                <c:pt idx="1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5"/>
                <c:pt idx="0">
                  <c:v>26.0</c:v>
                </c:pt>
                <c:pt idx="1">
                  <c:v>25.0</c:v>
                </c:pt>
                <c:pt idx="2">
                  <c:v>35.0</c:v>
                </c:pt>
                <c:pt idx="4">
                  <c:v>86.0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EmployeeStatus</c:v>
                </c:pt>
                <c:pt idx="1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22.0</c:v>
                </c:pt>
                <c:pt idx="4">
                  <c:v>66.0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EmployeeStatus</c:v>
                </c:pt>
                <c:pt idx="1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5"/>
                <c:pt idx="0">
                  <c:v>105.0</c:v>
                </c:pt>
                <c:pt idx="1">
                  <c:v>120.0</c:v>
                </c:pt>
                <c:pt idx="2">
                  <c:v>96.0</c:v>
                </c:pt>
                <c:pt idx="4">
                  <c:v>321.0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EmployeeStatus</c:v>
                </c:pt>
                <c:pt idx="1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Sheet2!$G$5:$G$9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0"/>
        <c:axId val="520495329"/>
        <c:axId val="105273401"/>
      </c:barChart>
      <c:catAx>
        <c:axId val="5204953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2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EmployeeStatus</c:v>
                </c:pt>
                <c:pt idx="1">
                  <c:v>Active</c:v>
                </c:pt>
              </c:strCache>
            </c:strRef>
          </c:tx>
          <c:spPr>
            <a:gradFill>
              <a:gsLst>
                <a:gs pos="0">
                  <a:schemeClr val="accent1">
                    <a:hueOff val="-1670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  <a:ln>
              <a:gradFill>
                <a:gsLst>
                  <a:gs pos="0">
                    <a:schemeClr val="accent1">
                      <a:lumMod val="75000"/>
                      <a:hueOff val="-167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5"/>
                <c:pt idx="0">
                  <c:v>335.0</c:v>
                </c:pt>
                <c:pt idx="1">
                  <c:v>346.0</c:v>
                </c:pt>
                <c:pt idx="2">
                  <c:v>310.0</c:v>
                </c:pt>
                <c:pt idx="4">
                  <c:v>991.0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EmployeeStatus</c:v>
                </c:pt>
                <c:pt idx="1">
                  <c:v>Future Start</c:v>
                </c:pt>
              </c:strCache>
            </c:strRef>
          </c:tx>
          <c:spPr>
            <a:gradFill>
              <a:gsLst>
                <a:gs pos="0">
                  <a:schemeClr val="accent3">
                    <a:hueOff val="-1670000"/>
                  </a:schemeClr>
                </a:gs>
                <a:gs pos="100000">
                  <a:schemeClr val="accent3"/>
                </a:gs>
              </a:gsLst>
              <a:lin ang="10800000" scaled="0"/>
            </a:gradFill>
            <a:ln>
              <a:gradFill>
                <a:gsLst>
                  <a:gs pos="0">
                    <a:schemeClr val="accent3">
                      <a:lumMod val="75000"/>
                      <a:hueOff val="-167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5"/>
                <c:pt idx="0">
                  <c:v>31.0</c:v>
                </c:pt>
                <c:pt idx="1">
                  <c:v>16.0</c:v>
                </c:pt>
                <c:pt idx="2">
                  <c:v>22.0</c:v>
                </c:pt>
                <c:pt idx="4">
                  <c:v>69.0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EmployeeStatus</c:v>
                </c:pt>
                <c:pt idx="1">
                  <c:v>Leave of Absence</c:v>
                </c:pt>
              </c:strCache>
            </c:strRef>
          </c:tx>
          <c:spPr>
            <a:gradFill>
              <a:gsLst>
                <a:gs pos="0">
                  <a:schemeClr val="accent5">
                    <a:hueOff val="-1670000"/>
                  </a:schemeClr>
                </a:gs>
                <a:gs pos="100000">
                  <a:schemeClr val="accent5"/>
                </a:gs>
              </a:gsLst>
              <a:lin ang="10800000" scaled="0"/>
            </a:gradFill>
            <a:ln>
              <a:gradFill>
                <a:gsLst>
                  <a:gs pos="0">
                    <a:schemeClr val="accent5">
                      <a:lumMod val="75000"/>
                      <a:hueOff val="-167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5"/>
                <c:pt idx="0">
                  <c:v>26.0</c:v>
                </c:pt>
                <c:pt idx="1">
                  <c:v>25.0</c:v>
                </c:pt>
                <c:pt idx="2">
                  <c:v>35.0</c:v>
                </c:pt>
                <c:pt idx="4">
                  <c:v>86.0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EmployeeStatus</c:v>
                </c:pt>
                <c:pt idx="1">
                  <c:v>Terminated for Cause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hueOff val="-167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10800000" scaled="0"/>
            </a:gradFill>
            <a:ln>
              <a:gradFill>
                <a:gsLst>
                  <a:gs pos="0">
                    <a:schemeClr val="accent1">
                      <a:lumMod val="60000"/>
                      <a:lumMod val="75000"/>
                      <a:hueOff val="-1670000"/>
                    </a:schemeClr>
                  </a:gs>
                  <a:gs pos="100000">
                    <a:schemeClr val="accent1">
                      <a:lumMod val="60000"/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22.0</c:v>
                </c:pt>
                <c:pt idx="4">
                  <c:v>66.0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EmployeeStatus</c:v>
                </c:pt>
                <c:pt idx="1">
                  <c:v>Voluntarily Terminated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60000"/>
                    <a:hueOff val="-1670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10800000" scaled="0"/>
            </a:gradFill>
            <a:ln>
              <a:gradFill>
                <a:gsLst>
                  <a:gs pos="0">
                    <a:schemeClr val="accent3">
                      <a:lumMod val="60000"/>
                      <a:lumMod val="75000"/>
                      <a:hueOff val="-1670000"/>
                    </a:schemeClr>
                  </a:gs>
                  <a:gs pos="100000">
                    <a:schemeClr val="accent3">
                      <a:lumMod val="60000"/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5"/>
                <c:pt idx="0">
                  <c:v>105.0</c:v>
                </c:pt>
                <c:pt idx="1">
                  <c:v>120.0</c:v>
                </c:pt>
                <c:pt idx="2">
                  <c:v>96.0</c:v>
                </c:pt>
                <c:pt idx="4">
                  <c:v>321.0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EmployeeStatus</c:v>
                </c:pt>
                <c:pt idx="1">
                  <c:v>(blank)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60000"/>
                    <a:hueOff val="-1670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lin ang="10800000" scaled="0"/>
            </a:gradFill>
            <a:ln>
              <a:gradFill>
                <a:gsLst>
                  <a:gs pos="0">
                    <a:schemeClr val="accent5">
                      <a:lumMod val="60000"/>
                      <a:lumMod val="75000"/>
                      <a:hueOff val="-1670000"/>
                    </a:schemeClr>
                  </a:gs>
                  <a:gs pos="100000">
                    <a:schemeClr val="accent5">
                      <a:lumMod val="60000"/>
                      <a:lumMod val="75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Sheet2!$A$5:$A$9</c:f>
              <c:strCache>
                <c:ptCount val="5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  <c:pt idx="4">
                  <c:v>Grand Total</c:v>
                </c:pt>
              </c:strCache>
            </c:strRef>
          </c:cat>
          <c:val>
            <c:numRef>
              <c:f>Sheet2!$G$5:$G$9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2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108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1080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/>
          <p:nvPr>
            <p:ph type="hdr" sz="quarter" idx="0"/>
          </p:nvPr>
        </p:nvSpPr>
        <p:spPr>
          <a:xfrm rot="0">
            <a:off x="0" y="0"/>
            <a:ext cx="5283200" cy="3444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l" lvl="0"/>
            <a:endParaRPr altLang="en-US" sz="1200" lang="en-IN"/>
          </a:p>
        </p:txBody>
      </p:sp>
      <p:sp>
        <p:nvSpPr>
          <p:cNvPr id="1048708" name="Date Placeholder 2"/>
          <p:cNvSpPr/>
          <p:nvPr>
            <p:ph type="dt" sz="full" idx="1"/>
          </p:nvPr>
        </p:nvSpPr>
        <p:spPr>
          <a:xfrm rot="0">
            <a:off x="6905625" y="0"/>
            <a:ext cx="5283200" cy="3444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IN"/>
              <a:pPr algn="r" lvl="0"/>
            </a:fld>
            <a:endParaRPr altLang="en-US" sz="1200" lang="en-IN"/>
          </a:p>
        </p:txBody>
      </p:sp>
      <p:sp>
        <p:nvSpPr>
          <p:cNvPr id="1048709" name="Slide Image Placeholder 3"/>
          <p:cNvSpPr/>
          <p:nvPr>
            <p:ph type="sldImg" sz="full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>
            <a:pPr lvl="0"/>
            <a:endParaRPr altLang="en-US" lang="en-IN"/>
          </a:p>
        </p:txBody>
      </p:sp>
      <p:sp>
        <p:nvSpPr>
          <p:cNvPr id="1048710" name="Notes Placeholder 4"/>
          <p:cNvSpPr/>
          <p:nvPr>
            <p:ph type="body" sz="quarter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11" name="Footer Placeholder 5"/>
          <p:cNvSpPr/>
          <p:nvPr>
            <p:ph type="ftr" sz="quarter" idx="4"/>
          </p:nvPr>
        </p:nvSpPr>
        <p:spPr>
          <a:xfrm rot="0">
            <a:off x="0" y="6513512"/>
            <a:ext cx="5283200" cy="3444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l" lvl="0"/>
            <a:endParaRPr altLang="en-US" sz="1200" lang="en-IN"/>
          </a:p>
        </p:txBody>
      </p:sp>
      <p:sp>
        <p:nvSpPr>
          <p:cNvPr id="1048712" name="Slide Number Placeholder 6"/>
          <p:cNvSpPr/>
          <p:nvPr>
            <p:ph type="sldNum" sz="quarter" idx="5"/>
          </p:nvPr>
        </p:nvSpPr>
        <p:spPr>
          <a:xfrm rot="0">
            <a:off x="6905625" y="6513512"/>
            <a:ext cx="5283200" cy="3444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IN"/>
              <a:pPr algn="r" lvl="0"/>
            </a:fld>
            <a:endParaRPr altLang="en-US" sz="1200" lang="en-I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1pPr>
    <a:lvl2pPr algn="l" eaLnBrk="1" fontAlgn="base" hangingPunct="1" indent="-457200" latinLnBrk="0" marL="4572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2pPr>
    <a:lvl3pPr algn="l" eaLnBrk="1" fontAlgn="base" hangingPunct="1" indent="-914400" latinLnBrk="0" marL="9144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3pPr>
    <a:lvl4pPr algn="l" eaLnBrk="1" fontAlgn="base" hangingPunct="1" indent="-1371600" latinLnBrk="0" marL="13716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4pPr>
    <a:lvl5pPr algn="l" eaLnBrk="1" fontAlgn="base" hangingPunct="1" indent="-1828800" latinLnBrk="0" marL="18288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ctrTitle"/>
          </p:nvPr>
        </p:nvSpPr>
        <p:spPr>
          <a:xfrm>
            <a:off x="1524000" y="1401763"/>
            <a:ext cx="9144000" cy="21082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91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700" cy="317500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 rot="0">
            <a:off x="9994900" y="1577975"/>
            <a:ext cx="1587500" cy="4525962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Vertical Title 1"/>
          <p:cNvSpPr>
            <a:spLocks noGrp="1"/>
          </p:cNvSpPr>
          <p:nvPr>
            <p:ph type="title" orient="vert"/>
          </p:nvPr>
        </p:nvSpPr>
        <p:spPr>
          <a:xfrm>
            <a:off x="11036300" y="365125"/>
            <a:ext cx="3175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0" y="365125"/>
            <a:ext cx="15875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700" cy="317500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609600" y="1577975"/>
            <a:ext cx="10972800" cy="158750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831850" y="2454275"/>
            <a:ext cx="10515600" cy="21082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19100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700" cy="317500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8750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1587500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17500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85974"/>
            <a:ext cx="5157787" cy="419101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87501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2085974"/>
            <a:ext cx="5183188" cy="419101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1587501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700" cy="317500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839788" y="939800"/>
            <a:ext cx="3932237" cy="11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2100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274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39788" y="939800"/>
            <a:ext cx="3932237" cy="11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2100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 rot="0">
            <a:off x="9377362" y="4762"/>
            <a:ext cx="1219200" cy="6853237"/>
          </a:xfrm>
          <a:custGeom>
            <a:avLst/>
            <a:ahLst/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>
                <a:alpha val="100000"/>
              </a:srgbClr>
            </a:solidFill>
            <a:prstDash val="solid"/>
            <a:round/>
          </a:ln>
        </p:spPr>
      </p:sp>
      <p:sp>
        <p:nvSpPr>
          <p:cNvPr id="1048577" name="bg object 17"/>
          <p:cNvSpPr/>
          <p:nvPr/>
        </p:nvSpPr>
        <p:spPr>
          <a:xfrm rot="0">
            <a:off x="7448550" y="3694112"/>
            <a:ext cx="4743450" cy="3163887"/>
          </a:xfrm>
          <a:custGeom>
            <a:avLst/>
            <a:ahLst/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>
                <a:alpha val="100000"/>
              </a:srgbClr>
            </a:solidFill>
            <a:prstDash val="solid"/>
            <a:round/>
          </a:ln>
        </p:spPr>
      </p:sp>
      <p:sp>
        <p:nvSpPr>
          <p:cNvPr id="1048578" name="bg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</a:path>
            </a:pathLst>
          </a:custGeom>
          <a:solidFill>
            <a:srgbClr val="5FCAEE">
              <a:alpha val="36076"/>
            </a:srgbClr>
          </a:solidFill>
          <a:ln>
            <a:noFill/>
          </a:ln>
        </p:spPr>
      </p:sp>
      <p:sp>
        <p:nvSpPr>
          <p:cNvPr id="1048579" name="bg object 19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</a:path>
            </a:pathLst>
          </a:custGeom>
          <a:solidFill>
            <a:srgbClr val="5FCAEE">
              <a:alpha val="19998"/>
            </a:srgbClr>
          </a:solidFill>
          <a:ln>
            <a:noFill/>
          </a:ln>
        </p:spPr>
      </p:sp>
      <p:sp>
        <p:nvSpPr>
          <p:cNvPr id="1048580" name="bg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bg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</a:path>
            </a:pathLst>
          </a:custGeom>
          <a:solidFill>
            <a:srgbClr val="17AFE3">
              <a:alpha val="50194"/>
            </a:srgbClr>
          </a:solidFill>
          <a:ln>
            <a:noFill/>
          </a:ln>
        </p:spPr>
      </p:sp>
      <p:sp>
        <p:nvSpPr>
          <p:cNvPr id="1048582" name="bg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</a:path>
            </a:pathLst>
          </a:custGeom>
          <a:solidFill>
            <a:srgbClr val="2D83C3">
              <a:alpha val="70193"/>
            </a:srgbClr>
          </a:solidFill>
          <a:ln>
            <a:noFill/>
          </a:ln>
        </p:spPr>
      </p:sp>
      <p:sp>
        <p:nvSpPr>
          <p:cNvPr id="1048583" name="bg object 23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</a:path>
            </a:pathLst>
          </a:custGeom>
          <a:solidFill>
            <a:srgbClr val="226192">
              <a:alpha val="79997"/>
            </a:srgbClr>
          </a:solidFill>
          <a:ln>
            <a:noFill/>
          </a:ln>
        </p:spPr>
      </p:sp>
      <p:sp>
        <p:nvSpPr>
          <p:cNvPr id="1048584" name="bg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bg object 25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</a:path>
            </a:pathLst>
          </a:custGeom>
          <a:solidFill>
            <a:srgbClr val="5FCAEE">
              <a:alpha val="70193"/>
            </a:srgbClr>
          </a:solidFill>
          <a:ln>
            <a:noFill/>
          </a:ln>
        </p:spPr>
      </p:sp>
      <p:sp>
        <p:nvSpPr>
          <p:cNvPr id="1048586" name="Holder 2"/>
          <p:cNvSpPr/>
          <p:nvPr>
            <p:ph type="title" sz="full" idx="0"/>
          </p:nvPr>
        </p:nvSpPr>
        <p:spPr>
          <a:xfrm rot="0">
            <a:off x="755650" y="385762"/>
            <a:ext cx="10680700" cy="7572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/>
        </p:txBody>
      </p:sp>
      <p:sp>
        <p:nvSpPr>
          <p:cNvPr id="1048587" name="Holder 3"/>
          <p:cNvSpPr/>
          <p:nvPr>
            <p:ph type="body" sz="full" idx="1"/>
          </p:nvPr>
        </p:nvSpPr>
        <p:spPr>
          <a:xfrm rot="0">
            <a:off x="609600" y="1577975"/>
            <a:ext cx="10972800" cy="452596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en-US"/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fontAlgn="base" indent="0" marL="0">
        <a:buFontTx/>
        <a:buNone/>
        <a:defRPr b="0">
          <a:latin typeface="Calibri" pitchFamily="0" charset="1"/>
          <a:ea typeface="Calibri" pitchFamily="0" charset="1"/>
        </a:defRPr>
      </a:lvl1pPr>
    </p:titleStyle>
    <p:bodyStyle>
      <a:lvl1pPr fontAlgn="base" indent="0" marL="0">
        <a:buFontTx/>
        <a:buNone/>
        <a:defRPr b="0">
          <a:latin typeface="Calibri" pitchFamily="0" charset="1"/>
          <a:ea typeface="Calibri" pitchFamily="0" charset="1"/>
        </a:defRPr>
      </a:lvl1pPr>
      <a:lvl2pPr fontAlgn="base" indent="-457200" marL="457200">
        <a:buFontTx/>
        <a:buNone/>
        <a:defRPr b="0">
          <a:latin typeface="Calibri" pitchFamily="0" charset="1"/>
          <a:ea typeface="Calibri" pitchFamily="0" charset="1"/>
        </a:defRPr>
      </a:lvl2pPr>
      <a:lvl3pPr fontAlgn="base" indent="-914400" marL="914400">
        <a:buFontTx/>
        <a:buNone/>
        <a:defRPr b="0">
          <a:latin typeface="Calibri" pitchFamily="0" charset="1"/>
          <a:ea typeface="Calibri" pitchFamily="0" charset="1"/>
        </a:defRPr>
      </a:lvl3pPr>
      <a:lvl4pPr fontAlgn="base" indent="-1371600" marL="1371600">
        <a:buFontTx/>
        <a:buNone/>
        <a:defRPr b="0">
          <a:latin typeface="Calibri" pitchFamily="0" charset="1"/>
          <a:ea typeface="Calibri" pitchFamily="0" charset="1"/>
        </a:defRPr>
      </a:lvl4pPr>
      <a:lvl5pPr fontAlgn="base" indent="-1828800" marL="1828800">
        <a:buFontTx/>
        <a:buNone/>
        <a:defRPr b="0">
          <a:latin typeface="Calibri" pitchFamily="0" charset="1"/>
          <a:ea typeface="Calibri" pitchFamily="0" charset="1"/>
        </a:defRPr>
      </a:lvl5pPr>
    </p:bodyStyle>
    <p:otherStyle>
      <a:lvl1pPr fontAlgn="base" indent="0" marL="0">
        <a:buFontTx/>
        <a:buNone/>
        <a:defRPr b="0">
          <a:latin typeface="Calibri" pitchFamily="0" charset="1"/>
          <a:ea typeface="Calibri" pitchFamily="0" charset="1"/>
        </a:defRPr>
      </a:lvl1pPr>
      <a:lvl2pPr fontAlgn="base" indent="-457200" marL="457200">
        <a:buFontTx/>
        <a:buNone/>
        <a:defRPr b="0">
          <a:latin typeface="Calibri" pitchFamily="0" charset="1"/>
          <a:ea typeface="Calibri" pitchFamily="0" charset="1"/>
        </a:defRPr>
      </a:lvl2pPr>
      <a:lvl3pPr fontAlgn="base" indent="-914400" marL="914400">
        <a:buFontTx/>
        <a:buNone/>
        <a:defRPr b="0">
          <a:latin typeface="Calibri" pitchFamily="0" charset="1"/>
          <a:ea typeface="Calibri" pitchFamily="0" charset="1"/>
        </a:defRPr>
      </a:lvl3pPr>
      <a:lvl4pPr fontAlgn="base" indent="-1371600" marL="1371600">
        <a:buFontTx/>
        <a:buNone/>
        <a:defRPr b="0">
          <a:latin typeface="Calibri" pitchFamily="0" charset="1"/>
          <a:ea typeface="Calibri" pitchFamily="0" charset="1"/>
        </a:defRPr>
      </a:lvl4pPr>
      <a:lvl5pPr fontAlgn="base" indent="-1828800" marL="1828800">
        <a:buFontTx/>
        <a:buNone/>
        <a:defRPr b="0">
          <a:latin typeface="Calibri" pitchFamily="0" charset="1"/>
          <a:ea typeface="Calibri" pitchFamily="0" charset="1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91" name="object 3"/>
            <p:cNvSpPr/>
            <p:nvPr/>
          </p:nvSpPr>
          <p:spPr>
            <a:xfrm rot="0">
              <a:off x="742950" y="1381125"/>
              <a:ext cx="1228725" cy="1057275"/>
            </a:xfrm>
            <a:custGeom>
              <a:avLst/>
              <a:ahLst/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592" name="object 4"/>
            <p:cNvSpPr/>
            <p:nvPr/>
          </p:nvSpPr>
          <p:spPr>
            <a:xfrm rot="0">
              <a:off x="1838325" y="1104900"/>
              <a:ext cx="647700" cy="561975"/>
            </a:xfrm>
            <a:custGeom>
              <a:avLst/>
              <a:ahLst/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593" name="object 5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594" name="object 6"/>
          <p:cNvSpPr/>
          <p:nvPr/>
        </p:nvSpPr>
        <p:spPr>
          <a:xfrm rot="0">
            <a:off x="3800475" y="5229225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595" name="object 7"/>
          <p:cNvSpPr/>
          <p:nvPr>
            <p:ph type="ctrTitle" sz="full" idx="0"/>
          </p:nvPr>
        </p:nvSpPr>
        <p:spPr>
          <a:xfrm rot="0">
            <a:off x="-828675" y="19050"/>
            <a:ext cx="11055350" cy="576262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3213100" lvl="0" marL="3213100">
              <a:spcBef>
                <a:spcPts val="125"/>
              </a:spcBef>
            </a:pPr>
            <a:r>
              <a:rPr altLang="en-US" b="1" sz="32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  <a:r>
              <a:rPr altLang="en-US" b="1" sz="32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 </a:t>
            </a: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596" name="object 11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97" name="TextBox 13"/>
          <p:cNvSpPr/>
          <p:nvPr/>
        </p:nvSpPr>
        <p:spPr>
          <a:xfrm rot="0">
            <a:off x="2295525" y="2125662"/>
            <a:ext cx="8610600" cy="2606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sz="2400" lang="en-US"/>
              <a:t>STUDENT </a:t>
            </a:r>
            <a:r>
              <a:rPr altLang="en-US" sz="2400" lang="en-US"/>
              <a:t>NAME: </a:t>
            </a:r>
            <a:r>
              <a:rPr altLang="en-US" sz="2400" lang="en-US"/>
              <a:t>A</a:t>
            </a:r>
            <a:r>
              <a:rPr altLang="en-US" sz="2400" lang="en-US"/>
              <a:t>K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ITHA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S</a:t>
            </a:r>
          </a:p>
          <a:p>
            <a:pPr lvl="0"/>
            <a:r>
              <a:rPr altLang="en-US" sz="2400" lang="en-US"/>
              <a:t>REGISTER </a:t>
            </a:r>
            <a:r>
              <a:rPr altLang="en-US" sz="2400" lang="en-US"/>
              <a:t>NO</a:t>
            </a:r>
            <a:r>
              <a:rPr altLang="en-US" sz="2400" lang="en-US"/>
              <a:t>: </a:t>
            </a:r>
            <a:r>
              <a:rPr altLang="en-US" sz="2400" lang="en-US"/>
              <a:t>31221</a:t>
            </a:r>
            <a:r>
              <a:rPr altLang="en-US" sz="2400" lang="en-US"/>
              <a:t>2</a:t>
            </a:r>
            <a:r>
              <a:rPr altLang="en-US" sz="2400" lang="en-US"/>
              <a:t>7</a:t>
            </a:r>
            <a:r>
              <a:rPr altLang="en-US" sz="2400" lang="en-US"/>
              <a:t>6</a:t>
            </a:r>
            <a:r>
              <a:rPr altLang="en-US" sz="2400" lang="en-US"/>
              <a:t>4</a:t>
            </a:r>
            <a:r>
              <a:rPr altLang="en-US" sz="2400" lang="en-US"/>
              <a:t>(unm14512022g</a:t>
            </a:r>
            <a:r>
              <a:rPr altLang="en-US" sz="2400" lang="en-US"/>
              <a:t>1</a:t>
            </a:r>
            <a:r>
              <a:rPr altLang="en-US" sz="2400" lang="en-US"/>
              <a:t>5</a:t>
            </a:r>
            <a:r>
              <a:rPr altLang="en-US" sz="2400" lang="en-US"/>
              <a:t>)</a:t>
            </a:r>
          </a:p>
          <a:p>
            <a:pPr lvl="0"/>
            <a:r>
              <a:rPr altLang="en-US" sz="2400" lang="en-US"/>
              <a:t>DEPARTMENT: B.COM (GENERAL)</a:t>
            </a:r>
          </a:p>
          <a:p>
            <a:pPr lvl="0"/>
            <a:r>
              <a:rPr altLang="en-US" sz="2400" lang="en-US"/>
              <a:t>COLLEGE: MAHALASHMI WOMEN’S COLLEGE OF ARTS AND SCIENCE.</a:t>
            </a:r>
          </a:p>
          <a:p>
            <a:pPr lvl="0"/>
            <a:r>
              <a:rPr altLang="en-US" sz="2400" lang="en-US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 rot="0">
            <a:off x="752475" y="6486525"/>
            <a:ext cx="1773237" cy="3238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>
              <a:lnSpc>
                <a:spcPts val="1275"/>
              </a:lnSpc>
            </a:pP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3/21/202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4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nnu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al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v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w</a:t>
            </a:r>
          </a:p>
        </p:txBody>
      </p:sp>
      <p:sp>
        <p:nvSpPr>
          <p:cNvPr id="1048663" name="object 3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64" name="object 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6675" y="3381375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66" name="object 7"/>
          <p:cNvSpPr/>
          <p:nvPr>
            <p:ph type="title" sz="full" idx="0"/>
          </p:nvPr>
        </p:nvSpPr>
        <p:spPr>
          <a:xfrm rot="0">
            <a:off x="873125" y="206375"/>
            <a:ext cx="8480425" cy="1489075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THE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"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WOW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"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IN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OUR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SOLUTION</a:t>
            </a:r>
          </a:p>
        </p:txBody>
      </p:sp>
      <p:sp>
        <p:nvSpPr>
          <p:cNvPr id="1048667" name="object 8"/>
          <p:cNvSpPr/>
          <p:nvPr/>
        </p:nvSpPr>
        <p:spPr>
          <a:xfrm rot="0">
            <a:off x="11277600" y="6473825"/>
            <a:ext cx="228600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sz="110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10</a:t>
            </a:fld>
            <a:endParaRPr altLang="en-US" sz="110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68" name="TextBox 8"/>
          <p:cNvSpPr/>
          <p:nvPr/>
        </p:nvSpPr>
        <p:spPr>
          <a:xfrm rot="0">
            <a:off x="2452687" y="1060450"/>
            <a:ext cx="8534400" cy="61102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>
              <a:buFont typeface="Arial" pitchFamily="34" charset="0"/>
              <a:buChar char="•"/>
            </a:pPr>
            <a:endParaRPr altLang="en-US" sz="28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/>
            <a:r>
              <a:rPr altLang="en-US" b="1" sz="2400" lang="en-US"/>
              <a:t>Potential </a:t>
            </a:r>
            <a:r>
              <a:rPr altLang="en-US" b="1" sz="2400" lang="en-US"/>
              <a:t>Situations in the Data</a:t>
            </a:r>
          </a:p>
          <a:p>
            <a:pPr lvl="0"/>
            <a:r>
              <a:rPr altLang="en-US" b="1" sz="2400" lang="en-US"/>
              <a:t>Uneven Resource Distribution:</a:t>
            </a:r>
            <a:r>
              <a:rPr altLang="en-US" sz="2400" lang="en-US"/>
              <a:t> Departments with high or low "Count - Name" compared to "Count - Department."</a:t>
            </a:r>
          </a:p>
          <a:p>
            <a:pPr lvl="0"/>
            <a:r>
              <a:rPr altLang="en-US" b="1" sz="2400" lang="en-US"/>
              <a:t>Project-Oriented Departments:</a:t>
            </a:r>
            <a:r>
              <a:rPr altLang="en-US" sz="2400" lang="en-US"/>
              <a:t> High "Count - Name" relative to "Count - Department."</a:t>
            </a:r>
          </a:p>
          <a:p>
            <a:pPr lvl="0"/>
            <a:r>
              <a:rPr altLang="en-US" b="1" sz="2400" lang="en-US"/>
              <a:t>Administrative or Support Functions:</a:t>
            </a:r>
            <a:r>
              <a:rPr altLang="en-US" sz="2400" lang="en-US"/>
              <a:t> Low "Count - Name" relative to "Count - Department."</a:t>
            </a:r>
          </a:p>
          <a:p>
            <a:pPr lvl="0"/>
            <a:r>
              <a:rPr altLang="en-US" b="1" sz="2400" lang="en-US"/>
              <a:t>Inefficient Resource Utilization:</a:t>
            </a:r>
            <a:r>
              <a:rPr altLang="en-US" sz="2400" lang="en-US"/>
              <a:t> High "Count - Name" with low productivity.</a:t>
            </a:r>
          </a:p>
          <a:p>
            <a:pPr lvl="0"/>
            <a:r>
              <a:rPr altLang="en-US" b="1" sz="2400" lang="en-US"/>
              <a:t>Overburdened Departments:</a:t>
            </a:r>
            <a:r>
              <a:rPr altLang="en-US" sz="2400" lang="en-US"/>
              <a:t> Consistently high "Count - Name" over time.</a:t>
            </a:r>
          </a:p>
          <a:p>
            <a:pPr lvl="0"/>
            <a:endParaRPr altLang="en-US" sz="2800" lang="en-I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0" name="object 9"/>
          <p:cNvSpPr/>
          <p:nvPr/>
        </p:nvSpPr>
        <p:spPr>
          <a:xfrm rot="0">
            <a:off x="11277600" y="6473825"/>
            <a:ext cx="228600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sz="110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11</a:t>
            </a:fld>
            <a:endParaRPr altLang="en-US" sz="110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71" name="object 8"/>
          <p:cNvSpPr/>
          <p:nvPr/>
        </p:nvSpPr>
        <p:spPr>
          <a:xfrm rot="0">
            <a:off x="739775" y="290512"/>
            <a:ext cx="3303587" cy="649287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3600" lang="en-US">
                <a:latin typeface="Trebuchet MS" pitchFamily="0" charset="1"/>
                <a:ea typeface="Trebuchet MS" pitchFamily="0" charset="1"/>
              </a:rPr>
              <a:t>MODELLING</a:t>
            </a:r>
          </a:p>
        </p:txBody>
      </p:sp>
      <p:sp>
        <p:nvSpPr>
          <p:cNvPr id="1048672" name="object 3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73" name="TextBox 1"/>
          <p:cNvSpPr/>
          <p:nvPr/>
        </p:nvSpPr>
        <p:spPr>
          <a:xfrm rot="0">
            <a:off x="533400" y="1371600"/>
            <a:ext cx="10287000" cy="58070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b="1" lang="en-US"/>
              <a:t>Data </a:t>
            </a:r>
            <a:r>
              <a:rPr altLang="en-US" b="1" lang="en-US"/>
              <a:t>Cleaning and Preparation:</a:t>
            </a:r>
          </a:p>
          <a:p>
            <a:pPr lvl="0"/>
            <a:r>
              <a:rPr altLang="en-US" b="1" lang="en-US"/>
              <a:t>Handling Missing Values:</a:t>
            </a:r>
            <a:r>
              <a:rPr altLang="en-US" lang="en-US"/>
              <a:t> Addressing any missing data points for "Count - Department" or "Count - Name."</a:t>
            </a:r>
          </a:p>
          <a:p>
            <a:pPr lvl="0"/>
            <a:r>
              <a:rPr altLang="en-US" b="1" lang="en-US"/>
              <a:t>Data Normalization:</a:t>
            </a:r>
            <a:r>
              <a:rPr altLang="en-US" lang="en-US"/>
              <a:t> Ensuring consistency in data formats and units of measurement.</a:t>
            </a:r>
          </a:p>
          <a:p>
            <a:pPr lvl="0"/>
            <a:r>
              <a:rPr altLang="en-US" b="1" lang="en-US"/>
              <a:t>Outlier Detection and Correction:</a:t>
            </a:r>
            <a:r>
              <a:rPr altLang="en-US" lang="en-US"/>
              <a:t> Identifying and addressing any extreme or unusual values that might skew the analysis.</a:t>
            </a:r>
          </a:p>
          <a:p>
            <a:pPr lvl="0"/>
            <a:r>
              <a:rPr altLang="en-US" b="1" lang="en-US"/>
              <a:t>Feature Engineering:</a:t>
            </a:r>
          </a:p>
          <a:p>
            <a:pPr lvl="0"/>
            <a:r>
              <a:rPr altLang="en-US" b="1" lang="en-US"/>
              <a:t>Creating Derived Metrics:</a:t>
            </a:r>
            <a:r>
              <a:rPr altLang="en-US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pPr lvl="0"/>
            <a:r>
              <a:rPr altLang="en-US" b="1" lang="en-US"/>
              <a:t>Categorical Encoding:</a:t>
            </a:r>
            <a:r>
              <a:rPr altLang="en-US" lang="en-US"/>
              <a:t> If the "Department" field is categorical, converting it into a numerical format suitable for modeling.</a:t>
            </a:r>
          </a:p>
          <a:p>
            <a:pPr lvl="0"/>
            <a:r>
              <a:rPr altLang="en-US" b="1" lang="en-US"/>
              <a:t>Exploratory Data Analysis (EDA):</a:t>
            </a:r>
          </a:p>
          <a:p>
            <a:pPr lvl="0"/>
            <a:r>
              <a:rPr altLang="en-US" b="1" lang="en-US"/>
              <a:t>Visualization:</a:t>
            </a:r>
            <a:r>
              <a:rPr altLang="en-US" lang="en-US"/>
              <a:t> Creating visualizations (e.g., histograms, scatter plots, box plots) to explore the distribution of variables, identify relationships, and detect patterns.</a:t>
            </a:r>
          </a:p>
          <a:p>
            <a:pPr lvl="0"/>
            <a:r>
              <a:rPr altLang="en-US" b="1" lang="en-US"/>
              <a:t>Correlation Analysis:</a:t>
            </a:r>
            <a:r>
              <a:rPr altLang="en-US" lang="en-US"/>
              <a:t> Assessing the correlation between "Count - Department" and "Count - Name" to understand the relationship between departmental size and resource allocation</a:t>
            </a:r>
            <a:r>
              <a:rPr altLang="en-US" lang="en-US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TextBox 1"/>
          <p:cNvSpPr/>
          <p:nvPr/>
        </p:nvSpPr>
        <p:spPr>
          <a:xfrm rot="0">
            <a:off x="1109662" y="295275"/>
            <a:ext cx="8229600" cy="70754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b="1" lang="en-US"/>
              <a:t>Model Selection and Training:</a:t>
            </a:r>
          </a:p>
          <a:p>
            <a:pPr lvl="0"/>
            <a:r>
              <a:rPr altLang="en-US" b="1" lang="en-US"/>
              <a:t>Regression Analysis:</a:t>
            </a:r>
            <a:r>
              <a:rPr altLang="en-US" lang="en-US"/>
              <a:t> Using regression models (e.g., linear regression, multiple regression) to predict the "Count - Name" based on the "Count - Department" and other relevant features.</a:t>
            </a:r>
          </a:p>
          <a:p>
            <a:pPr lvl="0"/>
            <a:r>
              <a:rPr altLang="en-US" b="1" lang="en-US"/>
              <a:t>Classification Models:</a:t>
            </a:r>
            <a:r>
              <a:rPr altLang="en-US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pPr lvl="0"/>
            <a:r>
              <a:rPr altLang="en-US" b="1" lang="en-US"/>
              <a:t>Model Evaluation:</a:t>
            </a:r>
          </a:p>
          <a:p>
            <a:pPr lvl="0"/>
            <a:r>
              <a:rPr altLang="en-US" b="1" lang="en-US"/>
              <a:t>Performance Metrics:</a:t>
            </a:r>
            <a:r>
              <a:rPr altLang="en-US" lang="en-US"/>
              <a:t> Assessing the model's performance using appropriate metrics (e.g., R-squared, mean squared error, accuracy, precision, recall, F1-score).</a:t>
            </a:r>
          </a:p>
          <a:p>
            <a:pPr lvl="0"/>
            <a:r>
              <a:rPr altLang="en-US" b="1" lang="en-US"/>
              <a:t>Cross-Validation:</a:t>
            </a:r>
            <a:r>
              <a:rPr altLang="en-US" lang="en-US"/>
              <a:t> Evaluating the model's generalization ability using techniques like k-fold cross-validation.</a:t>
            </a:r>
          </a:p>
          <a:p>
            <a:pPr lvl="0"/>
            <a:r>
              <a:rPr altLang="en-US" b="1" lang="en-US"/>
              <a:t>Interpretation and Insights:</a:t>
            </a:r>
          </a:p>
          <a:p>
            <a:pPr lvl="0"/>
            <a:r>
              <a:rPr altLang="en-US" b="1" lang="en-US"/>
              <a:t>Understanding Model Coefficients:</a:t>
            </a:r>
            <a:r>
              <a:rPr altLang="en-US" lang="en-US"/>
              <a:t> Interpreting the coefficients of the regression model to understand the impact of "Count - Department" and other features on "Count - Name."</a:t>
            </a:r>
          </a:p>
          <a:p>
            <a:pPr lvl="0"/>
            <a:r>
              <a:rPr altLang="en-US" b="1" lang="en-US"/>
              <a:t>Identifying Significant Predictors:</a:t>
            </a:r>
            <a:r>
              <a:rPr altLang="en-US" lang="en-US"/>
              <a:t> Determining which features are most influential in predicting "Count - Name."</a:t>
            </a:r>
          </a:p>
          <a:p>
            <a:pPr lvl="0"/>
            <a:endParaRPr altLang="en-US" lang="en-US"/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76" name="object 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7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8" name="object 7"/>
          <p:cNvSpPr/>
          <p:nvPr>
            <p:ph type="title" sz="full" idx="0"/>
          </p:nvPr>
        </p:nvSpPr>
        <p:spPr>
          <a:xfrm rot="0">
            <a:off x="755650" y="385762"/>
            <a:ext cx="2974975" cy="86360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U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TS</a:t>
            </a:r>
          </a:p>
        </p:txBody>
      </p:sp>
      <p:sp>
        <p:nvSpPr>
          <p:cNvPr id="1048679" name="object 9"/>
          <p:cNvSpPr/>
          <p:nvPr/>
        </p:nvSpPr>
        <p:spPr>
          <a:xfrm rot="0">
            <a:off x="11277600" y="6473825"/>
            <a:ext cx="228600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sz="110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13</a:t>
            </a:fld>
            <a:endParaRPr altLang="en-US" sz="110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80" name="TextBox 1"/>
          <p:cNvSpPr/>
          <p:nvPr/>
        </p:nvSpPr>
        <p:spPr>
          <a:xfrm rot="0">
            <a:off x="4324350" y="1216025"/>
            <a:ext cx="3116262" cy="4095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lang="en-US"/>
              <a:t>DEPARTMENT ANALYSIS</a:t>
            </a: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2054252" y="1981382"/>
          <a:ext cx="7141819" cy="3388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TextBox 1"/>
          <p:cNvSpPr/>
          <p:nvPr/>
        </p:nvSpPr>
        <p:spPr>
          <a:xfrm rot="0">
            <a:off x="3352800" y="609600"/>
            <a:ext cx="3116262" cy="4095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lang="en-US"/>
              <a:t>DEPARTMENT ANALYSIS</a:t>
            </a: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 flipH="1">
          <a:off x="7141871" y="1981382"/>
          <a:ext cx="102144" cy="28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9" name="图表 1"/>
          <p:cNvGraphicFramePr>
            <a:graphicFrameLocks/>
          </p:cNvGraphicFramePr>
          <p:nvPr/>
        </p:nvGraphicFramePr>
        <p:xfrm>
          <a:off x="2231849" y="1362775"/>
          <a:ext cx="6070102" cy="3513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Title 1"/>
          <p:cNvSpPr/>
          <p:nvPr>
            <p:ph type="title" sz="full" idx="0"/>
          </p:nvPr>
        </p:nvSpPr>
        <p:spPr>
          <a:xfrm rot="0">
            <a:off x="755650" y="385762"/>
            <a:ext cx="10680700" cy="850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lvl="0"/>
            <a:r>
              <a:rPr altLang="en-US" b="1" sz="48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conclusion</a:t>
            </a:r>
          </a:p>
        </p:txBody>
      </p:sp>
      <p:sp>
        <p:nvSpPr>
          <p:cNvPr id="1048683" name="TextBox 2"/>
          <p:cNvSpPr/>
          <p:nvPr/>
        </p:nvSpPr>
        <p:spPr>
          <a:xfrm rot="59338">
            <a:off x="630688" y="1443807"/>
            <a:ext cx="9536276" cy="39020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Uneven resource distribution.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Project-oriented focus.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Administrative and support functions.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Inefficient resource utilization.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Overburdened departments.</a:t>
            </a:r>
          </a:p>
          <a:p>
            <a:pPr indent="-285750" lvl="0" marL="285750"/>
            <a:r>
              <a:rPr altLang="en-US" b="1" lang="en-US"/>
              <a:t>Recommendations: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Re-evaluate resource allocation strategies.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Implement balanced resource distribution.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Promote strategic planning.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Enhance efficiency and productivity.</a:t>
            </a:r>
          </a:p>
          <a:p>
            <a:pPr indent="-285750" lvl="0" marL="285750">
              <a:buFont typeface="Arial" pitchFamily="34" charset="0"/>
              <a:buChar char="•"/>
            </a:pPr>
            <a:r>
              <a:rPr altLang="en-US" lang="en-US"/>
              <a:t>Address overburdened departments.</a:t>
            </a:r>
          </a:p>
          <a:p>
            <a:pPr indent="-285750" lvl="0" marL="285750"/>
            <a:endParaRPr altLang="en-US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 rot="0">
            <a:off x="-5638800" y="1582737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0" lvl="0" marL="0"/>
            <a:endParaRPr altLang="en-US" lang="en-US">
              <a:solidFill>
                <a:srgbClr val="000000"/>
              </a:solidFill>
              <a:latin typeface="Times New Roman" pitchFamily="18" charset="0"/>
              <a:ea typeface="Calibri" pitchFamily="0" charset="1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7443787" y="0"/>
            <a:ext cx="4752975" cy="6862762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 rot="0">
              <a:off x="9377426" y="4825"/>
              <a:ext cx="1218565" cy="6853555"/>
            </a:xfrm>
            <a:custGeom>
              <a:avLst/>
              <a:ahLst/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2" name="object 5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ahLst/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3" name="object 6"/>
            <p:cNvSpPr/>
            <p:nvPr/>
          </p:nvSpPr>
          <p:spPr>
            <a:xfrm rot="0">
              <a:off x="9182100" y="0"/>
              <a:ext cx="3009900" cy="6858000"/>
            </a:xfrm>
            <a:custGeom>
              <a:avLst/>
              <a:ahLst/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</a:path>
              </a:pathLst>
            </a:custGeom>
            <a:solidFill>
              <a:srgbClr val="5FCAEE">
                <a:alpha val="36076"/>
              </a:srgbClr>
            </a:solidFill>
            <a:ln>
              <a:noFill/>
            </a:ln>
          </p:spPr>
        </p:sp>
        <p:sp>
          <p:nvSpPr>
            <p:cNvPr id="1048604" name="object 7"/>
            <p:cNvSpPr/>
            <p:nvPr/>
          </p:nvSpPr>
          <p:spPr>
            <a:xfrm rot="0">
              <a:off x="9602878" y="0"/>
              <a:ext cx="2589530" cy="6858000"/>
            </a:xfrm>
            <a:custGeom>
              <a:avLst/>
              <a:ahLst/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</a:path>
              </a:pathLst>
            </a:custGeom>
            <a:solidFill>
              <a:srgbClr val="5FCAEE">
                <a:alpha val="19998"/>
              </a:srgbClr>
            </a:solidFill>
            <a:ln>
              <a:noFill/>
            </a:ln>
          </p:spPr>
        </p:sp>
        <p:sp>
          <p:nvSpPr>
            <p:cNvPr id="1048605" name="object 8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ahLst/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06" name="object 9"/>
            <p:cNvSpPr/>
            <p:nvPr/>
          </p:nvSpPr>
          <p:spPr>
            <a:xfrm rot="0">
              <a:off x="9337930" y="0"/>
              <a:ext cx="2854325" cy="6858000"/>
            </a:xfrm>
            <a:custGeom>
              <a:avLst/>
              <a:ahLst/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</a:path>
              </a:pathLst>
            </a:custGeom>
            <a:solidFill>
              <a:srgbClr val="17AFE3">
                <a:alpha val="50194"/>
              </a:srgbClr>
            </a:solidFill>
            <a:ln>
              <a:noFill/>
            </a:ln>
          </p:spPr>
        </p:sp>
        <p:sp>
          <p:nvSpPr>
            <p:cNvPr id="1048607" name="object 10"/>
            <p:cNvSpPr/>
            <p:nvPr/>
          </p:nvSpPr>
          <p:spPr>
            <a:xfrm rot="0">
              <a:off x="10896600" y="0"/>
              <a:ext cx="1295400" cy="6858000"/>
            </a:xfrm>
            <a:custGeom>
              <a:avLst/>
              <a:ahLst/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</a:path>
              </a:pathLst>
            </a:custGeom>
            <a:solidFill>
              <a:srgbClr val="2D83C3">
                <a:alpha val="70193"/>
              </a:srgbClr>
            </a:solidFill>
            <a:ln>
              <a:noFill/>
            </a:ln>
          </p:spPr>
        </p:sp>
        <p:sp>
          <p:nvSpPr>
            <p:cNvPr id="1048608" name="object 11"/>
            <p:cNvSpPr/>
            <p:nvPr/>
          </p:nvSpPr>
          <p:spPr>
            <a:xfrm rot="0">
              <a:off x="10936247" y="0"/>
              <a:ext cx="1256030" cy="6858000"/>
            </a:xfrm>
            <a:custGeom>
              <a:avLst/>
              <a:ahLst/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</a:path>
              </a:pathLst>
            </a:custGeom>
            <a:solidFill>
              <a:srgbClr val="226192">
                <a:alpha val="79997"/>
              </a:srgbClr>
            </a:solidFill>
            <a:ln>
              <a:noFill/>
            </a:ln>
          </p:spPr>
        </p:sp>
        <p:sp>
          <p:nvSpPr>
            <p:cNvPr id="1048609" name="object 12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ahLst/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10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</a:path>
            </a:pathLst>
          </a:custGeom>
          <a:solidFill>
            <a:srgbClr val="5FCAEE">
              <a:alpha val="70193"/>
            </a:srgbClr>
          </a:solidFill>
          <a:ln>
            <a:noFill/>
          </a:ln>
        </p:spPr>
      </p:sp>
      <p:sp>
        <p:nvSpPr>
          <p:cNvPr id="1048611" name="object 14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2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13" name="object 16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4" name="object 17"/>
          <p:cNvSpPr/>
          <p:nvPr>
            <p:ph type="title" sz="full" idx="0"/>
          </p:nvPr>
        </p:nvSpPr>
        <p:spPr>
          <a:xfrm rot="0">
            <a:off x="739775" y="830262"/>
            <a:ext cx="5008562" cy="752475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PROJECT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TITLE</a:t>
            </a:r>
          </a:p>
        </p:txBody>
      </p:sp>
      <p:grpSp>
        <p:nvGrpSpPr>
          <p:cNvPr id="24" name=""/>
          <p:cNvGrpSpPr/>
          <p:nvPr/>
        </p:nvGrpSpPr>
        <p:grpSpPr>
          <a:xfrm rot="0"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15" name="object 22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2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16" name="TextBox 22"/>
          <p:cNvSpPr/>
          <p:nvPr/>
        </p:nvSpPr>
        <p:spPr>
          <a:xfrm rot="0">
            <a:off x="1217612" y="2122487"/>
            <a:ext cx="8593138" cy="16414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b="1" sz="44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 rot="0">
            <a:off x="-76200" y="28575"/>
            <a:ext cx="12480925" cy="6858000"/>
          </a:xfrm>
          <a:custGeom>
            <a:avLst/>
            <a:ahLst/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0" lvl="0" marL="0"/>
            <a:endParaRPr altLang="en-US" lang="en-US">
              <a:solidFill>
                <a:srgbClr val="000000"/>
              </a:solidFill>
              <a:latin typeface="Calibri" pitchFamily="0" charset="1"/>
              <a:ea typeface="Calibri" pitchFamily="0" charset="1"/>
            </a:endParaRPr>
          </a:p>
        </p:txBody>
      </p:sp>
      <p:grpSp>
        <p:nvGrpSpPr>
          <p:cNvPr id="26" name=""/>
          <p:cNvGrpSpPr/>
          <p:nvPr/>
        </p:nvGrpSpPr>
        <p:grpSpPr>
          <a:xfrm rot="0">
            <a:off x="7443787" y="0"/>
            <a:ext cx="4752975" cy="6862762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 rot="0">
              <a:off x="9377426" y="4825"/>
              <a:ext cx="1218565" cy="6853555"/>
            </a:xfrm>
            <a:custGeom>
              <a:avLst/>
              <a:ahLst/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19" name="object 5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ahLst/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20" name="object 6"/>
            <p:cNvSpPr/>
            <p:nvPr/>
          </p:nvSpPr>
          <p:spPr>
            <a:xfrm rot="0">
              <a:off x="9182100" y="0"/>
              <a:ext cx="3009900" cy="6858000"/>
            </a:xfrm>
            <a:custGeom>
              <a:avLst/>
              <a:ahLst/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</a:path>
              </a:pathLst>
            </a:custGeom>
            <a:solidFill>
              <a:srgbClr val="5FCAEE">
                <a:alpha val="36076"/>
              </a:srgbClr>
            </a:solidFill>
            <a:ln>
              <a:noFill/>
            </a:ln>
          </p:spPr>
        </p:sp>
        <p:sp>
          <p:nvSpPr>
            <p:cNvPr id="1048621" name="object 7"/>
            <p:cNvSpPr/>
            <p:nvPr/>
          </p:nvSpPr>
          <p:spPr>
            <a:xfrm rot="0">
              <a:off x="9602878" y="0"/>
              <a:ext cx="2589530" cy="6858000"/>
            </a:xfrm>
            <a:custGeom>
              <a:avLst/>
              <a:ahLst/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</a:path>
              </a:pathLst>
            </a:custGeom>
            <a:solidFill>
              <a:srgbClr val="5FCAEE">
                <a:alpha val="19998"/>
              </a:srgbClr>
            </a:solidFill>
            <a:ln>
              <a:noFill/>
            </a:ln>
          </p:spPr>
        </p:sp>
        <p:sp>
          <p:nvSpPr>
            <p:cNvPr id="1048622" name="object 8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ahLst/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23" name="object 9"/>
            <p:cNvSpPr/>
            <p:nvPr/>
          </p:nvSpPr>
          <p:spPr>
            <a:xfrm rot="0">
              <a:off x="9337930" y="0"/>
              <a:ext cx="2854325" cy="6858000"/>
            </a:xfrm>
            <a:custGeom>
              <a:avLst/>
              <a:ahLst/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</a:path>
              </a:pathLst>
            </a:custGeom>
            <a:solidFill>
              <a:srgbClr val="17AFE3">
                <a:alpha val="50194"/>
              </a:srgbClr>
            </a:solidFill>
            <a:ln>
              <a:noFill/>
            </a:ln>
          </p:spPr>
        </p:sp>
        <p:sp>
          <p:nvSpPr>
            <p:cNvPr id="1048624" name="object 10"/>
            <p:cNvSpPr/>
            <p:nvPr/>
          </p:nvSpPr>
          <p:spPr>
            <a:xfrm rot="0">
              <a:off x="10896600" y="0"/>
              <a:ext cx="1295400" cy="6858000"/>
            </a:xfrm>
            <a:custGeom>
              <a:avLst/>
              <a:ahLst/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</a:path>
              </a:pathLst>
            </a:custGeom>
            <a:solidFill>
              <a:srgbClr val="2D83C3">
                <a:alpha val="70193"/>
              </a:srgbClr>
            </a:solidFill>
            <a:ln>
              <a:noFill/>
            </a:ln>
          </p:spPr>
        </p:sp>
        <p:sp>
          <p:nvSpPr>
            <p:cNvPr id="1048625" name="object 11"/>
            <p:cNvSpPr/>
            <p:nvPr/>
          </p:nvSpPr>
          <p:spPr>
            <a:xfrm rot="0">
              <a:off x="10936247" y="0"/>
              <a:ext cx="1256030" cy="6858000"/>
            </a:xfrm>
            <a:custGeom>
              <a:avLst/>
              <a:ahLst/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</a:path>
              </a:pathLst>
            </a:custGeom>
            <a:solidFill>
              <a:srgbClr val="226192">
                <a:alpha val="79997"/>
              </a:srgbClr>
            </a:solidFill>
            <a:ln>
              <a:noFill/>
            </a:ln>
          </p:spPr>
        </p:sp>
        <p:sp>
          <p:nvSpPr>
            <p:cNvPr id="1048626" name="object 12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ahLst/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27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</a:path>
            </a:pathLst>
          </a:custGeom>
          <a:solidFill>
            <a:srgbClr val="5FCAEE">
              <a:alpha val="70193"/>
            </a:srgbClr>
          </a:solidFill>
          <a:ln>
            <a:noFill/>
          </a:ln>
        </p:spPr>
      </p:sp>
      <p:sp>
        <p:nvSpPr>
          <p:cNvPr id="1048628" name="object 14"/>
          <p:cNvSpPr/>
          <p:nvPr/>
        </p:nvSpPr>
        <p:spPr>
          <a:xfrm rot="0">
            <a:off x="752475" y="6486525"/>
            <a:ext cx="1773237" cy="3238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>
              <a:lnSpc>
                <a:spcPts val="1275"/>
              </a:lnSpc>
            </a:pP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3/21/202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4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nnu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al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v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w</a:t>
            </a:r>
          </a:p>
        </p:txBody>
      </p:sp>
      <p:sp>
        <p:nvSpPr>
          <p:cNvPr id="1048629" name="object 15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30" name="object 16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27" name=""/>
          <p:cNvGrpSpPr/>
          <p:nvPr/>
        </p:nvGrpSpPr>
        <p:grpSpPr>
          <a:xfrm rot="0"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31" name="object 21"/>
          <p:cNvSpPr/>
          <p:nvPr>
            <p:ph type="title" sz="full" idx="0"/>
          </p:nvPr>
        </p:nvSpPr>
        <p:spPr>
          <a:xfrm rot="0">
            <a:off x="739775" y="446087"/>
            <a:ext cx="3076575" cy="86360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G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DA</a:t>
            </a:r>
          </a:p>
        </p:txBody>
      </p:sp>
      <p:sp>
        <p:nvSpPr>
          <p:cNvPr id="1048632" name="object 22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3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33" name="TextBox 22"/>
          <p:cNvSpPr/>
          <p:nvPr/>
        </p:nvSpPr>
        <p:spPr>
          <a:xfrm rot="0">
            <a:off x="2509837" y="1041400"/>
            <a:ext cx="5029200" cy="55403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sz="28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Problem Statement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Project Overview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End Users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Our Solution and Proposition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Dataset Description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Modelling Approach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Results and </a:t>
            </a: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Discussion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Conclusion</a:t>
            </a:r>
          </a:p>
          <a:p>
            <a:pPr lvl="0"/>
            <a:endParaRPr altLang="en-US" sz="2800" lang="en-I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 rot="0"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ahLst/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1048635" name="object 4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ahLst/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36" name="object 6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37" name="object 7"/>
          <p:cNvSpPr/>
          <p:nvPr>
            <p:ph type="title" sz="full" idx="0"/>
          </p:nvPr>
        </p:nvSpPr>
        <p:spPr>
          <a:xfrm rot="0">
            <a:off x="1017587" y="0"/>
            <a:ext cx="6608762" cy="752475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  <a:tabLst>
                <a:tab algn="l" pos="2727325"/>
              </a:tabLst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ROB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M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	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ME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NT</a:t>
            </a: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8" name="object 10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4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39" name="Rectangle 8"/>
          <p:cNvSpPr/>
          <p:nvPr/>
        </p:nvSpPr>
        <p:spPr>
          <a:xfrm rot="0">
            <a:off x="838200" y="1436687"/>
            <a:ext cx="8389938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0" lvl="0" marL="0"/>
            <a:r>
              <a:rPr altLang="en-US" b="1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</a:t>
            </a:r>
          </a:p>
        </p:txBody>
      </p:sp>
      <p:sp>
        <p:nvSpPr>
          <p:cNvPr id="1048640" name="TextBox 11"/>
          <p:cNvSpPr/>
          <p:nvPr/>
        </p:nvSpPr>
        <p:spPr>
          <a:xfrm rot="0">
            <a:off x="765175" y="1316037"/>
            <a:ext cx="10194925" cy="54260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b="1" sz="2000" lang="en-US"/>
              <a:t>Analyzing </a:t>
            </a:r>
            <a:r>
              <a:rPr altLang="en-US" b="1" sz="2000" lang="en-US"/>
              <a:t>Employee Type Distribution</a:t>
            </a:r>
          </a:p>
          <a:p>
            <a:pPr lvl="0"/>
            <a:r>
              <a:rPr altLang="en-US" b="1" sz="2000" lang="en-US"/>
              <a:t>Objective:</a:t>
            </a:r>
          </a:p>
          <a:p>
            <a:pPr lvl="0"/>
            <a:r>
              <a:rPr altLang="en-US" sz="2000" lang="en-US"/>
              <a:t>To analyze the distribution of employee types (fixed term, permanent, temporary) across different departments and identify potential imbalances or disparities.</a:t>
            </a:r>
          </a:p>
          <a:p>
            <a:pPr lvl="0"/>
            <a:r>
              <a:rPr altLang="en-US" b="1" sz="2000" lang="en-US"/>
              <a:t>Scope:</a:t>
            </a:r>
          </a:p>
          <a:p>
            <a:pPr lvl="0">
              <a:buFont typeface="Arial" pitchFamily="0" charset="0"/>
              <a:buChar char="•"/>
            </a:pPr>
            <a:r>
              <a:rPr altLang="en-US" b="1" sz="2000" lang="en-US"/>
              <a:t>Data Analysis:</a:t>
            </a:r>
            <a:r>
              <a:rPr altLang="en-US" sz="2000" lang="en-US"/>
              <a:t> Examination of the provided dataset, which includes departmental names, employee type counts, and total results.</a:t>
            </a:r>
          </a:p>
          <a:p>
            <a:pPr lvl="0">
              <a:buFont typeface="Arial" pitchFamily="0" charset="0"/>
              <a:buChar char="•"/>
            </a:pPr>
            <a:r>
              <a:rPr altLang="en-US" b="1" sz="2000" lang="en-US"/>
              <a:t>Departmental Comparison:</a:t>
            </a:r>
            <a:r>
              <a:rPr altLang="en-US" sz="2000" lang="en-US"/>
              <a:t> Comparison of employee type distributions across various departments to identify any patterns or trends.</a:t>
            </a:r>
          </a:p>
          <a:p>
            <a:pPr lvl="0">
              <a:buFont typeface="Arial" pitchFamily="0" charset="0"/>
              <a:buChar char="•"/>
            </a:pPr>
            <a:r>
              <a:rPr altLang="en-US" b="1" sz="2000" lang="en-US"/>
              <a:t>Efficiency Assessment:</a:t>
            </a:r>
            <a:r>
              <a:rPr altLang="en-US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 lvl="0">
              <a:buFont typeface="Arial" pitchFamily="0" charset="0"/>
              <a:buChar char="•"/>
            </a:pPr>
            <a:r>
              <a:rPr altLang="en-US" b="1" sz="2000" lang="en-US"/>
              <a:t>Recommendations:</a:t>
            </a:r>
            <a:r>
              <a:rPr altLang="en-US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Rectangle 1"/>
          <p:cNvSpPr/>
          <p:nvPr/>
        </p:nvSpPr>
        <p:spPr>
          <a:xfrm rot="0">
            <a:off x="838200" y="284162"/>
            <a:ext cx="9829800" cy="5426075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b="1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Expected Outcomes: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A comprehensive understanding of the employee type distribution within the organization.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Identification of potential imbalances or disparities in employee type allocation.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Recommendations for improving employee type distribution and departmental efficiency.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aseline="0" b="1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Project Deliverables: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Data analysis report, including key metrics and findings.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Comparative analysis of employee type distributions across departments.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Assessment of employee type balance and identification of areas for improvement.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0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Recommendations for optimizing employee type allocation and improving departmental efficiency.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sz="2000" lang="en-US" u="none">
              <a:solidFill>
                <a:srgbClr val="000000"/>
              </a:solidFill>
              <a:latin typeface="Arial" pitchFamily="0" charset="0"/>
              <a:ea typeface="Calibri" pitchFamily="0" charset="1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ahLst/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1048643" name="object 4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ahLst/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44" name="object 6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5" name="object 7"/>
          <p:cNvSpPr/>
          <p:nvPr>
            <p:ph type="title" sz="full" idx="0"/>
          </p:nvPr>
        </p:nvSpPr>
        <p:spPr>
          <a:xfrm rot="0">
            <a:off x="831850" y="244475"/>
            <a:ext cx="5264150" cy="752475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0" lvl="0" marL="0">
              <a:lnSpc>
                <a:spcPct val="100000"/>
              </a:lnSpc>
              <a:spcBef>
                <a:spcPts val="125"/>
              </a:spcBef>
              <a:buFontTx/>
              <a:buNone/>
              <a:tabLst>
                <a:tab algn="l" pos="2641600"/>
              </a:tabLst>
            </a:pPr>
            <a:endParaRPr altLang="en-US" b="1" sz="4200" lang="en-US">
              <a:solidFill>
                <a:srgbClr val="000000"/>
              </a:solidFill>
              <a:latin typeface="Trebuchet MS" pitchFamily="0" charset="1"/>
              <a:ea typeface="Trebuchet MS" pitchFamily="0" charset="1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6" name="object 10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6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47" name="TextBox 10"/>
          <p:cNvSpPr/>
          <p:nvPr/>
        </p:nvSpPr>
        <p:spPr>
          <a:xfrm rot="0">
            <a:off x="457200" y="1525587"/>
            <a:ext cx="9967912" cy="64912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b="1" sz="2000" lang="en-US"/>
              <a:t>Purpose:</a:t>
            </a:r>
          </a:p>
          <a:p>
            <a:pPr lvl="0"/>
            <a:r>
              <a:rPr altLang="en-US" sz="2000" lang="en-US"/>
              <a:t>To analyze the distribution of employee types (fixed term, permanent, temporary) across departments and identify areas for improvement.</a:t>
            </a:r>
          </a:p>
          <a:p>
            <a:pPr lvl="0"/>
            <a:r>
              <a:rPr altLang="en-US" b="1" sz="2000" lang="en-US"/>
              <a:t>Goals: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Identify imbalances in employee type distribution.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Assess the balance of employee types within departments.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Develop recommendations for optimizing employee type allocation.</a:t>
            </a:r>
          </a:p>
          <a:p>
            <a:pPr lvl="0"/>
            <a:r>
              <a:rPr altLang="en-US" b="1" sz="2000" lang="en-US"/>
              <a:t>Scope: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Data analysis of departmental information, employee type counts, and total results.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Comparative analysis across departments.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Assessment of employee type balance.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Recommendations for optimization.</a:t>
            </a:r>
          </a:p>
          <a:p>
            <a:pPr lvl="0"/>
            <a:r>
              <a:rPr altLang="en-US" b="1" sz="2000" lang="en-US"/>
              <a:t>Methodology: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Data collection and analysis.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Departmental comparison.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Balance assessment.</a:t>
            </a:r>
          </a:p>
          <a:p>
            <a:pPr lvl="0">
              <a:buFont typeface="Arial" pitchFamily="0" charset="0"/>
              <a:buChar char="•"/>
            </a:pPr>
            <a:r>
              <a:rPr altLang="en-US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9" name="object 3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50" name="object 4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51" name="object 5"/>
          <p:cNvSpPr/>
          <p:nvPr>
            <p:ph type="title" sz="full" idx="0"/>
          </p:nvPr>
        </p:nvSpPr>
        <p:spPr>
          <a:xfrm rot="0">
            <a:off x="838200" y="407987"/>
            <a:ext cx="5014912" cy="1135062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W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H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AR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H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U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S?</a:t>
            </a: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52" name="object 8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7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53" name="Rectangle 1"/>
          <p:cNvSpPr/>
          <p:nvPr/>
        </p:nvSpPr>
        <p:spPr>
          <a:xfrm rot="0">
            <a:off x="838200" y="1543050"/>
            <a:ext cx="6624637" cy="2605087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4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Directly affected by resource allocation decisions.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4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May be impacted by changes resulting from the project </a:t>
            </a:r>
          </a:p>
          <a:p>
            <a:pPr algn="l" eaLnBrk="1" fontAlgn="base" hangingPunct="1" indent="0" latinLnBrk="0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sz="2400" lang="en-US" u="none">
                <a:solidFill>
                  <a:srgbClr val="000000"/>
                </a:solidFill>
                <a:latin typeface="Arial" pitchFamily="0" charset="0"/>
                <a:ea typeface="Calibri" pitchFamily="0" charset="1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476375"/>
            <a:ext cx="2695575" cy="3248025"/>
          </a:xfrm>
          <a:prstGeom prst="rect"/>
          <a:noFill/>
          <a:ln>
            <a:noFill/>
          </a:ln>
        </p:spPr>
      </p:pic>
      <p:sp>
        <p:nvSpPr>
          <p:cNvPr id="1048654" name="object 3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5" name="object 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56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57" name="object 6"/>
          <p:cNvSpPr/>
          <p:nvPr>
            <p:ph type="title" sz="full" idx="0"/>
          </p:nvPr>
        </p:nvSpPr>
        <p:spPr>
          <a:xfrm rot="0">
            <a:off x="676275" y="193675"/>
            <a:ext cx="9763125" cy="128270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U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LU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V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LU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8" name="object 9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8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59" name="Rectangle 7"/>
          <p:cNvSpPr/>
          <p:nvPr/>
        </p:nvSpPr>
        <p:spPr>
          <a:xfrm rot="0">
            <a:off x="3052762" y="1712912"/>
            <a:ext cx="6762750" cy="47005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0" lvl="0" marL="0"/>
            <a:r>
              <a:rPr altLang="en-US" b="1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Solution and Value </a:t>
            </a:r>
            <a:r>
              <a:rPr altLang="en-US" b="1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Proposition:</a:t>
            </a:r>
          </a:p>
          <a:p>
            <a:pPr algn="l" indent="0" lvl="0" marL="0"/>
            <a:endParaRPr altLang="en-US" b="1" sz="2400" lang="en-US">
              <a:solidFill>
                <a:srgbClr val="000000"/>
              </a:solidFill>
              <a:latin typeface="Calibri" pitchFamily="0" charset="1"/>
              <a:ea typeface="Calibri" pitchFamily="0" charset="1"/>
            </a:endParaRPr>
          </a:p>
          <a:p>
            <a:pPr algn="l" indent="0" lvl="0" marL="0"/>
            <a:r>
              <a:rPr altLang="en-US" b="1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Solution:</a:t>
            </a:r>
            <a:r>
              <a:rPr altLang="en-US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Departmental Resource Allocation Optimization </a:t>
            </a:r>
            <a:r>
              <a:rPr altLang="en-US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Framework.</a:t>
            </a:r>
          </a:p>
          <a:p>
            <a:pPr algn="l" indent="0" lvl="0" marL="0"/>
            <a:r>
              <a:rPr altLang="en-US" b="1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Components:</a:t>
            </a:r>
            <a:r>
              <a:rPr altLang="en-US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Data collection, analysis, comparison, assessment, and recommendations.</a:t>
            </a:r>
          </a:p>
          <a:p>
            <a:pPr algn="l" indent="0" lvl="0" marL="0"/>
            <a:r>
              <a:rPr altLang="en-US" b="1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Value Proposition:</a:t>
            </a:r>
            <a:r>
              <a:rPr altLang="en-US" sz="24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Title 1"/>
          <p:cNvSpPr/>
          <p:nvPr>
            <p:ph type="title" sz="full" idx="0"/>
          </p:nvPr>
        </p:nvSpPr>
        <p:spPr>
          <a:xfrm rot="0">
            <a:off x="755650" y="385762"/>
            <a:ext cx="10680700" cy="850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lvl="0"/>
            <a:r>
              <a:rPr altLang="en-US" b="1" sz="4800" lang="en-IN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Dataset Description</a:t>
            </a:r>
          </a:p>
        </p:txBody>
      </p:sp>
      <p:sp>
        <p:nvSpPr>
          <p:cNvPr id="1048661" name="Rectangle 2"/>
          <p:cNvSpPr/>
          <p:nvPr/>
        </p:nvSpPr>
        <p:spPr>
          <a:xfrm rot="0">
            <a:off x="914400" y="1447800"/>
            <a:ext cx="7696200" cy="4003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-342900" lvl="0" marL="342900"/>
            <a:endParaRPr altLang="en-US" b="1" sz="2000" lang="en-US">
              <a:solidFill>
                <a:srgbClr val="000000"/>
              </a:solidFill>
              <a:latin typeface="Calibri" pitchFamily="0" charset="1"/>
              <a:ea typeface="Calibri" pitchFamily="0" charset="1"/>
            </a:endParaRPr>
          </a:p>
          <a:p>
            <a:pPr algn="l" indent="-342900" lvl="0" marL="342900">
              <a:buFont typeface="Wingdings" pitchFamily="2" charset="2"/>
              <a:buChar char="q"/>
            </a:pPr>
            <a:r>
              <a:rPr altLang="en-US" b="1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Dataset:</a:t>
            </a:r>
            <a:r>
              <a:rPr altLang="en-US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Contains information about departmental resource allocation</a:t>
            </a:r>
            <a:r>
              <a:rPr altLang="en-US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.</a:t>
            </a:r>
          </a:p>
          <a:p>
            <a:pPr algn="l" indent="-342900" lvl="0" marL="342900">
              <a:buFont typeface="Wingdings" pitchFamily="2" charset="2"/>
              <a:buChar char="q"/>
            </a:pPr>
            <a:r>
              <a:rPr altLang="en-US" b="1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Fields:</a:t>
            </a:r>
            <a:r>
              <a:rPr altLang="en-US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Department, Count - Department, Count - Name.</a:t>
            </a:r>
          </a:p>
          <a:p>
            <a:pPr algn="l" indent="-342900" lvl="0" marL="342900">
              <a:buFont typeface="Wingdings" pitchFamily="2" charset="2"/>
              <a:buChar char="q"/>
            </a:pPr>
            <a:r>
              <a:rPr altLang="en-US" b="1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Assumptions:</a:t>
            </a:r>
            <a:r>
              <a:rPr altLang="en-US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"Count - Name" likely represents individuals assigned to projects.</a:t>
            </a:r>
          </a:p>
          <a:p>
            <a:pPr algn="l" indent="-342900" lvl="0" marL="342900">
              <a:buFont typeface="Wingdings" pitchFamily="2" charset="2"/>
              <a:buChar char="q"/>
            </a:pPr>
            <a:r>
              <a:rPr altLang="en-US" b="1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Potential Analysis:</a:t>
            </a:r>
            <a:r>
              <a:rPr altLang="en-US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Departmental size comparison, resource allocation analysis, efficiency assessment, bottleneck identification, comparison to departmental goals.</a:t>
            </a:r>
          </a:p>
          <a:p>
            <a:pPr algn="l" indent="-342900" lvl="0" marL="342900">
              <a:buFont typeface="Wingdings" pitchFamily="2" charset="2"/>
              <a:buChar char="q"/>
            </a:pPr>
            <a:r>
              <a:rPr altLang="en-US" b="1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Considerations:</a:t>
            </a:r>
            <a:r>
              <a:rPr altLang="en-US" sz="2000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 Data quality, privacy, and visualization</a:t>
            </a:r>
            <a:r>
              <a:rPr altLang="en-US" lang="en-US">
                <a:solidFill>
                  <a:srgbClr val="000000"/>
                </a:solidFill>
                <a:latin typeface="Calibri" pitchFamily="0" charset="1"/>
                <a:ea typeface="Calibri" pitchFamily="0" charset="1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2024-03-28T11:37:22Z</dcterms:created>
  <dcterms:modified xsi:type="dcterms:W3CDTF">2024-08-30T05:41:20Z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2024-03-20T18:30:00Z</vt:filetime>
  </property>
  <property fmtid="{D5CDD505-2E9C-101B-9397-08002B2CF9AE}" pid="3" name="LastSaved">
    <vt:filetime>2024-03-28T18:30:00Z</vt:filetime>
  </property>
  <property fmtid="{D5CDD505-2E9C-101B-9397-08002B2CF9AE}" pid="4" name="ICV">
    <vt:lpwstr>306c36ffa6b7400d9f95fe403a31abf5</vt:lpwstr>
  </property>
</Properties>
</file>