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5143500" type="screen16x9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slide" Target="slides/slide11.xml"/>
  <Relationship Id="rId14" Type="http://schemas.openxmlformats.org/officeDocument/2006/relationships/slide" Target="slides/slide12.xml"/>
  <Relationship Id="rId15" Type="http://schemas.openxmlformats.org/officeDocument/2006/relationships/slide" Target="slides/slide13.xml"/>
  <Relationship Id="rId16" Type="http://schemas.openxmlformats.org/officeDocument/2006/relationships/presProps" Target="presProps.xml"/>
  <Relationship Id="rId17" Type="http://schemas.openxmlformats.org/officeDocument/2006/relationships/viewProps" Target="viewProps.xml"/>
  <Relationship Id="rId18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  <Relationship Id="rId2" Type="http://schemas.openxmlformats.org/officeDocument/2006/relationships/image" Target="../media/e871ce315366771e1f7f82e4013ee27d1.png"/>
</Relationships>

</file>

<file path=ppt/slideLayouts/_rels/slideLayout2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  <Relationship Id="rId2" Type="http://schemas.openxmlformats.org/officeDocument/2006/relationships/image" Target="../media/f7e40fcf36b89ac6bc9a8cb3f8f7a6f62.png"/>
</Relationships>

</file>

<file path=ppt/slideLayouts/_rels/slideLayout3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  <Relationship Id="rId2" Type="http://schemas.openxmlformats.org/officeDocument/2006/relationships/image" Target="../media/f0753f7b01807b1c9748fd4f19aac4713.png"/>
</Relationships>

</file>

<file path=ppt/slideLayouts/_rels/slideLayout4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  <Relationship Id="rId2" Type="http://schemas.openxmlformats.org/officeDocument/2006/relationships/image" Target="../media/90a8411c71ac5ebc2494efcef8dd2c1a4.png"/>
</Relationships>

</file>

<file path=ppt/slideLayouts/_rels/slideLayout5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  <Relationship Id="rId2" Type="http://schemas.openxmlformats.org/officeDocument/2006/relationships/image" Target="../media/028ec4485aab95106da6c8b13bf96bfd5.png"/>
</Relationships>

</file>

<file path=ppt/slideLayouts/_rels/slideLayout6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  <Relationship Id="rId2" Type="http://schemas.openxmlformats.org/officeDocument/2006/relationships/image" Target="../media/c4267741244c28854d8554357449472e6.png"/>
</Relationships>

</file>

<file path=ppt/slideLayouts/_rels/slideLayout7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  <Relationship Id="rId2" Type="http://schemas.openxmlformats.org/officeDocument/2006/relationships/image" Target="../media/2d53d4e4b1832a28961241249dc152387.png"/>
</Relationships>

</file>

<file path=ppt/slideLayouts/_rels/slideLayout8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  <Relationship Id="rId2" Type="http://schemas.openxmlformats.org/officeDocument/2006/relationships/image" Target="../media/e68d69e337552f46051de269ad7769238.png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"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Google Shape;7;p2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1"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Google Shape;9;p3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1_1"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Google Shape;11;p4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1_1_1"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Google Shape;13;p5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1_1_1_1"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Google Shape;15;p6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1_1_1_1_1"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Google Shape;17;p7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1_1_1_1_1_1"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Google Shape;19;p8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1_1_1_1_1_1_1"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Google Shape;21;p9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2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420775956" r:id="rId1"/>
    <p:sldLayoutId id="2420775957" r:id="rId2"/>
    <p:sldLayoutId id="2420775958" r:id="rId3"/>
    <p:sldLayoutId id="2420775959" r:id="rId4"/>
    <p:sldLayoutId id="2420775960" r:id="rId5"/>
    <p:sldLayoutId id="2420775961" r:id="rId6"/>
    <p:sldLayoutId id="2420775962" r:id="rId7"/>
    <p:sldLayoutId id="2420775963" r:id="rId8"/>
  </p:sldLayoutIdLst>
  <p:txStyles>
    <p:titleStyle>
      <a:defPPr algn="l">
        <a:defRPr kern="1200"/>
      </a:defPPr>
      <a:lvl1pPr algn="l">
        <a:defRPr sz="1400" kern="1200"/>
      </a:lvl1pPr>
      <a:lvl2pPr algn="l">
        <a:defRPr sz="1400" kern="1200"/>
      </a:lvl2pPr>
      <a:lvl3pPr algn="l">
        <a:defRPr sz="1400" kern="1200"/>
      </a:lvl3pPr>
      <a:lvl4pPr algn="l">
        <a:defRPr sz="1400" kern="1200"/>
      </a:lvl4pPr>
      <a:lvl5pPr algn="l">
        <a:defRPr sz="1400" kern="1200"/>
      </a:lvl5pPr>
      <a:lvl6pPr algn="l">
        <a:defRPr sz="1400" kern="1200"/>
      </a:lvl6pPr>
      <a:lvl7pPr algn="l">
        <a:defRPr sz="1400" kern="1200"/>
      </a:lvl7pPr>
      <a:lvl8pPr algn="l">
        <a:defRPr sz="1400" kern="1200"/>
      </a:lvl8pPr>
      <a:lvl9pPr algn="l">
        <a:defRPr sz="1400" kern="1200"/>
      </a:lvl9pPr>
      <a:extLst/>
    </p:titleStyle>
    <p:bodyStyle>
      <a:defPPr algn="l">
        <a:defRPr kern="1200"/>
      </a:defPPr>
      <a:lvl1pPr algn="l">
        <a:defRPr sz="1400" kern="1200"/>
      </a:lvl1pPr>
      <a:lvl2pPr algn="l">
        <a:defRPr sz="1400" kern="1200"/>
      </a:lvl2pPr>
      <a:lvl3pPr algn="l">
        <a:defRPr sz="1400" kern="1200"/>
      </a:lvl3pPr>
      <a:lvl4pPr algn="l">
        <a:defRPr sz="1400" kern="1200"/>
      </a:lvl4pPr>
      <a:lvl5pPr algn="l">
        <a:defRPr sz="1400" kern="1200"/>
      </a:lvl5pPr>
      <a:lvl6pPr algn="l">
        <a:defRPr sz="1400" kern="1200"/>
      </a:lvl6pPr>
      <a:lvl7pPr algn="l">
        <a:defRPr sz="1400" kern="1200"/>
      </a:lvl7pPr>
      <a:lvl8pPr algn="l">
        <a:defRPr sz="1400" kern="1200"/>
      </a:lvl8pPr>
      <a:lvl9pPr algn="l">
        <a:defRPr sz="1400" kern="1200"/>
      </a:lvl9pPr>
      <a:extLst/>
    </p:bodyStyle>
    <p:otherStyle>
      <a:defPPr algn="l">
        <a:defRPr kern="1200"/>
      </a:defPPr>
      <a:lvl1pPr algn="l">
        <a:defRPr sz="1400" kern="1200"/>
      </a:lvl1pPr>
      <a:lvl2pPr algn="l">
        <a:defRPr sz="1400" kern="1200"/>
      </a:lvl2pPr>
      <a:lvl3pPr algn="l">
        <a:defRPr sz="1400" kern="1200"/>
      </a:lvl3pPr>
      <a:lvl4pPr algn="l">
        <a:defRPr sz="1400" kern="1200"/>
      </a:lvl4pPr>
      <a:lvl5pPr algn="l">
        <a:defRPr sz="1400" kern="1200"/>
      </a:lvl5pPr>
      <a:lvl6pPr algn="l">
        <a:defRPr sz="1400" kern="1200"/>
      </a:lvl6pPr>
      <a:lvl7pPr algn="l">
        <a:defRPr sz="1400" kern="1200"/>
      </a:lvl7pPr>
      <a:lvl8pPr algn="l">
        <a:defRPr sz="1400" kern="1200"/>
      </a:lvl8pPr>
      <a:lvl9pPr algn="l">
        <a:defRPr sz="1400" kern="1200"/>
      </a:lvl9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5.xml"/>
</Relationships>

</file>

<file path=ppt/slides/_rels/slide1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2.xml"/>
</Relationships>

</file>

<file path=ppt/slides/_rels/slide1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3.xml"/>
</Relationships>

</file>

<file path=ppt/slides/_rels/slide1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8.xml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6.xml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5.xml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4.xml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8.xml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6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543050"/>
          <a:ext cx="8229600" cy="3829050"/>
          <a:chOff x="914400" y="1543050"/>
          <a:chExt cx="8229600" cy="3829050"/>
        </a:xfrm>
      </p:grpSpPr>
      <p:sp>
        <p:nvSpPr>
          <p:cNvPr id="2" name=""/>
          <p:cNvSpPr txBox="1"/>
          <p:nvPr/>
        </p:nvSpPr>
        <p:spPr>
          <a:xfrm>
            <a:off x="1828800" y="1543050"/>
            <a:ext cx="5486400" cy="2286000"/>
          </a:xfrm>
          <a:prstGeom prst="rect">
            <a:avLst/>
          </a:prstGeom>
          <a:noFill/>
        </p:spPr>
        <p:txBody>
          <a:bodyPr anchor="t" anchorCtr="0" rtlCol="0" vert="horz" bIns="45720" lIns="91440" rIns="91440" tIns="45720">
            <a:spAutoFit/>
          </a:bodyPr>
          <a:lstStyle/>
          <a:p>
            <a:pPr algn="ctr" rtl="0" fontAlgn="t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4000" spc="0" u="none" cap="none">
                <a:solidFill>
                  <a:srgbClr val="121212">
                    <a:alpha val="100000"/>
                  </a:srgbClr>
                </a:solidFill>
                <a:latin typeface="Times New Roman"/>
              </a:rPr>
              <a:t><![CDATA[Arduino and Ultrasonic Sensor Based Object Detection Car While Parking]]></a:t>
            </a:r>
          </a:p>
        </p:txBody>
      </p:sp>
      <p:sp>
        <p:nvSpPr>
          <p:cNvPr id="3" name=""/>
          <p:cNvSpPr txBox="1"/>
          <p:nvPr/>
        </p:nvSpPr>
        <p:spPr>
          <a:xfrm>
            <a:off x="914400" y="2571750"/>
            <a:ext cx="7315200" cy="571500"/>
          </a:xfrm>
          <a:prstGeom prst="rect">
            <a:avLst/>
          </a:prstGeom>
          <a:noFill/>
        </p:spPr>
        <p:txBody>
          <a:bodyPr anchor="t" anchorCtr="0" rtlCol="0" vert="horz" bIns="45720" lIns="91440" rIns="91440" tIns="45720">
            <a:spAutoFit/>
          </a:bodyPr>
          <a:lstStyle/>
          <a:p>
            <a:pPr algn="ctr" rtl="0" fontAlgn="t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2000" spc="0" u="none" cap="none">
                <a:solidFill>
                  <a:srgbClr val="424242">
                    <a:alpha val="100000"/>
                  </a:srgbClr>
                </a:solidFill>
                <a:latin typeface="Times New Roman"/>
              </a:rPr>
              <a:t><![CDATA[Mini Project Report for Electronics and Instrumentation Engineering]]>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629025"/>
          <a:chOff x="914400" y="1028700"/>
          <a:chExt cx="8229600" cy="3629025"/>
        </a:xfrm>
      </p:grpSpPr>
      <p:sp>
        <p:nvSpPr>
          <p:cNvPr id="2" name=""/>
          <p:cNvSpPr txBox="1"/>
          <p:nvPr/>
        </p:nvSpPr>
        <p:spPr>
          <a:xfrm>
            <a:off x="914400" y="1028700"/>
            <a:ext cx="7315200" cy="400050"/>
          </a:xfrm>
          <a:prstGeom prst="rect">
            <a:avLst/>
          </a:prstGeom>
          <a:noFill/>
        </p:spPr>
        <p:txBody>
          <a:bodyPr anchor="t" anchorCtr="0" rtlCol="0" vert="horz" bIns="45720" lIns="91440" rIns="91440" tIns="45720">
            <a:spAutoFit/>
          </a:bodyPr>
          <a:lstStyle/>
          <a:p>
            <a:pPr algn="l" rtl="0" fontAlgn="t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2800" spc="0" u="none" cap="none">
                <a:solidFill>
                  <a:srgbClr val="121212">
                    <a:alpha val="100000"/>
                  </a:srgbClr>
                </a:solidFill>
                <a:latin typeface="Times New Roman"/>
              </a:rPr>
              <a:t><![CDATA[Literature Survey]]></a:t>
            </a:r>
          </a:p>
        </p:txBody>
      </p:sp>
      <p:sp>
        <p:nvSpPr>
          <p:cNvPr id="3" name=""/>
          <p:cNvSpPr txBox="1"/>
          <p:nvPr/>
        </p:nvSpPr>
        <p:spPr>
          <a:xfrm>
            <a:off x="914400" y="1800225"/>
            <a:ext cx="7315200" cy="1828800"/>
          </a:xfrm>
          <a:prstGeom prst="rect">
            <a:avLst/>
          </a:prstGeom>
          <a:noFill/>
        </p:spPr>
        <p:txBody>
          <a:bodyPr anchorCtr="0" rtlCol="0" vert="horz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2000" spc="0" u="none" cap="none">
                <a:solidFill>
                  <a:srgbClr val="424242">
                    <a:alpha val="100000"/>
                  </a:srgbClr>
                </a:solidFill>
                <a:latin typeface="Times New Roman"/>
              </a:rPr>
              <a:t><![CDATA[Study by Kumar et al. (2020) demonstrated real-time availability updates reducing search time.
Research by Bhavsar and Shinde (2021) highlighted IoT integration for effective space management.
Patel and Khan (2023) focused on energy-saving potentials through reduced idle time.]]>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4676775"/>
          <a:chOff x="914400" y="1028700"/>
          <a:chExt cx="8229600" cy="4676775"/>
        </a:xfrm>
      </p:grpSpPr>
      <p:sp>
        <p:nvSpPr>
          <p:cNvPr id="2" name=""/>
          <p:cNvSpPr txBox="1"/>
          <p:nvPr/>
        </p:nvSpPr>
        <p:spPr>
          <a:xfrm>
            <a:off x="1828800" y="1028700"/>
            <a:ext cx="5486400" cy="571500"/>
          </a:xfrm>
          <a:prstGeom prst="rect">
            <a:avLst/>
          </a:prstGeom>
          <a:noFill/>
        </p:spPr>
        <p:txBody>
          <a:bodyPr anchor="t" anchorCtr="0" rtlCol="0" vert="horz" bIns="45720" lIns="91440" rIns="91440" tIns="45720">
            <a:spAutoFit/>
          </a:bodyPr>
          <a:lstStyle/>
          <a:p>
            <a:pPr algn="ctr" rtl="0" fontAlgn="t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4000" spc="0" u="none" cap="none">
                <a:solidFill>
                  <a:srgbClr val="424242">
                    <a:alpha val="100000"/>
                  </a:srgbClr>
                </a:solidFill>
                <a:latin typeface="Times New Roman"/>
              </a:rPr>
              <a:t><![CDATA[Conclus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914400" y="1800225"/>
            <a:ext cx="7315200" cy="2876550"/>
          </a:xfrm>
          <a:prstGeom prst="rect">
            <a:avLst/>
          </a:prstGeom>
          <a:noFill/>
        </p:spPr>
        <p:txBody>
          <a:bodyPr anchor="t" anchorCtr="0" rtlCol="0" vert="horz" bIns="45720" lIns="91440" rIns="91440" tIns="45720">
            <a:spAutoFit/>
          </a:bodyPr>
          <a:lstStyle/>
          <a:p>
            <a:pPr algn="ctr" rtl="0" fontAlgn="t" marL="0" marR="0" indent="0"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2800" spc="0" u="none" cap="none">
                <a:solidFill>
                  <a:srgbClr val="424242">
                    <a:alpha val="100000"/>
                  </a:srgbClr>
                </a:solidFill>
                <a:latin typeface="Times New Roman"/>
              </a:rPr>
              <a:t><![CDATA[The proposed Arduino-based smart parking system represents a significant step toward modernizing and optimizing parking processes, providing both convenience to drivers and efficient management of parking resources.]]>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067050"/>
          <a:chOff x="914400" y="1028700"/>
          <a:chExt cx="8229600" cy="3067050"/>
        </a:xfrm>
      </p:grpSpPr>
      <p:sp>
        <p:nvSpPr>
          <p:cNvPr id="2" name=""/>
          <p:cNvSpPr txBox="1"/>
          <p:nvPr/>
        </p:nvSpPr>
        <p:spPr>
          <a:xfrm>
            <a:off x="914400" y="1028700"/>
            <a:ext cx="7315200" cy="400050"/>
          </a:xfrm>
          <a:prstGeom prst="rect">
            <a:avLst/>
          </a:prstGeom>
          <a:noFill/>
        </p:spPr>
        <p:txBody>
          <a:bodyPr anchor="t" anchorCtr="0" rtlCol="0" vert="horz" bIns="45720" lIns="91440" rIns="91440" tIns="45720">
            <a:spAutoFit/>
          </a:bodyPr>
          <a:lstStyle/>
          <a:p>
            <a:pPr algn="l" rtl="0" fontAlgn="t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2800" spc="0" u="none" cap="none">
                <a:solidFill>
                  <a:srgbClr val="121212">
                    <a:alpha val="100000"/>
                  </a:srgbClr>
                </a:solidFill>
                <a:latin typeface="Times New Roman"/>
              </a:rPr>
              <a:t><![CDATA[References]]></a:t>
            </a:r>
          </a:p>
        </p:txBody>
      </p:sp>
      <p:sp>
        <p:nvSpPr>
          <p:cNvPr id="3" name=""/>
          <p:cNvSpPr txBox="1"/>
          <p:nvPr/>
        </p:nvSpPr>
        <p:spPr>
          <a:xfrm>
            <a:off x="914400" y="1543050"/>
            <a:ext cx="7315200" cy="1524000"/>
          </a:xfrm>
          <a:prstGeom prst="rect">
            <a:avLst/>
          </a:prstGeom>
          <a:noFill/>
        </p:spPr>
        <p:txBody>
          <a:bodyPr anchorCtr="0" rtlCol="0" vert="horz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24242">
                  <a:alpha val="100000"/>
                </a:srgbClr>
              </a:buClr>
              <a:buFont typeface="Calibri"/>
              <a:buChar char="-"/>
            </a:pPr>
            <a:r>
              <a:rPr lang="en-US" b="1" strike="noStrike" sz="1400" spc="0" u="none" cap="none">
                <a:solidFill>
                  <a:srgbClr val="424242">
                    <a:alpha val="100000"/>
                  </a:srgbClr>
                </a:solidFill>
                <a:latin typeface="Times New Roman"/>
              </a:rPr>
              <a:t><![CDATA[ Kumar, A., Sharma, P., & Reddy, M. (2020). Ultrasonic Sensor Based Smart Parking System Using Arduino.]]></a:t>
            </a:r>
          </a:p>
          <a:p>
            <a:pPr algn="l" rtl="0" fontAlgn="base" marL="0" marR="0" indent="0"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24242">
                  <a:alpha val="100000"/>
                </a:srgbClr>
              </a:buClr>
              <a:buFont typeface="Calibri"/>
              <a:buChar char="-"/>
            </a:pPr>
            <a:r>
              <a:rPr lang="en-US" b="1" strike="noStrike" sz="1400" spc="0" u="none" cap="none">
                <a:solidFill>
                  <a:srgbClr val="424242">
                    <a:alpha val="100000"/>
                  </a:srgbClr>
                </a:solidFill>
                <a:latin typeface="Times New Roman"/>
              </a:rPr>
              <a:t><![CDATA[ Bhavsar, R., & Shinde, S. (2021). IoT-Enabled Smart Parking System Using Arduino and Cloud Integration.]]></a:t>
            </a:r>
          </a:p>
          <a:p>
            <a:pPr algn="l" rtl="0" fontAlgn="base" marL="0" marR="0" indent="0"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24242">
                  <a:alpha val="100000"/>
                </a:srgbClr>
              </a:buClr>
              <a:buFont typeface="Calibri"/>
              <a:buChar char="-"/>
            </a:pPr>
            <a:r>
              <a:rPr lang="en-US" b="1" strike="noStrike" sz="1400" spc="0" u="none" cap="none">
                <a:solidFill>
                  <a:srgbClr val="424242">
                    <a:alpha val="100000"/>
                  </a:srgbClr>
                </a:solidFill>
                <a:latin typeface="Times New Roman"/>
              </a:rPr>
              <a:t><![CDATA[ Patel, N., & Khan, M. (2023). Energy-Efficient Smart Parking with Arduino and IoT for Sustainable Urban Mobility.]]>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828800" y="1028700"/>
          <a:ext cx="7315200" cy="3581400"/>
          <a:chOff x="1828800" y="1028700"/>
          <a:chExt cx="7315200" cy="3581400"/>
        </a:xfrm>
      </p:grpSpPr>
      <p:sp>
        <p:nvSpPr>
          <p:cNvPr id="2" name=""/>
          <p:cNvSpPr txBox="1"/>
          <p:nvPr/>
        </p:nvSpPr>
        <p:spPr>
          <a:xfrm>
            <a:off x="1828800" y="1028700"/>
            <a:ext cx="5486400" cy="857250"/>
          </a:xfrm>
          <a:prstGeom prst="rect">
            <a:avLst/>
          </a:prstGeom>
          <a:noFill/>
        </p:spPr>
        <p:txBody>
          <a:bodyPr anchor="t" anchorCtr="0" rtlCol="0" vert="horz" bIns="45720" lIns="91440" rIns="91440" tIns="45720">
            <a:spAutoFit/>
          </a:bodyPr>
          <a:lstStyle/>
          <a:p>
            <a:pPr algn="ctr" rtl="0" fontAlgn="t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6000" spc="0" u="none" cap="none">
                <a:solidFill>
                  <a:srgbClr val="424242">
                    <a:alpha val="100000"/>
                  </a:srgbClr>
                </a:solidFill>
                <a:latin typeface="Times New Roman"/>
              </a:rPr>
              <a:t><![CDATA[Thank you!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828800" y="2057400"/>
            <a:ext cx="5486400" cy="1524000"/>
          </a:xfrm>
          <a:prstGeom prst="rect">
            <a:avLst/>
          </a:prstGeom>
          <a:noFill/>
        </p:spPr>
        <p:txBody>
          <a:bodyPr anchor="t" anchorCtr="0" rtlCol="0" vert="horz" bIns="45720" lIns="91440" rIns="91440" tIns="45720">
            <a:spAutoFit/>
          </a:bodyPr>
          <a:lstStyle/>
          <a:p>
            <a:pPr algn="ctr" rtl="0" fontAlgn="t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2000" spc="0" u="none" cap="none">
                <a:solidFill>
                  <a:srgbClr val="121212">
                    <a:alpha val="100000"/>
                  </a:srgbClr>
                </a:solidFill>
                <a:latin typeface="Times New Roman"/>
              </a:rPr>
              <a:t><![CDATA[Do you have any questions?]]></a:t>
            </a:r>
          </a:p>
          <a:p>
            <a:pPr algn="ctr" rtl="0" fontAlgn="t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2000" spc="0" u="none" cap="none">
                <a:solidFill>
                  <a:srgbClr val="121212">
                    <a:alpha val="100000"/>
                  </a:srgbClr>
                </a:solidFill>
                <a:latin typeface="Times New Roman"/>
              </a:rPr>
              <a:t><![CDATA[youremail@email.com
+91 620 421 838
www.yourwebsite.com
@yourusername]]>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5638800"/>
          <a:chOff x="914400" y="1028700"/>
          <a:chExt cx="8229600" cy="5638800"/>
        </a:xfrm>
      </p:grpSpPr>
      <p:sp>
        <p:nvSpPr>
          <p:cNvPr id="2" name=""/>
          <p:cNvSpPr txBox="1"/>
          <p:nvPr/>
        </p:nvSpPr>
        <p:spPr>
          <a:xfrm>
            <a:off x="1828800" y="1028700"/>
            <a:ext cx="5486400" cy="571500"/>
          </a:xfrm>
          <a:prstGeom prst="rect">
            <a:avLst/>
          </a:prstGeom>
          <a:noFill/>
        </p:spPr>
        <p:txBody>
          <a:bodyPr anchor="t" anchorCtr="0" rtlCol="0" vert="horz" bIns="45720" lIns="91440" rIns="91440" tIns="45720">
            <a:spAutoFit/>
          </a:bodyPr>
          <a:lstStyle/>
          <a:p>
            <a:pPr algn="ctr" rtl="0" fontAlgn="t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4000" spc="0" u="none" cap="none">
                <a:solidFill>
                  <a:srgbClr val="424242">
                    <a:alpha val="100000"/>
                  </a:srgbClr>
                </a:solidFill>
                <a:latin typeface="Times New Roman"/>
              </a:rPr>
              <a:t><![CDATA[Introduc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914400" y="1800225"/>
            <a:ext cx="7315200" cy="3838575"/>
          </a:xfrm>
          <a:prstGeom prst="rect">
            <a:avLst/>
          </a:prstGeom>
          <a:noFill/>
        </p:spPr>
        <p:txBody>
          <a:bodyPr anchor="t" anchorCtr="0" rtlCol="0" vert="horz" bIns="45720" lIns="91440" rIns="91440" tIns="45720">
            <a:spAutoFit/>
          </a:bodyPr>
          <a:lstStyle/>
          <a:p>
            <a:pPr algn="ctr" rtl="0" fontAlgn="t" marL="0" marR="0" indent="0"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2800" spc="0" u="none" cap="none">
                <a:solidFill>
                  <a:srgbClr val="424242">
                    <a:alpha val="100000"/>
                  </a:srgbClr>
                </a:solidFill>
                <a:latin typeface="Times New Roman"/>
              </a:rPr>
              <a:t><![CDATA[The project addresses the significant issue of improper parking in urban areas by implementing a smart parking system using Arduino and ultrasonic sensors. This system aims to optimize parking space management, reduce congestion and enhance user experience through digital assistance.]]>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629025"/>
          <a:chOff x="914400" y="1028700"/>
          <a:chExt cx="8229600" cy="3629025"/>
        </a:xfrm>
      </p:grpSpPr>
      <p:sp>
        <p:nvSpPr>
          <p:cNvPr id="2" name=""/>
          <p:cNvSpPr txBox="1"/>
          <p:nvPr/>
        </p:nvSpPr>
        <p:spPr>
          <a:xfrm>
            <a:off x="914400" y="1028700"/>
            <a:ext cx="7315200" cy="400050"/>
          </a:xfrm>
          <a:prstGeom prst="rect">
            <a:avLst/>
          </a:prstGeom>
          <a:noFill/>
        </p:spPr>
        <p:txBody>
          <a:bodyPr anchor="t" anchorCtr="0" rtlCol="0" vert="horz" bIns="45720" lIns="91440" rIns="91440" tIns="45720">
            <a:spAutoFit/>
          </a:bodyPr>
          <a:lstStyle/>
          <a:p>
            <a:pPr algn="l" rtl="0" fontAlgn="t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2800" spc="0" u="none" cap="none">
                <a:solidFill>
                  <a:srgbClr val="121212">
                    <a:alpha val="100000"/>
                  </a:srgbClr>
                </a:solidFill>
                <a:latin typeface="Times New Roman"/>
              </a:rPr>
              <a:t><![CDATA[Abstract]]></a:t>
            </a:r>
          </a:p>
        </p:txBody>
      </p:sp>
      <p:sp>
        <p:nvSpPr>
          <p:cNvPr id="3" name=""/>
          <p:cNvSpPr txBox="1"/>
          <p:nvPr/>
        </p:nvSpPr>
        <p:spPr>
          <a:xfrm>
            <a:off x="914400" y="1800225"/>
            <a:ext cx="7315200" cy="1828800"/>
          </a:xfrm>
          <a:prstGeom prst="rect">
            <a:avLst/>
          </a:prstGeom>
          <a:noFill/>
        </p:spPr>
        <p:txBody>
          <a:bodyPr anchorCtr="0" rtlCol="0" vert="horz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2000" spc="0" u="none" cap="none">
                <a:solidFill>
                  <a:srgbClr val="424242">
                    <a:alpha val="100000"/>
                  </a:srgbClr>
                </a:solidFill>
                <a:latin typeface="Times New Roman"/>
              </a:rPr>
              <a:t><![CDATA[The objective is to develop a smart parking system that eliminates traditional parking hassles.
Ultrasonic sensors detect vacant slots to minimize search time.
The system supports digital payments and optimizes parking space usage.]]>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324225"/>
          <a:chOff x="914400" y="1028700"/>
          <a:chExt cx="8229600" cy="3324225"/>
        </a:xfrm>
      </p:grpSpPr>
      <p:sp>
        <p:nvSpPr>
          <p:cNvPr id="2" name=""/>
          <p:cNvSpPr txBox="1"/>
          <p:nvPr/>
        </p:nvSpPr>
        <p:spPr>
          <a:xfrm>
            <a:off x="914400" y="1028700"/>
            <a:ext cx="7315200" cy="400050"/>
          </a:xfrm>
          <a:prstGeom prst="rect">
            <a:avLst/>
          </a:prstGeom>
          <a:noFill/>
        </p:spPr>
        <p:txBody>
          <a:bodyPr anchor="t" anchorCtr="0" rtlCol="0" vert="horz" bIns="45720" lIns="91440" rIns="91440" tIns="45720">
            <a:spAutoFit/>
          </a:bodyPr>
          <a:lstStyle/>
          <a:p>
            <a:pPr algn="l" rtl="0" fontAlgn="t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2800" spc="0" u="none" cap="none">
                <a:solidFill>
                  <a:srgbClr val="121212">
                    <a:alpha val="100000"/>
                  </a:srgbClr>
                </a:solidFill>
                <a:latin typeface="Times New Roman"/>
              </a:rPr>
              <a:t><![CDATA[Problem Statement]]></a:t>
            </a:r>
          </a:p>
        </p:txBody>
      </p:sp>
      <p:sp>
        <p:nvSpPr>
          <p:cNvPr id="3" name=""/>
          <p:cNvSpPr txBox="1"/>
          <p:nvPr/>
        </p:nvSpPr>
        <p:spPr>
          <a:xfrm>
            <a:off x="914400" y="1800225"/>
            <a:ext cx="7315200" cy="1524000"/>
          </a:xfrm>
          <a:prstGeom prst="rect">
            <a:avLst/>
          </a:prstGeom>
          <a:noFill/>
        </p:spPr>
        <p:txBody>
          <a:bodyPr anchorCtr="0" rtlCol="0" vert="horz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2000" spc="0" u="none" cap="none">
                <a:solidFill>
                  <a:srgbClr val="424242">
                    <a:alpha val="100000"/>
                  </a:srgbClr>
                </a:solidFill>
                <a:latin typeface="Times New Roman"/>
              </a:rPr>
              <a:t><![CDATA[Improper parking practices contribute to traffic congestion.
Drivers often face challenges in locating available spots.
Lack of smart technology creates inefficiencies.]]>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324225"/>
          <a:chOff x="914400" y="1028700"/>
          <a:chExt cx="8229600" cy="3324225"/>
        </a:xfrm>
      </p:grpSpPr>
      <p:sp>
        <p:nvSpPr>
          <p:cNvPr id="2" name=""/>
          <p:cNvSpPr txBox="1"/>
          <p:nvPr/>
        </p:nvSpPr>
        <p:spPr>
          <a:xfrm>
            <a:off x="914400" y="1028700"/>
            <a:ext cx="7315200" cy="400050"/>
          </a:xfrm>
          <a:prstGeom prst="rect">
            <a:avLst/>
          </a:prstGeom>
          <a:noFill/>
        </p:spPr>
        <p:txBody>
          <a:bodyPr anchor="t" anchorCtr="0" rtlCol="0" vert="horz" bIns="45720" lIns="91440" rIns="91440" tIns="45720">
            <a:spAutoFit/>
          </a:bodyPr>
          <a:lstStyle/>
          <a:p>
            <a:pPr algn="l" rtl="0" fontAlgn="t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2800" spc="0" u="none" cap="none">
                <a:solidFill>
                  <a:srgbClr val="121212">
                    <a:alpha val="100000"/>
                  </a:srgbClr>
                </a:solidFill>
                <a:latin typeface="Times New Roman"/>
              </a:rPr>
              <a:t><![CDATA[Objectives]]></a:t>
            </a:r>
          </a:p>
        </p:txBody>
      </p:sp>
      <p:sp>
        <p:nvSpPr>
          <p:cNvPr id="3" name=""/>
          <p:cNvSpPr txBox="1"/>
          <p:nvPr/>
        </p:nvSpPr>
        <p:spPr>
          <a:xfrm>
            <a:off x="914400" y="1800225"/>
            <a:ext cx="7315200" cy="1524000"/>
          </a:xfrm>
          <a:prstGeom prst="rect">
            <a:avLst/>
          </a:prstGeom>
          <a:noFill/>
        </p:spPr>
        <p:txBody>
          <a:bodyPr anchorCtr="0" rtlCol="0" vert="horz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2000" spc="0" u="none" cap="none">
                <a:solidFill>
                  <a:srgbClr val="424242">
                    <a:alpha val="100000"/>
                  </a:srgbClr>
                </a:solidFill>
                <a:latin typeface="Times New Roman"/>
              </a:rPr>
              <a:t><![CDATA[Enhance safety and security for parked vehicles.
Implement an automated system to track parking occupancy.
Integrate digital payment options to streamline operations.]]>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629025"/>
          <a:chOff x="914400" y="1028700"/>
          <a:chExt cx="8229600" cy="3629025"/>
        </a:xfrm>
      </p:grpSpPr>
      <p:sp>
        <p:nvSpPr>
          <p:cNvPr id="2" name=""/>
          <p:cNvSpPr txBox="1"/>
          <p:nvPr/>
        </p:nvSpPr>
        <p:spPr>
          <a:xfrm>
            <a:off x="914400" y="1028700"/>
            <a:ext cx="7315200" cy="400050"/>
          </a:xfrm>
          <a:prstGeom prst="rect">
            <a:avLst/>
          </a:prstGeom>
          <a:noFill/>
        </p:spPr>
        <p:txBody>
          <a:bodyPr anchor="t" anchorCtr="0" rtlCol="0" vert="horz" bIns="45720" lIns="91440" rIns="91440" tIns="45720">
            <a:spAutoFit/>
          </a:bodyPr>
          <a:lstStyle/>
          <a:p>
            <a:pPr algn="l" rtl="0" fontAlgn="t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2800" spc="0" u="none" cap="none">
                <a:solidFill>
                  <a:srgbClr val="121212">
                    <a:alpha val="100000"/>
                  </a:srgbClr>
                </a:solidFill>
                <a:latin typeface="Times New Roman"/>
              </a:rPr>
              <a:t><![CDATA[Methodology]]></a:t>
            </a:r>
          </a:p>
        </p:txBody>
      </p:sp>
      <p:sp>
        <p:nvSpPr>
          <p:cNvPr id="3" name=""/>
          <p:cNvSpPr txBox="1"/>
          <p:nvPr/>
        </p:nvSpPr>
        <p:spPr>
          <a:xfrm>
            <a:off x="914400" y="1800225"/>
            <a:ext cx="7315200" cy="1828800"/>
          </a:xfrm>
          <a:prstGeom prst="rect">
            <a:avLst/>
          </a:prstGeom>
          <a:noFill/>
        </p:spPr>
        <p:txBody>
          <a:bodyPr anchorCtr="0" rtlCol="0" vert="horz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2000" spc="0" u="none" cap="none">
                <a:solidFill>
                  <a:srgbClr val="424242">
                    <a:alpha val="100000"/>
                  </a:srgbClr>
                </a:solidFill>
                <a:latin typeface="Times New Roman"/>
              </a:rPr>
              <a:t><![CDATA[Combines various hardware components including Arduino UNO, ultrasonic sensors, and LCD.
Utilizes Embedded C programming for system control and sensor integration.
Employs data processing techniques to monitor and display parking availability.]]>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324225"/>
          <a:chOff x="914400" y="1028700"/>
          <a:chExt cx="8229600" cy="3324225"/>
        </a:xfrm>
      </p:grpSpPr>
      <p:sp>
        <p:nvSpPr>
          <p:cNvPr id="2" name=""/>
          <p:cNvSpPr txBox="1"/>
          <p:nvPr/>
        </p:nvSpPr>
        <p:spPr>
          <a:xfrm>
            <a:off x="914400" y="1028700"/>
            <a:ext cx="7315200" cy="400050"/>
          </a:xfrm>
          <a:prstGeom prst="rect">
            <a:avLst/>
          </a:prstGeom>
          <a:noFill/>
        </p:spPr>
        <p:txBody>
          <a:bodyPr anchor="t" anchorCtr="0" rtlCol="0" vert="horz" bIns="45720" lIns="91440" rIns="91440" tIns="45720">
            <a:spAutoFit/>
          </a:bodyPr>
          <a:lstStyle/>
          <a:p>
            <a:pPr algn="l" rtl="0" fontAlgn="t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2800" spc="0" u="none" cap="none">
                <a:solidFill>
                  <a:srgbClr val="121212">
                    <a:alpha val="100000"/>
                  </a:srgbClr>
                </a:solidFill>
                <a:latin typeface="Times New Roman"/>
              </a:rPr>
              <a:t><![CDATA[Applications]]></a:t>
            </a:r>
          </a:p>
        </p:txBody>
      </p:sp>
      <p:sp>
        <p:nvSpPr>
          <p:cNvPr id="3" name=""/>
          <p:cNvSpPr txBox="1"/>
          <p:nvPr/>
        </p:nvSpPr>
        <p:spPr>
          <a:xfrm>
            <a:off x="914400" y="1800225"/>
            <a:ext cx="7315200" cy="1524000"/>
          </a:xfrm>
          <a:prstGeom prst="rect">
            <a:avLst/>
          </a:prstGeom>
          <a:noFill/>
        </p:spPr>
        <p:txBody>
          <a:bodyPr anchorCtr="0" rtlCol="0" vert="horz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2000" spc="0" u="none" cap="none">
                <a:solidFill>
                  <a:srgbClr val="424242">
                    <a:alpha val="100000"/>
                  </a:srgbClr>
                </a:solidFill>
                <a:latin typeface="Times New Roman"/>
              </a:rPr>
              <a:t><![CDATA[Real-time object detection within a set distance range.
Option for visual and auditory alerts to aid parking.
Low power consumption for sustainable operations.]]>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629025"/>
          <a:chOff x="914400" y="1028700"/>
          <a:chExt cx="8229600" cy="3629025"/>
        </a:xfrm>
      </p:grpSpPr>
      <p:sp>
        <p:nvSpPr>
          <p:cNvPr id="2" name=""/>
          <p:cNvSpPr txBox="1"/>
          <p:nvPr/>
        </p:nvSpPr>
        <p:spPr>
          <a:xfrm>
            <a:off x="914400" y="1028700"/>
            <a:ext cx="7315200" cy="400050"/>
          </a:xfrm>
          <a:prstGeom prst="rect">
            <a:avLst/>
          </a:prstGeom>
          <a:noFill/>
        </p:spPr>
        <p:txBody>
          <a:bodyPr anchor="t" anchorCtr="0" rtlCol="0" vert="horz" bIns="45720" lIns="91440" rIns="91440" tIns="45720">
            <a:spAutoFit/>
          </a:bodyPr>
          <a:lstStyle/>
          <a:p>
            <a:pPr algn="l" rtl="0" fontAlgn="t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2800" spc="0" u="none" cap="none">
                <a:solidFill>
                  <a:srgbClr val="121212">
                    <a:alpha val="100000"/>
                  </a:srgbClr>
                </a:solidFill>
                <a:latin typeface="Times New Roman"/>
              </a:rPr>
              <a:t><![CDATA[Future Enhancements]]></a:t>
            </a:r>
          </a:p>
        </p:txBody>
      </p:sp>
      <p:sp>
        <p:nvSpPr>
          <p:cNvPr id="3" name=""/>
          <p:cNvSpPr txBox="1"/>
          <p:nvPr/>
        </p:nvSpPr>
        <p:spPr>
          <a:xfrm>
            <a:off x="914400" y="1800225"/>
            <a:ext cx="7315200" cy="1828800"/>
          </a:xfrm>
          <a:prstGeom prst="rect">
            <a:avLst/>
          </a:prstGeom>
          <a:noFill/>
        </p:spPr>
        <p:txBody>
          <a:bodyPr anchorCtr="0" rtlCol="0" vert="horz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2000" spc="0" u="none" cap="none">
                <a:solidFill>
                  <a:srgbClr val="424242">
                    <a:alpha val="100000"/>
                  </a:srgbClr>
                </a:solidFill>
                <a:latin typeface="Times New Roman"/>
              </a:rPr>
              <a:t><![CDATA[Integration of multiple ultrasonic sensors for 360-degree detection.
Incorporation of LIDAR or infrared for better accuracy under various conditions.
Development of a mobile application for remote monitoring and control.]]>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629025"/>
          <a:chOff x="914400" y="1028700"/>
          <a:chExt cx="8229600" cy="3629025"/>
        </a:xfrm>
      </p:grpSpPr>
      <p:sp>
        <p:nvSpPr>
          <p:cNvPr id="2" name=""/>
          <p:cNvSpPr txBox="1"/>
          <p:nvPr/>
        </p:nvSpPr>
        <p:spPr>
          <a:xfrm>
            <a:off x="914400" y="1028700"/>
            <a:ext cx="7315200" cy="400050"/>
          </a:xfrm>
          <a:prstGeom prst="rect">
            <a:avLst/>
          </a:prstGeom>
          <a:noFill/>
        </p:spPr>
        <p:txBody>
          <a:bodyPr anchor="t" anchorCtr="0" rtlCol="0" vert="horz" bIns="45720" lIns="91440" rIns="91440" tIns="45720">
            <a:spAutoFit/>
          </a:bodyPr>
          <a:lstStyle/>
          <a:p>
            <a:pPr algn="l" rtl="0" fontAlgn="t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2800" spc="0" u="none" cap="none">
                <a:solidFill>
                  <a:srgbClr val="121212">
                    <a:alpha val="100000"/>
                  </a:srgbClr>
                </a:solidFill>
                <a:latin typeface="Times New Roman"/>
              </a:rPr>
              <a:t><![CDATA[Benefits]]></a:t>
            </a:r>
          </a:p>
        </p:txBody>
      </p:sp>
      <p:sp>
        <p:nvSpPr>
          <p:cNvPr id="3" name=""/>
          <p:cNvSpPr txBox="1"/>
          <p:nvPr/>
        </p:nvSpPr>
        <p:spPr>
          <a:xfrm>
            <a:off x="914400" y="1800225"/>
            <a:ext cx="7315200" cy="1828800"/>
          </a:xfrm>
          <a:prstGeom prst="rect">
            <a:avLst/>
          </a:prstGeom>
          <a:noFill/>
        </p:spPr>
        <p:txBody>
          <a:bodyPr anchorCtr="0" rtlCol="0" vert="horz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2000" spc="0" u="none" cap="none">
                <a:solidFill>
                  <a:srgbClr val="424242">
                    <a:alpha val="100000"/>
                  </a:srgbClr>
                </a:solidFill>
                <a:latin typeface="Times New Roman"/>
              </a:rPr>
              <a:t><![CDATA[Real-time identification of available parking spots reduces search time.
Cost-effective implementation using Arduino technology.
Customization options for various parking environments.]]>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58">
  <a:themeElements>
    <a:clrScheme name="Theme58">
      <a:dk1>
        <a:sysClr val="windowText" lastClr="000000"/>
      </a:dk1>
      <a:lt1>
        <a:sysClr val="window" lastClr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Theme58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58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13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2024-11-16T12:21:23Z</dcterms:created>
  <dcterms:modified xsi:type="dcterms:W3CDTF">2024-11-16T12:21:23Z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