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0A5FF28-B68A-41DE-92C8-76F37EBC8531}">
  <a:tblStyle styleId="{50A5FF28-B68A-41DE-92C8-76F37EBC853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HTML/Element/Heading_Elements" TargetMode="External"/><Relationship Id="rId3" Type="http://schemas.openxmlformats.org/officeDocument/2006/relationships/hyperlink" Target="https://developer.mozilla.org/en-US/docs/Web/HTML/Element/Heading_Elements"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a871ecc87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a871ecc87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a871ecc87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a871ecc87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a871ecc872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a871ecc872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a871ecc872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a871ecc872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a871ecc872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a871ecc87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a871ecc872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a871ecc872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a909bc431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a909bc431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a871ecc872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a871ecc872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a871ecc87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a871ecc87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a871ecc872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a871ecc872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a871ecc8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a871ecc8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a871ecc872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a871ecc872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a871ecc872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a871ecc872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64639fbb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64639fbb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a871ecc872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a871ecc872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a909bc431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a909bc431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a871ecc872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a871ecc872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a871ecc872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a871ecc872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a871ecc872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a871ecc872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64639fbbd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64639fbbd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a909bc431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a909bc431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a871ecc87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a871ecc87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make an HTML document more interactive and dynamic, the script‌‌ needs to be able to access the contents of the document and it also needs to know when the user is interacting with it.‌‌</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64639fbbd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64639fbbd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64639fbbd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64639fbbd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64639fbbd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64639fbbd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64639fbbd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64639fbbd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64639fbbd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64639fbbd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64639fbbd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64639fbbd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64639fbbdd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64639fbbdd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64639fbbd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64639fbbd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64639fbbdd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64639fbbdd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64639fbbdd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64639fbbdd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a871ecc87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a871ecc87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a871ecc87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a871ecc87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a871ecc87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a871ecc87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a871ecc87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a871ecc87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following function creates a new</a:t>
            </a:r>
            <a:r>
              <a:rPr lang="en">
                <a:solidFill>
                  <a:schemeClr val="dk1"/>
                </a:solidFill>
                <a:uFill>
                  <a:noFill/>
                </a:uFill>
                <a:hlinkClick r:id="rId2">
                  <a:extLst>
                    <a:ext uri="{A12FA001-AC4F-418D-AE19-62706E023703}">
                      <ahyp:hlinkClr val="tx"/>
                    </a:ext>
                  </a:extLst>
                </a:hlinkClick>
              </a:rPr>
              <a:t> </a:t>
            </a:r>
            <a:r>
              <a:rPr lang="en" u="sng">
                <a:solidFill>
                  <a:schemeClr val="hlink"/>
                </a:solidFill>
                <a:hlinkClick r:id="rId3"/>
              </a:rPr>
              <a:t>h1</a:t>
            </a:r>
            <a:r>
              <a:rPr lang="en">
                <a:solidFill>
                  <a:schemeClr val="dk1"/>
                </a:solidFill>
              </a:rPr>
              <a:t> element, adds text to that element, and then adds it to the tree for the document: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a871ecc87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a871ecc87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a871ecc8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a871ecc8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5.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1.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1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9.png"/><Relationship Id="rId4" Type="http://schemas.openxmlformats.org/officeDocument/2006/relationships/image" Target="../media/image32.gi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0.png"/><Relationship Id="rId4" Type="http://schemas.openxmlformats.org/officeDocument/2006/relationships/image" Target="../media/image19.png"/><Relationship Id="rId5" Type="http://schemas.openxmlformats.org/officeDocument/2006/relationships/image" Target="../media/image22.png"/><Relationship Id="rId6"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5.gi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gif"/><Relationship Id="rId4" Type="http://schemas.openxmlformats.org/officeDocument/2006/relationships/image" Target="../media/image16.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DOM</a:t>
            </a:r>
            <a:endParaRPr b="1"/>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400">
                <a:solidFill>
                  <a:schemeClr val="dk1"/>
                </a:solidFill>
              </a:rPr>
              <a:t>D</a:t>
            </a:r>
            <a:r>
              <a:rPr lang="en">
                <a:solidFill>
                  <a:schemeClr val="dk1"/>
                </a:solidFill>
              </a:rPr>
              <a:t>ocument </a:t>
            </a:r>
            <a:r>
              <a:rPr b="1" lang="en" sz="3400">
                <a:solidFill>
                  <a:schemeClr val="dk1"/>
                </a:solidFill>
              </a:rPr>
              <a:t>O</a:t>
            </a:r>
            <a:r>
              <a:rPr lang="en">
                <a:solidFill>
                  <a:schemeClr val="dk1"/>
                </a:solidFill>
              </a:rPr>
              <a:t>bject </a:t>
            </a:r>
            <a:r>
              <a:rPr b="1" lang="en" sz="3400">
                <a:solidFill>
                  <a:schemeClr val="dk1"/>
                </a:solidFill>
              </a:rPr>
              <a:t>M</a:t>
            </a:r>
            <a:r>
              <a:rPr lang="en">
                <a:solidFill>
                  <a:schemeClr val="dk1"/>
                </a:solidFill>
              </a:rPr>
              <a:t>odel</a:t>
            </a:r>
            <a:endParaRPr>
              <a:solidFill>
                <a:schemeClr val="dk1"/>
              </a:solidFill>
            </a:endParaRPr>
          </a:p>
        </p:txBody>
      </p:sp>
      <p:sp>
        <p:nvSpPr>
          <p:cNvPr id="56" name="Google Shape;56;p13"/>
          <p:cNvSpPr txBox="1"/>
          <p:nvPr/>
        </p:nvSpPr>
        <p:spPr>
          <a:xfrm>
            <a:off x="1467150" y="3457300"/>
            <a:ext cx="6209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A</a:t>
            </a:r>
            <a:r>
              <a:rPr lang="en"/>
              <a:t> standard for how to get, change, add, or delete HTML elements.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DOM Tree</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The DOM is a tree-like representation of the web page that gets loaded into the browser.</a:t>
            </a:r>
            <a:endParaRPr>
              <a:solidFill>
                <a:schemeClr val="dk1"/>
              </a:solidFill>
            </a:endParaRPr>
          </a:p>
        </p:txBody>
      </p:sp>
      <p:pic>
        <p:nvPicPr>
          <p:cNvPr id="116" name="Google Shape;116;p22"/>
          <p:cNvPicPr preferRelativeResize="0"/>
          <p:nvPr/>
        </p:nvPicPr>
        <p:blipFill>
          <a:blip r:embed="rId3">
            <a:alphaModFix/>
          </a:blip>
          <a:stretch>
            <a:fillRect/>
          </a:stretch>
        </p:blipFill>
        <p:spPr>
          <a:xfrm>
            <a:off x="2441550" y="1594100"/>
            <a:ext cx="4260900" cy="2791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When a web browser parses an HTML document, it builds a DOM tree and then uses it to display the document.</a:t>
            </a:r>
            <a:endParaRPr b="1">
              <a:solidFill>
                <a:schemeClr val="dk1"/>
              </a:solidFill>
            </a:endParaRPr>
          </a:p>
          <a:p>
            <a:pPr indent="0" lvl="0" marL="0" rtl="0" algn="l">
              <a:spcBef>
                <a:spcPts val="1200"/>
              </a:spcBef>
              <a:spcAft>
                <a:spcPts val="1200"/>
              </a:spcAft>
              <a:buNone/>
            </a:pPr>
            <a:r>
              <a:rPr b="1" lang="en">
                <a:solidFill>
                  <a:schemeClr val="dk1"/>
                </a:solidFill>
              </a:rPr>
              <a:t>Let’s look at the different objects</a:t>
            </a:r>
            <a:endParaRPr b="1">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Document Object</a:t>
            </a:r>
            <a:endParaRPr/>
          </a:p>
        </p:txBody>
      </p:sp>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This is the top most object in the DOM. It has properties and methods which you can use to get information about the document using a rule known as dot notation.</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129" name="Google Shape;129;p24"/>
          <p:cNvPicPr preferRelativeResize="0"/>
          <p:nvPr/>
        </p:nvPicPr>
        <p:blipFill>
          <a:blip r:embed="rId3">
            <a:alphaModFix/>
          </a:blip>
          <a:stretch>
            <a:fillRect/>
          </a:stretch>
        </p:blipFill>
        <p:spPr>
          <a:xfrm>
            <a:off x="2533102" y="2128502"/>
            <a:ext cx="4077800" cy="2867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sp>
        <p:nvSpPr>
          <p:cNvPr id="135" name="Google Shape;13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6" name="Google Shape;136;p25"/>
          <p:cNvPicPr preferRelativeResize="0"/>
          <p:nvPr/>
        </p:nvPicPr>
        <p:blipFill>
          <a:blip r:embed="rId3">
            <a:alphaModFix/>
          </a:blip>
          <a:stretch>
            <a:fillRect/>
          </a:stretch>
        </p:blipFill>
        <p:spPr>
          <a:xfrm>
            <a:off x="2298424" y="109175"/>
            <a:ext cx="4547152"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createElement() method</a:t>
            </a:r>
            <a:endParaRPr/>
          </a:p>
        </p:txBody>
      </p:sp>
      <p:sp>
        <p:nvSpPr>
          <p:cNvPr id="142" name="Google Shape;14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C</a:t>
            </a:r>
            <a:r>
              <a:rPr lang="en">
                <a:solidFill>
                  <a:schemeClr val="dk1"/>
                </a:solidFill>
              </a:rPr>
              <a:t>reate a specified element and insert it into the DOM:</a:t>
            </a:r>
            <a:endParaRPr>
              <a:solidFill>
                <a:schemeClr val="dk1"/>
              </a:solidFill>
            </a:endParaRPr>
          </a:p>
        </p:txBody>
      </p:sp>
      <p:pic>
        <p:nvPicPr>
          <p:cNvPr id="143" name="Google Shape;143;p26"/>
          <p:cNvPicPr preferRelativeResize="0"/>
          <p:nvPr/>
        </p:nvPicPr>
        <p:blipFill>
          <a:blip r:embed="rId3">
            <a:alphaModFix/>
          </a:blip>
          <a:stretch>
            <a:fillRect/>
          </a:stretch>
        </p:blipFill>
        <p:spPr>
          <a:xfrm>
            <a:off x="430875" y="1782263"/>
            <a:ext cx="4667250" cy="923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 HTML Elements</a:t>
            </a:r>
            <a:endParaRPr/>
          </a:p>
        </p:txBody>
      </p:sp>
      <p:sp>
        <p:nvSpPr>
          <p:cNvPr id="149" name="Google Shape;149;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605"/>
              <a:buFont typeface="Arial"/>
              <a:buNone/>
            </a:pPr>
            <a:r>
              <a:rPr lang="en" sz="1590">
                <a:solidFill>
                  <a:schemeClr val="dk1"/>
                </a:solidFill>
              </a:rPr>
              <a:t>If </a:t>
            </a:r>
            <a:r>
              <a:rPr lang="en" sz="1590">
                <a:solidFill>
                  <a:schemeClr val="dk1"/>
                </a:solidFill>
              </a:rPr>
              <a:t>you want to manipulate HTML elements.</a:t>
            </a:r>
            <a:endParaRPr sz="1590">
              <a:solidFill>
                <a:schemeClr val="dk1"/>
              </a:solidFill>
            </a:endParaRPr>
          </a:p>
          <a:p>
            <a:pPr indent="0" lvl="0" marL="0" rtl="0" algn="l">
              <a:lnSpc>
                <a:spcPct val="95000"/>
              </a:lnSpc>
              <a:spcBef>
                <a:spcPts val="1200"/>
              </a:spcBef>
              <a:spcAft>
                <a:spcPts val="0"/>
              </a:spcAft>
              <a:buClr>
                <a:schemeClr val="dk1"/>
              </a:buClr>
              <a:buSzPts val="605"/>
              <a:buFont typeface="Arial"/>
              <a:buNone/>
            </a:pPr>
            <a:r>
              <a:t/>
            </a:r>
            <a:endParaRPr sz="1590">
              <a:solidFill>
                <a:schemeClr val="dk1"/>
              </a:solidFill>
            </a:endParaRPr>
          </a:p>
          <a:p>
            <a:pPr indent="0" lvl="0" marL="0" rtl="0" algn="l">
              <a:lnSpc>
                <a:spcPct val="95000"/>
              </a:lnSpc>
              <a:spcBef>
                <a:spcPts val="1200"/>
              </a:spcBef>
              <a:spcAft>
                <a:spcPts val="0"/>
              </a:spcAft>
              <a:buClr>
                <a:schemeClr val="dk1"/>
              </a:buClr>
              <a:buSzPts val="605"/>
              <a:buFont typeface="Arial"/>
              <a:buNone/>
            </a:pPr>
            <a:r>
              <a:rPr lang="en" sz="1590">
                <a:solidFill>
                  <a:schemeClr val="dk1"/>
                </a:solidFill>
              </a:rPr>
              <a:t>But we need to </a:t>
            </a:r>
            <a:r>
              <a:rPr lang="en" sz="1590">
                <a:solidFill>
                  <a:schemeClr val="dk1"/>
                </a:solidFill>
              </a:rPr>
              <a:t> find the elements first. Multiple ways to do this:</a:t>
            </a:r>
            <a:endParaRPr sz="1590">
              <a:solidFill>
                <a:schemeClr val="dk1"/>
              </a:solidFill>
            </a:endParaRPr>
          </a:p>
          <a:p>
            <a:pPr indent="0" lvl="0" marL="0" rtl="0" algn="l">
              <a:lnSpc>
                <a:spcPct val="95000"/>
              </a:lnSpc>
              <a:spcBef>
                <a:spcPts val="1200"/>
              </a:spcBef>
              <a:spcAft>
                <a:spcPts val="0"/>
              </a:spcAft>
              <a:buClr>
                <a:schemeClr val="dk1"/>
              </a:buClr>
              <a:buSzPts val="605"/>
              <a:buFont typeface="Arial"/>
              <a:buNone/>
            </a:pPr>
            <a:r>
              <a:t/>
            </a:r>
            <a:endParaRPr sz="1590">
              <a:solidFill>
                <a:schemeClr val="dk1"/>
              </a:solidFill>
            </a:endParaRPr>
          </a:p>
          <a:p>
            <a:pPr indent="-329565" lvl="0" marL="457200" rtl="0" algn="l">
              <a:lnSpc>
                <a:spcPct val="95000"/>
              </a:lnSpc>
              <a:spcBef>
                <a:spcPts val="1200"/>
              </a:spcBef>
              <a:spcAft>
                <a:spcPts val="0"/>
              </a:spcAft>
              <a:buClr>
                <a:schemeClr val="dk1"/>
              </a:buClr>
              <a:buSzPts val="1590"/>
              <a:buChar char="●"/>
            </a:pPr>
            <a:r>
              <a:rPr lang="en" sz="1590">
                <a:solidFill>
                  <a:schemeClr val="dk1"/>
                </a:solidFill>
              </a:rPr>
              <a:t>Finding HTML elements by id</a:t>
            </a:r>
            <a:endParaRPr sz="1590">
              <a:solidFill>
                <a:schemeClr val="dk1"/>
              </a:solidFill>
            </a:endParaRPr>
          </a:p>
          <a:p>
            <a:pPr indent="-329565" lvl="0" marL="457200" rtl="0" algn="l">
              <a:lnSpc>
                <a:spcPct val="95000"/>
              </a:lnSpc>
              <a:spcBef>
                <a:spcPts val="0"/>
              </a:spcBef>
              <a:spcAft>
                <a:spcPts val="0"/>
              </a:spcAft>
              <a:buClr>
                <a:schemeClr val="dk1"/>
              </a:buClr>
              <a:buSzPts val="1590"/>
              <a:buChar char="●"/>
            </a:pPr>
            <a:r>
              <a:rPr lang="en" sz="1590">
                <a:solidFill>
                  <a:schemeClr val="dk1"/>
                </a:solidFill>
              </a:rPr>
              <a:t>Finding HTML elements by tag name</a:t>
            </a:r>
            <a:endParaRPr sz="1590">
              <a:solidFill>
                <a:schemeClr val="dk1"/>
              </a:solidFill>
            </a:endParaRPr>
          </a:p>
          <a:p>
            <a:pPr indent="-329565" lvl="0" marL="457200" rtl="0" algn="l">
              <a:lnSpc>
                <a:spcPct val="95000"/>
              </a:lnSpc>
              <a:spcBef>
                <a:spcPts val="0"/>
              </a:spcBef>
              <a:spcAft>
                <a:spcPts val="0"/>
              </a:spcAft>
              <a:buClr>
                <a:schemeClr val="dk1"/>
              </a:buClr>
              <a:buSzPts val="1590"/>
              <a:buChar char="●"/>
            </a:pPr>
            <a:r>
              <a:rPr lang="en" sz="1590">
                <a:solidFill>
                  <a:schemeClr val="dk1"/>
                </a:solidFill>
              </a:rPr>
              <a:t>Finding HTML elements by class name</a:t>
            </a:r>
            <a:endParaRPr sz="1590">
              <a:solidFill>
                <a:schemeClr val="dk1"/>
              </a:solidFill>
            </a:endParaRPr>
          </a:p>
          <a:p>
            <a:pPr indent="-329565" lvl="0" marL="457200" rtl="0" algn="l">
              <a:lnSpc>
                <a:spcPct val="95000"/>
              </a:lnSpc>
              <a:spcBef>
                <a:spcPts val="0"/>
              </a:spcBef>
              <a:spcAft>
                <a:spcPts val="0"/>
              </a:spcAft>
              <a:buClr>
                <a:schemeClr val="dk1"/>
              </a:buClr>
              <a:buSzPts val="1590"/>
              <a:buChar char="●"/>
            </a:pPr>
            <a:r>
              <a:rPr lang="en" sz="1590">
                <a:solidFill>
                  <a:schemeClr val="dk1"/>
                </a:solidFill>
              </a:rPr>
              <a:t>Finding HTML elements by CSS selectors</a:t>
            </a:r>
            <a:endParaRPr sz="1590">
              <a:solidFill>
                <a:schemeClr val="dk1"/>
              </a:solidFill>
            </a:endParaRPr>
          </a:p>
          <a:p>
            <a:pPr indent="-329565" lvl="0" marL="457200" rtl="0" algn="l">
              <a:lnSpc>
                <a:spcPct val="95000"/>
              </a:lnSpc>
              <a:spcBef>
                <a:spcPts val="0"/>
              </a:spcBef>
              <a:spcAft>
                <a:spcPts val="0"/>
              </a:spcAft>
              <a:buClr>
                <a:schemeClr val="dk1"/>
              </a:buClr>
              <a:buSzPts val="1590"/>
              <a:buChar char="●"/>
            </a:pPr>
            <a:r>
              <a:rPr lang="en" sz="1590">
                <a:solidFill>
                  <a:schemeClr val="dk1"/>
                </a:solidFill>
              </a:rPr>
              <a:t>Finding HTML elements by HTML object collections</a:t>
            </a:r>
            <a:endParaRPr sz="1590">
              <a:solidFill>
                <a:schemeClr val="dk1"/>
              </a:solidFill>
            </a:endParaRPr>
          </a:p>
          <a:p>
            <a:pPr indent="0" lvl="0" marL="0" rtl="0" algn="l">
              <a:lnSpc>
                <a:spcPct val="95000"/>
              </a:lnSpc>
              <a:spcBef>
                <a:spcPts val="1200"/>
              </a:spcBef>
              <a:spcAft>
                <a:spcPts val="0"/>
              </a:spcAft>
              <a:buClr>
                <a:schemeClr val="dk1"/>
              </a:buClr>
              <a:buSzPts val="605"/>
              <a:buFont typeface="Arial"/>
              <a:buNone/>
            </a:pPr>
            <a:r>
              <a:t/>
            </a:r>
            <a:endParaRPr sz="1590">
              <a:solidFill>
                <a:schemeClr val="dk1"/>
              </a:solidFill>
            </a:endParaRPr>
          </a:p>
          <a:p>
            <a:pPr indent="0" lvl="0" marL="0" rtl="0" algn="l">
              <a:lnSpc>
                <a:spcPct val="95000"/>
              </a:lnSpc>
              <a:spcBef>
                <a:spcPts val="1200"/>
              </a:spcBef>
              <a:spcAft>
                <a:spcPts val="1200"/>
              </a:spcAft>
              <a:buSzPts val="605"/>
              <a:buNone/>
            </a:pPr>
            <a:r>
              <a:t/>
            </a:r>
            <a:endParaRPr sz="159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 HTML Elements</a:t>
            </a:r>
            <a:endParaRPr/>
          </a:p>
        </p:txBody>
      </p:sp>
      <p:sp>
        <p:nvSpPr>
          <p:cNvPr id="155" name="Google Shape;15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6" name="Google Shape;156;p28"/>
          <p:cNvPicPr preferRelativeResize="0"/>
          <p:nvPr/>
        </p:nvPicPr>
        <p:blipFill>
          <a:blip r:embed="rId3">
            <a:alphaModFix/>
          </a:blip>
          <a:stretch>
            <a:fillRect/>
          </a:stretch>
        </p:blipFill>
        <p:spPr>
          <a:xfrm>
            <a:off x="476250" y="1776413"/>
            <a:ext cx="8191500" cy="1590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getElementById()</a:t>
            </a:r>
            <a:endParaRPr/>
          </a:p>
        </p:txBody>
      </p:sp>
      <p:sp>
        <p:nvSpPr>
          <p:cNvPr id="162" name="Google Shape;16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M</a:t>
            </a:r>
            <a:r>
              <a:rPr lang="en">
                <a:solidFill>
                  <a:schemeClr val="dk1"/>
                </a:solidFill>
              </a:rPr>
              <a:t>ethod to get an element from the document by its unique id attribute.</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163" name="Google Shape;163;p29"/>
          <p:cNvPicPr preferRelativeResize="0"/>
          <p:nvPr/>
        </p:nvPicPr>
        <p:blipFill>
          <a:blip r:embed="rId3">
            <a:alphaModFix/>
          </a:blip>
          <a:stretch>
            <a:fillRect/>
          </a:stretch>
        </p:blipFill>
        <p:spPr>
          <a:xfrm>
            <a:off x="430850" y="1700500"/>
            <a:ext cx="4667250" cy="1257300"/>
          </a:xfrm>
          <a:prstGeom prst="rect">
            <a:avLst/>
          </a:prstGeom>
          <a:noFill/>
          <a:ln>
            <a:noFill/>
          </a:ln>
        </p:spPr>
      </p:pic>
      <p:pic>
        <p:nvPicPr>
          <p:cNvPr id="164" name="Google Shape;164;p29"/>
          <p:cNvPicPr preferRelativeResize="0"/>
          <p:nvPr/>
        </p:nvPicPr>
        <p:blipFill>
          <a:blip r:embed="rId4">
            <a:alphaModFix/>
          </a:blip>
          <a:stretch>
            <a:fillRect/>
          </a:stretch>
        </p:blipFill>
        <p:spPr>
          <a:xfrm>
            <a:off x="473733" y="3217050"/>
            <a:ext cx="7442950" cy="355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getElementsByTagname()</a:t>
            </a:r>
            <a:endParaRPr/>
          </a:p>
        </p:txBody>
      </p:sp>
      <p:sp>
        <p:nvSpPr>
          <p:cNvPr id="170" name="Google Shape;170;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Method to access one or more elements by their HTML tag name</a:t>
            </a:r>
            <a:endParaRPr>
              <a:solidFill>
                <a:schemeClr val="dk1"/>
              </a:solidFill>
            </a:endParaRPr>
          </a:p>
        </p:txBody>
      </p:sp>
      <p:pic>
        <p:nvPicPr>
          <p:cNvPr id="171" name="Google Shape;171;p30"/>
          <p:cNvPicPr preferRelativeResize="0"/>
          <p:nvPr/>
        </p:nvPicPr>
        <p:blipFill>
          <a:blip r:embed="rId3">
            <a:alphaModFix/>
          </a:blip>
          <a:stretch>
            <a:fillRect/>
          </a:stretch>
        </p:blipFill>
        <p:spPr>
          <a:xfrm>
            <a:off x="467800" y="1858375"/>
            <a:ext cx="7781675" cy="258850"/>
          </a:xfrm>
          <a:prstGeom prst="rect">
            <a:avLst/>
          </a:prstGeom>
          <a:noFill/>
          <a:ln>
            <a:noFill/>
          </a:ln>
        </p:spPr>
      </p:pic>
      <p:pic>
        <p:nvPicPr>
          <p:cNvPr id="172" name="Google Shape;172;p30"/>
          <p:cNvPicPr preferRelativeResize="0"/>
          <p:nvPr/>
        </p:nvPicPr>
        <p:blipFill>
          <a:blip r:embed="rId4">
            <a:alphaModFix/>
          </a:blip>
          <a:stretch>
            <a:fillRect/>
          </a:stretch>
        </p:blipFill>
        <p:spPr>
          <a:xfrm>
            <a:off x="467800" y="2426163"/>
            <a:ext cx="4667250" cy="1419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getElementByClassName()</a:t>
            </a:r>
            <a:endParaRPr/>
          </a:p>
        </p:txBody>
      </p:sp>
      <p:sp>
        <p:nvSpPr>
          <p:cNvPr id="178" name="Google Shape;178;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9" name="Google Shape;179;p31"/>
          <p:cNvPicPr preferRelativeResize="0"/>
          <p:nvPr/>
        </p:nvPicPr>
        <p:blipFill>
          <a:blip r:embed="rId3">
            <a:alphaModFix/>
          </a:blip>
          <a:stretch>
            <a:fillRect/>
          </a:stretch>
        </p:blipFill>
        <p:spPr>
          <a:xfrm>
            <a:off x="2238375" y="874875"/>
            <a:ext cx="4667250" cy="4114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to expect?</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Quick </a:t>
            </a:r>
            <a:r>
              <a:rPr lang="en">
                <a:solidFill>
                  <a:schemeClr val="dk1"/>
                </a:solidFill>
              </a:rPr>
              <a:t>introduction</a:t>
            </a:r>
            <a:r>
              <a:rPr lang="en">
                <a:solidFill>
                  <a:schemeClr val="dk1"/>
                </a:solidFill>
              </a:rPr>
              <a:t> to DOM</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H</a:t>
            </a:r>
            <a:r>
              <a:rPr lang="en">
                <a:solidFill>
                  <a:schemeClr val="dk1"/>
                </a:solidFill>
              </a:rPr>
              <a:t>ow the DOM represents an HTML document in memory?</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How to use APIs to create web content and applications</a:t>
            </a:r>
            <a:endParaRPr>
              <a:solidFill>
                <a:schemeClr val="dk1"/>
              </a:solidFill>
            </a:endParaRPr>
          </a:p>
          <a:p>
            <a:pPr indent="0" lvl="0" marL="457200" rtl="0" algn="l">
              <a:spcBef>
                <a:spcPts val="1200"/>
              </a:spcBef>
              <a:spcAft>
                <a:spcPts val="1200"/>
              </a:spcAft>
              <a:buNone/>
            </a:pPr>
            <a:r>
              <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20"/>
              <a:t>Finding HTML Elements by CSS Selectors : querySelectorAll)</a:t>
            </a:r>
            <a:endParaRPr sz="2320"/>
          </a:p>
        </p:txBody>
      </p:sp>
      <p:sp>
        <p:nvSpPr>
          <p:cNvPr id="185" name="Google Shape;185;p32"/>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lang="en" sz="1190">
                <a:solidFill>
                  <a:schemeClr val="dk1"/>
                </a:solidFill>
              </a:rPr>
              <a:t>A</a:t>
            </a:r>
            <a:r>
              <a:rPr lang="en" sz="1190">
                <a:solidFill>
                  <a:schemeClr val="dk1"/>
                </a:solidFill>
              </a:rPr>
              <a:t>ccess one or more elements from the DOM that matches one or more CSS selectors.</a:t>
            </a:r>
            <a:endParaRPr sz="1190">
              <a:solidFill>
                <a:schemeClr val="dk1"/>
              </a:solidFill>
            </a:endParaRPr>
          </a:p>
          <a:p>
            <a:pPr indent="0" lvl="0" marL="0" rtl="0" algn="l">
              <a:lnSpc>
                <a:spcPct val="95000"/>
              </a:lnSpc>
              <a:spcBef>
                <a:spcPts val="1200"/>
              </a:spcBef>
              <a:spcAft>
                <a:spcPts val="0"/>
              </a:spcAft>
              <a:buSzPts val="605"/>
              <a:buNone/>
            </a:pPr>
            <a:r>
              <a:t/>
            </a:r>
            <a:endParaRPr sz="1190">
              <a:solidFill>
                <a:schemeClr val="dk1"/>
              </a:solidFill>
            </a:endParaRPr>
          </a:p>
          <a:p>
            <a:pPr indent="0" lvl="0" marL="0" rtl="0" algn="l">
              <a:lnSpc>
                <a:spcPct val="95000"/>
              </a:lnSpc>
              <a:spcBef>
                <a:spcPts val="1200"/>
              </a:spcBef>
              <a:spcAft>
                <a:spcPts val="0"/>
              </a:spcAft>
              <a:buSzPts val="605"/>
              <a:buNone/>
            </a:pPr>
            <a:r>
              <a:t/>
            </a:r>
            <a:endParaRPr sz="1190">
              <a:solidFill>
                <a:schemeClr val="dk1"/>
              </a:solidFill>
            </a:endParaRPr>
          </a:p>
          <a:p>
            <a:pPr indent="0" lvl="0" marL="0" rtl="0" algn="l">
              <a:lnSpc>
                <a:spcPct val="95000"/>
              </a:lnSpc>
              <a:spcBef>
                <a:spcPts val="1200"/>
              </a:spcBef>
              <a:spcAft>
                <a:spcPts val="0"/>
              </a:spcAft>
              <a:buSzPts val="605"/>
              <a:buNone/>
            </a:pPr>
            <a:r>
              <a:t/>
            </a:r>
            <a:endParaRPr sz="1190">
              <a:solidFill>
                <a:schemeClr val="dk1"/>
              </a:solidFill>
            </a:endParaRPr>
          </a:p>
          <a:p>
            <a:pPr indent="0" lvl="0" marL="0" rtl="0" algn="l">
              <a:lnSpc>
                <a:spcPct val="95000"/>
              </a:lnSpc>
              <a:spcBef>
                <a:spcPts val="1200"/>
              </a:spcBef>
              <a:spcAft>
                <a:spcPts val="0"/>
              </a:spcAft>
              <a:buSzPts val="605"/>
              <a:buNone/>
            </a:pPr>
            <a:r>
              <a:t/>
            </a:r>
            <a:endParaRPr sz="1190">
              <a:solidFill>
                <a:schemeClr val="dk1"/>
              </a:solidFill>
            </a:endParaRPr>
          </a:p>
          <a:p>
            <a:pPr indent="0" lvl="0" marL="0" rtl="0" algn="l">
              <a:lnSpc>
                <a:spcPct val="95000"/>
              </a:lnSpc>
              <a:spcBef>
                <a:spcPts val="1200"/>
              </a:spcBef>
              <a:spcAft>
                <a:spcPts val="0"/>
              </a:spcAft>
              <a:buSzPts val="605"/>
              <a:buNone/>
            </a:pPr>
            <a:r>
              <a:t/>
            </a:r>
            <a:endParaRPr sz="1190">
              <a:solidFill>
                <a:schemeClr val="dk1"/>
              </a:solidFill>
            </a:endParaRPr>
          </a:p>
          <a:p>
            <a:pPr indent="0" lvl="0" marL="0" rtl="0" algn="l">
              <a:lnSpc>
                <a:spcPct val="95000"/>
              </a:lnSpc>
              <a:spcBef>
                <a:spcPts val="1200"/>
              </a:spcBef>
              <a:spcAft>
                <a:spcPts val="0"/>
              </a:spcAft>
              <a:buSzPts val="605"/>
              <a:buNone/>
            </a:pPr>
            <a:r>
              <a:t/>
            </a:r>
            <a:endParaRPr sz="1190">
              <a:solidFill>
                <a:schemeClr val="dk1"/>
              </a:solidFill>
            </a:endParaRPr>
          </a:p>
          <a:p>
            <a:pPr indent="0" lvl="0" marL="0" rtl="0" algn="l">
              <a:lnSpc>
                <a:spcPct val="95000"/>
              </a:lnSpc>
              <a:spcBef>
                <a:spcPts val="1200"/>
              </a:spcBef>
              <a:spcAft>
                <a:spcPts val="0"/>
              </a:spcAft>
              <a:buSzPts val="605"/>
              <a:buNone/>
            </a:pPr>
            <a:r>
              <a:t/>
            </a:r>
            <a:endParaRPr sz="1190">
              <a:solidFill>
                <a:schemeClr val="dk1"/>
              </a:solidFill>
            </a:endParaRPr>
          </a:p>
          <a:p>
            <a:pPr indent="0" lvl="0" marL="0" rtl="0" algn="l">
              <a:lnSpc>
                <a:spcPct val="95000"/>
              </a:lnSpc>
              <a:spcBef>
                <a:spcPts val="1200"/>
              </a:spcBef>
              <a:spcAft>
                <a:spcPts val="0"/>
              </a:spcAft>
              <a:buSzPts val="605"/>
              <a:buNone/>
            </a:pPr>
            <a:r>
              <a:rPr lang="en" sz="1190">
                <a:solidFill>
                  <a:schemeClr val="dk1"/>
                </a:solidFill>
              </a:rPr>
              <a:t>Finds all HTML elements that match a specified</a:t>
            </a:r>
            <a:endParaRPr sz="1190">
              <a:solidFill>
                <a:schemeClr val="dk1"/>
              </a:solidFill>
            </a:endParaRPr>
          </a:p>
          <a:p>
            <a:pPr indent="0" lvl="0" marL="0" rtl="0" algn="l">
              <a:lnSpc>
                <a:spcPct val="95000"/>
              </a:lnSpc>
              <a:spcBef>
                <a:spcPts val="1200"/>
              </a:spcBef>
              <a:spcAft>
                <a:spcPts val="0"/>
              </a:spcAft>
              <a:buSzPts val="605"/>
              <a:buNone/>
            </a:pPr>
            <a:r>
              <a:rPr lang="en" sz="1190">
                <a:solidFill>
                  <a:schemeClr val="dk1"/>
                </a:solidFill>
              </a:rPr>
              <a:t>CSS selector (id, class names, types, attributes, </a:t>
            </a:r>
            <a:endParaRPr sz="1190">
              <a:solidFill>
                <a:schemeClr val="dk1"/>
              </a:solidFill>
            </a:endParaRPr>
          </a:p>
          <a:p>
            <a:pPr indent="0" lvl="0" marL="0" rtl="0" algn="l">
              <a:lnSpc>
                <a:spcPct val="95000"/>
              </a:lnSpc>
              <a:spcBef>
                <a:spcPts val="1200"/>
              </a:spcBef>
              <a:spcAft>
                <a:spcPts val="1200"/>
              </a:spcAft>
              <a:buSzPts val="605"/>
              <a:buNone/>
            </a:pPr>
            <a:r>
              <a:rPr lang="en" sz="1190">
                <a:solidFill>
                  <a:schemeClr val="dk1"/>
                </a:solidFill>
              </a:rPr>
              <a:t>values of attributes, etc), use the querySelectorAll() method.</a:t>
            </a:r>
            <a:endParaRPr sz="1190">
              <a:solidFill>
                <a:schemeClr val="dk1"/>
              </a:solidFill>
            </a:endParaRPr>
          </a:p>
        </p:txBody>
      </p:sp>
      <p:pic>
        <p:nvPicPr>
          <p:cNvPr id="186" name="Google Shape;186;p32"/>
          <p:cNvPicPr preferRelativeResize="0"/>
          <p:nvPr/>
        </p:nvPicPr>
        <p:blipFill>
          <a:blip r:embed="rId3">
            <a:alphaModFix/>
          </a:blip>
          <a:stretch>
            <a:fillRect/>
          </a:stretch>
        </p:blipFill>
        <p:spPr>
          <a:xfrm>
            <a:off x="311700" y="1971338"/>
            <a:ext cx="4667250" cy="1419225"/>
          </a:xfrm>
          <a:prstGeom prst="rect">
            <a:avLst/>
          </a:prstGeom>
          <a:noFill/>
          <a:ln>
            <a:noFill/>
          </a:ln>
        </p:spPr>
      </p:pic>
      <p:pic>
        <p:nvPicPr>
          <p:cNvPr id="187" name="Google Shape;187;p32"/>
          <p:cNvPicPr preferRelativeResize="0"/>
          <p:nvPr/>
        </p:nvPicPr>
        <p:blipFill>
          <a:blip r:embed="rId4">
            <a:alphaModFix/>
          </a:blip>
          <a:stretch>
            <a:fillRect/>
          </a:stretch>
        </p:blipFill>
        <p:spPr>
          <a:xfrm>
            <a:off x="4101225" y="3390563"/>
            <a:ext cx="4667250" cy="923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4984500" y="2191850"/>
            <a:ext cx="3847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 HTML Elements by HTML Object Collections</a:t>
            </a:r>
            <a:endParaRPr/>
          </a:p>
        </p:txBody>
      </p:sp>
      <p:sp>
        <p:nvSpPr>
          <p:cNvPr id="193" name="Google Shape;193;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4" name="Google Shape;194;p33"/>
          <p:cNvPicPr preferRelativeResize="0"/>
          <p:nvPr/>
        </p:nvPicPr>
        <p:blipFill>
          <a:blip r:embed="rId3">
            <a:alphaModFix/>
          </a:blip>
          <a:stretch>
            <a:fillRect/>
          </a:stretch>
        </p:blipFill>
        <p:spPr>
          <a:xfrm>
            <a:off x="428873" y="77675"/>
            <a:ext cx="4452853" cy="514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Difference Between an HTMLCollection and a NodeList</a:t>
            </a:r>
            <a:endParaRPr/>
          </a:p>
        </p:txBody>
      </p:sp>
      <p:graphicFrame>
        <p:nvGraphicFramePr>
          <p:cNvPr id="200" name="Google Shape;200;p34"/>
          <p:cNvGraphicFramePr/>
          <p:nvPr/>
        </p:nvGraphicFramePr>
        <p:xfrm>
          <a:off x="952500" y="1352550"/>
          <a:ext cx="3000000" cy="3000000"/>
        </p:xfrm>
        <a:graphic>
          <a:graphicData uri="http://schemas.openxmlformats.org/drawingml/2006/table">
            <a:tbl>
              <a:tblPr>
                <a:noFill/>
                <a:tableStyleId>{50A5FF28-B68A-41DE-92C8-76F37EBC8531}</a:tableStyleId>
              </a:tblPr>
              <a:tblGrid>
                <a:gridCol w="3619500"/>
                <a:gridCol w="3619500"/>
              </a:tblGrid>
              <a:tr h="381000">
                <a:tc>
                  <a:txBody>
                    <a:bodyPr/>
                    <a:lstStyle/>
                    <a:p>
                      <a:pPr indent="0" lvl="0" marL="0" rtl="0" algn="l">
                        <a:spcBef>
                          <a:spcPts val="0"/>
                        </a:spcBef>
                        <a:spcAft>
                          <a:spcPts val="0"/>
                        </a:spcAft>
                        <a:buNone/>
                      </a:pPr>
                      <a:r>
                        <a:rPr b="1" lang="en" sz="1800"/>
                        <a:t>HTML collection</a:t>
                      </a:r>
                      <a:endParaRPr b="1" sz="1800"/>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None/>
                      </a:pPr>
                      <a:r>
                        <a:rPr b="1" lang="en" sz="1800"/>
                        <a:t>NodeList</a:t>
                      </a:r>
                      <a:endParaRPr b="1" sz="1800"/>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solidFill>
                      <a:schemeClr val="accent6"/>
                    </a:solidFill>
                  </a:tcPr>
                </a:tc>
              </a:tr>
              <a:tr h="381000">
                <a:tc>
                  <a:txBody>
                    <a:bodyPr/>
                    <a:lstStyle/>
                    <a:p>
                      <a:pPr indent="0" lvl="0" marL="0" rtl="0" algn="l">
                        <a:spcBef>
                          <a:spcPts val="0"/>
                        </a:spcBef>
                        <a:spcAft>
                          <a:spcPts val="0"/>
                        </a:spcAft>
                        <a:buNone/>
                      </a:pPr>
                      <a:r>
                        <a:rPr lang="en" sz="1500">
                          <a:solidFill>
                            <a:schemeClr val="dk1"/>
                          </a:solidFill>
                        </a:rPr>
                        <a:t>getElementsByClassName() and getElementsByTagName() methods return a live HTMLCollection.</a:t>
                      </a:r>
                      <a:endParaRPr sz="1500">
                        <a:solidFill>
                          <a:schemeClr val="dk1"/>
                        </a:solidFill>
                      </a:endParaRPr>
                    </a:p>
                  </a:txBody>
                  <a:tcPr marT="91425" marB="91425" marR="91425" marL="91425">
                    <a:lnT cap="flat" cmpd="sng" w="9525">
                      <a:solidFill>
                        <a:schemeClr val="accent6"/>
                      </a:solidFill>
                      <a:prstDash val="solid"/>
                      <a:round/>
                      <a:headEnd len="sm" w="sm" type="none"/>
                      <a:tailEnd len="sm" w="sm" type="none"/>
                    </a:lnT>
                  </a:tcPr>
                </a:tc>
                <a:tc>
                  <a:txBody>
                    <a:bodyPr/>
                    <a:lstStyle/>
                    <a:p>
                      <a:pPr indent="0" lvl="0" marL="0" rtl="0" algn="l">
                        <a:spcBef>
                          <a:spcPts val="0"/>
                        </a:spcBef>
                        <a:spcAft>
                          <a:spcPts val="0"/>
                        </a:spcAft>
                        <a:buNone/>
                      </a:pPr>
                      <a:r>
                        <a:rPr lang="en"/>
                        <a:t>querySelectorAll() method returns a static NodeList.</a:t>
                      </a:r>
                      <a:endParaRPr/>
                    </a:p>
                  </a:txBody>
                  <a:tcPr marT="91425" marB="91425" marR="91425" marL="91425">
                    <a:lnT cap="flat" cmpd="sng" w="9525">
                      <a:solidFill>
                        <a:schemeClr val="accent6"/>
                      </a:solidFill>
                      <a:prstDash val="solid"/>
                      <a:round/>
                      <a:headEnd len="sm" w="sm" type="none"/>
                      <a:tailEnd len="sm" w="sm" type="none"/>
                    </a:lnT>
                  </a:tcPr>
                </a:tc>
              </a:tr>
              <a:tr h="381000">
                <a:tc>
                  <a:txBody>
                    <a:bodyPr/>
                    <a:lstStyle/>
                    <a:p>
                      <a:pPr indent="0" lvl="0" marL="0" rtl="0" algn="l">
                        <a:spcBef>
                          <a:spcPts val="0"/>
                        </a:spcBef>
                        <a:spcAft>
                          <a:spcPts val="0"/>
                        </a:spcAft>
                        <a:buNone/>
                      </a:pPr>
                      <a:r>
                        <a:rPr lang="en"/>
                        <a:t>A</a:t>
                      </a:r>
                      <a:r>
                        <a:rPr lang="en"/>
                        <a:t> collection of document elements.</a:t>
                      </a:r>
                      <a:endParaRPr/>
                    </a:p>
                  </a:txBody>
                  <a:tcPr marT="91425" marB="91425" marR="91425" marL="91425"/>
                </a:tc>
                <a:tc>
                  <a:txBody>
                    <a:bodyPr/>
                    <a:lstStyle/>
                    <a:p>
                      <a:pPr indent="0" lvl="0" marL="0" rtl="0" algn="l">
                        <a:spcBef>
                          <a:spcPts val="0"/>
                        </a:spcBef>
                        <a:spcAft>
                          <a:spcPts val="0"/>
                        </a:spcAft>
                        <a:buNone/>
                      </a:pPr>
                      <a:r>
                        <a:rPr lang="en"/>
                        <a:t>A</a:t>
                      </a:r>
                      <a:r>
                        <a:rPr lang="en"/>
                        <a:t> collection of document nodes (element nodes, attribute nodes, and text nodes).</a:t>
                      </a:r>
                      <a:endParaRPr/>
                    </a:p>
                  </a:txBody>
                  <a:tcPr marT="91425" marB="91425" marR="91425" marL="91425"/>
                </a:tc>
              </a:tr>
              <a:tr h="381000">
                <a:tc>
                  <a:txBody>
                    <a:bodyPr/>
                    <a:lstStyle/>
                    <a:p>
                      <a:pPr indent="0" lvl="0" marL="0" rtl="0" algn="l">
                        <a:spcBef>
                          <a:spcPts val="0"/>
                        </a:spcBef>
                        <a:spcAft>
                          <a:spcPts val="0"/>
                        </a:spcAft>
                        <a:buNone/>
                      </a:pPr>
                      <a:r>
                        <a:rPr lang="en"/>
                        <a:t>Items can be accessed by their name, id, or index number.</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I</a:t>
                      </a:r>
                      <a:r>
                        <a:rPr lang="en">
                          <a:solidFill>
                            <a:schemeClr val="dk1"/>
                          </a:solidFill>
                        </a:rPr>
                        <a:t>tems can only be accessed by their index number.</a:t>
                      </a:r>
                      <a:endParaRPr/>
                    </a:p>
                  </a:txBody>
                  <a:tcPr marT="91425" marB="91425" marR="91425" marL="91425"/>
                </a:tc>
              </a:tr>
              <a:tr h="381000">
                <a:tc>
                  <a:txBody>
                    <a:bodyPr/>
                    <a:lstStyle/>
                    <a:p>
                      <a:pPr indent="0" lvl="0" marL="0" rtl="0" algn="l">
                        <a:spcBef>
                          <a:spcPts val="0"/>
                        </a:spcBef>
                        <a:spcAft>
                          <a:spcPts val="0"/>
                        </a:spcAft>
                        <a:buNone/>
                      </a:pPr>
                      <a:r>
                        <a:rPr lang="en"/>
                        <a:t>It i</a:t>
                      </a:r>
                      <a:r>
                        <a:rPr lang="en"/>
                        <a:t>s always a live collection. Example: If you add a &lt;li&gt; element to a list in the DOM, the list in the HTMLCollection will also change.</a:t>
                      </a:r>
                      <a:endParaRPr/>
                    </a:p>
                  </a:txBody>
                  <a:tcPr marT="91425" marB="91425" marR="91425" marL="91425"/>
                </a:tc>
                <a:tc>
                  <a:txBody>
                    <a:bodyPr/>
                    <a:lstStyle/>
                    <a:p>
                      <a:pPr indent="0" lvl="0" marL="0" rtl="0" algn="l">
                        <a:spcBef>
                          <a:spcPts val="0"/>
                        </a:spcBef>
                        <a:spcAft>
                          <a:spcPts val="0"/>
                        </a:spcAft>
                        <a:buNone/>
                      </a:pPr>
                      <a:r>
                        <a:rPr lang="en"/>
                        <a:t>M</a:t>
                      </a:r>
                      <a:r>
                        <a:rPr lang="en"/>
                        <a:t>ost often a static collection. Example: If you add a &lt;li&gt; element to a list in the DOM, the list in NodeList will not change.</a:t>
                      </a:r>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6" name="Google Shape;206;p35"/>
          <p:cNvSpPr txBox="1"/>
          <p:nvPr>
            <p:ph idx="1" type="body"/>
          </p:nvPr>
        </p:nvSpPr>
        <p:spPr>
          <a:xfrm>
            <a:off x="311700" y="1152475"/>
            <a:ext cx="48426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275"/>
              <a:buNone/>
            </a:pPr>
            <a:r>
              <a:rPr lang="en" sz="1450">
                <a:solidFill>
                  <a:schemeClr val="dk1"/>
                </a:solidFill>
              </a:rPr>
              <a:t>Let’s look at all the other elements you can see as well</a:t>
            </a:r>
            <a:endParaRPr sz="1450">
              <a:solidFill>
                <a:schemeClr val="dk1"/>
              </a:solidFill>
            </a:endParaRPr>
          </a:p>
          <a:p>
            <a:pPr indent="-320675" lvl="0" marL="457200" rtl="0" algn="l">
              <a:lnSpc>
                <a:spcPct val="105000"/>
              </a:lnSpc>
              <a:spcBef>
                <a:spcPts val="1200"/>
              </a:spcBef>
              <a:spcAft>
                <a:spcPts val="0"/>
              </a:spcAft>
              <a:buClr>
                <a:schemeClr val="dk1"/>
              </a:buClr>
              <a:buSzPts val="1450"/>
              <a:buChar char="●"/>
            </a:pPr>
            <a:r>
              <a:rPr lang="en" sz="1450">
                <a:solidFill>
                  <a:schemeClr val="dk1"/>
                </a:solidFill>
              </a:rPr>
              <a:t>document.anchors</a:t>
            </a:r>
            <a:endParaRPr sz="1450">
              <a:solidFill>
                <a:schemeClr val="dk1"/>
              </a:solidFill>
            </a:endParaRPr>
          </a:p>
          <a:p>
            <a:pPr indent="-320675" lvl="0" marL="457200" rtl="0" algn="l">
              <a:lnSpc>
                <a:spcPct val="105000"/>
              </a:lnSpc>
              <a:spcBef>
                <a:spcPts val="0"/>
              </a:spcBef>
              <a:spcAft>
                <a:spcPts val="0"/>
              </a:spcAft>
              <a:buClr>
                <a:schemeClr val="dk1"/>
              </a:buClr>
              <a:buSzPts val="1450"/>
              <a:buChar char="●"/>
            </a:pPr>
            <a:r>
              <a:rPr lang="en" sz="1450">
                <a:solidFill>
                  <a:schemeClr val="dk1"/>
                </a:solidFill>
              </a:rPr>
              <a:t>document.body</a:t>
            </a:r>
            <a:endParaRPr sz="1450">
              <a:solidFill>
                <a:schemeClr val="dk1"/>
              </a:solidFill>
            </a:endParaRPr>
          </a:p>
          <a:p>
            <a:pPr indent="-320675" lvl="0" marL="457200" rtl="0" algn="l">
              <a:lnSpc>
                <a:spcPct val="105000"/>
              </a:lnSpc>
              <a:spcBef>
                <a:spcPts val="0"/>
              </a:spcBef>
              <a:spcAft>
                <a:spcPts val="0"/>
              </a:spcAft>
              <a:buClr>
                <a:schemeClr val="dk1"/>
              </a:buClr>
              <a:buSzPts val="1450"/>
              <a:buChar char="●"/>
            </a:pPr>
            <a:r>
              <a:rPr lang="en" sz="1450">
                <a:solidFill>
                  <a:schemeClr val="dk1"/>
                </a:solidFill>
              </a:rPr>
              <a:t>document.documentElement</a:t>
            </a:r>
            <a:endParaRPr sz="1450">
              <a:solidFill>
                <a:schemeClr val="dk1"/>
              </a:solidFill>
            </a:endParaRPr>
          </a:p>
          <a:p>
            <a:pPr indent="-320675" lvl="0" marL="457200" rtl="0" algn="l">
              <a:lnSpc>
                <a:spcPct val="105000"/>
              </a:lnSpc>
              <a:spcBef>
                <a:spcPts val="0"/>
              </a:spcBef>
              <a:spcAft>
                <a:spcPts val="0"/>
              </a:spcAft>
              <a:buClr>
                <a:schemeClr val="dk1"/>
              </a:buClr>
              <a:buSzPts val="1450"/>
              <a:buChar char="●"/>
            </a:pPr>
            <a:r>
              <a:rPr lang="en" sz="1450">
                <a:solidFill>
                  <a:schemeClr val="dk1"/>
                </a:solidFill>
              </a:rPr>
              <a:t>document.embeds</a:t>
            </a:r>
            <a:endParaRPr sz="1450">
              <a:solidFill>
                <a:schemeClr val="dk1"/>
              </a:solidFill>
            </a:endParaRPr>
          </a:p>
          <a:p>
            <a:pPr indent="-320675" lvl="0" marL="457200" rtl="0" algn="l">
              <a:lnSpc>
                <a:spcPct val="105000"/>
              </a:lnSpc>
              <a:spcBef>
                <a:spcPts val="0"/>
              </a:spcBef>
              <a:spcAft>
                <a:spcPts val="0"/>
              </a:spcAft>
              <a:buClr>
                <a:schemeClr val="dk1"/>
              </a:buClr>
              <a:buSzPts val="1450"/>
              <a:buChar char="●"/>
            </a:pPr>
            <a:r>
              <a:rPr lang="en" sz="1450">
                <a:solidFill>
                  <a:schemeClr val="dk1"/>
                </a:solidFill>
              </a:rPr>
              <a:t>document.forms</a:t>
            </a:r>
            <a:endParaRPr sz="1450">
              <a:solidFill>
                <a:schemeClr val="dk1"/>
              </a:solidFill>
            </a:endParaRPr>
          </a:p>
          <a:p>
            <a:pPr indent="-320675" lvl="0" marL="457200" rtl="0" algn="l">
              <a:lnSpc>
                <a:spcPct val="105000"/>
              </a:lnSpc>
              <a:spcBef>
                <a:spcPts val="0"/>
              </a:spcBef>
              <a:spcAft>
                <a:spcPts val="0"/>
              </a:spcAft>
              <a:buClr>
                <a:schemeClr val="dk1"/>
              </a:buClr>
              <a:buSzPts val="1450"/>
              <a:buChar char="●"/>
            </a:pPr>
            <a:r>
              <a:rPr lang="en" sz="1450">
                <a:solidFill>
                  <a:schemeClr val="dk1"/>
                </a:solidFill>
              </a:rPr>
              <a:t>Document.head</a:t>
            </a:r>
            <a:endParaRPr sz="1450">
              <a:solidFill>
                <a:schemeClr val="dk1"/>
              </a:solidFill>
            </a:endParaRPr>
          </a:p>
          <a:p>
            <a:pPr indent="-320675" lvl="0" marL="457200" rtl="0" algn="l">
              <a:lnSpc>
                <a:spcPct val="105000"/>
              </a:lnSpc>
              <a:spcBef>
                <a:spcPts val="0"/>
              </a:spcBef>
              <a:spcAft>
                <a:spcPts val="0"/>
              </a:spcAft>
              <a:buClr>
                <a:schemeClr val="dk1"/>
              </a:buClr>
              <a:buSzPts val="1450"/>
              <a:buChar char="●"/>
            </a:pPr>
            <a:r>
              <a:rPr lang="en" sz="1450">
                <a:solidFill>
                  <a:schemeClr val="dk1"/>
                </a:solidFill>
              </a:rPr>
              <a:t>Document.images</a:t>
            </a:r>
            <a:endParaRPr sz="1450">
              <a:solidFill>
                <a:schemeClr val="dk1"/>
              </a:solidFill>
            </a:endParaRPr>
          </a:p>
          <a:p>
            <a:pPr indent="-320675" lvl="0" marL="457200" rtl="0" algn="l">
              <a:lnSpc>
                <a:spcPct val="105000"/>
              </a:lnSpc>
              <a:spcBef>
                <a:spcPts val="0"/>
              </a:spcBef>
              <a:spcAft>
                <a:spcPts val="0"/>
              </a:spcAft>
              <a:buClr>
                <a:schemeClr val="dk1"/>
              </a:buClr>
              <a:buSzPts val="1450"/>
              <a:buChar char="●"/>
            </a:pPr>
            <a:r>
              <a:rPr lang="en" sz="1450">
                <a:solidFill>
                  <a:schemeClr val="dk1"/>
                </a:solidFill>
              </a:rPr>
              <a:t>Document.links</a:t>
            </a:r>
            <a:endParaRPr sz="1450">
              <a:solidFill>
                <a:schemeClr val="dk1"/>
              </a:solidFill>
            </a:endParaRPr>
          </a:p>
          <a:p>
            <a:pPr indent="-320675" lvl="0" marL="457200" rtl="0" algn="l">
              <a:lnSpc>
                <a:spcPct val="105000"/>
              </a:lnSpc>
              <a:spcBef>
                <a:spcPts val="0"/>
              </a:spcBef>
              <a:spcAft>
                <a:spcPts val="0"/>
              </a:spcAft>
              <a:buClr>
                <a:schemeClr val="dk1"/>
              </a:buClr>
              <a:buSzPts val="1450"/>
              <a:buChar char="●"/>
            </a:pPr>
            <a:r>
              <a:rPr lang="en" sz="1450">
                <a:solidFill>
                  <a:schemeClr val="dk1"/>
                </a:solidFill>
              </a:rPr>
              <a:t>Document.scripts</a:t>
            </a:r>
            <a:endParaRPr sz="1450">
              <a:solidFill>
                <a:schemeClr val="dk1"/>
              </a:solidFill>
            </a:endParaRPr>
          </a:p>
          <a:p>
            <a:pPr indent="-320675" lvl="0" marL="457200" rtl="0" algn="l">
              <a:lnSpc>
                <a:spcPct val="105000"/>
              </a:lnSpc>
              <a:spcBef>
                <a:spcPts val="0"/>
              </a:spcBef>
              <a:spcAft>
                <a:spcPts val="0"/>
              </a:spcAft>
              <a:buClr>
                <a:schemeClr val="dk1"/>
              </a:buClr>
              <a:buSzPts val="1450"/>
              <a:buChar char="●"/>
            </a:pPr>
            <a:r>
              <a:rPr lang="en" sz="1450">
                <a:solidFill>
                  <a:schemeClr val="dk1"/>
                </a:solidFill>
              </a:rPr>
              <a:t>document.title</a:t>
            </a:r>
            <a:endParaRPr sz="1450">
              <a:solidFill>
                <a:schemeClr val="dk1"/>
              </a:solidFill>
            </a:endParaRPr>
          </a:p>
          <a:p>
            <a:pPr indent="0" lvl="0" marL="914400" rtl="0" algn="l">
              <a:lnSpc>
                <a:spcPct val="105000"/>
              </a:lnSpc>
              <a:spcBef>
                <a:spcPts val="1200"/>
              </a:spcBef>
              <a:spcAft>
                <a:spcPts val="0"/>
              </a:spcAft>
              <a:buNone/>
            </a:pPr>
            <a:r>
              <a:t/>
            </a:r>
            <a:endParaRPr sz="1450">
              <a:solidFill>
                <a:schemeClr val="dk1"/>
              </a:solidFill>
            </a:endParaRPr>
          </a:p>
          <a:p>
            <a:pPr indent="0" lvl="0" marL="0" rtl="0" algn="l">
              <a:lnSpc>
                <a:spcPct val="105000"/>
              </a:lnSpc>
              <a:spcBef>
                <a:spcPts val="1200"/>
              </a:spcBef>
              <a:spcAft>
                <a:spcPts val="0"/>
              </a:spcAft>
              <a:buNone/>
            </a:pPr>
            <a:r>
              <a:t/>
            </a:r>
            <a:endParaRPr sz="1450">
              <a:solidFill>
                <a:schemeClr val="dk1"/>
              </a:solidFill>
            </a:endParaRPr>
          </a:p>
          <a:p>
            <a:pPr indent="0" lvl="0" marL="0" rtl="0" algn="l">
              <a:lnSpc>
                <a:spcPct val="105000"/>
              </a:lnSpc>
              <a:spcBef>
                <a:spcPts val="1200"/>
              </a:spcBef>
              <a:spcAft>
                <a:spcPts val="1200"/>
              </a:spcAft>
              <a:buSzPts val="275"/>
              <a:buNone/>
            </a:pPr>
            <a:r>
              <a:rPr lang="en" sz="1450">
                <a:solidFill>
                  <a:schemeClr val="dk1"/>
                </a:solidFill>
              </a:rPr>
              <a:t>	</a:t>
            </a:r>
            <a:endParaRPr sz="1450">
              <a:solidFill>
                <a:schemeClr val="dk1"/>
              </a:solidFill>
            </a:endParaRPr>
          </a:p>
        </p:txBody>
      </p:sp>
      <p:sp>
        <p:nvSpPr>
          <p:cNvPr id="207" name="Google Shape;207;p35"/>
          <p:cNvSpPr txBox="1"/>
          <p:nvPr/>
        </p:nvSpPr>
        <p:spPr>
          <a:xfrm>
            <a:off x="5276925" y="1807500"/>
            <a:ext cx="3000000" cy="408000"/>
          </a:xfrm>
          <a:prstGeom prst="rect">
            <a:avLst/>
          </a:prstGeom>
          <a:noFill/>
          <a:ln>
            <a:noFill/>
          </a:ln>
        </p:spPr>
        <p:txBody>
          <a:bodyPr anchorCtr="0" anchor="t" bIns="91425" lIns="91425" spcFirstLastPara="1" rIns="91425" wrap="square" tIns="91425">
            <a:spAutoFit/>
          </a:bodyPr>
          <a:lstStyle/>
          <a:p>
            <a:pPr indent="0" lvl="0" marL="457200" rtl="0" algn="l">
              <a:lnSpc>
                <a:spcPct val="105000"/>
              </a:lnSpc>
              <a:spcBef>
                <a:spcPts val="0"/>
              </a:spcBef>
              <a:spcAft>
                <a:spcPts val="1200"/>
              </a:spcAft>
              <a:buNone/>
            </a:pPr>
            <a:r>
              <a:t/>
            </a:r>
            <a:endParaRPr sz="1450">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Changing HTML Elements</a:t>
            </a:r>
            <a:endParaRPr/>
          </a:p>
        </p:txBody>
      </p:sp>
      <p:sp>
        <p:nvSpPr>
          <p:cNvPr id="213" name="Google Shape;213;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4" name="Google Shape;214;p36"/>
          <p:cNvPicPr preferRelativeResize="0"/>
          <p:nvPr/>
        </p:nvPicPr>
        <p:blipFill>
          <a:blip r:embed="rId3">
            <a:alphaModFix/>
          </a:blip>
          <a:stretch>
            <a:fillRect/>
          </a:stretch>
        </p:blipFill>
        <p:spPr>
          <a:xfrm>
            <a:off x="509588" y="1404938"/>
            <a:ext cx="8124825" cy="23336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7"/>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Changing HTML Content</a:t>
            </a:r>
            <a:endParaRPr/>
          </a:p>
        </p:txBody>
      </p:sp>
      <p:sp>
        <p:nvSpPr>
          <p:cNvPr id="220" name="Google Shape;220;p37"/>
          <p:cNvSpPr txBox="1"/>
          <p:nvPr>
            <p:ph idx="1" type="body"/>
          </p:nvPr>
        </p:nvSpPr>
        <p:spPr>
          <a:xfrm>
            <a:off x="311700" y="8476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innerHTML </a:t>
            </a:r>
            <a:r>
              <a:rPr lang="en">
                <a:solidFill>
                  <a:schemeClr val="dk1"/>
                </a:solidFill>
              </a:rPr>
              <a:t>property</a:t>
            </a:r>
            <a:endParaRPr>
              <a:solidFill>
                <a:schemeClr val="dk1"/>
              </a:solidFill>
            </a:endParaRPr>
          </a:p>
          <a:p>
            <a:pPr indent="0" lvl="0" marL="0" rtl="0" algn="ctr">
              <a:spcBef>
                <a:spcPts val="1200"/>
              </a:spcBef>
              <a:spcAft>
                <a:spcPts val="0"/>
              </a:spcAft>
              <a:buNone/>
            </a:pPr>
            <a:r>
              <a:rPr i="1" lang="en">
                <a:solidFill>
                  <a:srgbClr val="FF0000"/>
                </a:solidFill>
              </a:rPr>
              <a:t>document.getElementById(id).innerHTML = new HTML</a:t>
            </a:r>
            <a:endParaRPr i="1">
              <a:solidFill>
                <a:srgbClr val="FF0000"/>
              </a:solidFill>
            </a:endParaRPr>
          </a:p>
          <a:p>
            <a:pPr indent="0" lvl="0" marL="0" rtl="0" algn="l">
              <a:spcBef>
                <a:spcPts val="1200"/>
              </a:spcBef>
              <a:spcAft>
                <a:spcPts val="1200"/>
              </a:spcAft>
              <a:buNone/>
            </a:pPr>
            <a:r>
              <a:t/>
            </a:r>
            <a:endParaRPr>
              <a:solidFill>
                <a:schemeClr val="dk1"/>
              </a:solidFill>
            </a:endParaRPr>
          </a:p>
        </p:txBody>
      </p:sp>
      <p:pic>
        <p:nvPicPr>
          <p:cNvPr id="221" name="Google Shape;221;p37"/>
          <p:cNvPicPr preferRelativeResize="0"/>
          <p:nvPr/>
        </p:nvPicPr>
        <p:blipFill>
          <a:blip r:embed="rId3">
            <a:alphaModFix/>
          </a:blip>
          <a:stretch>
            <a:fillRect/>
          </a:stretch>
        </p:blipFill>
        <p:spPr>
          <a:xfrm>
            <a:off x="2238375" y="1812100"/>
            <a:ext cx="4667250" cy="31623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Changing the Value of an Attribute</a:t>
            </a:r>
            <a:endParaRPr/>
          </a:p>
        </p:txBody>
      </p:sp>
      <p:sp>
        <p:nvSpPr>
          <p:cNvPr id="227" name="Google Shape;227;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8" name="Google Shape;228;p38"/>
          <p:cNvPicPr preferRelativeResize="0"/>
          <p:nvPr/>
        </p:nvPicPr>
        <p:blipFill>
          <a:blip r:embed="rId3">
            <a:alphaModFix/>
          </a:blip>
          <a:stretch>
            <a:fillRect/>
          </a:stretch>
        </p:blipFill>
        <p:spPr>
          <a:xfrm>
            <a:off x="401300" y="1000063"/>
            <a:ext cx="4667250" cy="2524125"/>
          </a:xfrm>
          <a:prstGeom prst="rect">
            <a:avLst/>
          </a:prstGeom>
          <a:noFill/>
          <a:ln>
            <a:noFill/>
          </a:ln>
        </p:spPr>
      </p:pic>
      <p:pic>
        <p:nvPicPr>
          <p:cNvPr id="229" name="Google Shape;229;p38"/>
          <p:cNvPicPr preferRelativeResize="0"/>
          <p:nvPr/>
        </p:nvPicPr>
        <p:blipFill rotWithShape="1">
          <a:blip r:embed="rId4">
            <a:alphaModFix/>
          </a:blip>
          <a:srcRect b="45855" l="0" r="14266" t="0"/>
          <a:stretch/>
        </p:blipFill>
        <p:spPr>
          <a:xfrm>
            <a:off x="3180725" y="2850775"/>
            <a:ext cx="5455050" cy="23723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5" name="Google Shape;235;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6" name="Google Shape;236;p39"/>
          <p:cNvPicPr preferRelativeResize="0"/>
          <p:nvPr/>
        </p:nvPicPr>
        <p:blipFill>
          <a:blip r:embed="rId3">
            <a:alphaModFix/>
          </a:blip>
          <a:stretch>
            <a:fillRect/>
          </a:stretch>
        </p:blipFill>
        <p:spPr>
          <a:xfrm>
            <a:off x="200400" y="117175"/>
            <a:ext cx="4667250" cy="3162300"/>
          </a:xfrm>
          <a:prstGeom prst="rect">
            <a:avLst/>
          </a:prstGeom>
          <a:noFill/>
          <a:ln>
            <a:noFill/>
          </a:ln>
        </p:spPr>
      </p:pic>
      <p:pic>
        <p:nvPicPr>
          <p:cNvPr id="237" name="Google Shape;237;p39"/>
          <p:cNvPicPr preferRelativeResize="0"/>
          <p:nvPr/>
        </p:nvPicPr>
        <p:blipFill>
          <a:blip r:embed="rId4">
            <a:alphaModFix/>
          </a:blip>
          <a:stretch>
            <a:fillRect/>
          </a:stretch>
        </p:blipFill>
        <p:spPr>
          <a:xfrm>
            <a:off x="2900013" y="2674288"/>
            <a:ext cx="5457825" cy="22764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Dynamic HTML content</a:t>
            </a:r>
            <a:endParaRPr/>
          </a:p>
        </p:txBody>
      </p:sp>
      <p:sp>
        <p:nvSpPr>
          <p:cNvPr id="243" name="Google Shape;243;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document.write(): write directly to the HTML output stream</a:t>
            </a:r>
            <a:endParaRPr/>
          </a:p>
          <a:p>
            <a:pPr indent="0" lvl="0" marL="0" rtl="0" algn="l">
              <a:spcBef>
                <a:spcPts val="1200"/>
              </a:spcBef>
              <a:spcAft>
                <a:spcPts val="0"/>
              </a:spcAft>
              <a:buNone/>
            </a:pPr>
            <a:r>
              <a:rPr b="1" lang="en">
                <a:solidFill>
                  <a:srgbClr val="FF0000"/>
                </a:solidFill>
              </a:rPr>
              <a:t>Never use document.write() after the document is loaded. It will overwrite the document.</a:t>
            </a:r>
            <a:endParaRPr b="1">
              <a:solidFill>
                <a:srgbClr val="FF0000"/>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The </a:t>
            </a:r>
            <a:r>
              <a:rPr b="1" lang="en">
                <a:solidFill>
                  <a:schemeClr val="dk1"/>
                </a:solidFill>
              </a:rPr>
              <a:t>setAttribute</a:t>
            </a:r>
            <a:r>
              <a:rPr lang="en">
                <a:solidFill>
                  <a:schemeClr val="dk1"/>
                </a:solidFill>
              </a:rPr>
              <a:t>() method sets a new value to an attribute.</a:t>
            </a:r>
            <a:endParaRPr>
              <a:solidFill>
                <a:schemeClr val="dk1"/>
              </a:solidFill>
            </a:endParaRPr>
          </a:p>
          <a:p>
            <a:pPr indent="0" lvl="0" marL="0" rtl="0" algn="l">
              <a:spcBef>
                <a:spcPts val="1200"/>
              </a:spcBef>
              <a:spcAft>
                <a:spcPts val="0"/>
              </a:spcAft>
              <a:buNone/>
            </a:pPr>
            <a:r>
              <a:rPr lang="en">
                <a:solidFill>
                  <a:schemeClr val="dk1"/>
                </a:solidFill>
              </a:rPr>
              <a:t>If the attribute does not exist, it is created first.</a:t>
            </a:r>
            <a:endParaRPr>
              <a:solidFill>
                <a:schemeClr val="dk1"/>
              </a:solidFill>
            </a:endParaRPr>
          </a:p>
          <a:p>
            <a:pPr indent="0" lvl="0" marL="0" rtl="0" algn="l">
              <a:spcBef>
                <a:spcPts val="1200"/>
              </a:spcBef>
              <a:spcAft>
                <a:spcPts val="0"/>
              </a:spcAft>
              <a:buNone/>
            </a:pPr>
            <a:r>
              <a:rPr i="1" lang="en" sz="1100">
                <a:solidFill>
                  <a:schemeClr val="dk1"/>
                </a:solidFill>
              </a:rPr>
              <a:t>element</a:t>
            </a:r>
            <a:r>
              <a:rPr lang="en" sz="1100">
                <a:solidFill>
                  <a:schemeClr val="dk1"/>
                </a:solidFill>
              </a:rPr>
              <a:t>.setAttribute(</a:t>
            </a:r>
            <a:r>
              <a:rPr lang="en" sz="1100">
                <a:solidFill>
                  <a:srgbClr val="A52A2A"/>
                </a:solidFill>
              </a:rPr>
              <a:t>"style"</a:t>
            </a:r>
            <a:r>
              <a:rPr lang="en" sz="1100">
                <a:solidFill>
                  <a:schemeClr val="dk1"/>
                </a:solidFill>
              </a:rPr>
              <a:t>, </a:t>
            </a:r>
            <a:r>
              <a:rPr lang="en" sz="1100">
                <a:solidFill>
                  <a:srgbClr val="A52A2A"/>
                </a:solidFill>
              </a:rPr>
              <a:t>"background-color:red;"</a:t>
            </a:r>
            <a:r>
              <a:rPr lang="en" sz="1100">
                <a:solidFill>
                  <a:schemeClr val="dk1"/>
                </a:solidFill>
              </a:rPr>
              <a:t>); vs </a:t>
            </a:r>
            <a:endParaRPr sz="1100">
              <a:solidFill>
                <a:schemeClr val="dk1"/>
              </a:solidFill>
            </a:endParaRPr>
          </a:p>
          <a:p>
            <a:pPr indent="0" lvl="0" marL="0" rtl="0" algn="l">
              <a:spcBef>
                <a:spcPts val="1200"/>
              </a:spcBef>
              <a:spcAft>
                <a:spcPts val="1200"/>
              </a:spcAft>
              <a:buNone/>
            </a:pPr>
            <a:r>
              <a:rPr i="1" lang="en" sz="1100">
                <a:solidFill>
                  <a:schemeClr val="dk1"/>
                </a:solidFill>
              </a:rPr>
              <a:t>element</a:t>
            </a:r>
            <a:r>
              <a:rPr lang="en" sz="1100">
                <a:solidFill>
                  <a:schemeClr val="dk1"/>
                </a:solidFill>
              </a:rPr>
              <a:t>.style.backgroundColor = </a:t>
            </a:r>
            <a:r>
              <a:rPr lang="en" sz="1100">
                <a:solidFill>
                  <a:srgbClr val="A52A2A"/>
                </a:solidFill>
              </a:rPr>
              <a:t>"red"</a:t>
            </a:r>
            <a:r>
              <a:rPr lang="en" sz="1100">
                <a:solidFill>
                  <a:schemeClr val="dk1"/>
                </a:solidFill>
              </a:rPr>
              <a:t>; </a:t>
            </a:r>
            <a:endParaRPr sz="11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Adding and Deleting Elements</a:t>
            </a:r>
            <a:endParaRPr/>
          </a:p>
        </p:txBody>
      </p:sp>
      <p:sp>
        <p:nvSpPr>
          <p:cNvPr id="249" name="Google Shape;249;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0" name="Google Shape;250;p41"/>
          <p:cNvPicPr preferRelativeResize="0"/>
          <p:nvPr/>
        </p:nvPicPr>
        <p:blipFill>
          <a:blip r:embed="rId3">
            <a:alphaModFix/>
          </a:blip>
          <a:stretch>
            <a:fillRect/>
          </a:stretch>
        </p:blipFill>
        <p:spPr>
          <a:xfrm>
            <a:off x="623875" y="1634975"/>
            <a:ext cx="7896225" cy="2286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idx="1" type="body"/>
          </p:nvPr>
        </p:nvSpPr>
        <p:spPr>
          <a:xfrm>
            <a:off x="384500" y="3556650"/>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a:solidFill>
                  <a:schemeClr val="dk1"/>
                </a:solidFill>
              </a:rPr>
              <a:t>JavaScript makes the HTML page active and dynamic via the DOM.</a:t>
            </a:r>
            <a:endParaRPr b="1">
              <a:solidFill>
                <a:schemeClr val="dk1"/>
              </a:solidFill>
            </a:endParaRPr>
          </a:p>
        </p:txBody>
      </p:sp>
      <p:pic>
        <p:nvPicPr>
          <p:cNvPr id="68" name="Google Shape;68;p15"/>
          <p:cNvPicPr preferRelativeResize="0"/>
          <p:nvPr/>
        </p:nvPicPr>
        <p:blipFill>
          <a:blip r:embed="rId3">
            <a:alphaModFix/>
          </a:blip>
          <a:stretch>
            <a:fillRect/>
          </a:stretch>
        </p:blipFill>
        <p:spPr>
          <a:xfrm rot="-5400000">
            <a:off x="6145500" y="998088"/>
            <a:ext cx="2025875" cy="2025875"/>
          </a:xfrm>
          <a:prstGeom prst="rect">
            <a:avLst/>
          </a:prstGeom>
          <a:noFill/>
          <a:ln>
            <a:noFill/>
          </a:ln>
        </p:spPr>
      </p:pic>
      <p:pic>
        <p:nvPicPr>
          <p:cNvPr id="69" name="Google Shape;69;p15"/>
          <p:cNvPicPr preferRelativeResize="0"/>
          <p:nvPr/>
        </p:nvPicPr>
        <p:blipFill>
          <a:blip r:embed="rId4">
            <a:alphaModFix/>
          </a:blip>
          <a:stretch>
            <a:fillRect/>
          </a:stretch>
        </p:blipFill>
        <p:spPr>
          <a:xfrm>
            <a:off x="1287850" y="917425"/>
            <a:ext cx="1861350" cy="1861350"/>
          </a:xfrm>
          <a:prstGeom prst="rect">
            <a:avLst/>
          </a:prstGeom>
          <a:noFill/>
          <a:ln>
            <a:noFill/>
          </a:ln>
        </p:spPr>
      </p:pic>
      <p:pic>
        <p:nvPicPr>
          <p:cNvPr id="70" name="Google Shape;70;p15"/>
          <p:cNvPicPr preferRelativeResize="0"/>
          <p:nvPr/>
        </p:nvPicPr>
        <p:blipFill>
          <a:blip r:embed="rId5">
            <a:alphaModFix/>
          </a:blip>
          <a:stretch>
            <a:fillRect/>
          </a:stretch>
        </p:blipFill>
        <p:spPr>
          <a:xfrm>
            <a:off x="4043538" y="1352550"/>
            <a:ext cx="1316975" cy="13169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DOM N</a:t>
            </a:r>
            <a:r>
              <a:rPr lang="en"/>
              <a:t>odes </a:t>
            </a:r>
            <a:endParaRPr/>
          </a:p>
        </p:txBody>
      </p:sp>
      <p:sp>
        <p:nvSpPr>
          <p:cNvPr id="256" name="Google Shape;256;p42"/>
          <p:cNvSpPr txBox="1"/>
          <p:nvPr>
            <p:ph idx="1" type="body"/>
          </p:nvPr>
        </p:nvSpPr>
        <p:spPr>
          <a:xfrm>
            <a:off x="-585975" y="1176725"/>
            <a:ext cx="4320900" cy="3416400"/>
          </a:xfrm>
          <a:prstGeom prst="rect">
            <a:avLst/>
          </a:prstGeom>
        </p:spPr>
        <p:txBody>
          <a:bodyPr anchorCtr="0" anchor="t" bIns="91425" lIns="91425" spcFirstLastPara="1" rIns="91425" wrap="square" tIns="91425">
            <a:normAutofit/>
          </a:bodyPr>
          <a:lstStyle/>
          <a:p>
            <a:pPr indent="0" lvl="0" marL="1371600" rtl="0" algn="l">
              <a:spcBef>
                <a:spcPts val="0"/>
              </a:spcBef>
              <a:spcAft>
                <a:spcPts val="0"/>
              </a:spcAft>
              <a:buNone/>
            </a:pPr>
            <a:r>
              <a:t/>
            </a:r>
            <a:endParaRPr>
              <a:solidFill>
                <a:schemeClr val="dk1"/>
              </a:solidFill>
            </a:endParaRPr>
          </a:p>
          <a:p>
            <a:pPr indent="-317500" lvl="2" marL="1371600" rtl="0" algn="l">
              <a:spcBef>
                <a:spcPts val="1200"/>
              </a:spcBef>
              <a:spcAft>
                <a:spcPts val="0"/>
              </a:spcAft>
              <a:buClr>
                <a:schemeClr val="dk1"/>
              </a:buClr>
              <a:buSzPts val="1400"/>
              <a:buChar char="■"/>
            </a:pPr>
            <a:r>
              <a:rPr lang="en">
                <a:solidFill>
                  <a:schemeClr val="dk1"/>
                </a:solidFill>
              </a:rPr>
              <a:t>The entire document is a document node</a:t>
            </a:r>
            <a:endParaRPr>
              <a:solidFill>
                <a:schemeClr val="dk1"/>
              </a:solidFill>
            </a:endParaRPr>
          </a:p>
          <a:p>
            <a:pPr indent="-317500" lvl="2" marL="1371600" rtl="0" algn="l">
              <a:spcBef>
                <a:spcPts val="0"/>
              </a:spcBef>
              <a:spcAft>
                <a:spcPts val="0"/>
              </a:spcAft>
              <a:buClr>
                <a:schemeClr val="dk1"/>
              </a:buClr>
              <a:buSzPts val="1400"/>
              <a:buChar char="■"/>
            </a:pPr>
            <a:r>
              <a:rPr lang="en">
                <a:solidFill>
                  <a:schemeClr val="dk1"/>
                </a:solidFill>
              </a:rPr>
              <a:t>Every HTML element is an element node</a:t>
            </a:r>
            <a:endParaRPr>
              <a:solidFill>
                <a:schemeClr val="dk1"/>
              </a:solidFill>
            </a:endParaRPr>
          </a:p>
          <a:p>
            <a:pPr indent="-317500" lvl="2" marL="1371600" rtl="0" algn="l">
              <a:spcBef>
                <a:spcPts val="0"/>
              </a:spcBef>
              <a:spcAft>
                <a:spcPts val="0"/>
              </a:spcAft>
              <a:buClr>
                <a:schemeClr val="dk1"/>
              </a:buClr>
              <a:buSzPts val="1400"/>
              <a:buChar char="■"/>
            </a:pPr>
            <a:r>
              <a:rPr lang="en">
                <a:solidFill>
                  <a:schemeClr val="dk1"/>
                </a:solidFill>
              </a:rPr>
              <a:t>The text inside HTML elements are text nodes</a:t>
            </a:r>
            <a:endParaRPr>
              <a:solidFill>
                <a:schemeClr val="dk1"/>
              </a:solidFill>
            </a:endParaRPr>
          </a:p>
          <a:p>
            <a:pPr indent="-317500" lvl="2" marL="1371600" rtl="0" algn="l">
              <a:spcBef>
                <a:spcPts val="0"/>
              </a:spcBef>
              <a:spcAft>
                <a:spcPts val="0"/>
              </a:spcAft>
              <a:buClr>
                <a:schemeClr val="dk1"/>
              </a:buClr>
              <a:buSzPts val="1400"/>
              <a:buChar char="■"/>
            </a:pPr>
            <a:r>
              <a:rPr lang="en">
                <a:solidFill>
                  <a:schemeClr val="dk1"/>
                </a:solidFill>
              </a:rPr>
              <a:t>Every HTML attribute is an attribute node (deprecated)</a:t>
            </a:r>
            <a:endParaRPr>
              <a:solidFill>
                <a:schemeClr val="dk1"/>
              </a:solidFill>
            </a:endParaRPr>
          </a:p>
          <a:p>
            <a:pPr indent="-317500" lvl="2" marL="1371600" rtl="0" algn="l">
              <a:spcBef>
                <a:spcPts val="0"/>
              </a:spcBef>
              <a:spcAft>
                <a:spcPts val="0"/>
              </a:spcAft>
              <a:buClr>
                <a:schemeClr val="dk1"/>
              </a:buClr>
              <a:buSzPts val="1400"/>
              <a:buChar char="■"/>
            </a:pPr>
            <a:r>
              <a:rPr lang="en">
                <a:solidFill>
                  <a:schemeClr val="dk1"/>
                </a:solidFill>
              </a:rPr>
              <a:t>All comments are comment nodes</a:t>
            </a:r>
            <a:endParaRPr>
              <a:solidFill>
                <a:schemeClr val="dk1"/>
              </a:solidFill>
            </a:endParaRPr>
          </a:p>
          <a:p>
            <a:pPr indent="0" lvl="0" marL="457200" rtl="0" algn="l">
              <a:spcBef>
                <a:spcPts val="1200"/>
              </a:spcBef>
              <a:spcAft>
                <a:spcPts val="1200"/>
              </a:spcAft>
              <a:buNone/>
            </a:pPr>
            <a:r>
              <a:rPr lang="en">
                <a:solidFill>
                  <a:schemeClr val="dk1"/>
                </a:solidFill>
              </a:rPr>
              <a:t> </a:t>
            </a:r>
            <a:endParaRPr>
              <a:solidFill>
                <a:schemeClr val="dk1"/>
              </a:solidFill>
            </a:endParaRPr>
          </a:p>
        </p:txBody>
      </p:sp>
      <p:pic>
        <p:nvPicPr>
          <p:cNvPr id="257" name="Google Shape;257;p42"/>
          <p:cNvPicPr preferRelativeResize="0"/>
          <p:nvPr/>
        </p:nvPicPr>
        <p:blipFill>
          <a:blip r:embed="rId3">
            <a:alphaModFix/>
          </a:blip>
          <a:stretch>
            <a:fillRect/>
          </a:stretch>
        </p:blipFill>
        <p:spPr>
          <a:xfrm>
            <a:off x="4258200" y="1364225"/>
            <a:ext cx="4885800" cy="2552693"/>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pic>
        <p:nvPicPr>
          <p:cNvPr id="262" name="Google Shape;262;p43"/>
          <p:cNvPicPr preferRelativeResize="0"/>
          <p:nvPr/>
        </p:nvPicPr>
        <p:blipFill rotWithShape="1">
          <a:blip r:embed="rId3">
            <a:alphaModFix/>
          </a:blip>
          <a:srcRect b="0" l="0" r="34597" t="2922"/>
          <a:stretch/>
        </p:blipFill>
        <p:spPr>
          <a:xfrm>
            <a:off x="716600" y="1195325"/>
            <a:ext cx="3163876" cy="3145575"/>
          </a:xfrm>
          <a:prstGeom prst="rect">
            <a:avLst/>
          </a:prstGeom>
          <a:noFill/>
          <a:ln>
            <a:noFill/>
          </a:ln>
        </p:spPr>
      </p:pic>
      <p:pic>
        <p:nvPicPr>
          <p:cNvPr id="263" name="Google Shape;263;p43"/>
          <p:cNvPicPr preferRelativeResize="0"/>
          <p:nvPr/>
        </p:nvPicPr>
        <p:blipFill>
          <a:blip r:embed="rId4">
            <a:alphaModFix/>
          </a:blip>
          <a:stretch>
            <a:fillRect/>
          </a:stretch>
        </p:blipFill>
        <p:spPr>
          <a:xfrm>
            <a:off x="4431825" y="1039816"/>
            <a:ext cx="4349525" cy="30638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node method</a:t>
            </a:r>
            <a:endParaRPr/>
          </a:p>
        </p:txBody>
      </p:sp>
      <p:sp>
        <p:nvSpPr>
          <p:cNvPr id="269" name="Google Shape;269;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chemeClr val="dk1"/>
                </a:solidFill>
              </a:rPr>
              <a:t>You can access any element by using the following properties with the node object:</a:t>
            </a:r>
            <a:endParaRPr>
              <a:solidFill>
                <a:schemeClr val="dk1"/>
              </a:solidFill>
            </a:endParaRPr>
          </a:p>
          <a:p>
            <a:pPr indent="0" lvl="0" marL="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node.childNodes – accesses the child nodes of a selected parent‌‌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node.firstChild – accesses the first child of a selected parent‌‌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node.lastChild – accesses the last child of a selected parent.‌‌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node.parentNode – accesses the parent of a selected child node.‌‌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node.nextSibling – accesses the next consecutive element (sibling) of a selected element.‌‌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node.previousSibling – accesses the previous element (sibling) of a selected element</a:t>
            </a:r>
            <a:endParaRPr>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75" name="Google Shape;275;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a:t>
            </a:r>
            <a:r>
              <a:rPr b="1" lang="en">
                <a:solidFill>
                  <a:srgbClr val="FF0000"/>
                </a:solidFill>
              </a:rPr>
              <a:t>common error in DOM processing</a:t>
            </a:r>
            <a:r>
              <a:rPr lang="en"/>
              <a:t> is to expect an element node to contain text.</a:t>
            </a:r>
            <a:endParaRPr/>
          </a:p>
        </p:txBody>
      </p:sp>
      <p:pic>
        <p:nvPicPr>
          <p:cNvPr id="276" name="Google Shape;276;p45"/>
          <p:cNvPicPr preferRelativeResize="0"/>
          <p:nvPr/>
        </p:nvPicPr>
        <p:blipFill>
          <a:blip r:embed="rId3">
            <a:alphaModFix/>
          </a:blip>
          <a:stretch>
            <a:fillRect/>
          </a:stretch>
        </p:blipFill>
        <p:spPr>
          <a:xfrm>
            <a:off x="382900" y="2040350"/>
            <a:ext cx="5924174" cy="319525"/>
          </a:xfrm>
          <a:prstGeom prst="rect">
            <a:avLst/>
          </a:prstGeom>
          <a:noFill/>
          <a:ln>
            <a:noFill/>
          </a:ln>
        </p:spPr>
      </p:pic>
      <p:pic>
        <p:nvPicPr>
          <p:cNvPr id="277" name="Google Shape;277;p45"/>
          <p:cNvPicPr preferRelativeResize="0"/>
          <p:nvPr/>
        </p:nvPicPr>
        <p:blipFill>
          <a:blip r:embed="rId4">
            <a:alphaModFix/>
          </a:blip>
          <a:stretch>
            <a:fillRect/>
          </a:stretch>
        </p:blipFill>
        <p:spPr>
          <a:xfrm>
            <a:off x="455675" y="2571750"/>
            <a:ext cx="3515661" cy="269825"/>
          </a:xfrm>
          <a:prstGeom prst="rect">
            <a:avLst/>
          </a:prstGeom>
          <a:noFill/>
          <a:ln>
            <a:noFill/>
          </a:ln>
        </p:spPr>
      </p:pic>
      <p:pic>
        <p:nvPicPr>
          <p:cNvPr id="278" name="Google Shape;278;p45"/>
          <p:cNvPicPr preferRelativeResize="0"/>
          <p:nvPr/>
        </p:nvPicPr>
        <p:blipFill>
          <a:blip r:embed="rId5">
            <a:alphaModFix/>
          </a:blip>
          <a:stretch>
            <a:fillRect/>
          </a:stretch>
        </p:blipFill>
        <p:spPr>
          <a:xfrm>
            <a:off x="455675" y="3192775"/>
            <a:ext cx="3949939" cy="269825"/>
          </a:xfrm>
          <a:prstGeom prst="rect">
            <a:avLst/>
          </a:prstGeom>
          <a:noFill/>
          <a:ln>
            <a:noFill/>
          </a:ln>
        </p:spPr>
      </p:pic>
      <p:pic>
        <p:nvPicPr>
          <p:cNvPr id="279" name="Google Shape;279;p45"/>
          <p:cNvPicPr preferRelativeResize="0"/>
          <p:nvPr/>
        </p:nvPicPr>
        <p:blipFill>
          <a:blip r:embed="rId6">
            <a:alphaModFix/>
          </a:blip>
          <a:stretch>
            <a:fillRect/>
          </a:stretch>
        </p:blipFill>
        <p:spPr>
          <a:xfrm>
            <a:off x="455675" y="3813800"/>
            <a:ext cx="6213075" cy="2698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Nodes </a:t>
            </a:r>
            <a:endParaRPr/>
          </a:p>
        </p:txBody>
      </p:sp>
      <p:sp>
        <p:nvSpPr>
          <p:cNvPr id="285" name="Google Shape;285;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6" name="Google Shape;286;p46"/>
          <p:cNvPicPr preferRelativeResize="0"/>
          <p:nvPr/>
        </p:nvPicPr>
        <p:blipFill>
          <a:blip r:embed="rId3">
            <a:alphaModFix/>
          </a:blip>
          <a:stretch>
            <a:fillRect/>
          </a:stretch>
        </p:blipFill>
        <p:spPr>
          <a:xfrm>
            <a:off x="404800" y="1350950"/>
            <a:ext cx="8334375" cy="30194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DOM Events</a:t>
            </a:r>
            <a:endParaRPr/>
          </a:p>
        </p:txBody>
      </p:sp>
      <p:sp>
        <p:nvSpPr>
          <p:cNvPr id="292" name="Google Shape;292;p47"/>
          <p:cNvSpPr txBox="1"/>
          <p:nvPr>
            <p:ph idx="1" type="body"/>
          </p:nvPr>
        </p:nvSpPr>
        <p:spPr>
          <a:xfrm>
            <a:off x="311700" y="1152475"/>
            <a:ext cx="4442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HTML DOM allows JavaScript to react to HTML events:</a:t>
            </a:r>
            <a:endParaRPr>
              <a:solidFill>
                <a:schemeClr val="dk1"/>
              </a:solidFill>
            </a:endParaRPr>
          </a:p>
        </p:txBody>
      </p:sp>
      <p:pic>
        <p:nvPicPr>
          <p:cNvPr id="293" name="Google Shape;293;p47"/>
          <p:cNvPicPr preferRelativeResize="0"/>
          <p:nvPr/>
        </p:nvPicPr>
        <p:blipFill>
          <a:blip r:embed="rId3">
            <a:alphaModFix/>
          </a:blip>
          <a:stretch>
            <a:fillRect/>
          </a:stretch>
        </p:blipFill>
        <p:spPr>
          <a:xfrm>
            <a:off x="5546199" y="249100"/>
            <a:ext cx="3126975" cy="48944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99" name="Google Shape;299;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dk1"/>
                </a:solidFill>
              </a:rPr>
              <a:t>A JavaScript can be executed when an event occurs, like when a user clicks on an HTML element.</a:t>
            </a:r>
            <a:endParaRPr>
              <a:solidFill>
                <a:schemeClr val="dk1"/>
              </a:solidFill>
            </a:endParaRPr>
          </a:p>
          <a:p>
            <a:pPr indent="0" lvl="0" marL="0" rtl="0" algn="l">
              <a:spcBef>
                <a:spcPts val="1200"/>
              </a:spcBef>
              <a:spcAft>
                <a:spcPts val="0"/>
              </a:spcAft>
              <a:buNone/>
            </a:pPr>
            <a:r>
              <a:rPr lang="en">
                <a:solidFill>
                  <a:schemeClr val="dk1"/>
                </a:solidFill>
              </a:rPr>
              <a:t>To execute code when a user clicks on an element, add JavaScript code to an HTML event attribute:</a:t>
            </a:r>
            <a:endParaRPr>
              <a:solidFill>
                <a:schemeClr val="dk1"/>
              </a:solidFill>
            </a:endParaRPr>
          </a:p>
          <a:p>
            <a:pPr indent="0" lvl="0" marL="0" rtl="0" algn="ctr">
              <a:spcBef>
                <a:spcPts val="1200"/>
              </a:spcBef>
              <a:spcAft>
                <a:spcPts val="0"/>
              </a:spcAft>
              <a:buNone/>
            </a:pPr>
            <a:r>
              <a:rPr b="1" lang="en">
                <a:solidFill>
                  <a:srgbClr val="A52A2A"/>
                </a:solidFill>
              </a:rPr>
              <a:t>onclick=JavaScript</a:t>
            </a:r>
            <a:endParaRPr b="1">
              <a:solidFill>
                <a:srgbClr val="A52A2A"/>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Onload and Onunload functions	</a:t>
            </a:r>
            <a:endParaRPr/>
          </a:p>
        </p:txBody>
      </p:sp>
      <p:sp>
        <p:nvSpPr>
          <p:cNvPr id="305" name="Google Shape;305;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dk1"/>
                </a:solidFill>
              </a:rPr>
              <a:t>The onload and onunload events are triggered when the user enters or leaves the page.</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The </a:t>
            </a:r>
            <a:r>
              <a:rPr b="1" lang="en">
                <a:solidFill>
                  <a:schemeClr val="dk1"/>
                </a:solidFill>
              </a:rPr>
              <a:t>onload </a:t>
            </a:r>
            <a:r>
              <a:rPr lang="en">
                <a:solidFill>
                  <a:schemeClr val="dk1"/>
                </a:solidFill>
              </a:rPr>
              <a:t>event can be used to check the visitor's browser type and browser version, and load the proper version of the web page based on the information.</a:t>
            </a:r>
            <a:endParaRPr>
              <a:solidFill>
                <a:schemeClr val="dk1"/>
              </a:solidFill>
            </a:endParaRPr>
          </a:p>
          <a:p>
            <a:pPr indent="0" lvl="0" marL="0" rtl="0" algn="l">
              <a:spcBef>
                <a:spcPts val="1200"/>
              </a:spcBef>
              <a:spcAft>
                <a:spcPts val="1200"/>
              </a:spcAft>
              <a:buNone/>
            </a:pPr>
            <a:r>
              <a:rPr lang="en">
                <a:solidFill>
                  <a:schemeClr val="dk1"/>
                </a:solidFill>
              </a:rPr>
              <a:t>The onload and onunload events can be used to deal with cookies.</a:t>
            </a:r>
            <a:endParaRPr>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DOM EventListener</a:t>
            </a:r>
            <a:endParaRPr/>
          </a:p>
        </p:txBody>
      </p:sp>
      <p:sp>
        <p:nvSpPr>
          <p:cNvPr id="311" name="Google Shape;311;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7025" lvl="0" marL="457200" rtl="0" algn="l">
              <a:lnSpc>
                <a:spcPct val="105000"/>
              </a:lnSpc>
              <a:spcBef>
                <a:spcPts val="0"/>
              </a:spcBef>
              <a:spcAft>
                <a:spcPts val="0"/>
              </a:spcAft>
              <a:buClr>
                <a:schemeClr val="dk1"/>
              </a:buClr>
              <a:buSzPts val="1550"/>
              <a:buChar char="●"/>
            </a:pPr>
            <a:r>
              <a:rPr lang="en" sz="1550">
                <a:solidFill>
                  <a:schemeClr val="dk1"/>
                </a:solidFill>
              </a:rPr>
              <a:t>Attaches an event handler to the specified element (without overwriting existing event handlers).</a:t>
            </a:r>
            <a:endParaRPr sz="1550">
              <a:solidFill>
                <a:schemeClr val="dk1"/>
              </a:solidFill>
            </a:endParaRPr>
          </a:p>
          <a:p>
            <a:pPr indent="-327025" lvl="0" marL="457200" rtl="0" algn="l">
              <a:lnSpc>
                <a:spcPct val="105000"/>
              </a:lnSpc>
              <a:spcBef>
                <a:spcPts val="0"/>
              </a:spcBef>
              <a:spcAft>
                <a:spcPts val="0"/>
              </a:spcAft>
              <a:buClr>
                <a:schemeClr val="dk1"/>
              </a:buClr>
              <a:buSzPts val="1550"/>
              <a:buChar char="●"/>
            </a:pPr>
            <a:r>
              <a:rPr lang="en" sz="1550">
                <a:solidFill>
                  <a:schemeClr val="dk1"/>
                </a:solidFill>
              </a:rPr>
              <a:t>You can add many event handlers(even of the same type) to one element.</a:t>
            </a:r>
            <a:endParaRPr sz="1550">
              <a:solidFill>
                <a:schemeClr val="dk1"/>
              </a:solidFill>
            </a:endParaRPr>
          </a:p>
          <a:p>
            <a:pPr indent="-327025" lvl="0" marL="457200" rtl="0" algn="l">
              <a:lnSpc>
                <a:spcPct val="105000"/>
              </a:lnSpc>
              <a:spcBef>
                <a:spcPts val="0"/>
              </a:spcBef>
              <a:spcAft>
                <a:spcPts val="0"/>
              </a:spcAft>
              <a:buClr>
                <a:schemeClr val="dk1"/>
              </a:buClr>
              <a:buSzPts val="1550"/>
              <a:buChar char="●"/>
            </a:pPr>
            <a:r>
              <a:rPr lang="en" sz="1550">
                <a:solidFill>
                  <a:schemeClr val="dk1"/>
                </a:solidFill>
              </a:rPr>
              <a:t>You can add event listeners to any DOM object not only HTML elements. i.e the window object.</a:t>
            </a:r>
            <a:endParaRPr sz="1550">
              <a:solidFill>
                <a:schemeClr val="dk1"/>
              </a:solidFill>
            </a:endParaRPr>
          </a:p>
          <a:p>
            <a:pPr indent="-327025" lvl="0" marL="457200" rtl="0" algn="l">
              <a:lnSpc>
                <a:spcPct val="105000"/>
              </a:lnSpc>
              <a:spcBef>
                <a:spcPts val="0"/>
              </a:spcBef>
              <a:spcAft>
                <a:spcPts val="0"/>
              </a:spcAft>
              <a:buClr>
                <a:schemeClr val="dk1"/>
              </a:buClr>
              <a:buSzPts val="1550"/>
              <a:buChar char="●"/>
            </a:pPr>
            <a:r>
              <a:rPr lang="en" sz="1550">
                <a:solidFill>
                  <a:schemeClr val="dk1"/>
                </a:solidFill>
              </a:rPr>
              <a:t>The addEventListener() method makes it easier to control how the event reacts to bubbling.</a:t>
            </a:r>
            <a:endParaRPr sz="1550">
              <a:solidFill>
                <a:schemeClr val="dk1"/>
              </a:solidFill>
            </a:endParaRPr>
          </a:p>
          <a:p>
            <a:pPr indent="-327025" lvl="0" marL="457200" rtl="0" algn="l">
              <a:lnSpc>
                <a:spcPct val="105000"/>
              </a:lnSpc>
              <a:spcBef>
                <a:spcPts val="0"/>
              </a:spcBef>
              <a:spcAft>
                <a:spcPts val="0"/>
              </a:spcAft>
              <a:buClr>
                <a:schemeClr val="dk1"/>
              </a:buClr>
              <a:buSzPts val="1550"/>
              <a:buChar char="●"/>
            </a:pPr>
            <a:r>
              <a:rPr lang="en" sz="1550">
                <a:solidFill>
                  <a:schemeClr val="dk1"/>
                </a:solidFill>
              </a:rPr>
              <a:t>When using the addEventListener() method, the JavaScript is separated from the HTML markup, for better readability and allows you to add event listeners even when you do not control the HTML markup.</a:t>
            </a:r>
            <a:endParaRPr sz="1550">
              <a:solidFill>
                <a:schemeClr val="dk1"/>
              </a:solidFill>
            </a:endParaRPr>
          </a:p>
          <a:p>
            <a:pPr indent="-327025" lvl="0" marL="457200" rtl="0" algn="l">
              <a:lnSpc>
                <a:spcPct val="105000"/>
              </a:lnSpc>
              <a:spcBef>
                <a:spcPts val="0"/>
              </a:spcBef>
              <a:spcAft>
                <a:spcPts val="0"/>
              </a:spcAft>
              <a:buClr>
                <a:schemeClr val="dk1"/>
              </a:buClr>
              <a:buSzPts val="1550"/>
              <a:buChar char="●"/>
            </a:pPr>
            <a:r>
              <a:rPr lang="en" sz="1550">
                <a:solidFill>
                  <a:schemeClr val="dk1"/>
                </a:solidFill>
              </a:rPr>
              <a:t>You can easily remove an event listener by using the removeEventListener() method.</a:t>
            </a:r>
            <a:endParaRPr sz="1550">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Event Bubbling or Event Capturing?</a:t>
            </a:r>
            <a:endParaRPr/>
          </a:p>
        </p:txBody>
      </p:sp>
      <p:sp>
        <p:nvSpPr>
          <p:cNvPr id="317" name="Google Shape;317;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solidFill>
                  <a:schemeClr val="dk1"/>
                </a:solidFill>
              </a:rPr>
              <a:t>T</a:t>
            </a:r>
            <a:r>
              <a:rPr lang="en">
                <a:solidFill>
                  <a:schemeClr val="dk1"/>
                </a:solidFill>
              </a:rPr>
              <a:t>wo ways of event propagation in the HTML DOM - bubbling and capturing.</a:t>
            </a:r>
            <a:endParaRPr>
              <a:solidFill>
                <a:schemeClr val="dk1"/>
              </a:solidFill>
            </a:endParaRPr>
          </a:p>
          <a:p>
            <a:pPr indent="0" lvl="0" marL="0" rtl="0" algn="l">
              <a:spcBef>
                <a:spcPts val="1200"/>
              </a:spcBef>
              <a:spcAft>
                <a:spcPts val="0"/>
              </a:spcAft>
              <a:buClr>
                <a:schemeClr val="dk1"/>
              </a:buClr>
              <a:buSzPct val="61111"/>
              <a:buFont typeface="Arial"/>
              <a:buNone/>
            </a:pPr>
            <a:r>
              <a:rPr b="1" lang="en">
                <a:solidFill>
                  <a:schemeClr val="dk1"/>
                </a:solidFill>
              </a:rPr>
              <a:t>Event propagation is a way of defining the element order when an event occurs. If you have a &lt;p&gt; element inside a &lt;div&gt; element, and the user clicks on the &lt;p&gt; element, which element's "click" event should be handled first?</a:t>
            </a:r>
            <a:endParaRPr b="1">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In bubbling the inner most element's event is handled first and then the outer: the &lt;p&gt; element's click event is handled first, then the &lt;div&gt; element's click event.</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In capturing the outer most element's event is handled first and then the inner: the &lt;div&gt; element's click event will be handled first, then the &lt;p&gt; element's click event.</a:t>
            </a:r>
            <a:endParaRPr>
              <a:solidFill>
                <a:schemeClr val="dk1"/>
              </a:solidFill>
            </a:endParaRPr>
          </a:p>
          <a:p>
            <a:pPr indent="0" lvl="0" marL="0" rtl="0" algn="l">
              <a:spcBef>
                <a:spcPts val="1200"/>
              </a:spcBef>
              <a:spcAft>
                <a:spcPts val="0"/>
              </a:spcAft>
              <a:buClr>
                <a:schemeClr val="dk1"/>
              </a:buClr>
              <a:buSzPct val="61111"/>
              <a:buFont typeface="Arial"/>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318" name="Google Shape;318;p51"/>
          <p:cNvPicPr preferRelativeResize="0"/>
          <p:nvPr/>
        </p:nvPicPr>
        <p:blipFill rotWithShape="1">
          <a:blip r:embed="rId3">
            <a:alphaModFix/>
          </a:blip>
          <a:srcRect b="0" l="0" r="48775" t="0"/>
          <a:stretch/>
        </p:blipFill>
        <p:spPr>
          <a:xfrm>
            <a:off x="1256325" y="3997525"/>
            <a:ext cx="6398274" cy="629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Y</a:t>
            </a:r>
            <a:r>
              <a:rPr lang="en">
                <a:solidFill>
                  <a:schemeClr val="dk1"/>
                </a:solidFill>
              </a:rPr>
              <a:t>ou want a button to change colours when it gets clicked or an image to </a:t>
            </a:r>
            <a:r>
              <a:rPr lang="en">
                <a:solidFill>
                  <a:schemeClr val="dk1"/>
                </a:solidFill>
              </a:rPr>
              <a:t>appear</a:t>
            </a:r>
            <a:r>
              <a:rPr lang="en">
                <a:solidFill>
                  <a:schemeClr val="dk1"/>
                </a:solidFill>
              </a:rPr>
              <a:t> when the mouse hovers over text. </a:t>
            </a:r>
            <a:endParaRPr>
              <a:solidFill>
                <a:schemeClr val="dk1"/>
              </a:solidFill>
            </a:endParaRPr>
          </a:p>
          <a:p>
            <a:pPr indent="0" lvl="0" marL="0" rtl="0" algn="l">
              <a:spcBef>
                <a:spcPts val="1200"/>
              </a:spcBef>
              <a:spcAft>
                <a:spcPts val="1200"/>
              </a:spcAft>
              <a:buNone/>
            </a:pPr>
            <a:r>
              <a:rPr lang="en">
                <a:solidFill>
                  <a:schemeClr val="dk1"/>
                </a:solidFill>
              </a:rPr>
              <a:t>First, you need to reference those elements from your JavaScript.</a:t>
            </a:r>
            <a:endParaRPr>
              <a:solidFill>
                <a:schemeClr val="dk1"/>
              </a:solidFill>
            </a:endParaRPr>
          </a:p>
        </p:txBody>
      </p:sp>
      <p:pic>
        <p:nvPicPr>
          <p:cNvPr id="76" name="Google Shape;76;p16"/>
          <p:cNvPicPr preferRelativeResize="0"/>
          <p:nvPr/>
        </p:nvPicPr>
        <p:blipFill>
          <a:blip r:embed="rId3">
            <a:alphaModFix/>
          </a:blip>
          <a:stretch>
            <a:fillRect/>
          </a:stretch>
        </p:blipFill>
        <p:spPr>
          <a:xfrm>
            <a:off x="305238" y="2723513"/>
            <a:ext cx="2371725" cy="1533525"/>
          </a:xfrm>
          <a:prstGeom prst="rect">
            <a:avLst/>
          </a:prstGeom>
          <a:noFill/>
          <a:ln>
            <a:noFill/>
          </a:ln>
        </p:spPr>
      </p:pic>
      <p:pic>
        <p:nvPicPr>
          <p:cNvPr id="77" name="Google Shape;77;p16"/>
          <p:cNvPicPr preferRelativeResize="0"/>
          <p:nvPr/>
        </p:nvPicPr>
        <p:blipFill rotWithShape="1">
          <a:blip r:embed="rId4">
            <a:alphaModFix/>
          </a:blip>
          <a:srcRect b="22375" l="7109" r="6920" t="28951"/>
          <a:stretch/>
        </p:blipFill>
        <p:spPr>
          <a:xfrm>
            <a:off x="2845525" y="2440602"/>
            <a:ext cx="6298476" cy="186622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DOM?</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A</a:t>
            </a:r>
            <a:r>
              <a:rPr lang="en">
                <a:solidFill>
                  <a:schemeClr val="dk1"/>
                </a:solidFill>
              </a:rPr>
              <a:t> </a:t>
            </a:r>
            <a:r>
              <a:rPr b="1" lang="en">
                <a:solidFill>
                  <a:schemeClr val="dk1"/>
                </a:solidFill>
              </a:rPr>
              <a:t>programming interface </a:t>
            </a:r>
            <a:r>
              <a:rPr lang="en">
                <a:solidFill>
                  <a:schemeClr val="dk1"/>
                </a:solidFill>
              </a:rPr>
              <a:t>for web documents.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DOM is not a programming language.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Represents the page so that programs can change the document structure, style, and content.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DOM is a tree-like representation of the web page that gets loaded into the browser.</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DOM represents the document as</a:t>
            </a:r>
            <a:r>
              <a:rPr b="1" lang="en">
                <a:solidFill>
                  <a:schemeClr val="dk1"/>
                </a:solidFill>
              </a:rPr>
              <a:t> nodes and objects.</a:t>
            </a:r>
            <a:endParaRPr b="1">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Without it, the JavaScript language wouldn't have any model or notion of web pages, HTML documents, SVG documents, and their component parts.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Web API used to build websites</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Accessing the DOM</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solidFill>
                  <a:schemeClr val="dk1"/>
                </a:solidFill>
              </a:rPr>
              <a:t>When you create a script, whether inline in a &lt;script&gt; element or included in the web page, you can immediately begin using the API for the document or window objects to manipulate the document itself.</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ctr">
              <a:spcBef>
                <a:spcPts val="1200"/>
              </a:spcBef>
              <a:spcAft>
                <a:spcPts val="0"/>
              </a:spcAft>
              <a:buNone/>
            </a:pPr>
            <a:r>
              <a:rPr b="1" lang="en">
                <a:solidFill>
                  <a:schemeClr val="dk1"/>
                </a:solidFill>
              </a:rPr>
              <a:t>The DOM was designed to be independent of any particular programming language, making the structural representation of the document available from a single, consistent API</a:t>
            </a:r>
            <a:endParaRPr b="1">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a:solidFill>
                  <a:schemeClr val="dk1"/>
                </a:solidFill>
              </a:rPr>
              <a:t>Let’s look at an example:</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6" name="Google Shape;96;p19"/>
          <p:cNvPicPr preferRelativeResize="0"/>
          <p:nvPr/>
        </p:nvPicPr>
        <p:blipFill>
          <a:blip r:embed="rId3">
            <a:alphaModFix/>
          </a:blip>
          <a:stretch>
            <a:fillRect/>
          </a:stretch>
        </p:blipFill>
        <p:spPr>
          <a:xfrm>
            <a:off x="1870602" y="781300"/>
            <a:ext cx="5483224" cy="3866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DOM contd</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It represents the web page using a‌‌ series of objects. The main object is the document object, which in turn houses other objects which also house their own objects, and so on.</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9" name="Google Shape;109;p21"/>
          <p:cNvPicPr preferRelativeResize="0"/>
          <p:nvPr/>
        </p:nvPicPr>
        <p:blipFill>
          <a:blip r:embed="rId3">
            <a:alphaModFix/>
          </a:blip>
          <a:stretch>
            <a:fillRect/>
          </a:stretch>
        </p:blipFill>
        <p:spPr>
          <a:xfrm>
            <a:off x="1323993" y="1171175"/>
            <a:ext cx="6496025" cy="2801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