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56" r:id="rId1"/>
  </p:sldMasterIdLst>
  <p:sldIdLst>
    <p:sldId id="256" r:id="rId2"/>
    <p:sldId id="289" r:id="rId3"/>
    <p:sldId id="257" r:id="rId4"/>
    <p:sldId id="258" r:id="rId5"/>
    <p:sldId id="284" r:id="rId6"/>
    <p:sldId id="286" r:id="rId7"/>
    <p:sldId id="279" r:id="rId8"/>
    <p:sldId id="260" r:id="rId9"/>
    <p:sldId id="263" r:id="rId10"/>
    <p:sldId id="264" r:id="rId11"/>
    <p:sldId id="266" r:id="rId12"/>
    <p:sldId id="276" r:id="rId13"/>
    <p:sldId id="287" r:id="rId14"/>
    <p:sldId id="288"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8" autoAdjust="0"/>
    <p:restoredTop sz="94624" autoAdjust="0"/>
  </p:normalViewPr>
  <p:slideViewPr>
    <p:cSldViewPr>
      <p:cViewPr varScale="1">
        <p:scale>
          <a:sx n="69" d="100"/>
          <a:sy n="69" d="100"/>
        </p:scale>
        <p:origin x="-1416"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91C35929-E9FE-4907-917D-E76BA7C83034}" type="datetimeFigureOut">
              <a:rPr lang="en-US" smtClean="0"/>
              <a:pPr/>
              <a:t>5/11/2021</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DD95ABE0-F270-4AB0-9823-8B1B5F68E964}"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1C35929-E9FE-4907-917D-E76BA7C83034}" type="datetimeFigureOut">
              <a:rPr lang="en-US" smtClean="0"/>
              <a:pPr/>
              <a:t>5/11/2021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95ABE0-F270-4AB0-9823-8B1B5F68E96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1C35929-E9FE-4907-917D-E76BA7C83034}" type="datetimeFigureOut">
              <a:rPr lang="en-US" smtClean="0"/>
              <a:pPr/>
              <a:t>5/11/2021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95ABE0-F270-4AB0-9823-8B1B5F68E96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1C35929-E9FE-4907-917D-E76BA7C83034}" type="datetimeFigureOut">
              <a:rPr lang="en-US" smtClean="0"/>
              <a:pPr/>
              <a:t>5/11/2021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95ABE0-F270-4AB0-9823-8B1B5F68E96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91C35929-E9FE-4907-917D-E76BA7C83034}" type="datetimeFigureOut">
              <a:rPr lang="en-US" smtClean="0"/>
              <a:pPr/>
              <a:t>5/11/2021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95ABE0-F270-4AB0-9823-8B1B5F68E964}"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1C35929-E9FE-4907-917D-E76BA7C83034}" type="datetimeFigureOut">
              <a:rPr lang="en-US" smtClean="0"/>
              <a:pPr/>
              <a:t>5/11/2021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95ABE0-F270-4AB0-9823-8B1B5F68E96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91C35929-E9FE-4907-917D-E76BA7C83034}" type="datetimeFigureOut">
              <a:rPr lang="en-US" smtClean="0"/>
              <a:pPr/>
              <a:t>5/11/2021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D95ABE0-F270-4AB0-9823-8B1B5F68E96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1C35929-E9FE-4907-917D-E76BA7C83034}" type="datetimeFigureOut">
              <a:rPr lang="en-US" smtClean="0"/>
              <a:pPr/>
              <a:t>5/11/2021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D95ABE0-F270-4AB0-9823-8B1B5F68E96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C35929-E9FE-4907-917D-E76BA7C83034}" type="datetimeFigureOut">
              <a:rPr lang="en-US" smtClean="0"/>
              <a:pPr/>
              <a:t>5/11/2021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D95ABE0-F270-4AB0-9823-8B1B5F68E96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1C35929-E9FE-4907-917D-E76BA7C83034}" type="datetimeFigureOut">
              <a:rPr lang="en-US" smtClean="0"/>
              <a:pPr/>
              <a:t>5/11/2021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95ABE0-F270-4AB0-9823-8B1B5F68E96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1C35929-E9FE-4907-917D-E76BA7C83034}" type="datetimeFigureOut">
              <a:rPr lang="en-US" smtClean="0"/>
              <a:pPr/>
              <a:t>5/11/2021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DD95ABE0-F270-4AB0-9823-8B1B5F68E964}"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91C35929-E9FE-4907-917D-E76BA7C83034}" type="datetimeFigureOut">
              <a:rPr lang="en-US" smtClean="0"/>
              <a:pPr/>
              <a:t>5/11/2021</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DD95ABE0-F270-4AB0-9823-8B1B5F68E964}"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4057" r:id="rId1"/>
    <p:sldLayoutId id="2147484058" r:id="rId2"/>
    <p:sldLayoutId id="2147484059" r:id="rId3"/>
    <p:sldLayoutId id="2147484060" r:id="rId4"/>
    <p:sldLayoutId id="2147484061" r:id="rId5"/>
    <p:sldLayoutId id="2147484062" r:id="rId6"/>
    <p:sldLayoutId id="2147484063" r:id="rId7"/>
    <p:sldLayoutId id="2147484064" r:id="rId8"/>
    <p:sldLayoutId id="2147484065" r:id="rId9"/>
    <p:sldLayoutId id="2147484066" r:id="rId10"/>
    <p:sldLayoutId id="2147484067"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jpeg"/></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 Id="rId4" Type="http://schemas.openxmlformats.org/officeDocument/2006/relationships/image" Target="../media/image19.jpeg"/></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C:\Users\admin\Desktop\download.png"/>
          <p:cNvPicPr>
            <a:picLocks noChangeAspect="1" noChangeArrowheads="1"/>
          </p:cNvPicPr>
          <p:nvPr/>
        </p:nvPicPr>
        <p:blipFill>
          <a:blip r:embed="rId2"/>
          <a:srcRect/>
          <a:stretch>
            <a:fillRect/>
          </a:stretch>
        </p:blipFill>
        <p:spPr bwMode="auto">
          <a:xfrm>
            <a:off x="3276600" y="2514600"/>
            <a:ext cx="2133600" cy="1905001"/>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382000" cy="533400"/>
          </a:xfrm>
        </p:spPr>
        <p:txBody>
          <a:bodyPr>
            <a:noAutofit/>
          </a:bodyPr>
          <a:lstStyle/>
          <a:p>
            <a:pPr marL="514350" indent="-514350"/>
            <a:r>
              <a:rPr lang="en-US" sz="3000" b="1" dirty="0" smtClean="0"/>
              <a:t>O/S SUPPORTS AND USERS</a:t>
            </a:r>
          </a:p>
        </p:txBody>
      </p:sp>
      <p:sp>
        <p:nvSpPr>
          <p:cNvPr id="3" name="Content Placeholder 2"/>
          <p:cNvSpPr>
            <a:spLocks noGrp="1"/>
          </p:cNvSpPr>
          <p:nvPr>
            <p:ph idx="1"/>
          </p:nvPr>
        </p:nvSpPr>
        <p:spPr>
          <a:xfrm>
            <a:off x="381000" y="914400"/>
            <a:ext cx="8229600" cy="5638800"/>
          </a:xfrm>
        </p:spPr>
        <p:txBody>
          <a:bodyPr>
            <a:normAutofit/>
          </a:bodyPr>
          <a:lstStyle/>
          <a:p>
            <a:pPr>
              <a:buNone/>
            </a:pPr>
            <a:r>
              <a:rPr lang="en-US" b="1" dirty="0" smtClean="0">
                <a:solidFill>
                  <a:srgbClr val="FF0000"/>
                </a:solidFill>
              </a:rPr>
              <a:t>OPERATING SYSTEMS:</a:t>
            </a:r>
          </a:p>
          <a:p>
            <a:r>
              <a:rPr lang="en-US" sz="1600" dirty="0" smtClean="0"/>
              <a:t>Linux (</a:t>
            </a:r>
            <a:r>
              <a:rPr lang="en-US" sz="1600" dirty="0" err="1" smtClean="0"/>
              <a:t>Debian</a:t>
            </a:r>
            <a:r>
              <a:rPr lang="en-US" sz="1600" dirty="0" smtClean="0"/>
              <a:t>) – UBUNTU, SUSE, REDHAT</a:t>
            </a:r>
          </a:p>
          <a:p>
            <a:r>
              <a:rPr lang="en-US" sz="1600" dirty="0" smtClean="0"/>
              <a:t>Linux (Fedora)</a:t>
            </a:r>
          </a:p>
          <a:p>
            <a:r>
              <a:rPr lang="en-US" sz="1600" dirty="0" smtClean="0"/>
              <a:t>Linux (Centos)</a:t>
            </a:r>
          </a:p>
          <a:p>
            <a:r>
              <a:rPr lang="en-US" sz="1600" dirty="0" smtClean="0"/>
              <a:t>Microsoft Windows</a:t>
            </a:r>
          </a:p>
          <a:p>
            <a:r>
              <a:rPr lang="en-US" sz="1600" dirty="0" smtClean="0"/>
              <a:t>MAC</a:t>
            </a:r>
          </a:p>
          <a:p>
            <a:pPr>
              <a:buNone/>
            </a:pPr>
            <a:endParaRPr lang="en-US" b="1" dirty="0" smtClean="0">
              <a:solidFill>
                <a:srgbClr val="FF0000"/>
              </a:solidFill>
            </a:endParaRPr>
          </a:p>
          <a:p>
            <a:pPr>
              <a:buNone/>
            </a:pPr>
            <a:r>
              <a:rPr lang="en-US" b="1" dirty="0" smtClean="0">
                <a:solidFill>
                  <a:srgbClr val="FF0000"/>
                </a:solidFill>
              </a:rPr>
              <a:t>SOURCES: </a:t>
            </a:r>
          </a:p>
          <a:p>
            <a:pPr>
              <a:buNone/>
            </a:pPr>
            <a:r>
              <a:rPr lang="en-US" sz="1600" dirty="0" smtClean="0"/>
              <a:t>All sources except .exe it adopt to load and manage</a:t>
            </a:r>
          </a:p>
          <a:p>
            <a:pPr>
              <a:buNone/>
            </a:pPr>
            <a:endParaRPr lang="en-US" b="1" dirty="0" smtClean="0">
              <a:solidFill>
                <a:srgbClr val="FF0000"/>
              </a:solidFill>
            </a:endParaRPr>
          </a:p>
          <a:p>
            <a:pPr>
              <a:buNone/>
            </a:pPr>
            <a:endParaRPr lang="en-US" b="1" dirty="0" smtClean="0">
              <a:solidFill>
                <a:srgbClr val="FF0000"/>
              </a:solidFill>
            </a:endParaRPr>
          </a:p>
          <a:p>
            <a:pPr>
              <a:buNone/>
            </a:pPr>
            <a:endParaRPr lang="en-US" b="1" dirty="0" smtClean="0">
              <a:solidFill>
                <a:srgbClr val="FF0000"/>
              </a:solidFill>
            </a:endParaRPr>
          </a:p>
          <a:p>
            <a:pPr>
              <a:buNone/>
            </a:pPr>
            <a:r>
              <a:rPr lang="en-US" b="1" dirty="0" smtClean="0">
                <a:solidFill>
                  <a:srgbClr val="FF0000"/>
                </a:solidFill>
              </a:rPr>
              <a:t>USERS:</a:t>
            </a:r>
          </a:p>
        </p:txBody>
      </p:sp>
      <p:pic>
        <p:nvPicPr>
          <p:cNvPr id="5122" name="Picture 2" descr="C:\Users\admin\Desktop\images.png"/>
          <p:cNvPicPr>
            <a:picLocks noChangeAspect="1" noChangeArrowheads="1"/>
          </p:cNvPicPr>
          <p:nvPr/>
        </p:nvPicPr>
        <p:blipFill>
          <a:blip r:embed="rId2"/>
          <a:srcRect/>
          <a:stretch>
            <a:fillRect/>
          </a:stretch>
        </p:blipFill>
        <p:spPr bwMode="auto">
          <a:xfrm>
            <a:off x="2209800" y="5257800"/>
            <a:ext cx="5943600" cy="1066800"/>
          </a:xfrm>
          <a:prstGeom prst="rect">
            <a:avLst/>
          </a:prstGeom>
          <a:noFill/>
        </p:spPr>
      </p:pic>
      <p:pic>
        <p:nvPicPr>
          <p:cNvPr id="5123" name="Picture 3" descr="C:\Users\admin\Desktop\images (1).jpg"/>
          <p:cNvPicPr>
            <a:picLocks noChangeAspect="1" noChangeArrowheads="1"/>
          </p:cNvPicPr>
          <p:nvPr/>
        </p:nvPicPr>
        <p:blipFill>
          <a:blip r:embed="rId3"/>
          <a:srcRect/>
          <a:stretch>
            <a:fillRect/>
          </a:stretch>
        </p:blipFill>
        <p:spPr bwMode="auto">
          <a:xfrm>
            <a:off x="5257800" y="2895600"/>
            <a:ext cx="3429000" cy="21336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8610600" cy="533400"/>
          </a:xfrm>
        </p:spPr>
        <p:txBody>
          <a:bodyPr>
            <a:normAutofit/>
          </a:bodyPr>
          <a:lstStyle/>
          <a:p>
            <a:pPr marL="514350" indent="-514350"/>
            <a:r>
              <a:rPr lang="en-US" sz="3000" b="1" dirty="0" smtClean="0"/>
              <a:t>GIT FLOW AND COMPONENTS </a:t>
            </a:r>
          </a:p>
        </p:txBody>
      </p:sp>
      <p:sp>
        <p:nvSpPr>
          <p:cNvPr id="4" name="Content Placeholder 3"/>
          <p:cNvSpPr>
            <a:spLocks noGrp="1"/>
          </p:cNvSpPr>
          <p:nvPr>
            <p:ph idx="1"/>
          </p:nvPr>
        </p:nvSpPr>
        <p:spPr/>
        <p:txBody>
          <a:bodyPr>
            <a:normAutofit/>
          </a:bodyPr>
          <a:lstStyle/>
          <a:p>
            <a:pPr>
              <a:buNone/>
            </a:pPr>
            <a:endParaRPr lang="en-US" sz="1800" dirty="0" smtClean="0"/>
          </a:p>
          <a:p>
            <a:pPr>
              <a:buNone/>
            </a:pPr>
            <a:endParaRPr lang="en-US" sz="1800" b="1" dirty="0" smtClean="0">
              <a:solidFill>
                <a:srgbClr val="FF0000"/>
              </a:solidFill>
            </a:endParaRPr>
          </a:p>
          <a:p>
            <a:pPr>
              <a:buNone/>
            </a:pPr>
            <a:endParaRPr lang="en-US" sz="1800" b="1" dirty="0" smtClean="0">
              <a:solidFill>
                <a:srgbClr val="FF0000"/>
              </a:solidFill>
            </a:endParaRPr>
          </a:p>
          <a:p>
            <a:pPr>
              <a:buNone/>
            </a:pPr>
            <a:endParaRPr lang="en-US" sz="1800" dirty="0" smtClean="0"/>
          </a:p>
        </p:txBody>
      </p:sp>
      <p:pic>
        <p:nvPicPr>
          <p:cNvPr id="1026" name="Picture 2"/>
          <p:cNvPicPr>
            <a:picLocks noChangeAspect="1" noChangeArrowheads="1"/>
          </p:cNvPicPr>
          <p:nvPr/>
        </p:nvPicPr>
        <p:blipFill>
          <a:blip r:embed="rId2"/>
          <a:srcRect/>
          <a:stretch>
            <a:fillRect/>
          </a:stretch>
        </p:blipFill>
        <p:spPr bwMode="auto">
          <a:xfrm>
            <a:off x="457200" y="1143000"/>
            <a:ext cx="8077200" cy="518159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458200" cy="457200"/>
          </a:xfrm>
        </p:spPr>
        <p:txBody>
          <a:bodyPr>
            <a:noAutofit/>
          </a:bodyPr>
          <a:lstStyle/>
          <a:p>
            <a:r>
              <a:rPr lang="en-US" sz="3000" b="1" dirty="0" smtClean="0"/>
              <a:t>GIT VS GIT HUB</a:t>
            </a:r>
            <a:endParaRPr lang="en-US" sz="3000" b="1" dirty="0"/>
          </a:p>
        </p:txBody>
      </p:sp>
      <p:pic>
        <p:nvPicPr>
          <p:cNvPr id="9219" name="Picture 3"/>
          <p:cNvPicPr>
            <a:picLocks noChangeAspect="1" noChangeArrowheads="1"/>
          </p:cNvPicPr>
          <p:nvPr/>
        </p:nvPicPr>
        <p:blipFill>
          <a:blip r:embed="rId2"/>
          <a:srcRect/>
          <a:stretch>
            <a:fillRect/>
          </a:stretch>
        </p:blipFill>
        <p:spPr bwMode="auto">
          <a:xfrm>
            <a:off x="304800" y="1524000"/>
            <a:ext cx="8458200" cy="46482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395015" cy="544121"/>
          </a:xfrm>
        </p:spPr>
        <p:txBody>
          <a:bodyPr>
            <a:normAutofit/>
          </a:bodyPr>
          <a:lstStyle/>
          <a:p>
            <a:r>
              <a:rPr lang="en-US" sz="3000" b="1" dirty="0" smtClean="0"/>
              <a:t>GIT COMMANDS</a:t>
            </a:r>
            <a:endParaRPr lang="en-US" sz="3000" dirty="0"/>
          </a:p>
        </p:txBody>
      </p:sp>
      <p:graphicFrame>
        <p:nvGraphicFramePr>
          <p:cNvPr id="10" name="Content Placeholder 9"/>
          <p:cNvGraphicFramePr>
            <a:graphicFrameLocks noGrp="1"/>
          </p:cNvGraphicFramePr>
          <p:nvPr>
            <p:ph idx="1"/>
          </p:nvPr>
        </p:nvGraphicFramePr>
        <p:xfrm>
          <a:off x="304800" y="609600"/>
          <a:ext cx="8534400" cy="6091787"/>
        </p:xfrm>
        <a:graphic>
          <a:graphicData uri="http://schemas.openxmlformats.org/drawingml/2006/table">
            <a:tbl>
              <a:tblPr/>
              <a:tblGrid>
                <a:gridCol w="3429000"/>
                <a:gridCol w="5105400"/>
              </a:tblGrid>
              <a:tr h="153166">
                <a:tc>
                  <a:txBody>
                    <a:bodyPr/>
                    <a:lstStyle/>
                    <a:p>
                      <a:pPr algn="l" fontAlgn="b"/>
                      <a:r>
                        <a:rPr lang="en-US" sz="1000" b="1" i="0" u="none" strike="noStrike" dirty="0">
                          <a:solidFill>
                            <a:srgbClr val="FF0000"/>
                          </a:solidFill>
                          <a:latin typeface="Calibri"/>
                        </a:rPr>
                        <a:t>COMMAND</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1000" b="1" i="0" u="none" strike="noStrike">
                          <a:solidFill>
                            <a:srgbClr val="FF0000"/>
                          </a:solidFill>
                          <a:latin typeface="Calibri"/>
                        </a:rPr>
                        <a:t>EXECUTION</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r h="229749">
                <a:tc>
                  <a:txBody>
                    <a:bodyPr/>
                    <a:lstStyle/>
                    <a:p>
                      <a:pPr algn="l" fontAlgn="t"/>
                      <a:r>
                        <a:rPr lang="en-US" sz="1200" b="1" i="0" u="none" strike="noStrike" dirty="0">
                          <a:solidFill>
                            <a:srgbClr val="000000"/>
                          </a:solidFill>
                          <a:latin typeface="Calibri"/>
                        </a:rPr>
                        <a:t>yum install </a:t>
                      </a:r>
                      <a:r>
                        <a:rPr lang="en-US" sz="1200" b="1" i="0" u="none" strike="noStrike" dirty="0" err="1">
                          <a:solidFill>
                            <a:srgbClr val="000000"/>
                          </a:solidFill>
                          <a:latin typeface="Calibri"/>
                        </a:rPr>
                        <a:t>git</a:t>
                      </a:r>
                      <a:r>
                        <a:rPr lang="en-US" sz="1200" b="1" i="0" u="none" strike="noStrike" dirty="0">
                          <a:solidFill>
                            <a:srgbClr val="000000"/>
                          </a:solidFill>
                          <a:latin typeface="Calibri"/>
                        </a:rPr>
                        <a:t>-core; apt install </a:t>
                      </a:r>
                      <a:r>
                        <a:rPr lang="en-US" sz="1200" b="1" i="0" u="none" strike="noStrike" dirty="0" err="1">
                          <a:solidFill>
                            <a:srgbClr val="000000"/>
                          </a:solidFill>
                          <a:latin typeface="Calibri"/>
                        </a:rPr>
                        <a:t>git</a:t>
                      </a:r>
                      <a:endParaRPr lang="en-US" sz="1200" b="1" i="0" u="none" strike="noStrike" dirty="0">
                        <a:solidFill>
                          <a:srgbClr val="000000"/>
                        </a:solidFill>
                        <a:latin typeface="Calibri"/>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1" i="0" u="none" strike="noStrike" dirty="0" smtClean="0">
                          <a:solidFill>
                            <a:srgbClr val="FF0000"/>
                          </a:solidFill>
                          <a:latin typeface="Calibri"/>
                        </a:rPr>
                        <a:t>Installation</a:t>
                      </a:r>
                      <a:r>
                        <a:rPr lang="en-US" sz="1100" b="1" i="0" u="none" strike="noStrike" baseline="0" dirty="0" smtClean="0">
                          <a:solidFill>
                            <a:srgbClr val="000000"/>
                          </a:solidFill>
                          <a:latin typeface="Calibri"/>
                        </a:rPr>
                        <a:t> </a:t>
                      </a:r>
                      <a:r>
                        <a:rPr lang="en-US" sz="1100" b="1" i="0" u="none" strike="noStrike" dirty="0" smtClean="0">
                          <a:solidFill>
                            <a:srgbClr val="000000"/>
                          </a:solidFill>
                          <a:latin typeface="Calibri"/>
                        </a:rPr>
                        <a:t>software </a:t>
                      </a:r>
                      <a:r>
                        <a:rPr lang="en-US" sz="1100" b="1" i="0" u="none" strike="noStrike" dirty="0" err="1">
                          <a:solidFill>
                            <a:srgbClr val="000000"/>
                          </a:solidFill>
                          <a:latin typeface="Calibri"/>
                        </a:rPr>
                        <a:t>git</a:t>
                      </a:r>
                      <a:r>
                        <a:rPr lang="en-US" sz="1100" b="1" i="0" u="none" strike="noStrike" dirty="0">
                          <a:solidFill>
                            <a:srgbClr val="000000"/>
                          </a:solidFill>
                          <a:latin typeface="Calibri"/>
                        </a:rPr>
                        <a:t> in Linux or </a:t>
                      </a:r>
                      <a:r>
                        <a:rPr lang="en-US" sz="1100" b="1" i="0" u="none" strike="noStrike" dirty="0" smtClean="0">
                          <a:solidFill>
                            <a:srgbClr val="000000"/>
                          </a:solidFill>
                          <a:latin typeface="Calibri"/>
                        </a:rPr>
                        <a:t>Ubuntu </a:t>
                      </a:r>
                      <a:r>
                        <a:rPr lang="en-US" sz="1100" b="1" i="0" u="none" strike="noStrike" dirty="0" err="1" smtClean="0">
                          <a:solidFill>
                            <a:srgbClr val="000000"/>
                          </a:solidFill>
                          <a:latin typeface="Calibri"/>
                        </a:rPr>
                        <a:t>git</a:t>
                      </a:r>
                      <a:r>
                        <a:rPr lang="en-US" sz="1100" b="1" i="0" u="none" strike="noStrike" dirty="0" smtClean="0">
                          <a:solidFill>
                            <a:srgbClr val="000000"/>
                          </a:solidFill>
                          <a:latin typeface="Calibri"/>
                        </a:rPr>
                        <a:t> --version {check version}</a:t>
                      </a:r>
                      <a:endParaRPr lang="en-US" sz="1100" b="1" i="0" u="none" strike="noStrike" dirty="0">
                        <a:solidFill>
                          <a:srgbClr val="000000"/>
                        </a:solidFill>
                        <a:latin typeface="Calibri"/>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102794">
                <a:tc>
                  <a:txBody>
                    <a:bodyPr/>
                    <a:lstStyle/>
                    <a:p>
                      <a:pPr algn="l" fontAlgn="t"/>
                      <a:r>
                        <a:rPr lang="en-US" sz="1200" b="1" i="0" u="none" strike="noStrike" dirty="0" err="1">
                          <a:solidFill>
                            <a:srgbClr val="000000"/>
                          </a:solidFill>
                          <a:latin typeface="Calibri"/>
                        </a:rPr>
                        <a:t>git</a:t>
                      </a:r>
                      <a:r>
                        <a:rPr lang="en-US" sz="1200" b="1" i="0" u="none" strike="noStrike" dirty="0">
                          <a:solidFill>
                            <a:srgbClr val="000000"/>
                          </a:solidFill>
                          <a:latin typeface="Calibri"/>
                        </a:rPr>
                        <a:t> </a:t>
                      </a:r>
                      <a:r>
                        <a:rPr lang="en-US" sz="1200" b="1" i="0" u="none" strike="noStrike" dirty="0" err="1">
                          <a:solidFill>
                            <a:srgbClr val="000000"/>
                          </a:solidFill>
                          <a:latin typeface="Calibri"/>
                        </a:rPr>
                        <a:t>config</a:t>
                      </a:r>
                      <a:r>
                        <a:rPr lang="en-US" sz="1200" b="1" i="0" u="none" strike="noStrike" dirty="0">
                          <a:solidFill>
                            <a:srgbClr val="000000"/>
                          </a:solidFill>
                          <a:latin typeface="Calibri"/>
                        </a:rPr>
                        <a:t> --global </a:t>
                      </a:r>
                      <a:r>
                        <a:rPr lang="en-US" sz="1200" b="1" i="0" u="none" strike="noStrike" dirty="0" smtClean="0">
                          <a:solidFill>
                            <a:srgbClr val="000000"/>
                          </a:solidFill>
                          <a:latin typeface="Calibri"/>
                        </a:rPr>
                        <a:t>user.name  </a:t>
                      </a:r>
                      <a:r>
                        <a:rPr lang="en-US" sz="1200" b="1" i="0" u="none" strike="noStrike" dirty="0">
                          <a:solidFill>
                            <a:srgbClr val="000000"/>
                          </a:solidFill>
                          <a:latin typeface="Calibri"/>
                        </a:rPr>
                        <a:t>“Akshiv20”</a:t>
                      </a:r>
                      <a:br>
                        <a:rPr lang="en-US" sz="1200" b="1" i="0" u="none" strike="noStrike" dirty="0">
                          <a:solidFill>
                            <a:srgbClr val="000000"/>
                          </a:solidFill>
                          <a:latin typeface="Calibri"/>
                        </a:rPr>
                      </a:br>
                      <a:r>
                        <a:rPr lang="en-US" sz="1200" b="1" i="0" u="none" strike="noStrike" dirty="0" err="1">
                          <a:solidFill>
                            <a:srgbClr val="000000"/>
                          </a:solidFill>
                          <a:latin typeface="Calibri"/>
                        </a:rPr>
                        <a:t>git</a:t>
                      </a:r>
                      <a:r>
                        <a:rPr lang="en-US" sz="1200" b="1" i="0" u="none" strike="noStrike" dirty="0">
                          <a:solidFill>
                            <a:srgbClr val="000000"/>
                          </a:solidFill>
                          <a:latin typeface="Calibri"/>
                        </a:rPr>
                        <a:t> </a:t>
                      </a:r>
                      <a:r>
                        <a:rPr lang="en-US" sz="1200" b="1" i="0" u="none" strike="noStrike" dirty="0" err="1">
                          <a:solidFill>
                            <a:srgbClr val="000000"/>
                          </a:solidFill>
                          <a:latin typeface="Calibri"/>
                        </a:rPr>
                        <a:t>config</a:t>
                      </a:r>
                      <a:r>
                        <a:rPr lang="en-US" sz="1200" b="1" i="0" u="none" strike="noStrike" dirty="0">
                          <a:solidFill>
                            <a:srgbClr val="000000"/>
                          </a:solidFill>
                          <a:latin typeface="Calibri"/>
                        </a:rPr>
                        <a:t> --global </a:t>
                      </a:r>
                      <a:r>
                        <a:rPr lang="en-US" sz="1200" b="1" i="0" u="none" strike="noStrike" dirty="0" err="1">
                          <a:solidFill>
                            <a:srgbClr val="000000"/>
                          </a:solidFill>
                          <a:latin typeface="Calibri"/>
                        </a:rPr>
                        <a:t>user.email</a:t>
                      </a:r>
                      <a:r>
                        <a:rPr lang="en-US" sz="1200" b="1" i="0" u="none" strike="noStrike" dirty="0">
                          <a:solidFill>
                            <a:srgbClr val="000000"/>
                          </a:solidFill>
                          <a:latin typeface="Calibri"/>
                        </a:rPr>
                        <a:t> “queenprince20@gmail.com”</a:t>
                      </a:r>
                      <a:br>
                        <a:rPr lang="en-US" sz="1200" b="1" i="0" u="none" strike="noStrike" dirty="0">
                          <a:solidFill>
                            <a:srgbClr val="000000"/>
                          </a:solidFill>
                          <a:latin typeface="Calibri"/>
                        </a:rPr>
                      </a:br>
                      <a:r>
                        <a:rPr lang="en-US" sz="1200" b="1" i="0" u="none" strike="noStrike" dirty="0" err="1">
                          <a:solidFill>
                            <a:srgbClr val="000000"/>
                          </a:solidFill>
                          <a:latin typeface="Calibri"/>
                        </a:rPr>
                        <a:t>git</a:t>
                      </a:r>
                      <a:r>
                        <a:rPr lang="en-US" sz="1200" b="1" i="0" u="none" strike="noStrike" dirty="0">
                          <a:solidFill>
                            <a:srgbClr val="000000"/>
                          </a:solidFill>
                          <a:latin typeface="Calibri"/>
                        </a:rPr>
                        <a:t> </a:t>
                      </a:r>
                      <a:r>
                        <a:rPr lang="en-US" sz="1200" b="1" i="0" u="none" strike="noStrike" dirty="0" err="1">
                          <a:solidFill>
                            <a:srgbClr val="000000"/>
                          </a:solidFill>
                          <a:latin typeface="Calibri"/>
                        </a:rPr>
                        <a:t>config</a:t>
                      </a:r>
                      <a:r>
                        <a:rPr lang="en-US" sz="1200" b="1" i="0" u="none" strike="noStrike" dirty="0">
                          <a:solidFill>
                            <a:srgbClr val="000000"/>
                          </a:solidFill>
                          <a:latin typeface="Calibri"/>
                        </a:rPr>
                        <a:t> --global </a:t>
                      </a:r>
                      <a:r>
                        <a:rPr lang="en-US" sz="1200" b="1" i="0" u="none" strike="noStrike" dirty="0" err="1">
                          <a:solidFill>
                            <a:srgbClr val="000000"/>
                          </a:solidFill>
                          <a:latin typeface="Calibri"/>
                        </a:rPr>
                        <a:t>core.editor</a:t>
                      </a:r>
                      <a:r>
                        <a:rPr lang="en-US" sz="1200" b="1" i="0" u="none" strike="noStrike" dirty="0">
                          <a:solidFill>
                            <a:srgbClr val="000000"/>
                          </a:solidFill>
                          <a:latin typeface="Calibri"/>
                        </a:rPr>
                        <a:t> vim</a:t>
                      </a:r>
                      <a:br>
                        <a:rPr lang="en-US" sz="1200" b="1" i="0" u="none" strike="noStrike" dirty="0">
                          <a:solidFill>
                            <a:srgbClr val="000000"/>
                          </a:solidFill>
                          <a:latin typeface="Calibri"/>
                        </a:rPr>
                      </a:br>
                      <a:r>
                        <a:rPr lang="en-US" sz="1200" b="1" i="0" u="none" strike="noStrike" dirty="0" err="1">
                          <a:solidFill>
                            <a:srgbClr val="000000"/>
                          </a:solidFill>
                          <a:latin typeface="Calibri"/>
                        </a:rPr>
                        <a:t>git</a:t>
                      </a:r>
                      <a:r>
                        <a:rPr lang="en-US" sz="1200" b="1" i="0" u="none" strike="noStrike" dirty="0">
                          <a:solidFill>
                            <a:srgbClr val="000000"/>
                          </a:solidFill>
                          <a:latin typeface="Calibri"/>
                        </a:rPr>
                        <a:t> </a:t>
                      </a:r>
                      <a:r>
                        <a:rPr lang="en-US" sz="1200" b="1" i="0" u="none" strike="noStrike" dirty="0" err="1">
                          <a:solidFill>
                            <a:srgbClr val="000000"/>
                          </a:solidFill>
                          <a:latin typeface="Calibri"/>
                        </a:rPr>
                        <a:t>config</a:t>
                      </a:r>
                      <a:r>
                        <a:rPr lang="en-US" sz="1200" b="1" i="0" u="none" strike="noStrike" dirty="0">
                          <a:solidFill>
                            <a:srgbClr val="000000"/>
                          </a:solidFill>
                          <a:latin typeface="Calibri"/>
                        </a:rPr>
                        <a:t> --global </a:t>
                      </a:r>
                      <a:r>
                        <a:rPr lang="en-US" sz="1200" b="1" i="0" u="none" strike="noStrike" dirty="0" err="1">
                          <a:solidFill>
                            <a:srgbClr val="000000"/>
                          </a:solidFill>
                          <a:latin typeface="Calibri"/>
                        </a:rPr>
                        <a:t>core.compression</a:t>
                      </a:r>
                      <a:r>
                        <a:rPr lang="en-US" sz="1200" b="1" i="0" u="none" strike="noStrike" dirty="0">
                          <a:solidFill>
                            <a:srgbClr val="000000"/>
                          </a:solidFill>
                          <a:latin typeface="Calibri"/>
                        </a:rPr>
                        <a:t> 2</a:t>
                      </a:r>
                      <a:br>
                        <a:rPr lang="en-US" sz="1200" b="1" i="0" u="none" strike="noStrike" dirty="0">
                          <a:solidFill>
                            <a:srgbClr val="000000"/>
                          </a:solidFill>
                          <a:latin typeface="Calibri"/>
                        </a:rPr>
                      </a:br>
                      <a:r>
                        <a:rPr lang="en-US" sz="1200" b="1" i="0" u="none" strike="noStrike" dirty="0" err="1">
                          <a:solidFill>
                            <a:srgbClr val="000000"/>
                          </a:solidFill>
                          <a:latin typeface="Calibri"/>
                        </a:rPr>
                        <a:t>git</a:t>
                      </a:r>
                      <a:r>
                        <a:rPr lang="en-US" sz="1200" b="1" i="0" u="none" strike="noStrike" dirty="0">
                          <a:solidFill>
                            <a:srgbClr val="000000"/>
                          </a:solidFill>
                          <a:latin typeface="Calibri"/>
                        </a:rPr>
                        <a:t> </a:t>
                      </a:r>
                      <a:r>
                        <a:rPr lang="en-US" sz="1200" b="1" i="0" u="none" strike="noStrike" dirty="0" err="1">
                          <a:solidFill>
                            <a:srgbClr val="000000"/>
                          </a:solidFill>
                          <a:latin typeface="Calibri"/>
                        </a:rPr>
                        <a:t>config</a:t>
                      </a:r>
                      <a:r>
                        <a:rPr lang="en-US" sz="1200" b="1" i="0" u="none" strike="noStrike" dirty="0">
                          <a:solidFill>
                            <a:srgbClr val="000000"/>
                          </a:solidFill>
                          <a:latin typeface="Calibri"/>
                        </a:rPr>
                        <a:t> --global </a:t>
                      </a:r>
                      <a:r>
                        <a:rPr lang="en-US" sz="1200" b="1" i="0" u="none" strike="noStrike" dirty="0" err="1">
                          <a:solidFill>
                            <a:srgbClr val="000000"/>
                          </a:solidFill>
                          <a:latin typeface="Calibri"/>
                        </a:rPr>
                        <a:t>diff.tool</a:t>
                      </a:r>
                      <a:r>
                        <a:rPr lang="en-US" sz="1200" b="1" i="0" u="none" strike="noStrike" dirty="0">
                          <a:solidFill>
                            <a:srgbClr val="000000"/>
                          </a:solidFill>
                          <a:latin typeface="Calibri"/>
                        </a:rPr>
                        <a:t> </a:t>
                      </a:r>
                      <a:r>
                        <a:rPr lang="en-US" sz="1200" b="1" i="0" u="none" strike="noStrike" dirty="0" err="1">
                          <a:solidFill>
                            <a:srgbClr val="000000"/>
                          </a:solidFill>
                          <a:latin typeface="Calibri"/>
                        </a:rPr>
                        <a:t>vim.diff</a:t>
                      </a:r>
                      <a:endParaRPr lang="en-US" sz="1200" b="1" i="0" u="none" strike="noStrike" dirty="0">
                        <a:solidFill>
                          <a:srgbClr val="000000"/>
                        </a:solidFill>
                        <a:latin typeface="Calibri"/>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1" i="0" u="none" strike="noStrike" dirty="0" smtClean="0">
                          <a:solidFill>
                            <a:srgbClr val="FF0000"/>
                          </a:solidFill>
                          <a:latin typeface="Calibri"/>
                        </a:rPr>
                        <a:t>Configuration setup - Make the server Private</a:t>
                      </a:r>
                    </a:p>
                    <a:p>
                      <a:pPr marL="0" marR="0" indent="0" algn="l" defTabSz="914400" rtl="0" eaLnBrk="1" fontAlgn="t" latinLnBrk="0" hangingPunct="1">
                        <a:lnSpc>
                          <a:spcPct val="100000"/>
                        </a:lnSpc>
                        <a:spcBef>
                          <a:spcPts val="0"/>
                        </a:spcBef>
                        <a:spcAft>
                          <a:spcPts val="0"/>
                        </a:spcAft>
                        <a:buClrTx/>
                        <a:buSzTx/>
                        <a:buFontTx/>
                        <a:buNone/>
                        <a:tabLst/>
                        <a:defRPr/>
                      </a:pPr>
                      <a:r>
                        <a:rPr lang="en-US" sz="1100" b="1" i="0" u="none" strike="noStrike" dirty="0" smtClean="0">
                          <a:solidFill>
                            <a:srgbClr val="000000"/>
                          </a:solidFill>
                          <a:latin typeface="Calibri"/>
                        </a:rPr>
                        <a:t>setting the user as a global, so the entire server will be  used by one user  - not a recommended process</a:t>
                      </a:r>
                      <a:endParaRPr lang="en-US" sz="1100" b="1" i="0" u="none" strike="noStrike" dirty="0">
                        <a:solidFill>
                          <a:srgbClr val="FF0000"/>
                        </a:solidFill>
                        <a:latin typeface="Calibri"/>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05447">
                <a:tc>
                  <a:txBody>
                    <a:bodyPr/>
                    <a:lstStyle/>
                    <a:p>
                      <a:pPr algn="l" fontAlgn="t"/>
                      <a:r>
                        <a:rPr lang="en-US" sz="1200" b="1" i="0" u="none" strike="noStrike" dirty="0" err="1">
                          <a:solidFill>
                            <a:srgbClr val="000000"/>
                          </a:solidFill>
                          <a:latin typeface="Calibri"/>
                        </a:rPr>
                        <a:t>git</a:t>
                      </a:r>
                      <a:r>
                        <a:rPr lang="en-US" sz="1200" b="1" i="0" u="none" strike="noStrike" dirty="0">
                          <a:solidFill>
                            <a:srgbClr val="000000"/>
                          </a:solidFill>
                          <a:latin typeface="Calibri"/>
                        </a:rPr>
                        <a:t> </a:t>
                      </a:r>
                      <a:r>
                        <a:rPr lang="en-US" sz="1200" b="1" i="0" u="none" strike="noStrike" dirty="0" err="1">
                          <a:solidFill>
                            <a:srgbClr val="000000"/>
                          </a:solidFill>
                          <a:latin typeface="Calibri"/>
                        </a:rPr>
                        <a:t>config</a:t>
                      </a:r>
                      <a:r>
                        <a:rPr lang="en-US" sz="1200" b="1" i="0" u="none" strike="noStrike" dirty="0">
                          <a:solidFill>
                            <a:srgbClr val="000000"/>
                          </a:solidFill>
                          <a:latin typeface="Calibri"/>
                        </a:rPr>
                        <a:t> user.name  “Akshiv20”</a:t>
                      </a:r>
                      <a:br>
                        <a:rPr lang="en-US" sz="1200" b="1" i="0" u="none" strike="noStrike" dirty="0">
                          <a:solidFill>
                            <a:srgbClr val="000000"/>
                          </a:solidFill>
                          <a:latin typeface="Calibri"/>
                        </a:rPr>
                      </a:br>
                      <a:r>
                        <a:rPr lang="en-US" sz="1200" b="1" i="0" u="none" strike="noStrike" dirty="0" err="1">
                          <a:solidFill>
                            <a:srgbClr val="000000"/>
                          </a:solidFill>
                          <a:latin typeface="Calibri"/>
                        </a:rPr>
                        <a:t>git</a:t>
                      </a:r>
                      <a:r>
                        <a:rPr lang="en-US" sz="1200" b="1" i="0" u="none" strike="noStrike" dirty="0">
                          <a:solidFill>
                            <a:srgbClr val="000000"/>
                          </a:solidFill>
                          <a:latin typeface="Calibri"/>
                        </a:rPr>
                        <a:t> </a:t>
                      </a:r>
                      <a:r>
                        <a:rPr lang="en-US" sz="1200" b="1" i="0" u="none" strike="noStrike" dirty="0" err="1">
                          <a:solidFill>
                            <a:srgbClr val="000000"/>
                          </a:solidFill>
                          <a:latin typeface="Calibri"/>
                        </a:rPr>
                        <a:t>config</a:t>
                      </a:r>
                      <a:r>
                        <a:rPr lang="en-US" sz="1200" b="1" i="0" u="none" strike="noStrike" dirty="0">
                          <a:solidFill>
                            <a:srgbClr val="000000"/>
                          </a:solidFill>
                          <a:latin typeface="Calibri"/>
                        </a:rPr>
                        <a:t> </a:t>
                      </a:r>
                      <a:r>
                        <a:rPr lang="en-US" sz="1200" b="1" i="0" u="none" strike="noStrike" dirty="0" err="1">
                          <a:solidFill>
                            <a:srgbClr val="000000"/>
                          </a:solidFill>
                          <a:latin typeface="Calibri"/>
                        </a:rPr>
                        <a:t>user.email</a:t>
                      </a:r>
                      <a:r>
                        <a:rPr lang="en-US" sz="1200" b="1" i="0" u="none" strike="noStrike" dirty="0">
                          <a:solidFill>
                            <a:srgbClr val="000000"/>
                          </a:solidFill>
                          <a:latin typeface="Calibri"/>
                        </a:rPr>
                        <a:t> “queenprince20@gmail.com”</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1" i="0" u="none" strike="noStrike" dirty="0">
                          <a:solidFill>
                            <a:srgbClr val="000000"/>
                          </a:solidFill>
                          <a:latin typeface="Calibri"/>
                        </a:rPr>
                        <a:t>Configuration setup - </a:t>
                      </a:r>
                      <a:r>
                        <a:rPr lang="en-US" sz="1100" b="1" i="0" u="none" strike="noStrike" dirty="0">
                          <a:solidFill>
                            <a:srgbClr val="FF0000"/>
                          </a:solidFill>
                          <a:latin typeface="Calibri"/>
                        </a:rPr>
                        <a:t>make the sever Public through </a:t>
                      </a:r>
                      <a:r>
                        <a:rPr lang="en-US" sz="1100" b="1" i="0" u="none" strike="noStrike" dirty="0" smtClean="0">
                          <a:solidFill>
                            <a:srgbClr val="FF0000"/>
                          </a:solidFill>
                          <a:latin typeface="Calibri"/>
                        </a:rPr>
                        <a:t>configuration</a:t>
                      </a:r>
                    </a:p>
                    <a:p>
                      <a:pPr marL="0" marR="0" indent="0" algn="l" defTabSz="914400" rtl="0" eaLnBrk="1" fontAlgn="t" latinLnBrk="0" hangingPunct="1">
                        <a:lnSpc>
                          <a:spcPct val="100000"/>
                        </a:lnSpc>
                        <a:spcBef>
                          <a:spcPts val="0"/>
                        </a:spcBef>
                        <a:spcAft>
                          <a:spcPts val="0"/>
                        </a:spcAft>
                        <a:buClrTx/>
                        <a:buSzTx/>
                        <a:buFontTx/>
                        <a:buNone/>
                        <a:tabLst/>
                        <a:defRPr/>
                      </a:pPr>
                      <a:r>
                        <a:rPr lang="en-US" sz="1100" b="1" i="0" u="none" strike="noStrike" dirty="0" smtClean="0">
                          <a:solidFill>
                            <a:srgbClr val="000000"/>
                          </a:solidFill>
                          <a:latin typeface="Calibri"/>
                        </a:rPr>
                        <a:t>Enable Multiple Developers use an single server</a:t>
                      </a:r>
                    </a:p>
                    <a:p>
                      <a:pPr algn="l" fontAlgn="t"/>
                      <a:endParaRPr lang="en-US" sz="1100" b="1" i="0" u="none" strike="noStrike" dirty="0">
                        <a:solidFill>
                          <a:srgbClr val="FF0000"/>
                        </a:solidFill>
                        <a:latin typeface="Calibri"/>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8644">
                <a:tc>
                  <a:txBody>
                    <a:bodyPr/>
                    <a:lstStyle/>
                    <a:p>
                      <a:pPr algn="l" fontAlgn="t"/>
                      <a:r>
                        <a:rPr lang="en-US" sz="1200" b="1" i="0" u="none" strike="noStrike" dirty="0" err="1">
                          <a:solidFill>
                            <a:srgbClr val="000000"/>
                          </a:solidFill>
                          <a:latin typeface="Calibri"/>
                        </a:rPr>
                        <a:t>mkdir</a:t>
                      </a:r>
                      <a:r>
                        <a:rPr lang="en-US" sz="1200" b="1" i="0" u="none" strike="noStrike" dirty="0">
                          <a:solidFill>
                            <a:srgbClr val="000000"/>
                          </a:solidFill>
                          <a:latin typeface="Calibri"/>
                        </a:rPr>
                        <a:t> </a:t>
                      </a:r>
                      <a:r>
                        <a:rPr lang="en-US" sz="1200" b="1" i="0" u="none" strike="noStrike" dirty="0" err="1">
                          <a:solidFill>
                            <a:srgbClr val="000000"/>
                          </a:solidFill>
                          <a:latin typeface="Calibri"/>
                        </a:rPr>
                        <a:t>mygit</a:t>
                      </a:r>
                      <a:endParaRPr lang="en-US" sz="1200" b="1" i="0" u="none" strike="noStrike" dirty="0">
                        <a:solidFill>
                          <a:srgbClr val="000000"/>
                        </a:solidFill>
                        <a:latin typeface="Calibri"/>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1" i="0" u="none" strike="noStrike" dirty="0">
                          <a:solidFill>
                            <a:srgbClr val="FF0000"/>
                          </a:solidFill>
                          <a:latin typeface="Calibri"/>
                        </a:rPr>
                        <a:t>Making an Working </a:t>
                      </a:r>
                      <a:r>
                        <a:rPr lang="en-US" sz="1100" b="1" i="0" u="none" strike="noStrike" dirty="0" smtClean="0">
                          <a:solidFill>
                            <a:srgbClr val="FF0000"/>
                          </a:solidFill>
                          <a:latin typeface="Calibri"/>
                        </a:rPr>
                        <a:t>Directory and </a:t>
                      </a:r>
                      <a:r>
                        <a:rPr lang="en-US" sz="1100" b="1" i="0" u="none" strike="noStrike" dirty="0" smtClean="0">
                          <a:solidFill>
                            <a:srgbClr val="000000"/>
                          </a:solidFill>
                          <a:latin typeface="Calibri"/>
                        </a:rPr>
                        <a:t>This is local Workstation</a:t>
                      </a:r>
                    </a:p>
                    <a:p>
                      <a:pPr algn="l" fontAlgn="t"/>
                      <a:r>
                        <a:rPr lang="en-US" sz="1100" b="1" i="0" u="none" strike="noStrike" dirty="0" smtClean="0">
                          <a:solidFill>
                            <a:srgbClr val="FF0000"/>
                          </a:solidFill>
                          <a:latin typeface="Calibri"/>
                        </a:rPr>
                        <a:t> </a:t>
                      </a:r>
                      <a:endParaRPr lang="en-US" sz="1100" b="1" i="0" u="none" strike="noStrike" dirty="0">
                        <a:solidFill>
                          <a:srgbClr val="FF0000"/>
                        </a:solidFill>
                        <a:latin typeface="Calibri"/>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3799">
                <a:tc>
                  <a:txBody>
                    <a:bodyPr/>
                    <a:lstStyle/>
                    <a:p>
                      <a:pPr algn="l" fontAlgn="t"/>
                      <a:r>
                        <a:rPr lang="en-US" sz="1200" b="1" i="0" u="none" strike="noStrike" dirty="0" err="1">
                          <a:solidFill>
                            <a:srgbClr val="000000"/>
                          </a:solidFill>
                          <a:latin typeface="Calibri"/>
                        </a:rPr>
                        <a:t>cd</a:t>
                      </a:r>
                      <a:r>
                        <a:rPr lang="en-US" sz="1200" b="1" i="0" u="none" strike="noStrike" dirty="0">
                          <a:solidFill>
                            <a:srgbClr val="000000"/>
                          </a:solidFill>
                          <a:latin typeface="Calibri"/>
                        </a:rPr>
                        <a:t> </a:t>
                      </a:r>
                      <a:r>
                        <a:rPr lang="en-US" sz="1200" b="1" i="0" u="none" strike="noStrike" dirty="0" err="1">
                          <a:solidFill>
                            <a:srgbClr val="000000"/>
                          </a:solidFill>
                          <a:latin typeface="Calibri"/>
                        </a:rPr>
                        <a:t>mygit</a:t>
                      </a:r>
                      <a:endParaRPr lang="en-US" sz="1200" b="1" i="0" u="none" strike="noStrike" dirty="0">
                        <a:solidFill>
                          <a:srgbClr val="000000"/>
                        </a:solidFill>
                        <a:latin typeface="Calibri"/>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1" i="0" u="none" strike="noStrike" dirty="0">
                          <a:solidFill>
                            <a:srgbClr val="000000"/>
                          </a:solidFill>
                          <a:latin typeface="Calibri"/>
                        </a:rPr>
                        <a:t>change directory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85365">
                <a:tc>
                  <a:txBody>
                    <a:bodyPr/>
                    <a:lstStyle/>
                    <a:p>
                      <a:pPr algn="l" fontAlgn="t"/>
                      <a:r>
                        <a:rPr lang="en-US" sz="1200" b="1" i="0" u="none" strike="noStrike" dirty="0" err="1">
                          <a:solidFill>
                            <a:srgbClr val="000000"/>
                          </a:solidFill>
                          <a:latin typeface="Calibri"/>
                        </a:rPr>
                        <a:t>git</a:t>
                      </a:r>
                      <a:r>
                        <a:rPr lang="en-US" sz="1200" b="1" i="0" u="none" strike="noStrike" dirty="0">
                          <a:solidFill>
                            <a:srgbClr val="000000"/>
                          </a:solidFill>
                          <a:latin typeface="Calibri"/>
                        </a:rPr>
                        <a:t> init</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1" i="0" u="none" strike="noStrike" dirty="0">
                          <a:solidFill>
                            <a:srgbClr val="FF0000"/>
                          </a:solidFill>
                          <a:latin typeface="Calibri"/>
                        </a:rPr>
                        <a:t>Make a Local </a:t>
                      </a:r>
                      <a:r>
                        <a:rPr lang="en-US" sz="1100" b="1" i="0" u="none" strike="noStrike" dirty="0" smtClean="0">
                          <a:solidFill>
                            <a:srgbClr val="FF0000"/>
                          </a:solidFill>
                          <a:latin typeface="Calibri"/>
                        </a:rPr>
                        <a:t>repository</a:t>
                      </a:r>
                    </a:p>
                    <a:p>
                      <a:pPr marL="0" marR="0" indent="0" algn="l" defTabSz="914400" rtl="0" eaLnBrk="1" fontAlgn="t" latinLnBrk="0" hangingPunct="1">
                        <a:lnSpc>
                          <a:spcPct val="100000"/>
                        </a:lnSpc>
                        <a:spcBef>
                          <a:spcPts val="0"/>
                        </a:spcBef>
                        <a:spcAft>
                          <a:spcPts val="0"/>
                        </a:spcAft>
                        <a:buClrTx/>
                        <a:buSzTx/>
                        <a:buFontTx/>
                        <a:buNone/>
                        <a:tabLst/>
                        <a:defRPr/>
                      </a:pPr>
                      <a:r>
                        <a:rPr lang="fr-FR" sz="1100" b="1" i="0" u="none" strike="noStrike" dirty="0" smtClean="0">
                          <a:solidFill>
                            <a:srgbClr val="000000"/>
                          </a:solidFill>
                          <a:latin typeface="Calibri"/>
                        </a:rPr>
                        <a:t>.git =&gt; </a:t>
                      </a:r>
                      <a:r>
                        <a:rPr lang="fr-FR" sz="1100" b="1" i="0" u="none" strike="noStrike" dirty="0" err="1" smtClean="0">
                          <a:solidFill>
                            <a:srgbClr val="000000"/>
                          </a:solidFill>
                          <a:latin typeface="Calibri"/>
                        </a:rPr>
                        <a:t>contains</a:t>
                      </a:r>
                      <a:r>
                        <a:rPr lang="fr-FR" sz="1100" b="1" i="0" u="none" strike="noStrike" dirty="0" smtClean="0">
                          <a:solidFill>
                            <a:srgbClr val="000000"/>
                          </a:solidFill>
                          <a:latin typeface="Calibri"/>
                        </a:rPr>
                        <a:t> </a:t>
                      </a:r>
                      <a:r>
                        <a:rPr lang="fr-FR" sz="1100" b="1" i="0" u="none" strike="noStrike" dirty="0" err="1" smtClean="0">
                          <a:solidFill>
                            <a:srgbClr val="000000"/>
                          </a:solidFill>
                          <a:latin typeface="Calibri"/>
                        </a:rPr>
                        <a:t>configuraion</a:t>
                      </a:r>
                      <a:r>
                        <a:rPr lang="fr-FR" sz="1100" b="1" i="0" u="none" strike="noStrike" dirty="0" smtClean="0">
                          <a:solidFill>
                            <a:srgbClr val="000000"/>
                          </a:solidFill>
                          <a:latin typeface="Calibri"/>
                        </a:rPr>
                        <a:t>, commit informations</a:t>
                      </a:r>
                    </a:p>
                    <a:p>
                      <a:pPr algn="l" fontAlgn="t"/>
                      <a:endParaRPr lang="en-US" sz="1100" b="1" i="0" u="none" strike="noStrike" dirty="0">
                        <a:solidFill>
                          <a:srgbClr val="FF0000"/>
                        </a:solidFill>
                        <a:latin typeface="Calibri"/>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82030">
                <a:tc>
                  <a:txBody>
                    <a:bodyPr/>
                    <a:lstStyle/>
                    <a:p>
                      <a:pPr algn="l" fontAlgn="t"/>
                      <a:r>
                        <a:rPr lang="en-US" sz="1200" b="1" i="0" u="none" strike="noStrike" dirty="0" err="1">
                          <a:solidFill>
                            <a:srgbClr val="000000"/>
                          </a:solidFill>
                          <a:latin typeface="Calibri"/>
                        </a:rPr>
                        <a:t>git</a:t>
                      </a:r>
                      <a:r>
                        <a:rPr lang="en-US" sz="1200" b="1" i="0" u="none" strike="noStrike" dirty="0">
                          <a:solidFill>
                            <a:srgbClr val="000000"/>
                          </a:solidFill>
                          <a:latin typeface="Calibri"/>
                        </a:rPr>
                        <a:t> add filename</a:t>
                      </a:r>
                      <a:br>
                        <a:rPr lang="en-US" sz="1200" b="1" i="0" u="none" strike="noStrike" dirty="0">
                          <a:solidFill>
                            <a:srgbClr val="000000"/>
                          </a:solidFill>
                          <a:latin typeface="Calibri"/>
                        </a:rPr>
                      </a:br>
                      <a:r>
                        <a:rPr lang="en-US" sz="1200" b="1" i="0" u="none" strike="noStrike" dirty="0" err="1">
                          <a:solidFill>
                            <a:srgbClr val="000000"/>
                          </a:solidFill>
                          <a:latin typeface="Calibri"/>
                        </a:rPr>
                        <a:t>git</a:t>
                      </a:r>
                      <a:r>
                        <a:rPr lang="en-US" sz="1200" b="1" i="0" u="none" strike="noStrike" dirty="0">
                          <a:solidFill>
                            <a:srgbClr val="000000"/>
                          </a:solidFill>
                          <a:latin typeface="Calibri"/>
                        </a:rPr>
                        <a:t> add .</a:t>
                      </a:r>
                      <a:br>
                        <a:rPr lang="en-US" sz="1200" b="1" i="0" u="none" strike="noStrike" dirty="0">
                          <a:solidFill>
                            <a:srgbClr val="000000"/>
                          </a:solidFill>
                          <a:latin typeface="Calibri"/>
                        </a:rPr>
                      </a:br>
                      <a:r>
                        <a:rPr lang="en-US" sz="1200" b="1" i="0" u="none" strike="noStrike" dirty="0" err="1">
                          <a:solidFill>
                            <a:srgbClr val="000000"/>
                          </a:solidFill>
                          <a:latin typeface="Calibri"/>
                        </a:rPr>
                        <a:t>git</a:t>
                      </a:r>
                      <a:r>
                        <a:rPr lang="en-US" sz="1200" b="1" i="0" u="none" strike="noStrike" dirty="0">
                          <a:solidFill>
                            <a:srgbClr val="000000"/>
                          </a:solidFill>
                          <a:latin typeface="Calibri"/>
                        </a:rPr>
                        <a:t> add --all</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1100" b="1" i="0" u="none" strike="noStrike" dirty="0" smtClean="0">
                          <a:solidFill>
                            <a:srgbClr val="000000"/>
                          </a:solidFill>
                          <a:latin typeface="Calibri"/>
                        </a:rPr>
                        <a:t>add an particular file to staging </a:t>
                      </a:r>
                      <a:br>
                        <a:rPr lang="en-US" sz="1100" b="1" i="0" u="none" strike="noStrike" dirty="0" smtClean="0">
                          <a:solidFill>
                            <a:srgbClr val="000000"/>
                          </a:solidFill>
                          <a:latin typeface="Calibri"/>
                        </a:rPr>
                      </a:br>
                      <a:r>
                        <a:rPr lang="en-US" sz="1100" b="1" i="0" u="none" strike="noStrike" dirty="0" smtClean="0">
                          <a:solidFill>
                            <a:srgbClr val="000000"/>
                          </a:solidFill>
                          <a:latin typeface="Calibri"/>
                        </a:rPr>
                        <a:t>add files from current directory to local repository</a:t>
                      </a:r>
                      <a:br>
                        <a:rPr lang="en-US" sz="1100" b="1" i="0" u="none" strike="noStrike" dirty="0" smtClean="0">
                          <a:solidFill>
                            <a:srgbClr val="000000"/>
                          </a:solidFill>
                          <a:latin typeface="Calibri"/>
                        </a:rPr>
                      </a:br>
                      <a:r>
                        <a:rPr lang="en-US" sz="1100" b="1" i="0" u="none" strike="noStrike" dirty="0" smtClean="0">
                          <a:solidFill>
                            <a:srgbClr val="000000"/>
                          </a:solidFill>
                          <a:latin typeface="Calibri"/>
                        </a:rPr>
                        <a:t>add all files from the directory </a:t>
                      </a:r>
                      <a:endParaRPr lang="en-US" sz="1100" b="1" i="0" u="none" strike="noStrike" dirty="0">
                        <a:solidFill>
                          <a:srgbClr val="000000"/>
                        </a:solidFill>
                        <a:latin typeface="Calibri"/>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7598">
                <a:tc>
                  <a:txBody>
                    <a:bodyPr/>
                    <a:lstStyle/>
                    <a:p>
                      <a:pPr algn="l" fontAlgn="t"/>
                      <a:r>
                        <a:rPr lang="en-US" sz="1200" b="1" i="0" u="none" strike="noStrike" dirty="0" err="1">
                          <a:solidFill>
                            <a:srgbClr val="000000"/>
                          </a:solidFill>
                          <a:latin typeface="Calibri"/>
                        </a:rPr>
                        <a:t>git</a:t>
                      </a:r>
                      <a:r>
                        <a:rPr lang="en-US" sz="1200" b="1" i="0" u="none" strike="noStrike" dirty="0">
                          <a:solidFill>
                            <a:srgbClr val="000000"/>
                          </a:solidFill>
                          <a:latin typeface="Calibri"/>
                        </a:rPr>
                        <a:t> diff</a:t>
                      </a:r>
                      <a:br>
                        <a:rPr lang="en-US" sz="1200" b="1" i="0" u="none" strike="noStrike" dirty="0">
                          <a:solidFill>
                            <a:srgbClr val="000000"/>
                          </a:solidFill>
                          <a:latin typeface="Calibri"/>
                        </a:rPr>
                      </a:br>
                      <a:r>
                        <a:rPr lang="en-US" sz="1200" b="1" i="0" u="none" strike="noStrike" dirty="0" err="1">
                          <a:solidFill>
                            <a:srgbClr val="000000"/>
                          </a:solidFill>
                          <a:latin typeface="Calibri"/>
                        </a:rPr>
                        <a:t>git</a:t>
                      </a:r>
                      <a:r>
                        <a:rPr lang="en-US" sz="1200" b="1" i="0" u="none" strike="noStrike" dirty="0">
                          <a:solidFill>
                            <a:srgbClr val="000000"/>
                          </a:solidFill>
                          <a:latin typeface="Calibri"/>
                        </a:rPr>
                        <a:t> diff --staged</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1" i="0" u="none" strike="noStrike" dirty="0">
                          <a:solidFill>
                            <a:srgbClr val="000000"/>
                          </a:solidFill>
                          <a:latin typeface="Calibri"/>
                        </a:rPr>
                        <a:t>shows </a:t>
                      </a:r>
                      <a:r>
                        <a:rPr lang="en-US" sz="1100" b="1" i="0" u="none" strike="noStrike" dirty="0" smtClean="0">
                          <a:solidFill>
                            <a:srgbClr val="000000"/>
                          </a:solidFill>
                          <a:latin typeface="Calibri"/>
                        </a:rPr>
                        <a:t>difference </a:t>
                      </a:r>
                      <a:r>
                        <a:rPr lang="en-US" sz="1100" b="1" i="0" u="none" strike="noStrike" dirty="0">
                          <a:solidFill>
                            <a:srgbClr val="000000"/>
                          </a:solidFill>
                          <a:latin typeface="Calibri"/>
                        </a:rPr>
                        <a:t>between working directory and staging area shows </a:t>
                      </a:r>
                      <a:r>
                        <a:rPr lang="en-US" sz="1100" b="1" i="0" u="none" strike="noStrike" dirty="0" smtClean="0">
                          <a:solidFill>
                            <a:srgbClr val="000000"/>
                          </a:solidFill>
                          <a:latin typeface="Calibri"/>
                        </a:rPr>
                        <a:t>differences </a:t>
                      </a:r>
                      <a:r>
                        <a:rPr lang="en-US" sz="1100" b="1" i="0" u="none" strike="noStrike" dirty="0">
                          <a:solidFill>
                            <a:srgbClr val="000000"/>
                          </a:solidFill>
                          <a:latin typeface="Calibri"/>
                        </a:rPr>
                        <a:t>between staging and local repository</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05447">
                <a:tc>
                  <a:txBody>
                    <a:bodyPr/>
                    <a:lstStyle/>
                    <a:p>
                      <a:pPr algn="l" fontAlgn="t"/>
                      <a:r>
                        <a:rPr lang="en-US" sz="1200" b="1" i="0" u="none" strike="noStrike" dirty="0" err="1">
                          <a:solidFill>
                            <a:srgbClr val="000000"/>
                          </a:solidFill>
                          <a:latin typeface="Calibri"/>
                        </a:rPr>
                        <a:t>git</a:t>
                      </a:r>
                      <a:r>
                        <a:rPr lang="en-US" sz="1200" b="1" i="0" u="none" strike="noStrike" dirty="0">
                          <a:solidFill>
                            <a:srgbClr val="000000"/>
                          </a:solidFill>
                          <a:latin typeface="Calibri"/>
                        </a:rPr>
                        <a:t> commit -m "Commit Description"</a:t>
                      </a:r>
                      <a:br>
                        <a:rPr lang="en-US" sz="1200" b="1" i="0" u="none" strike="noStrike" dirty="0">
                          <a:solidFill>
                            <a:srgbClr val="000000"/>
                          </a:solidFill>
                          <a:latin typeface="Calibri"/>
                        </a:rPr>
                      </a:br>
                      <a:r>
                        <a:rPr lang="en-US" sz="1200" b="1" i="0" u="none" strike="noStrike" dirty="0" err="1">
                          <a:solidFill>
                            <a:srgbClr val="000000"/>
                          </a:solidFill>
                          <a:latin typeface="Calibri"/>
                        </a:rPr>
                        <a:t>git</a:t>
                      </a:r>
                      <a:r>
                        <a:rPr lang="en-US" sz="1200" b="1" i="0" u="none" strike="noStrike" dirty="0">
                          <a:solidFill>
                            <a:srgbClr val="000000"/>
                          </a:solidFill>
                          <a:latin typeface="Calibri"/>
                        </a:rPr>
                        <a:t> commit -am "Commit </a:t>
                      </a:r>
                      <a:r>
                        <a:rPr lang="en-US" sz="1200" b="1" i="0" u="none" strike="noStrike" dirty="0" smtClean="0">
                          <a:solidFill>
                            <a:srgbClr val="000000"/>
                          </a:solidFill>
                          <a:latin typeface="Calibri"/>
                        </a:rPr>
                        <a:t>Description”</a:t>
                      </a:r>
                      <a:endParaRPr lang="en-US" sz="1200" b="1" i="0" u="none" strike="noStrike" dirty="0">
                        <a:solidFill>
                          <a:srgbClr val="000000"/>
                        </a:solidFill>
                        <a:latin typeface="Calibri"/>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1" i="0" u="none" strike="noStrike" dirty="0">
                          <a:solidFill>
                            <a:srgbClr val="FF0000"/>
                          </a:solidFill>
                          <a:latin typeface="Calibri"/>
                        </a:rPr>
                        <a:t>save to local repository .</a:t>
                      </a:r>
                      <a:r>
                        <a:rPr lang="en-US" sz="1100" b="1" i="0" u="none" strike="noStrike" dirty="0" err="1" smtClean="0">
                          <a:solidFill>
                            <a:srgbClr val="FF0000"/>
                          </a:solidFill>
                          <a:latin typeface="Calibri"/>
                        </a:rPr>
                        <a:t>git</a:t>
                      </a:r>
                      <a:endParaRPr lang="en-US" sz="1100" b="1" i="0" u="none" strike="noStrike" dirty="0" smtClean="0">
                        <a:solidFill>
                          <a:srgbClr val="FF0000"/>
                        </a:solidFill>
                        <a:latin typeface="Calibri"/>
                      </a:endParaRPr>
                    </a:p>
                    <a:p>
                      <a:pPr marL="0" marR="0" indent="0" algn="l" defTabSz="914400" rtl="0" eaLnBrk="1" fontAlgn="t" latinLnBrk="0" hangingPunct="1">
                        <a:lnSpc>
                          <a:spcPct val="100000"/>
                        </a:lnSpc>
                        <a:spcBef>
                          <a:spcPts val="0"/>
                        </a:spcBef>
                        <a:spcAft>
                          <a:spcPts val="0"/>
                        </a:spcAft>
                        <a:buClrTx/>
                        <a:buSzTx/>
                        <a:buFontTx/>
                        <a:buNone/>
                        <a:tabLst/>
                        <a:defRPr/>
                      </a:pPr>
                      <a:r>
                        <a:rPr lang="en-US" sz="1100" b="1" i="0" u="none" strike="noStrike" dirty="0" smtClean="0">
                          <a:solidFill>
                            <a:srgbClr val="000000"/>
                          </a:solidFill>
                          <a:latin typeface="Calibri"/>
                        </a:rPr>
                        <a:t>we can ignore add to staging area and move directly to  Local repository</a:t>
                      </a:r>
                    </a:p>
                    <a:p>
                      <a:pPr algn="l" fontAlgn="t"/>
                      <a:endParaRPr lang="en-US" sz="1100" b="1" i="0" u="none" strike="noStrike" dirty="0">
                        <a:solidFill>
                          <a:srgbClr val="FF0000"/>
                        </a:solidFill>
                        <a:latin typeface="Calibri"/>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3799">
                <a:tc>
                  <a:txBody>
                    <a:bodyPr/>
                    <a:lstStyle/>
                    <a:p>
                      <a:pPr algn="l" fontAlgn="t"/>
                      <a:r>
                        <a:rPr lang="en-US" sz="1200" b="1" i="0" u="none" strike="noStrike" dirty="0" err="1">
                          <a:solidFill>
                            <a:srgbClr val="000000"/>
                          </a:solidFill>
                          <a:latin typeface="Calibri"/>
                        </a:rPr>
                        <a:t>git</a:t>
                      </a:r>
                      <a:r>
                        <a:rPr lang="en-US" sz="1200" b="1" i="0" u="none" strike="noStrike" dirty="0">
                          <a:solidFill>
                            <a:srgbClr val="000000"/>
                          </a:solidFill>
                          <a:latin typeface="Calibri"/>
                        </a:rPr>
                        <a:t> </a:t>
                      </a:r>
                      <a:r>
                        <a:rPr lang="en-US" sz="1200" b="1" i="0" u="none" strike="noStrike" dirty="0" err="1">
                          <a:solidFill>
                            <a:srgbClr val="000000"/>
                          </a:solidFill>
                          <a:latin typeface="Calibri"/>
                        </a:rPr>
                        <a:t>config</a:t>
                      </a:r>
                      <a:r>
                        <a:rPr lang="en-US" sz="1200" b="1" i="0" u="none" strike="noStrike" dirty="0">
                          <a:solidFill>
                            <a:srgbClr val="000000"/>
                          </a:solidFill>
                          <a:latin typeface="Calibri"/>
                        </a:rPr>
                        <a:t> -l</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1" i="0" u="none" strike="noStrike">
                          <a:solidFill>
                            <a:srgbClr val="000000"/>
                          </a:solidFill>
                          <a:latin typeface="Calibri"/>
                        </a:rPr>
                        <a:t>Configuration verification</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3799">
                <a:tc>
                  <a:txBody>
                    <a:bodyPr/>
                    <a:lstStyle/>
                    <a:p>
                      <a:pPr algn="l" fontAlgn="t"/>
                      <a:r>
                        <a:rPr lang="en-US" sz="1200" b="1" i="0" u="none" strike="noStrike" dirty="0" err="1">
                          <a:solidFill>
                            <a:srgbClr val="000000"/>
                          </a:solidFill>
                          <a:latin typeface="Calibri"/>
                        </a:rPr>
                        <a:t>git</a:t>
                      </a:r>
                      <a:r>
                        <a:rPr lang="en-US" sz="1200" b="1" i="0" u="none" strike="noStrike" dirty="0">
                          <a:solidFill>
                            <a:srgbClr val="000000"/>
                          </a:solidFill>
                          <a:latin typeface="Calibri"/>
                        </a:rPr>
                        <a:t> status -l</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1" i="0" u="none" strike="noStrike">
                          <a:solidFill>
                            <a:srgbClr val="000000"/>
                          </a:solidFill>
                          <a:latin typeface="Calibri"/>
                        </a:rPr>
                        <a:t>Tells status of uncommitted changes</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05447">
                <a:tc>
                  <a:txBody>
                    <a:bodyPr/>
                    <a:lstStyle/>
                    <a:p>
                      <a:pPr algn="l" fontAlgn="t"/>
                      <a:r>
                        <a:rPr lang="nb-NO" sz="1200" b="1" i="0" u="none" strike="noStrike" dirty="0">
                          <a:solidFill>
                            <a:srgbClr val="000000"/>
                          </a:solidFill>
                          <a:latin typeface="Calibri"/>
                        </a:rPr>
                        <a:t>git log </a:t>
                      </a:r>
                      <a:br>
                        <a:rPr lang="nb-NO" sz="1200" b="1" i="0" u="none" strike="noStrike" dirty="0">
                          <a:solidFill>
                            <a:srgbClr val="000000"/>
                          </a:solidFill>
                          <a:latin typeface="Calibri"/>
                        </a:rPr>
                      </a:br>
                      <a:r>
                        <a:rPr lang="nb-NO" sz="1200" b="1" i="0" u="none" strike="noStrike" dirty="0">
                          <a:solidFill>
                            <a:srgbClr val="000000"/>
                          </a:solidFill>
                          <a:latin typeface="Calibri"/>
                        </a:rPr>
                        <a:t>git log --oneline</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1" i="0" u="none" strike="noStrike" dirty="0">
                          <a:solidFill>
                            <a:srgbClr val="000000"/>
                          </a:solidFill>
                          <a:latin typeface="Calibri"/>
                        </a:rPr>
                        <a:t>Tells the logs for each </a:t>
                      </a:r>
                      <a:r>
                        <a:rPr lang="en-US" sz="1100" b="1" i="0" u="none" strike="noStrike" dirty="0" smtClean="0">
                          <a:solidFill>
                            <a:srgbClr val="000000"/>
                          </a:solidFill>
                          <a:latin typeface="Calibri"/>
                        </a:rPr>
                        <a:t>commit ; Tells </a:t>
                      </a:r>
                      <a:r>
                        <a:rPr lang="en-US" sz="1100" b="1" i="0" u="none" strike="noStrike" dirty="0">
                          <a:solidFill>
                            <a:srgbClr val="000000"/>
                          </a:solidFill>
                          <a:latin typeface="Calibri"/>
                        </a:rPr>
                        <a:t>commit wise log </a:t>
                      </a:r>
                      <a:endParaRPr lang="en-US" sz="1100" b="1" i="0" u="none" strike="noStrike" dirty="0" smtClean="0">
                        <a:solidFill>
                          <a:srgbClr val="000000"/>
                        </a:solidFill>
                        <a:latin typeface="Calibri"/>
                      </a:endParaRPr>
                    </a:p>
                    <a:p>
                      <a:pPr marL="0" marR="0" indent="0" algn="l" defTabSz="914400" rtl="0" eaLnBrk="1" fontAlgn="t" latinLnBrk="0" hangingPunct="1">
                        <a:lnSpc>
                          <a:spcPct val="100000"/>
                        </a:lnSpc>
                        <a:spcBef>
                          <a:spcPts val="0"/>
                        </a:spcBef>
                        <a:spcAft>
                          <a:spcPts val="0"/>
                        </a:spcAft>
                        <a:buClrTx/>
                        <a:buSzTx/>
                        <a:buFontTx/>
                        <a:buNone/>
                        <a:tabLst/>
                        <a:defRPr/>
                      </a:pPr>
                      <a:r>
                        <a:rPr lang="en-US" sz="1100" b="1" i="0" u="none" strike="noStrike" dirty="0" smtClean="0">
                          <a:solidFill>
                            <a:srgbClr val="000000"/>
                          </a:solidFill>
                          <a:latin typeface="Calibri"/>
                        </a:rPr>
                        <a:t>Shows </a:t>
                      </a:r>
                      <a:r>
                        <a:rPr lang="en-US" sz="1100" b="1" i="0" u="none" strike="noStrike" dirty="0" err="1" smtClean="0">
                          <a:solidFill>
                            <a:srgbClr val="000000"/>
                          </a:solidFill>
                          <a:latin typeface="Calibri"/>
                        </a:rPr>
                        <a:t>commitwise</a:t>
                      </a:r>
                      <a:r>
                        <a:rPr lang="en-US" sz="1100" b="1" i="0" u="none" strike="noStrike" dirty="0" smtClean="0">
                          <a:solidFill>
                            <a:srgbClr val="000000"/>
                          </a:solidFill>
                          <a:latin typeface="Calibri"/>
                        </a:rPr>
                        <a:t> history ; commit id, commit </a:t>
                      </a:r>
                      <a:r>
                        <a:rPr lang="en-US" sz="1100" b="1" i="0" u="none" strike="noStrike" dirty="0" err="1" smtClean="0">
                          <a:solidFill>
                            <a:srgbClr val="000000"/>
                          </a:solidFill>
                          <a:latin typeface="Calibri"/>
                        </a:rPr>
                        <a:t>msg</a:t>
                      </a:r>
                      <a:r>
                        <a:rPr lang="en-US" sz="1100" b="1" i="0" u="none" strike="noStrike" dirty="0" smtClean="0">
                          <a:solidFill>
                            <a:srgbClr val="000000"/>
                          </a:solidFill>
                          <a:latin typeface="Calibri"/>
                        </a:rPr>
                        <a:t>, </a:t>
                      </a:r>
                      <a:r>
                        <a:rPr lang="en-US" sz="1100" b="1" i="0" u="none" strike="noStrike" dirty="0" err="1" smtClean="0">
                          <a:solidFill>
                            <a:srgbClr val="000000"/>
                          </a:solidFill>
                          <a:latin typeface="Calibri"/>
                        </a:rPr>
                        <a:t>Authour</a:t>
                      </a:r>
                      <a:r>
                        <a:rPr lang="en-US" sz="1100" b="1" i="0" u="none" strike="noStrike" dirty="0" smtClean="0">
                          <a:solidFill>
                            <a:srgbClr val="000000"/>
                          </a:solidFill>
                          <a:latin typeface="Calibri"/>
                        </a:rPr>
                        <a:t> &amp;Timestamp</a:t>
                      </a:r>
                    </a:p>
                    <a:p>
                      <a:pPr algn="l" fontAlgn="t"/>
                      <a:endParaRPr lang="en-US" sz="1100" b="1" i="0" u="none" strike="noStrike" dirty="0">
                        <a:solidFill>
                          <a:srgbClr val="000000"/>
                        </a:solidFill>
                        <a:latin typeface="Calibri"/>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5065">
                <a:tc>
                  <a:txBody>
                    <a:bodyPr/>
                    <a:lstStyle/>
                    <a:p>
                      <a:pPr algn="l" fontAlgn="t"/>
                      <a:r>
                        <a:rPr lang="en-US" sz="1200" b="1" i="0" u="none" strike="noStrike" dirty="0" err="1">
                          <a:solidFill>
                            <a:srgbClr val="000000"/>
                          </a:solidFill>
                          <a:latin typeface="Calibri"/>
                        </a:rPr>
                        <a:t>git</a:t>
                      </a:r>
                      <a:r>
                        <a:rPr lang="en-US" sz="1200" b="1" i="0" u="none" strike="noStrike" dirty="0">
                          <a:solidFill>
                            <a:srgbClr val="000000"/>
                          </a:solidFill>
                          <a:latin typeface="Calibri"/>
                        </a:rPr>
                        <a:t> show </a:t>
                      </a:r>
                      <a:r>
                        <a:rPr lang="en-US" sz="1200" b="1" i="0" u="none" strike="noStrike" dirty="0" err="1">
                          <a:solidFill>
                            <a:srgbClr val="000000"/>
                          </a:solidFill>
                          <a:latin typeface="Calibri"/>
                        </a:rPr>
                        <a:t>commitid</a:t>
                      </a:r>
                      <a:endParaRPr lang="en-US" sz="1200" b="1" i="0" u="none" strike="noStrike" dirty="0">
                        <a:solidFill>
                          <a:srgbClr val="000000"/>
                        </a:solidFill>
                        <a:latin typeface="Calibri"/>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1100" b="1" i="0" u="none" strike="noStrike" dirty="0">
                          <a:solidFill>
                            <a:srgbClr val="FF0000"/>
                          </a:solidFill>
                          <a:latin typeface="Calibri"/>
                        </a:rPr>
                        <a:t>shows </a:t>
                      </a:r>
                      <a:r>
                        <a:rPr lang="en-US" sz="1100" b="1" i="0" u="none" strike="noStrike" dirty="0" err="1">
                          <a:solidFill>
                            <a:srgbClr val="FF0000"/>
                          </a:solidFill>
                          <a:latin typeface="Calibri"/>
                        </a:rPr>
                        <a:t>commitwise</a:t>
                      </a:r>
                      <a:r>
                        <a:rPr lang="en-US" sz="1100" b="1" i="0" u="none" strike="noStrike" dirty="0">
                          <a:solidFill>
                            <a:srgbClr val="FF0000"/>
                          </a:solidFill>
                          <a:latin typeface="Calibri"/>
                        </a:rPr>
                        <a:t> </a:t>
                      </a:r>
                      <a:r>
                        <a:rPr lang="en-US" sz="1100" b="1" i="0" u="none" strike="noStrike" dirty="0" err="1" smtClean="0">
                          <a:solidFill>
                            <a:srgbClr val="FF0000"/>
                          </a:solidFill>
                          <a:latin typeface="Calibri"/>
                        </a:rPr>
                        <a:t>changes</a:t>
                      </a:r>
                      <a:r>
                        <a:rPr lang="en-US" sz="1100" b="1" i="0" u="none" strike="noStrike" dirty="0" err="1" smtClean="0">
                          <a:solidFill>
                            <a:srgbClr val="000000"/>
                          </a:solidFill>
                          <a:latin typeface="Calibri"/>
                        </a:rPr>
                        <a:t>Detailed</a:t>
                      </a:r>
                      <a:r>
                        <a:rPr lang="en-US" sz="1100" b="1" i="0" u="none" strike="noStrike" dirty="0" smtClean="0">
                          <a:solidFill>
                            <a:srgbClr val="000000"/>
                          </a:solidFill>
                          <a:latin typeface="Calibri"/>
                        </a:rPr>
                        <a:t> information about specified commit</a:t>
                      </a:r>
                      <a:endParaRPr lang="en-US" sz="1100" b="1" i="0" u="none" strike="noStrike" dirty="0">
                        <a:solidFill>
                          <a:srgbClr val="FF0000"/>
                        </a:solidFill>
                        <a:latin typeface="Calibri"/>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05447">
                <a:tc>
                  <a:txBody>
                    <a:bodyPr/>
                    <a:lstStyle/>
                    <a:p>
                      <a:pPr algn="l" fontAlgn="t"/>
                      <a:r>
                        <a:rPr lang="en-US" sz="1200" b="1" i="0" u="none" strike="noStrike" dirty="0" err="1">
                          <a:solidFill>
                            <a:srgbClr val="000000"/>
                          </a:solidFill>
                          <a:latin typeface="Calibri"/>
                        </a:rPr>
                        <a:t>git</a:t>
                      </a:r>
                      <a:r>
                        <a:rPr lang="en-US" sz="1200" b="1" i="0" u="none" strike="noStrike" dirty="0">
                          <a:solidFill>
                            <a:srgbClr val="000000"/>
                          </a:solidFill>
                          <a:latin typeface="Calibri"/>
                        </a:rPr>
                        <a:t> blame filename</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1" i="0" u="none" strike="noStrike" dirty="0">
                          <a:solidFill>
                            <a:srgbClr val="FF0000"/>
                          </a:solidFill>
                          <a:latin typeface="Calibri"/>
                        </a:rPr>
                        <a:t>shows changes made to the </a:t>
                      </a:r>
                      <a:r>
                        <a:rPr lang="en-US" sz="1100" b="1" i="0" u="none" strike="noStrike" dirty="0" smtClean="0">
                          <a:solidFill>
                            <a:srgbClr val="FF0000"/>
                          </a:solidFill>
                          <a:latin typeface="Calibri"/>
                        </a:rPr>
                        <a:t>files</a:t>
                      </a:r>
                    </a:p>
                    <a:p>
                      <a:pPr marL="0" marR="0" indent="0" algn="l" defTabSz="914400" rtl="0" eaLnBrk="1" fontAlgn="t" latinLnBrk="0" hangingPunct="1">
                        <a:lnSpc>
                          <a:spcPct val="100000"/>
                        </a:lnSpc>
                        <a:spcBef>
                          <a:spcPts val="0"/>
                        </a:spcBef>
                        <a:spcAft>
                          <a:spcPts val="0"/>
                        </a:spcAft>
                        <a:buClrTx/>
                        <a:buSzTx/>
                        <a:buFontTx/>
                        <a:buNone/>
                        <a:tabLst/>
                        <a:defRPr/>
                      </a:pPr>
                      <a:r>
                        <a:rPr lang="en-US" sz="1100" b="1" i="0" u="none" strike="noStrike" dirty="0" smtClean="0">
                          <a:solidFill>
                            <a:srgbClr val="000000"/>
                          </a:solidFill>
                          <a:latin typeface="Calibri"/>
                        </a:rPr>
                        <a:t>Line by line history of the commit</a:t>
                      </a:r>
                    </a:p>
                    <a:p>
                      <a:pPr algn="l" fontAlgn="t"/>
                      <a:endParaRPr lang="en-US" sz="1100" b="1" i="0" u="none" strike="noStrike" dirty="0">
                        <a:solidFill>
                          <a:srgbClr val="FF0000"/>
                        </a:solidFill>
                        <a:latin typeface="Calibri"/>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185" y="-86921"/>
            <a:ext cx="8395015" cy="544121"/>
          </a:xfrm>
        </p:spPr>
        <p:txBody>
          <a:bodyPr>
            <a:normAutofit/>
          </a:bodyPr>
          <a:lstStyle/>
          <a:p>
            <a:r>
              <a:rPr lang="en-US" sz="3000" b="1" dirty="0" smtClean="0"/>
              <a:t>GIT COMMANDS</a:t>
            </a:r>
            <a:endParaRPr lang="en-US" sz="3000" dirty="0"/>
          </a:p>
        </p:txBody>
      </p:sp>
      <p:graphicFrame>
        <p:nvGraphicFramePr>
          <p:cNvPr id="10" name="Content Placeholder 9"/>
          <p:cNvGraphicFramePr>
            <a:graphicFrameLocks noGrp="1"/>
          </p:cNvGraphicFramePr>
          <p:nvPr>
            <p:ph idx="1"/>
          </p:nvPr>
        </p:nvGraphicFramePr>
        <p:xfrm>
          <a:off x="381000" y="2500277"/>
          <a:ext cx="8534400" cy="1004923"/>
        </p:xfrm>
        <a:graphic>
          <a:graphicData uri="http://schemas.openxmlformats.org/drawingml/2006/table">
            <a:tbl>
              <a:tblPr/>
              <a:tblGrid>
                <a:gridCol w="5257800"/>
                <a:gridCol w="3276600"/>
              </a:tblGrid>
              <a:tr h="103589">
                <a:tc>
                  <a:txBody>
                    <a:bodyPr/>
                    <a:lstStyle/>
                    <a:p>
                      <a:pPr algn="l" fontAlgn="b"/>
                      <a:r>
                        <a:rPr lang="en-US" sz="1700" b="1" i="0" u="none" strike="noStrike" dirty="0">
                          <a:solidFill>
                            <a:srgbClr val="FF0000"/>
                          </a:solidFill>
                          <a:latin typeface="Calibri"/>
                        </a:rPr>
                        <a:t>COMMAND</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1700" b="1" i="0" u="none" strike="noStrike" dirty="0">
                          <a:solidFill>
                            <a:srgbClr val="FF0000"/>
                          </a:solidFill>
                          <a:latin typeface="Calibri"/>
                        </a:rPr>
                        <a:t>EXECUTION</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r h="745843">
                <a:tc>
                  <a:txBody>
                    <a:bodyPr/>
                    <a:lstStyle/>
                    <a:p>
                      <a:pPr algn="l" fontAlgn="b"/>
                      <a:r>
                        <a:rPr lang="en-US" sz="1400" b="1" i="0" u="none" strike="noStrike" dirty="0" err="1">
                          <a:solidFill>
                            <a:srgbClr val="000000"/>
                          </a:solidFill>
                          <a:latin typeface="Calibri"/>
                        </a:rPr>
                        <a:t>git</a:t>
                      </a:r>
                      <a:r>
                        <a:rPr lang="en-US" sz="1400" b="1" i="0" u="none" strike="noStrike" dirty="0">
                          <a:solidFill>
                            <a:srgbClr val="000000"/>
                          </a:solidFill>
                          <a:latin typeface="Calibri"/>
                        </a:rPr>
                        <a:t> remote add origin https://github.com/Akshiv20/GIT2019.git</a:t>
                      </a:r>
                      <a:br>
                        <a:rPr lang="en-US" sz="1400" b="1" i="0" u="none" strike="noStrike" dirty="0">
                          <a:solidFill>
                            <a:srgbClr val="000000"/>
                          </a:solidFill>
                          <a:latin typeface="Calibri"/>
                        </a:rPr>
                      </a:br>
                      <a:r>
                        <a:rPr lang="en-US" sz="1400" b="1" i="0" u="none" strike="noStrike" dirty="0" err="1">
                          <a:solidFill>
                            <a:srgbClr val="000000"/>
                          </a:solidFill>
                          <a:latin typeface="Calibri"/>
                        </a:rPr>
                        <a:t>git</a:t>
                      </a:r>
                      <a:r>
                        <a:rPr lang="en-US" sz="1400" b="1" i="0" u="none" strike="noStrike" dirty="0">
                          <a:solidFill>
                            <a:srgbClr val="000000"/>
                          </a:solidFill>
                          <a:latin typeface="Calibri"/>
                        </a:rPr>
                        <a:t> push origin master</a:t>
                      </a:r>
                      <a:br>
                        <a:rPr lang="en-US" sz="1400" b="1" i="0" u="none" strike="noStrike" dirty="0">
                          <a:solidFill>
                            <a:srgbClr val="000000"/>
                          </a:solidFill>
                          <a:latin typeface="Calibri"/>
                        </a:rPr>
                      </a:br>
                      <a:endParaRPr lang="en-US" sz="1400" b="1" i="0" u="none" strike="noStrike" dirty="0">
                        <a:solidFill>
                          <a:srgbClr val="000000"/>
                        </a:solidFill>
                        <a:latin typeface="Calibri"/>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500" b="1" i="0" u="none" strike="noStrike" dirty="0">
                          <a:solidFill>
                            <a:srgbClr val="000000"/>
                          </a:solidFill>
                          <a:latin typeface="Calibri"/>
                        </a:rPr>
                        <a:t>variable is set</a:t>
                      </a:r>
                      <a:br>
                        <a:rPr lang="en-US" sz="1500" b="1" i="0" u="none" strike="noStrike" dirty="0">
                          <a:solidFill>
                            <a:srgbClr val="000000"/>
                          </a:solidFill>
                          <a:latin typeface="Calibri"/>
                        </a:rPr>
                      </a:br>
                      <a:r>
                        <a:rPr lang="en-US" sz="1500" b="1" i="0" u="none" strike="noStrike" dirty="0">
                          <a:solidFill>
                            <a:srgbClr val="000000"/>
                          </a:solidFill>
                          <a:latin typeface="Calibri"/>
                        </a:rPr>
                        <a:t>pushed to remote repository</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4" name="Rectangle 3"/>
          <p:cNvSpPr/>
          <p:nvPr/>
        </p:nvSpPr>
        <p:spPr>
          <a:xfrm>
            <a:off x="76200" y="1143000"/>
            <a:ext cx="6421603" cy="369332"/>
          </a:xfrm>
          <a:prstGeom prst="rect">
            <a:avLst/>
          </a:prstGeom>
        </p:spPr>
        <p:txBody>
          <a:bodyPr wrap="square">
            <a:spAutoFit/>
          </a:bodyPr>
          <a:lstStyle/>
          <a:p>
            <a:r>
              <a:rPr lang="en-US" b="1" dirty="0" smtClean="0"/>
              <a:t>  Create an GITHUB ACCOUNT : https://github.com/join</a:t>
            </a:r>
            <a:endParaRPr lang="en-US" b="1" dirty="0"/>
          </a:p>
        </p:txBody>
      </p:sp>
      <p:sp>
        <p:nvSpPr>
          <p:cNvPr id="7" name="Rectangle 6"/>
          <p:cNvSpPr/>
          <p:nvPr/>
        </p:nvSpPr>
        <p:spPr>
          <a:xfrm>
            <a:off x="381000" y="4724400"/>
            <a:ext cx="6253828" cy="400110"/>
          </a:xfrm>
          <a:prstGeom prst="rect">
            <a:avLst/>
          </a:prstGeom>
          <a:noFill/>
        </p:spPr>
        <p:txBody>
          <a:bodyPr wrap="none" lIns="91440" tIns="45720" rIns="91440" bIns="45720">
            <a:spAutoFit/>
          </a:bodyPr>
          <a:lstStyle/>
          <a:p>
            <a:pPr algn="ctr"/>
            <a:r>
              <a:rPr lang="en-US" sz="2000" b="1"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For each push need to pass credentials</a:t>
            </a:r>
            <a:endParaRPr lang="en-US" sz="2000" b="1" cap="none"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8229600" cy="533400"/>
          </a:xfrm>
        </p:spPr>
        <p:txBody>
          <a:bodyPr>
            <a:normAutofit/>
          </a:bodyPr>
          <a:lstStyle/>
          <a:p>
            <a:r>
              <a:rPr lang="en-US" sz="3000" b="1" dirty="0" smtClean="0"/>
              <a:t>SDLC</a:t>
            </a:r>
            <a:endParaRPr lang="en-US" sz="3000" b="1" dirty="0"/>
          </a:p>
        </p:txBody>
      </p:sp>
      <p:pic>
        <p:nvPicPr>
          <p:cNvPr id="5" name="Picture 2" descr="C:\Users\admin\Desktop\water.jpg"/>
          <p:cNvPicPr>
            <a:picLocks noChangeAspect="1" noChangeArrowheads="1"/>
          </p:cNvPicPr>
          <p:nvPr/>
        </p:nvPicPr>
        <p:blipFill>
          <a:blip r:embed="rId2"/>
          <a:srcRect/>
          <a:stretch>
            <a:fillRect/>
          </a:stretch>
        </p:blipFill>
        <p:spPr bwMode="auto">
          <a:xfrm>
            <a:off x="609600" y="609600"/>
            <a:ext cx="5181600" cy="22098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2" descr="C:\Users\admin\Desktop\agile.png"/>
          <p:cNvPicPr>
            <a:picLocks noChangeAspect="1" noChangeArrowheads="1"/>
          </p:cNvPicPr>
          <p:nvPr/>
        </p:nvPicPr>
        <p:blipFill>
          <a:blip r:embed="rId3"/>
          <a:srcRect/>
          <a:stretch>
            <a:fillRect/>
          </a:stretch>
        </p:blipFill>
        <p:spPr bwMode="auto">
          <a:xfrm>
            <a:off x="609600" y="3048000"/>
            <a:ext cx="5181600" cy="22098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9" name="Picture 2" descr="C:\Users\admin\Desktop\devops.jpg"/>
          <p:cNvPicPr>
            <a:picLocks noChangeAspect="1" noChangeArrowheads="1"/>
          </p:cNvPicPr>
          <p:nvPr/>
        </p:nvPicPr>
        <p:blipFill>
          <a:blip r:embed="rId4"/>
          <a:srcRect/>
          <a:stretch>
            <a:fillRect/>
          </a:stretch>
        </p:blipFill>
        <p:spPr bwMode="auto">
          <a:xfrm>
            <a:off x="533400" y="5486400"/>
            <a:ext cx="1676400" cy="99060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Content Placeholder 3"/>
          <p:cNvSpPr>
            <a:spLocks noGrp="1"/>
          </p:cNvSpPr>
          <p:nvPr>
            <p:ph idx="1"/>
          </p:nvPr>
        </p:nvSpPr>
        <p:spPr>
          <a:xfrm>
            <a:off x="2362200" y="5105400"/>
            <a:ext cx="6248400" cy="1524000"/>
          </a:xfrm>
        </p:spPr>
        <p:txBody>
          <a:bodyPr>
            <a:noAutofit/>
          </a:bodyPr>
          <a:lstStyle/>
          <a:p>
            <a:pPr>
              <a:buNone/>
            </a:pPr>
            <a:r>
              <a:rPr lang="en-US" sz="1400" dirty="0" smtClean="0"/>
              <a:t>     </a:t>
            </a:r>
          </a:p>
          <a:p>
            <a:pPr>
              <a:buFont typeface="Symbol"/>
              <a:buChar char="Þ"/>
            </a:pPr>
            <a:r>
              <a:rPr lang="en-US" sz="1400" b="1" i="1" dirty="0" smtClean="0">
                <a:solidFill>
                  <a:schemeClr val="accent1">
                    <a:lumMod val="75000"/>
                  </a:schemeClr>
                </a:solidFill>
              </a:rPr>
              <a:t>Automation and tools + AGILE</a:t>
            </a:r>
          </a:p>
          <a:p>
            <a:pPr>
              <a:buFont typeface="Symbol"/>
              <a:buChar char="Þ"/>
            </a:pPr>
            <a:r>
              <a:rPr lang="en-US" sz="1400" b="1" i="1" dirty="0" smtClean="0">
                <a:solidFill>
                  <a:schemeClr val="accent1">
                    <a:lumMod val="75000"/>
                  </a:schemeClr>
                </a:solidFill>
              </a:rPr>
              <a:t> Set the Roadmap to software delivery</a:t>
            </a:r>
          </a:p>
          <a:p>
            <a:pPr>
              <a:buFont typeface="Symbol"/>
              <a:buChar char="Þ"/>
            </a:pPr>
            <a:r>
              <a:rPr lang="en-US" sz="1400" b="1" dirty="0" smtClean="0">
                <a:solidFill>
                  <a:srgbClr val="FF0000"/>
                </a:solidFill>
              </a:rPr>
              <a:t>Preferred Skill: </a:t>
            </a:r>
            <a:r>
              <a:rPr lang="en-US" sz="1400" dirty="0" smtClean="0"/>
              <a:t>Communication, Collaboration and Philosophies</a:t>
            </a:r>
          </a:p>
          <a:p>
            <a:pPr>
              <a:buFont typeface="Symbol"/>
              <a:buChar char="Þ"/>
            </a:pPr>
            <a:r>
              <a:rPr lang="en-US" sz="1400" b="1" dirty="0" smtClean="0">
                <a:solidFill>
                  <a:srgbClr val="FF0000"/>
                </a:solidFill>
              </a:rPr>
              <a:t>Usage</a:t>
            </a:r>
            <a:r>
              <a:rPr lang="en-US" sz="1400" dirty="0" smtClean="0"/>
              <a:t>: Enables </a:t>
            </a:r>
            <a:r>
              <a:rPr lang="en-US" sz="1400" dirty="0" err="1" smtClean="0"/>
              <a:t>Organiation</a:t>
            </a:r>
            <a:r>
              <a:rPr lang="en-US" sz="1400" dirty="0" smtClean="0"/>
              <a:t> ability to deliver the high end project</a:t>
            </a:r>
          </a:p>
          <a:p>
            <a:pPr>
              <a:buFont typeface="Symbol"/>
              <a:buChar char="Þ"/>
            </a:pPr>
            <a:r>
              <a:rPr lang="en-US" sz="1400" b="1" dirty="0" smtClean="0">
                <a:solidFill>
                  <a:srgbClr val="FF0000"/>
                </a:solidFill>
              </a:rPr>
              <a:t>Objective /Goal</a:t>
            </a:r>
            <a:r>
              <a:rPr lang="en-US" sz="1400" dirty="0" smtClean="0">
                <a:solidFill>
                  <a:srgbClr val="FF0000"/>
                </a:solidFill>
              </a:rPr>
              <a:t>:  </a:t>
            </a:r>
            <a:r>
              <a:rPr lang="en-US" sz="1400" dirty="0" smtClean="0"/>
              <a:t>Eliminate wastages from Project via CSI [ITIL]</a:t>
            </a:r>
          </a:p>
          <a:p>
            <a:pPr lvl="1">
              <a:buNone/>
            </a:pPr>
            <a:endParaRPr lang="en-US" sz="1400" dirty="0" smtClean="0"/>
          </a:p>
        </p:txBody>
      </p:sp>
      <p:sp>
        <p:nvSpPr>
          <p:cNvPr id="12" name="TextBox 11"/>
          <p:cNvSpPr txBox="1"/>
          <p:nvPr/>
        </p:nvSpPr>
        <p:spPr>
          <a:xfrm>
            <a:off x="5954834" y="762000"/>
            <a:ext cx="3112966" cy="1169551"/>
          </a:xfrm>
          <a:prstGeom prst="rect">
            <a:avLst/>
          </a:prstGeom>
          <a:noFill/>
        </p:spPr>
        <p:txBody>
          <a:bodyPr wrap="square" rtlCol="0">
            <a:spAutoFit/>
          </a:bodyPr>
          <a:lstStyle/>
          <a:p>
            <a:r>
              <a:rPr lang="en-US" sz="1400" b="1" dirty="0" smtClean="0"/>
              <a:t>Disadvantages:</a:t>
            </a:r>
          </a:p>
          <a:p>
            <a:r>
              <a:rPr lang="en-US" sz="1400" dirty="0" smtClean="0"/>
              <a:t>Linear sequential</a:t>
            </a:r>
          </a:p>
          <a:p>
            <a:r>
              <a:rPr lang="en-US" sz="1400" dirty="0" smtClean="0"/>
              <a:t>Client requirement may changes </a:t>
            </a:r>
          </a:p>
          <a:p>
            <a:r>
              <a:rPr lang="en-US" sz="1400" dirty="0" smtClean="0"/>
              <a:t>Difficult to handle complex queries</a:t>
            </a:r>
          </a:p>
          <a:p>
            <a:endParaRPr lang="en-US" sz="1400" dirty="0"/>
          </a:p>
        </p:txBody>
      </p:sp>
      <p:pic>
        <p:nvPicPr>
          <p:cNvPr id="40962" name="Picture 2"/>
          <p:cNvPicPr>
            <a:picLocks noChangeAspect="1" noChangeArrowheads="1"/>
          </p:cNvPicPr>
          <p:nvPr/>
        </p:nvPicPr>
        <p:blipFill>
          <a:blip r:embed="rId5"/>
          <a:srcRect/>
          <a:stretch>
            <a:fillRect/>
          </a:stretch>
        </p:blipFill>
        <p:spPr bwMode="auto">
          <a:xfrm>
            <a:off x="6019800" y="1800225"/>
            <a:ext cx="2895601" cy="714375"/>
          </a:xfrm>
          <a:prstGeom prst="rect">
            <a:avLst/>
          </a:prstGeom>
          <a:noFill/>
          <a:ln w="9525">
            <a:noFill/>
            <a:miter lim="800000"/>
            <a:headEnd/>
            <a:tailEnd/>
          </a:ln>
          <a:effectLst/>
        </p:spPr>
      </p:pic>
      <p:pic>
        <p:nvPicPr>
          <p:cNvPr id="40963" name="Picture 3"/>
          <p:cNvPicPr>
            <a:picLocks noChangeAspect="1" noChangeArrowheads="1"/>
          </p:cNvPicPr>
          <p:nvPr/>
        </p:nvPicPr>
        <p:blipFill>
          <a:blip r:embed="rId6"/>
          <a:srcRect/>
          <a:stretch>
            <a:fillRect/>
          </a:stretch>
        </p:blipFill>
        <p:spPr bwMode="auto">
          <a:xfrm>
            <a:off x="6019800" y="4467225"/>
            <a:ext cx="2895600" cy="790575"/>
          </a:xfrm>
          <a:prstGeom prst="rect">
            <a:avLst/>
          </a:prstGeom>
          <a:noFill/>
          <a:ln w="9525">
            <a:noFill/>
            <a:miter lim="800000"/>
            <a:headEnd/>
            <a:tailEnd/>
          </a:ln>
          <a:effectLst/>
        </p:spPr>
      </p:pic>
      <p:sp>
        <p:nvSpPr>
          <p:cNvPr id="16" name="TextBox 15"/>
          <p:cNvSpPr txBox="1"/>
          <p:nvPr/>
        </p:nvSpPr>
        <p:spPr>
          <a:xfrm>
            <a:off x="5943600" y="3084493"/>
            <a:ext cx="2960566" cy="954107"/>
          </a:xfrm>
          <a:prstGeom prst="rect">
            <a:avLst/>
          </a:prstGeom>
          <a:noFill/>
        </p:spPr>
        <p:txBody>
          <a:bodyPr wrap="square" rtlCol="0">
            <a:spAutoFit/>
          </a:bodyPr>
          <a:lstStyle/>
          <a:p>
            <a:r>
              <a:rPr lang="en-US" sz="1400" b="1" dirty="0" smtClean="0"/>
              <a:t>Disadvantages:</a:t>
            </a:r>
          </a:p>
          <a:p>
            <a:r>
              <a:rPr lang="en-US" sz="1400" dirty="0" smtClean="0"/>
              <a:t>Conflicts between dev and delivery</a:t>
            </a:r>
          </a:p>
          <a:p>
            <a:r>
              <a:rPr lang="en-US" sz="1400" dirty="0" smtClean="0"/>
              <a:t>Configuration Mismatches</a:t>
            </a:r>
          </a:p>
          <a:p>
            <a:r>
              <a:rPr lang="en-US" sz="1400" dirty="0" smtClean="0"/>
              <a:t>No continuous Deployment</a:t>
            </a:r>
            <a:endParaRPr lang="en-US" sz="14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8229600" cy="533400"/>
          </a:xfrm>
        </p:spPr>
        <p:txBody>
          <a:bodyPr>
            <a:normAutofit/>
          </a:bodyPr>
          <a:lstStyle/>
          <a:p>
            <a:r>
              <a:rPr lang="en-US" sz="3000" b="1" dirty="0" smtClean="0"/>
              <a:t>DEVOPS – PERIODIC TABLE</a:t>
            </a:r>
            <a:endParaRPr lang="en-US" sz="3000" b="1" dirty="0"/>
          </a:p>
        </p:txBody>
      </p:sp>
      <p:pic>
        <p:nvPicPr>
          <p:cNvPr id="25601" name="Picture 1"/>
          <p:cNvPicPr>
            <a:picLocks noChangeAspect="1" noChangeArrowheads="1"/>
          </p:cNvPicPr>
          <p:nvPr/>
        </p:nvPicPr>
        <p:blipFill>
          <a:blip r:embed="rId2"/>
          <a:srcRect/>
          <a:stretch>
            <a:fillRect/>
          </a:stretch>
        </p:blipFill>
        <p:spPr bwMode="auto">
          <a:xfrm>
            <a:off x="457201" y="990600"/>
            <a:ext cx="8381999" cy="54102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8229600" cy="533400"/>
          </a:xfrm>
        </p:spPr>
        <p:txBody>
          <a:bodyPr>
            <a:normAutofit/>
          </a:bodyPr>
          <a:lstStyle/>
          <a:p>
            <a:r>
              <a:rPr lang="en-US" sz="3000" b="1" dirty="0" smtClean="0"/>
              <a:t>USE CASE: DARK LAUNCHINIG</a:t>
            </a:r>
            <a:endParaRPr lang="en-US" sz="3000" b="1" dirty="0"/>
          </a:p>
        </p:txBody>
      </p:sp>
      <p:sp>
        <p:nvSpPr>
          <p:cNvPr id="8" name="TextBox 7"/>
          <p:cNvSpPr txBox="1"/>
          <p:nvPr/>
        </p:nvSpPr>
        <p:spPr>
          <a:xfrm>
            <a:off x="304800" y="5675293"/>
            <a:ext cx="8458200" cy="95410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400" b="1" dirty="0" smtClean="0">
                <a:solidFill>
                  <a:srgbClr val="FF0000"/>
                </a:solidFill>
              </a:rPr>
              <a:t>SINGLE USER BASE and CI CD : Facebook introduced on 2005.</a:t>
            </a:r>
          </a:p>
          <a:p>
            <a:r>
              <a:rPr lang="en-US" sz="1400" dirty="0" smtClean="0"/>
              <a:t>In 2009 kick started and completed in 2011, Facebook decided to undergo huge change</a:t>
            </a:r>
          </a:p>
          <a:p>
            <a:r>
              <a:rPr lang="en-US" sz="1400" dirty="0" smtClean="0"/>
              <a:t>Single user base Technique</a:t>
            </a:r>
          </a:p>
          <a:p>
            <a:r>
              <a:rPr lang="en-US" sz="1400" dirty="0" smtClean="0"/>
              <a:t>Everything done on a continuous fashion and moved the build to production once all issues recovered.</a:t>
            </a:r>
            <a:endParaRPr lang="en-US" sz="1400" dirty="0"/>
          </a:p>
        </p:txBody>
      </p:sp>
      <p:pic>
        <p:nvPicPr>
          <p:cNvPr id="9" name="Picture 8"/>
          <p:cNvPicPr>
            <a:picLocks noChangeAspect="1" noChangeArrowheads="1"/>
          </p:cNvPicPr>
          <p:nvPr/>
        </p:nvPicPr>
        <p:blipFill>
          <a:blip r:embed="rId2"/>
          <a:srcRect/>
          <a:stretch>
            <a:fillRect/>
          </a:stretch>
        </p:blipFill>
        <p:spPr bwMode="auto">
          <a:xfrm>
            <a:off x="304800" y="1066800"/>
            <a:ext cx="8458200" cy="42672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8229600" cy="533400"/>
          </a:xfrm>
        </p:spPr>
        <p:txBody>
          <a:bodyPr>
            <a:normAutofit/>
          </a:bodyPr>
          <a:lstStyle/>
          <a:p>
            <a:r>
              <a:rPr lang="en-US" sz="3000" b="1" dirty="0" smtClean="0"/>
              <a:t> CI CD PIPELINE </a:t>
            </a:r>
            <a:endParaRPr lang="en-US" sz="3000" b="1" dirty="0"/>
          </a:p>
        </p:txBody>
      </p:sp>
      <p:pic>
        <p:nvPicPr>
          <p:cNvPr id="39938" name="Picture 2"/>
          <p:cNvPicPr>
            <a:picLocks noChangeAspect="1" noChangeArrowheads="1"/>
          </p:cNvPicPr>
          <p:nvPr/>
        </p:nvPicPr>
        <p:blipFill>
          <a:blip r:embed="rId2"/>
          <a:srcRect/>
          <a:stretch>
            <a:fillRect/>
          </a:stretch>
        </p:blipFill>
        <p:spPr bwMode="auto">
          <a:xfrm>
            <a:off x="323850" y="1219200"/>
            <a:ext cx="8439150" cy="327659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TextBox 6"/>
          <p:cNvSpPr txBox="1"/>
          <p:nvPr/>
        </p:nvSpPr>
        <p:spPr>
          <a:xfrm>
            <a:off x="304800" y="4953000"/>
            <a:ext cx="8458200" cy="1600438"/>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400" b="1" dirty="0" smtClean="0">
                <a:solidFill>
                  <a:srgbClr val="FF0000"/>
                </a:solidFill>
              </a:rPr>
              <a:t>CI CD PIPELINE</a:t>
            </a:r>
          </a:p>
          <a:p>
            <a:r>
              <a:rPr lang="en-US" sz="1400" b="1" dirty="0" smtClean="0"/>
              <a:t>COMMIT</a:t>
            </a:r>
            <a:r>
              <a:rPr lang="en-US" sz="1400" dirty="0" smtClean="0"/>
              <a:t> – Record the changes made and commit  </a:t>
            </a:r>
          </a:p>
          <a:p>
            <a:r>
              <a:rPr lang="en-US" sz="1400" b="1" dirty="0" smtClean="0"/>
              <a:t>BUILD</a:t>
            </a:r>
            <a:r>
              <a:rPr lang="en-US" sz="1400" dirty="0" smtClean="0"/>
              <a:t> (Compilation, Code_review, Validation, Unit Test, Integration Test, Packaging)</a:t>
            </a:r>
          </a:p>
          <a:p>
            <a:r>
              <a:rPr lang="en-US" sz="1400" b="1" dirty="0" smtClean="0"/>
              <a:t>TEST</a:t>
            </a:r>
            <a:r>
              <a:rPr lang="en-US" sz="1400" dirty="0" smtClean="0"/>
              <a:t>– Test report notification to the user</a:t>
            </a:r>
          </a:p>
          <a:p>
            <a:r>
              <a:rPr lang="en-US" sz="1400" b="1" dirty="0" smtClean="0"/>
              <a:t>MONITORING</a:t>
            </a:r>
            <a:r>
              <a:rPr lang="en-US" sz="1400" dirty="0" smtClean="0"/>
              <a:t> : Notify bug report to developers</a:t>
            </a:r>
          </a:p>
          <a:p>
            <a:r>
              <a:rPr lang="en-US" sz="1400" b="1" dirty="0" smtClean="0"/>
              <a:t>UAT DEPLOYMENT:</a:t>
            </a:r>
            <a:r>
              <a:rPr lang="en-US" sz="1400" dirty="0" smtClean="0"/>
              <a:t> Implementation on Testing Environment</a:t>
            </a:r>
          </a:p>
          <a:p>
            <a:r>
              <a:rPr lang="en-US" sz="1400" b="1" dirty="0" smtClean="0"/>
              <a:t>PRODUCTION DEPLOYMENT:</a:t>
            </a:r>
            <a:r>
              <a:rPr lang="en-US" sz="1400" dirty="0" smtClean="0"/>
              <a:t> Implementation on Production Environment</a:t>
            </a:r>
            <a:endParaRPr lang="en-US" sz="14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457200"/>
          </a:xfrm>
        </p:spPr>
        <p:txBody>
          <a:bodyPr>
            <a:noAutofit/>
          </a:bodyPr>
          <a:lstStyle/>
          <a:p>
            <a:r>
              <a:rPr lang="en-US" sz="3000" b="1" dirty="0" smtClean="0"/>
              <a:t>  TRADITIONAL METHODS AND CHALLENGES</a:t>
            </a:r>
            <a:endParaRPr lang="en-US" sz="3000" b="1" dirty="0"/>
          </a:p>
        </p:txBody>
      </p:sp>
      <p:sp>
        <p:nvSpPr>
          <p:cNvPr id="3" name="Content Placeholder 2"/>
          <p:cNvSpPr>
            <a:spLocks noGrp="1"/>
          </p:cNvSpPr>
          <p:nvPr>
            <p:ph idx="1"/>
          </p:nvPr>
        </p:nvSpPr>
        <p:spPr>
          <a:xfrm>
            <a:off x="2895600" y="4114800"/>
            <a:ext cx="3657600" cy="2514600"/>
          </a:xfrm>
        </p:spPr>
        <p:style>
          <a:lnRef idx="2">
            <a:schemeClr val="accent1"/>
          </a:lnRef>
          <a:fillRef idx="1">
            <a:schemeClr val="lt1"/>
          </a:fillRef>
          <a:effectRef idx="0">
            <a:schemeClr val="accent1"/>
          </a:effectRef>
          <a:fontRef idx="minor">
            <a:schemeClr val="dk1"/>
          </a:fontRef>
        </p:style>
        <p:txBody>
          <a:bodyPr>
            <a:normAutofit fontScale="92500" lnSpcReduction="20000"/>
          </a:bodyPr>
          <a:lstStyle/>
          <a:p>
            <a:pPr lvl="1"/>
            <a:endParaRPr lang="en-US" sz="1400" b="1" dirty="0" smtClean="0">
              <a:solidFill>
                <a:srgbClr val="FF0000"/>
              </a:solidFill>
            </a:endParaRPr>
          </a:p>
          <a:p>
            <a:pPr lvl="1">
              <a:buNone/>
            </a:pPr>
            <a:r>
              <a:rPr lang="en-US" sz="1800" b="1" dirty="0" smtClean="0">
                <a:solidFill>
                  <a:srgbClr val="FF0000"/>
                </a:solidFill>
              </a:rPr>
              <a:t>CHALLENGES</a:t>
            </a:r>
          </a:p>
          <a:p>
            <a:pPr lvl="1"/>
            <a:r>
              <a:rPr lang="en-US" sz="1400" b="1" dirty="0" smtClean="0"/>
              <a:t>REBUILT</a:t>
            </a:r>
          </a:p>
          <a:p>
            <a:pPr lvl="1"/>
            <a:r>
              <a:rPr lang="en-US" sz="1400" b="1" dirty="0" smtClean="0"/>
              <a:t>COLLABRATION</a:t>
            </a:r>
          </a:p>
          <a:p>
            <a:pPr lvl="1"/>
            <a:r>
              <a:rPr lang="en-US" sz="1400" b="1" dirty="0" smtClean="0"/>
              <a:t>COMMIT</a:t>
            </a:r>
          </a:p>
          <a:p>
            <a:pPr lvl="1"/>
            <a:r>
              <a:rPr lang="en-US" sz="1400" b="1" dirty="0" smtClean="0"/>
              <a:t>DEBUG</a:t>
            </a:r>
          </a:p>
          <a:p>
            <a:pPr lvl="1"/>
            <a:r>
              <a:rPr lang="en-US" sz="1400" b="1" dirty="0" smtClean="0"/>
              <a:t>AVAILABILITY</a:t>
            </a:r>
          </a:p>
          <a:p>
            <a:pPr lvl="1"/>
            <a:r>
              <a:rPr lang="en-US" sz="1400" b="1" dirty="0" smtClean="0"/>
              <a:t>RECOVERY</a:t>
            </a:r>
          </a:p>
          <a:p>
            <a:pPr lvl="1"/>
            <a:r>
              <a:rPr lang="en-US" sz="1400" b="1" dirty="0" smtClean="0"/>
              <a:t>BACKUP AND RECOVERY</a:t>
            </a:r>
          </a:p>
          <a:p>
            <a:pPr lvl="1"/>
            <a:r>
              <a:rPr lang="en-US" sz="1400" b="1" dirty="0" smtClean="0"/>
              <a:t>FLEXIBILITY</a:t>
            </a:r>
          </a:p>
          <a:p>
            <a:pPr lvl="1"/>
            <a:r>
              <a:rPr lang="en-US" sz="1400" b="1" dirty="0" smtClean="0"/>
              <a:t>DURABILITY</a:t>
            </a:r>
          </a:p>
          <a:p>
            <a:pPr lvl="1"/>
            <a:r>
              <a:rPr lang="en-US" sz="1400" b="1" dirty="0" smtClean="0"/>
              <a:t>SECURITY</a:t>
            </a:r>
          </a:p>
          <a:p>
            <a:endParaRPr lang="en-US" dirty="0"/>
          </a:p>
        </p:txBody>
      </p:sp>
      <p:pic>
        <p:nvPicPr>
          <p:cNvPr id="1026" name="Picture 2" descr="C:\Users\admin\Desktop\download.jpg"/>
          <p:cNvPicPr>
            <a:picLocks noChangeAspect="1" noChangeArrowheads="1"/>
          </p:cNvPicPr>
          <p:nvPr/>
        </p:nvPicPr>
        <p:blipFill>
          <a:blip r:embed="rId2"/>
          <a:srcRect/>
          <a:stretch>
            <a:fillRect/>
          </a:stretch>
        </p:blipFill>
        <p:spPr bwMode="auto">
          <a:xfrm>
            <a:off x="609600" y="990600"/>
            <a:ext cx="3886200" cy="2895600"/>
          </a:xfrm>
          <a:prstGeom prst="rect">
            <a:avLst/>
          </a:prstGeom>
          <a:ln>
            <a:noFill/>
          </a:ln>
          <a:effectLst>
            <a:outerShdw blurRad="190500" algn="tl" rotWithShape="0">
              <a:srgbClr val="000000">
                <a:alpha val="70000"/>
              </a:srgbClr>
            </a:outerShdw>
          </a:effectLst>
        </p:spPr>
      </p:pic>
      <p:pic>
        <p:nvPicPr>
          <p:cNvPr id="1027" name="Picture 3" descr="C:\Users\admin\Desktop\download (1).jpg"/>
          <p:cNvPicPr>
            <a:picLocks noChangeAspect="1" noChangeArrowheads="1"/>
          </p:cNvPicPr>
          <p:nvPr/>
        </p:nvPicPr>
        <p:blipFill>
          <a:blip r:embed="rId3"/>
          <a:srcRect/>
          <a:stretch>
            <a:fillRect/>
          </a:stretch>
        </p:blipFill>
        <p:spPr bwMode="auto">
          <a:xfrm>
            <a:off x="5029200" y="990600"/>
            <a:ext cx="3505200" cy="2895600"/>
          </a:xfrm>
          <a:prstGeom prst="rect">
            <a:avLst/>
          </a:prstGeom>
          <a:ln>
            <a:noFill/>
          </a:ln>
          <a:effectLst>
            <a:outerShdw blurRad="190500" algn="tl" rotWithShape="0">
              <a:srgbClr val="000000">
                <a:alpha val="70000"/>
              </a:srgbClr>
            </a:outerShdw>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81000"/>
            <a:ext cx="8229600" cy="838200"/>
          </a:xfrm>
        </p:spPr>
        <p:txBody>
          <a:bodyPr>
            <a:normAutofit/>
          </a:bodyPr>
          <a:lstStyle/>
          <a:p>
            <a:r>
              <a:rPr lang="en-US" sz="3000" b="1" dirty="0" smtClean="0"/>
              <a:t>WHAT IS VCS AND TYPES</a:t>
            </a:r>
            <a:endParaRPr lang="en-US" sz="3000" b="1" dirty="0"/>
          </a:p>
        </p:txBody>
      </p:sp>
      <p:sp>
        <p:nvSpPr>
          <p:cNvPr id="3" name="Content Placeholder 2"/>
          <p:cNvSpPr>
            <a:spLocks noGrp="1"/>
          </p:cNvSpPr>
          <p:nvPr>
            <p:ph idx="1"/>
          </p:nvPr>
        </p:nvSpPr>
        <p:spPr>
          <a:xfrm>
            <a:off x="228600" y="838200"/>
            <a:ext cx="8458200" cy="5791200"/>
          </a:xfrm>
        </p:spPr>
        <p:txBody>
          <a:bodyPr>
            <a:normAutofit/>
          </a:bodyPr>
          <a:lstStyle/>
          <a:p>
            <a:pPr marL="1371600" lvl="2" indent="-457200">
              <a:buNone/>
            </a:pPr>
            <a:endParaRPr lang="en-US" sz="3600" b="1" dirty="0" smtClean="0">
              <a:solidFill>
                <a:srgbClr val="002060"/>
              </a:solidFill>
            </a:endParaRPr>
          </a:p>
          <a:p>
            <a:endParaRPr lang="en-US" dirty="0"/>
          </a:p>
        </p:txBody>
      </p:sp>
      <p:pic>
        <p:nvPicPr>
          <p:cNvPr id="4" name="Picture 2" descr="C:\Users\admin\Desktop\images.png"/>
          <p:cNvPicPr>
            <a:picLocks noChangeAspect="1" noChangeArrowheads="1"/>
          </p:cNvPicPr>
          <p:nvPr/>
        </p:nvPicPr>
        <p:blipFill>
          <a:blip r:embed="rId2"/>
          <a:srcRect/>
          <a:stretch>
            <a:fillRect/>
          </a:stretch>
        </p:blipFill>
        <p:spPr bwMode="auto">
          <a:xfrm>
            <a:off x="7467600" y="152400"/>
            <a:ext cx="1219200" cy="533400"/>
          </a:xfrm>
          <a:prstGeom prst="rect">
            <a:avLst/>
          </a:prstGeom>
          <a:noFill/>
        </p:spPr>
      </p:pic>
      <p:sp>
        <p:nvSpPr>
          <p:cNvPr id="5" name="Rectangle 4"/>
          <p:cNvSpPr/>
          <p:nvPr/>
        </p:nvSpPr>
        <p:spPr>
          <a:xfrm>
            <a:off x="228600" y="914400"/>
            <a:ext cx="8610600" cy="107721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600" b="1" dirty="0" smtClean="0">
                <a:solidFill>
                  <a:srgbClr val="FF0000"/>
                </a:solidFill>
              </a:rPr>
              <a:t>Version Control Systems</a:t>
            </a:r>
            <a:r>
              <a:rPr lang="en-US" sz="1600" dirty="0" smtClean="0"/>
              <a:t> are process </a:t>
            </a:r>
            <a:r>
              <a:rPr lang="en-US" sz="1600" b="1" dirty="0" smtClean="0"/>
              <a:t>management systems</a:t>
            </a:r>
            <a:r>
              <a:rPr lang="en-US" sz="1600" dirty="0" smtClean="0"/>
              <a:t> which maintain changes recorded in a file or set of files over period of time. ... Up to date history is available for the document and file </a:t>
            </a:r>
            <a:r>
              <a:rPr lang="en-US" sz="1600" b="1" dirty="0" smtClean="0"/>
              <a:t>types</a:t>
            </a:r>
            <a:r>
              <a:rPr lang="en-US" sz="1600" dirty="0" smtClean="0"/>
              <a:t>. It does not require any other repository </a:t>
            </a:r>
            <a:r>
              <a:rPr lang="en-US" sz="1600" b="1" dirty="0" smtClean="0"/>
              <a:t>systems</a:t>
            </a:r>
            <a:r>
              <a:rPr lang="en-US" sz="1600" dirty="0" smtClean="0"/>
              <a:t>. The repositories can be cloned as per the need and availability.</a:t>
            </a:r>
            <a:endParaRPr lang="en-US" sz="1600" dirty="0"/>
          </a:p>
        </p:txBody>
      </p:sp>
      <p:sp>
        <p:nvSpPr>
          <p:cNvPr id="6" name="Rectangle 5"/>
          <p:cNvSpPr/>
          <p:nvPr/>
        </p:nvSpPr>
        <p:spPr>
          <a:xfrm>
            <a:off x="381000" y="3657600"/>
            <a:ext cx="3581400" cy="129266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b="1" dirty="0" smtClean="0">
                <a:solidFill>
                  <a:srgbClr val="FF0000"/>
                </a:solidFill>
              </a:rPr>
              <a:t>TYPES OF VCS</a:t>
            </a:r>
          </a:p>
          <a:p>
            <a:pPr lvl="1"/>
            <a:r>
              <a:rPr lang="en-US" sz="1400" dirty="0" smtClean="0"/>
              <a:t>Local Version Control System</a:t>
            </a:r>
          </a:p>
          <a:p>
            <a:pPr lvl="1"/>
            <a:r>
              <a:rPr lang="en-US" sz="1400" dirty="0" smtClean="0"/>
              <a:t>Centralized Version Control System</a:t>
            </a:r>
          </a:p>
          <a:p>
            <a:pPr lvl="1"/>
            <a:r>
              <a:rPr lang="en-US" sz="1400" dirty="0" smtClean="0"/>
              <a:t>Distributed Version Control System</a:t>
            </a:r>
          </a:p>
          <a:p>
            <a:endParaRPr lang="en-US" b="1" dirty="0" smtClean="0"/>
          </a:p>
        </p:txBody>
      </p:sp>
      <p:pic>
        <p:nvPicPr>
          <p:cNvPr id="3075" name="Picture 3"/>
          <p:cNvPicPr>
            <a:picLocks noChangeAspect="1" noChangeArrowheads="1"/>
          </p:cNvPicPr>
          <p:nvPr/>
        </p:nvPicPr>
        <p:blipFill>
          <a:blip r:embed="rId3"/>
          <a:srcRect/>
          <a:stretch>
            <a:fillRect/>
          </a:stretch>
        </p:blipFill>
        <p:spPr bwMode="auto">
          <a:xfrm>
            <a:off x="5181600" y="2133600"/>
            <a:ext cx="3581400" cy="1371600"/>
          </a:xfrm>
          <a:prstGeom prst="rect">
            <a:avLst/>
          </a:prstGeom>
          <a:ln>
            <a:noFill/>
          </a:ln>
          <a:effectLst>
            <a:outerShdw blurRad="190500" algn="tl" rotWithShape="0">
              <a:srgbClr val="000000">
                <a:alpha val="70000"/>
              </a:srgbClr>
            </a:outerShdw>
          </a:effectLst>
        </p:spPr>
      </p:pic>
      <p:pic>
        <p:nvPicPr>
          <p:cNvPr id="3076" name="Picture 4"/>
          <p:cNvPicPr>
            <a:picLocks noChangeAspect="1" noChangeArrowheads="1"/>
          </p:cNvPicPr>
          <p:nvPr/>
        </p:nvPicPr>
        <p:blipFill>
          <a:blip r:embed="rId4"/>
          <a:srcRect/>
          <a:stretch>
            <a:fillRect/>
          </a:stretch>
        </p:blipFill>
        <p:spPr bwMode="auto">
          <a:xfrm>
            <a:off x="5181600" y="3657600"/>
            <a:ext cx="3657600" cy="1371600"/>
          </a:xfrm>
          <a:prstGeom prst="rect">
            <a:avLst/>
          </a:prstGeom>
          <a:ln>
            <a:noFill/>
          </a:ln>
          <a:effectLst>
            <a:outerShdw blurRad="190500" algn="tl" rotWithShape="0">
              <a:srgbClr val="000000">
                <a:alpha val="70000"/>
              </a:srgbClr>
            </a:outerShdw>
          </a:effectLst>
        </p:spPr>
      </p:pic>
      <p:pic>
        <p:nvPicPr>
          <p:cNvPr id="3077" name="Picture 5"/>
          <p:cNvPicPr>
            <a:picLocks noChangeAspect="1" noChangeArrowheads="1"/>
          </p:cNvPicPr>
          <p:nvPr/>
        </p:nvPicPr>
        <p:blipFill>
          <a:blip r:embed="rId5"/>
          <a:srcRect/>
          <a:stretch>
            <a:fillRect/>
          </a:stretch>
        </p:blipFill>
        <p:spPr bwMode="auto">
          <a:xfrm>
            <a:off x="5181600" y="5181600"/>
            <a:ext cx="3657600" cy="1600200"/>
          </a:xfrm>
          <a:prstGeom prst="rect">
            <a:avLst/>
          </a:prstGeom>
          <a:ln>
            <a:noFill/>
          </a:ln>
          <a:effectLst>
            <a:outerShdw blurRad="190500" algn="tl" rotWithShape="0">
              <a:srgbClr val="000000">
                <a:alpha val="70000"/>
              </a:srgbClr>
            </a:outerShdw>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838200"/>
          </a:xfrm>
        </p:spPr>
        <p:txBody>
          <a:bodyPr/>
          <a:lstStyle/>
          <a:p>
            <a:pPr marL="514350" indent="-514350"/>
            <a:r>
              <a:rPr lang="en-US" b="1" dirty="0" smtClean="0"/>
              <a:t>GIT {CHARACTERISTICS}</a:t>
            </a:r>
          </a:p>
        </p:txBody>
      </p:sp>
      <p:sp>
        <p:nvSpPr>
          <p:cNvPr id="3" name="Content Placeholder 2"/>
          <p:cNvSpPr>
            <a:spLocks noGrp="1"/>
          </p:cNvSpPr>
          <p:nvPr>
            <p:ph idx="1"/>
          </p:nvPr>
        </p:nvSpPr>
        <p:spPr>
          <a:xfrm>
            <a:off x="228600" y="0"/>
            <a:ext cx="8686800" cy="6629400"/>
          </a:xfrm>
        </p:spPr>
        <p:txBody>
          <a:bodyPr>
            <a:normAutofit fontScale="92500" lnSpcReduction="20000"/>
          </a:bodyPr>
          <a:lstStyle/>
          <a:p>
            <a:endParaRPr lang="en-US" sz="3800" b="1" dirty="0" smtClean="0">
              <a:solidFill>
                <a:srgbClr val="FF0000"/>
              </a:solidFill>
            </a:endParaRPr>
          </a:p>
          <a:p>
            <a:endParaRPr lang="en-US" sz="1900" b="1" dirty="0" smtClean="0">
              <a:solidFill>
                <a:srgbClr val="FF0000"/>
              </a:solidFill>
            </a:endParaRPr>
          </a:p>
          <a:p>
            <a:endParaRPr lang="en-US" sz="1900" b="1" dirty="0" smtClean="0">
              <a:solidFill>
                <a:srgbClr val="FF0000"/>
              </a:solidFill>
            </a:endParaRPr>
          </a:p>
          <a:p>
            <a:pPr>
              <a:buNone/>
            </a:pPr>
            <a:r>
              <a:rPr lang="en-US" sz="1900" b="1" dirty="0" smtClean="0">
                <a:solidFill>
                  <a:srgbClr val="FF0000"/>
                </a:solidFill>
              </a:rPr>
              <a:t>History</a:t>
            </a:r>
          </a:p>
          <a:p>
            <a:pPr>
              <a:buNone/>
            </a:pPr>
            <a:r>
              <a:rPr lang="en-US" sz="1700" b="1" dirty="0" smtClean="0">
                <a:solidFill>
                  <a:schemeClr val="tx1">
                    <a:lumMod val="65000"/>
                    <a:lumOff val="35000"/>
                  </a:schemeClr>
                </a:solidFill>
              </a:rPr>
              <a:t>  On 2005, Linus Torvalds who invented Linux was introduced GIT just to manage the Linux Kernel</a:t>
            </a:r>
          </a:p>
          <a:p>
            <a:pPr>
              <a:buNone/>
            </a:pPr>
            <a:endParaRPr lang="en-US" sz="1700" b="1" dirty="0" smtClean="0">
              <a:solidFill>
                <a:schemeClr val="tx1">
                  <a:lumMod val="65000"/>
                  <a:lumOff val="35000"/>
                </a:schemeClr>
              </a:solidFill>
            </a:endParaRPr>
          </a:p>
          <a:p>
            <a:endParaRPr lang="en-US" sz="3800" b="1" dirty="0" smtClean="0">
              <a:solidFill>
                <a:srgbClr val="FF0000"/>
              </a:solidFill>
            </a:endParaRPr>
          </a:p>
          <a:p>
            <a:endParaRPr lang="en-US" sz="1600" b="1" dirty="0" smtClean="0">
              <a:solidFill>
                <a:srgbClr val="FF0000"/>
              </a:solidFill>
            </a:endParaRPr>
          </a:p>
          <a:p>
            <a:pPr>
              <a:buNone/>
            </a:pPr>
            <a:endParaRPr lang="en-US" sz="1600" b="1" dirty="0" smtClean="0">
              <a:solidFill>
                <a:srgbClr val="FF0000"/>
              </a:solidFill>
            </a:endParaRPr>
          </a:p>
          <a:p>
            <a:pPr>
              <a:buNone/>
            </a:pPr>
            <a:endParaRPr lang="en-US" sz="1600" b="1" dirty="0" smtClean="0">
              <a:solidFill>
                <a:srgbClr val="FF0000"/>
              </a:solidFill>
            </a:endParaRPr>
          </a:p>
          <a:p>
            <a:pPr>
              <a:buNone/>
            </a:pPr>
            <a:endParaRPr lang="en-US" sz="1600" b="1" dirty="0" smtClean="0">
              <a:solidFill>
                <a:srgbClr val="FF0000"/>
              </a:solidFill>
            </a:endParaRPr>
          </a:p>
          <a:p>
            <a:pPr>
              <a:buNone/>
            </a:pPr>
            <a:endParaRPr lang="en-US" sz="1600" b="1" dirty="0" smtClean="0">
              <a:solidFill>
                <a:srgbClr val="FF0000"/>
              </a:solidFill>
            </a:endParaRPr>
          </a:p>
          <a:p>
            <a:pPr>
              <a:buNone/>
            </a:pPr>
            <a:endParaRPr lang="en-US" sz="1600" b="1" dirty="0" smtClean="0">
              <a:solidFill>
                <a:srgbClr val="FF0000"/>
              </a:solidFill>
            </a:endParaRPr>
          </a:p>
          <a:p>
            <a:pPr>
              <a:buNone/>
            </a:pPr>
            <a:endParaRPr lang="en-US" sz="1600" b="1" dirty="0" smtClean="0">
              <a:solidFill>
                <a:srgbClr val="FF0000"/>
              </a:solidFill>
            </a:endParaRPr>
          </a:p>
          <a:p>
            <a:pPr>
              <a:buNone/>
            </a:pPr>
            <a:r>
              <a:rPr lang="en-US" sz="1600" b="1" dirty="0" smtClean="0">
                <a:solidFill>
                  <a:srgbClr val="FF0000"/>
                </a:solidFill>
              </a:rPr>
              <a:t>GIT Characteristics :</a:t>
            </a:r>
          </a:p>
          <a:p>
            <a:pPr lvl="1"/>
            <a:r>
              <a:rPr lang="en-US" sz="1400" b="1" dirty="0" smtClean="0">
                <a:solidFill>
                  <a:schemeClr val="accent6">
                    <a:lumMod val="50000"/>
                  </a:schemeClr>
                </a:solidFill>
              </a:rPr>
              <a:t>Economical</a:t>
            </a:r>
          </a:p>
          <a:p>
            <a:pPr lvl="1"/>
            <a:r>
              <a:rPr lang="en-US" sz="1400" b="1" dirty="0" smtClean="0">
                <a:solidFill>
                  <a:schemeClr val="accent6">
                    <a:lumMod val="50000"/>
                  </a:schemeClr>
                </a:solidFill>
              </a:rPr>
              <a:t>Non-Linear</a:t>
            </a:r>
          </a:p>
          <a:p>
            <a:pPr lvl="1"/>
            <a:r>
              <a:rPr lang="en-US" sz="1400" b="1" dirty="0" smtClean="0">
                <a:solidFill>
                  <a:schemeClr val="accent6">
                    <a:lumMod val="50000"/>
                  </a:schemeClr>
                </a:solidFill>
              </a:rPr>
              <a:t>Distributed</a:t>
            </a:r>
          </a:p>
          <a:p>
            <a:pPr lvl="1"/>
            <a:r>
              <a:rPr lang="en-US" sz="1400" b="1" dirty="0" smtClean="0">
                <a:solidFill>
                  <a:schemeClr val="accent6">
                    <a:lumMod val="50000"/>
                  </a:schemeClr>
                </a:solidFill>
              </a:rPr>
              <a:t>Durable</a:t>
            </a:r>
          </a:p>
          <a:p>
            <a:pPr lvl="1"/>
            <a:r>
              <a:rPr lang="en-US" sz="1400" b="1" dirty="0" smtClean="0">
                <a:solidFill>
                  <a:schemeClr val="accent6">
                    <a:lumMod val="50000"/>
                  </a:schemeClr>
                </a:solidFill>
              </a:rPr>
              <a:t>Secured</a:t>
            </a:r>
          </a:p>
          <a:p>
            <a:pPr lvl="1"/>
            <a:r>
              <a:rPr lang="en-US" sz="1400" b="1" dirty="0" smtClean="0">
                <a:solidFill>
                  <a:schemeClr val="accent6">
                    <a:lumMod val="50000"/>
                  </a:schemeClr>
                </a:solidFill>
              </a:rPr>
              <a:t>Snapshots</a:t>
            </a:r>
          </a:p>
          <a:p>
            <a:pPr lvl="1"/>
            <a:r>
              <a:rPr lang="en-US" sz="1400" b="1" dirty="0" smtClean="0">
                <a:solidFill>
                  <a:schemeClr val="accent6">
                    <a:lumMod val="50000"/>
                  </a:schemeClr>
                </a:solidFill>
              </a:rPr>
              <a:t>Recovery and Backup</a:t>
            </a:r>
          </a:p>
          <a:p>
            <a:pPr lvl="1"/>
            <a:r>
              <a:rPr lang="en-US" sz="1400" b="1" dirty="0" smtClean="0">
                <a:solidFill>
                  <a:schemeClr val="accent6">
                    <a:lumMod val="50000"/>
                  </a:schemeClr>
                </a:solidFill>
              </a:rPr>
              <a:t>Branching</a:t>
            </a:r>
          </a:p>
          <a:p>
            <a:pPr lvl="1"/>
            <a:r>
              <a:rPr lang="en-US" sz="1400" b="1" dirty="0" err="1" smtClean="0">
                <a:solidFill>
                  <a:schemeClr val="accent6">
                    <a:lumMod val="50000"/>
                  </a:schemeClr>
                </a:solidFill>
              </a:rPr>
              <a:t>Intigrity</a:t>
            </a:r>
            <a:endParaRPr lang="en-US" sz="1400" b="1" dirty="0" smtClean="0">
              <a:solidFill>
                <a:schemeClr val="accent6">
                  <a:lumMod val="50000"/>
                </a:schemeClr>
              </a:solidFill>
            </a:endParaRPr>
          </a:p>
          <a:p>
            <a:pPr lvl="1"/>
            <a:r>
              <a:rPr lang="en-US" sz="1400" b="1" dirty="0" smtClean="0">
                <a:solidFill>
                  <a:schemeClr val="accent6">
                    <a:lumMod val="50000"/>
                  </a:schemeClr>
                </a:solidFill>
              </a:rPr>
              <a:t>Availability </a:t>
            </a:r>
          </a:p>
          <a:p>
            <a:pPr lvl="1"/>
            <a:r>
              <a:rPr lang="en-US" sz="1400" b="1" dirty="0" smtClean="0">
                <a:solidFill>
                  <a:schemeClr val="accent6">
                    <a:lumMod val="50000"/>
                  </a:schemeClr>
                </a:solidFill>
              </a:rPr>
              <a:t>Flexibility</a:t>
            </a:r>
            <a:endParaRPr lang="en-US" sz="3600" b="1" dirty="0" smtClean="0">
              <a:solidFill>
                <a:schemeClr val="accent6">
                  <a:lumMod val="50000"/>
                </a:schemeClr>
              </a:solidFill>
            </a:endParaRPr>
          </a:p>
          <a:p>
            <a:endParaRPr lang="en-US" sz="3600" b="1" dirty="0" smtClean="0"/>
          </a:p>
          <a:p>
            <a:endParaRPr lang="en-US" dirty="0" smtClean="0"/>
          </a:p>
          <a:p>
            <a:endParaRPr lang="en-US" dirty="0" smtClean="0"/>
          </a:p>
        </p:txBody>
      </p:sp>
      <p:sp>
        <p:nvSpPr>
          <p:cNvPr id="5" name="Rectangle 4"/>
          <p:cNvSpPr/>
          <p:nvPr/>
        </p:nvSpPr>
        <p:spPr>
          <a:xfrm>
            <a:off x="304800" y="1828800"/>
            <a:ext cx="4495800" cy="160043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400" dirty="0" err="1" smtClean="0"/>
              <a:t>Git</a:t>
            </a:r>
            <a:r>
              <a:rPr lang="en-US" sz="1400" dirty="0" smtClean="0"/>
              <a:t> is a free, open source distributed version control system tool designed to handle everything from small to very large projects with speed and efficiency. It was created by Linus Torvalds in 2005 to develop Linux Kernel. </a:t>
            </a:r>
            <a:r>
              <a:rPr lang="en-US" sz="1400" dirty="0" err="1" smtClean="0"/>
              <a:t>Git</a:t>
            </a:r>
            <a:r>
              <a:rPr lang="en-US" sz="1400" dirty="0" smtClean="0"/>
              <a:t> has the functionality, performance, security and flexibility that most teams and individual developers need.</a:t>
            </a:r>
            <a:endParaRPr lang="en-US" sz="1400" dirty="0"/>
          </a:p>
        </p:txBody>
      </p:sp>
      <p:pic>
        <p:nvPicPr>
          <p:cNvPr id="4098" name="Picture 2" descr="C:\Users\admin\Desktop\images.jpg"/>
          <p:cNvPicPr>
            <a:picLocks noChangeAspect="1" noChangeArrowheads="1"/>
          </p:cNvPicPr>
          <p:nvPr/>
        </p:nvPicPr>
        <p:blipFill>
          <a:blip r:embed="rId2"/>
          <a:srcRect/>
          <a:stretch>
            <a:fillRect/>
          </a:stretch>
        </p:blipFill>
        <p:spPr bwMode="auto">
          <a:xfrm>
            <a:off x="5181600" y="1828800"/>
            <a:ext cx="3810000" cy="1600200"/>
          </a:xfrm>
          <a:prstGeom prst="rect">
            <a:avLst/>
          </a:prstGeom>
          <a:ln>
            <a:noFill/>
          </a:ln>
          <a:effectLst>
            <a:outerShdw blurRad="190500" algn="tl" rotWithShape="0">
              <a:srgbClr val="000000">
                <a:alpha val="70000"/>
              </a:srgbClr>
            </a:outerShdw>
          </a:effectLst>
        </p:spPr>
      </p:pic>
      <p:pic>
        <p:nvPicPr>
          <p:cNvPr id="4099" name="Picture 3" descr="C:\Users\admin\Desktop\images (1).jpg"/>
          <p:cNvPicPr>
            <a:picLocks noChangeAspect="1" noChangeArrowheads="1"/>
          </p:cNvPicPr>
          <p:nvPr/>
        </p:nvPicPr>
        <p:blipFill>
          <a:blip r:embed="rId3"/>
          <a:srcRect/>
          <a:stretch>
            <a:fillRect/>
          </a:stretch>
        </p:blipFill>
        <p:spPr bwMode="auto">
          <a:xfrm>
            <a:off x="7772400" y="228600"/>
            <a:ext cx="1066800" cy="533400"/>
          </a:xfrm>
          <a:prstGeom prst="rect">
            <a:avLst/>
          </a:prstGeom>
          <a:noFill/>
        </p:spPr>
      </p:pic>
      <p:pic>
        <p:nvPicPr>
          <p:cNvPr id="4100" name="Picture 4" descr="C:\Users\admin\Desktop\download.jpg"/>
          <p:cNvPicPr>
            <a:picLocks noChangeAspect="1" noChangeArrowheads="1"/>
          </p:cNvPicPr>
          <p:nvPr/>
        </p:nvPicPr>
        <p:blipFill>
          <a:blip r:embed="rId4"/>
          <a:srcRect/>
          <a:stretch>
            <a:fillRect/>
          </a:stretch>
        </p:blipFill>
        <p:spPr bwMode="auto">
          <a:xfrm>
            <a:off x="3886200" y="3962400"/>
            <a:ext cx="4800600" cy="2667000"/>
          </a:xfrm>
          <a:prstGeom prst="rect">
            <a:avLst/>
          </a:prstGeom>
          <a:ln>
            <a:noFill/>
          </a:ln>
          <a:effectLst>
            <a:outerShdw blurRad="190500" algn="tl" rotWithShape="0">
              <a:srgbClr val="000000">
                <a:alpha val="70000"/>
              </a:srgbClr>
            </a:outerShdw>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610600" cy="533400"/>
          </a:xfrm>
        </p:spPr>
        <p:txBody>
          <a:bodyPr>
            <a:noAutofit/>
          </a:bodyPr>
          <a:lstStyle/>
          <a:p>
            <a:r>
              <a:rPr lang="en-US" sz="3000" b="1" dirty="0" smtClean="0"/>
              <a:t>DVCS vs. CVCS</a:t>
            </a:r>
            <a:endParaRPr lang="en-US" sz="3000" dirty="0"/>
          </a:p>
        </p:txBody>
      </p:sp>
      <p:pic>
        <p:nvPicPr>
          <p:cNvPr id="5" name="Picture 4" descr="Centralized Version Control System Workflow - What Is Git - Edureka"/>
          <p:cNvPicPr/>
          <p:nvPr/>
        </p:nvPicPr>
        <p:blipFill>
          <a:blip r:embed="rId2"/>
          <a:srcRect/>
          <a:stretch>
            <a:fillRect/>
          </a:stretch>
        </p:blipFill>
        <p:spPr bwMode="auto">
          <a:xfrm>
            <a:off x="609600" y="990600"/>
            <a:ext cx="3657600" cy="2286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descr="Distributed Version Control System Workflow - What Is Git - Edureka"/>
          <p:cNvPicPr/>
          <p:nvPr/>
        </p:nvPicPr>
        <p:blipFill>
          <a:blip r:embed="rId3"/>
          <a:srcRect/>
          <a:stretch>
            <a:fillRect/>
          </a:stretch>
        </p:blipFill>
        <p:spPr bwMode="auto">
          <a:xfrm>
            <a:off x="4724400" y="990600"/>
            <a:ext cx="3657600" cy="2286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graphicFrame>
        <p:nvGraphicFramePr>
          <p:cNvPr id="7" name="Table 6"/>
          <p:cNvGraphicFramePr>
            <a:graphicFrameLocks noGrp="1"/>
          </p:cNvGraphicFramePr>
          <p:nvPr/>
        </p:nvGraphicFramePr>
        <p:xfrm>
          <a:off x="609600" y="3703320"/>
          <a:ext cx="7772400" cy="2773680"/>
        </p:xfrm>
        <a:graphic>
          <a:graphicData uri="http://schemas.openxmlformats.org/drawingml/2006/table">
            <a:tbl>
              <a:tblPr firstRow="1" bandRow="1">
                <a:tableStyleId>{073A0DAA-6AF3-43AB-8588-CEC1D06C72B9}</a:tableStyleId>
              </a:tblPr>
              <a:tblGrid>
                <a:gridCol w="3886200"/>
                <a:gridCol w="3886200"/>
              </a:tblGrid>
              <a:tr h="272229">
                <a:tc>
                  <a:txBody>
                    <a:bodyPr/>
                    <a:lstStyle/>
                    <a:p>
                      <a:r>
                        <a:rPr lang="en-US" sz="1400" dirty="0" smtClean="0"/>
                        <a:t>CVCS</a:t>
                      </a:r>
                      <a:endParaRPr lang="en-US" sz="1400" b="1" dirty="0"/>
                    </a:p>
                  </a:txBody>
                  <a:tcPr/>
                </a:tc>
                <a:tc>
                  <a:txBody>
                    <a:bodyPr/>
                    <a:lstStyle/>
                    <a:p>
                      <a:r>
                        <a:rPr lang="en-US" sz="1400" dirty="0" smtClean="0"/>
                        <a:t>DVCS</a:t>
                      </a:r>
                      <a:endParaRPr lang="en-US" sz="1400" dirty="0"/>
                    </a:p>
                  </a:txBody>
                  <a:tcPr/>
                </a:tc>
              </a:tr>
              <a:tr h="40834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Everything store in one centralized Repo</a:t>
                      </a:r>
                    </a:p>
                    <a:p>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Staging Area</a:t>
                      </a:r>
                    </a:p>
                    <a:p>
                      <a:endParaRPr lang="en-US" sz="1200" dirty="0"/>
                    </a:p>
                  </a:txBody>
                  <a:tcPr/>
                </a:tc>
              </a:tr>
              <a:tr h="40834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Recovery and Backup is concern</a:t>
                      </a:r>
                    </a:p>
                    <a:p>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Internet need only from Local to Remote operations</a:t>
                      </a:r>
                    </a:p>
                    <a:p>
                      <a:endParaRPr lang="en-US" sz="1200" dirty="0"/>
                    </a:p>
                  </a:txBody>
                  <a:tcPr/>
                </a:tc>
              </a:tr>
              <a:tr h="57168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No collaboration; Downtime; Commit; Availability also a </a:t>
                      </a:r>
                      <a:r>
                        <a:rPr lang="en-US" sz="1200" dirty="0" err="1" smtClean="0"/>
                        <a:t>conocern</a:t>
                      </a:r>
                      <a:endParaRPr lang="en-US" sz="1200" dirty="0" smtClean="0"/>
                    </a:p>
                    <a:p>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Everything maintained locally</a:t>
                      </a:r>
                    </a:p>
                    <a:p>
                      <a:endParaRPr lang="en-US" sz="1200" dirty="0"/>
                    </a:p>
                  </a:txBody>
                  <a:tcPr/>
                </a:tc>
              </a:tr>
              <a:tr h="40834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Need network for end to end operations</a:t>
                      </a:r>
                    </a:p>
                    <a:p>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Cloning on Remote Repo</a:t>
                      </a:r>
                    </a:p>
                    <a:p>
                      <a:endParaRPr lang="en-US" sz="1200" dirty="0"/>
                    </a:p>
                  </a:txBody>
                  <a:tcPr/>
                </a:tc>
              </a:tr>
              <a:tr h="408344">
                <a:tc>
                  <a:txBody>
                    <a:bodyPr/>
                    <a:lstStyle/>
                    <a:p>
                      <a:endParaRPr lang="en-US" sz="120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High Level of Collaboration; Low level of Outages; </a:t>
                      </a:r>
                    </a:p>
                    <a:p>
                      <a:endParaRPr lang="en-US" sz="1200" dirty="0"/>
                    </a:p>
                  </a:txBody>
                  <a:tcPr/>
                </a:tc>
              </a:tr>
            </a:tbl>
          </a:graphicData>
        </a:graphic>
      </p:graphicFrame>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586</TotalTime>
  <Words>703</Words>
  <Application>Microsoft Office PowerPoint</Application>
  <PresentationFormat>On-screen Show (4:3)</PresentationFormat>
  <Paragraphs>152</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Flow</vt:lpstr>
      <vt:lpstr>Slide 1</vt:lpstr>
      <vt:lpstr>SDLC</vt:lpstr>
      <vt:lpstr>DEVOPS – PERIODIC TABLE</vt:lpstr>
      <vt:lpstr>USE CASE: DARK LAUNCHINIG</vt:lpstr>
      <vt:lpstr> CI CD PIPELINE </vt:lpstr>
      <vt:lpstr>  TRADITIONAL METHODS AND CHALLENGES</vt:lpstr>
      <vt:lpstr>WHAT IS VCS AND TYPES</vt:lpstr>
      <vt:lpstr>GIT {CHARACTERISTICS}</vt:lpstr>
      <vt:lpstr>DVCS vs. CVCS</vt:lpstr>
      <vt:lpstr>O/S SUPPORTS AND USERS</vt:lpstr>
      <vt:lpstr>GIT FLOW AND COMPONENTS </vt:lpstr>
      <vt:lpstr>GIT VS GIT HUB</vt:lpstr>
      <vt:lpstr>GIT COMMANDS</vt:lpstr>
      <vt:lpstr>GIT COMMANDS</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DEVOPS DEMO</dc:title>
  <dc:creator>admin</dc:creator>
  <cp:lastModifiedBy>admin</cp:lastModifiedBy>
  <cp:revision>125</cp:revision>
  <dcterms:created xsi:type="dcterms:W3CDTF">2019-10-21T14:58:09Z</dcterms:created>
  <dcterms:modified xsi:type="dcterms:W3CDTF">2021-05-11T16:07:01Z</dcterms:modified>
</cp:coreProperties>
</file>