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11" d="100"/>
          <a:sy n="111" d="100"/>
        </p:scale>
        <p:origin x="48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342FE-E00B-4FAF-8F73-F722060EBA12}"/>
              </a:ext>
            </a:extLst>
          </p:cNvPr>
          <p:cNvSpPr>
            <a:spLocks noGrp="1"/>
          </p:cNvSpPr>
          <p:nvPr>
            <p:ph type="ctrTitle"/>
          </p:nvPr>
        </p:nvSpPr>
        <p:spPr>
          <a:xfrm>
            <a:off x="482600" y="978408"/>
            <a:ext cx="10506991" cy="2531555"/>
          </a:xfrm>
          <a:prstGeom prst="rect">
            <a:avLst/>
          </a:prstGeom>
        </p:spPr>
        <p:txBody>
          <a:bodyPr anchor="b"/>
          <a:lstStyle>
            <a:lvl1pPr algn="l">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7C1CCE2-4461-473E-B23C-34C8CCF04B3A}"/>
              </a:ext>
            </a:extLst>
          </p:cNvPr>
          <p:cNvSpPr>
            <a:spLocks noGrp="1"/>
          </p:cNvSpPr>
          <p:nvPr>
            <p:ph type="subTitle" idx="1"/>
          </p:nvPr>
        </p:nvSpPr>
        <p:spPr>
          <a:xfrm>
            <a:off x="482600" y="3602038"/>
            <a:ext cx="10506991" cy="2277554"/>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AA551A-CE2F-4E35-A714-B1F04D4B4E8E}"/>
              </a:ext>
            </a:extLst>
          </p:cNvPr>
          <p:cNvSpPr>
            <a:spLocks noGrp="1"/>
          </p:cNvSpPr>
          <p:nvPr>
            <p:ph type="dt" sz="half" idx="10"/>
          </p:nvPr>
        </p:nvSpPr>
        <p:spPr/>
        <p:txBody>
          <a:bodyPr/>
          <a:lstStyle/>
          <a:p>
            <a:fld id="{81B8F32D-D8B6-4B9E-9CBF-DCAC30B7B93D}" type="datetimeFigureOut">
              <a:rPr lang="en-US" smtClean="0"/>
              <a:t>11/17/2023</a:t>
            </a:fld>
            <a:endParaRPr lang="en-US"/>
          </a:p>
        </p:txBody>
      </p:sp>
      <p:sp>
        <p:nvSpPr>
          <p:cNvPr id="5" name="Footer Placeholder 4">
            <a:extLst>
              <a:ext uri="{FF2B5EF4-FFF2-40B4-BE49-F238E27FC236}">
                <a16:creationId xmlns:a16="http://schemas.microsoft.com/office/drawing/2014/main" id="{26B5C907-6594-4DFF-A32B-449C3BA968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376D75-E9DA-4660-AC52-51BA63FCB94D}"/>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0" name="Straight Connector 9">
            <a:extLst>
              <a:ext uri="{FF2B5EF4-FFF2-40B4-BE49-F238E27FC236}">
                <a16:creationId xmlns:a16="http://schemas.microsoft.com/office/drawing/2014/main" id="{A2EFA84C-D756-4DC7-AA46-68D776F37FA4}"/>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141703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1999A10-4355-4A13-B008-196B21ABEEAF}"/>
              </a:ext>
              <a:ext uri="{C183D7F6-B498-43B3-948B-1728B52AA6E4}">
                <adec:decorative xmlns:adec="http://schemas.microsoft.com/office/drawing/2017/decorative" val="1"/>
              </a:ext>
            </a:extLst>
          </p:cNvPr>
          <p:cNvSpPr/>
          <p:nvPr/>
        </p:nvSpPr>
        <p:spPr>
          <a:xfrm>
            <a:off x="482600" y="483576"/>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36D448-AFEA-4483-B0E4-002840525CDD}"/>
              </a:ext>
            </a:extLst>
          </p:cNvPr>
          <p:cNvSpPr>
            <a:spLocks noGrp="1"/>
          </p:cNvSpPr>
          <p:nvPr>
            <p:ph type="title"/>
          </p:nvPr>
        </p:nvSpPr>
        <p:spPr>
          <a:xfrm>
            <a:off x="482600" y="978408"/>
            <a:ext cx="10506991" cy="1755263"/>
          </a:xfrm>
          <a:prstGeom prst="rect">
            <a:avLst/>
          </a:prstGeo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F216234-4516-4303-8F60-A8127D89A5E5}"/>
              </a:ext>
            </a:extLst>
          </p:cNvPr>
          <p:cNvSpPr>
            <a:spLocks noGrp="1"/>
          </p:cNvSpPr>
          <p:nvPr>
            <p:ph type="body" orient="vert" idx="1"/>
          </p:nvPr>
        </p:nvSpPr>
        <p:spPr>
          <a:xfrm>
            <a:off x="484192" y="3103131"/>
            <a:ext cx="10506991" cy="309294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46B5D50-A474-462B-A807-DF186B1C2F48}"/>
              </a:ext>
            </a:extLst>
          </p:cNvPr>
          <p:cNvSpPr>
            <a:spLocks noGrp="1"/>
          </p:cNvSpPr>
          <p:nvPr>
            <p:ph type="dt" sz="half" idx="10"/>
          </p:nvPr>
        </p:nvSpPr>
        <p:spPr/>
        <p:txBody>
          <a:bodyPr/>
          <a:lstStyle/>
          <a:p>
            <a:fld id="{81B8F32D-D8B6-4B9E-9CBF-DCAC30B7B93D}" type="datetimeFigureOut">
              <a:rPr lang="en-US" smtClean="0"/>
              <a:t>11/17/2023</a:t>
            </a:fld>
            <a:endParaRPr lang="en-US"/>
          </a:p>
        </p:txBody>
      </p:sp>
      <p:sp>
        <p:nvSpPr>
          <p:cNvPr id="5" name="Footer Placeholder 4">
            <a:extLst>
              <a:ext uri="{FF2B5EF4-FFF2-40B4-BE49-F238E27FC236}">
                <a16:creationId xmlns:a16="http://schemas.microsoft.com/office/drawing/2014/main" id="{F8BF1DAF-2E2D-46ED-AA3E-3D2FE40399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2FC771-EB13-4EB5-A0A2-3968C6ABBD4E}"/>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8" name="Straight Connector 7">
            <a:extLst>
              <a:ext uri="{FF2B5EF4-FFF2-40B4-BE49-F238E27FC236}">
                <a16:creationId xmlns:a16="http://schemas.microsoft.com/office/drawing/2014/main" id="{B3B596B8-8230-4695-8D76-F06AFA8156C3}"/>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C53EBF93-5FD9-4F4E-8485-7B937145CD0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071509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66B4D06-C7C6-4949-8EB2-F03ED999A2BB}"/>
              </a:ext>
            </a:extLst>
          </p:cNvPr>
          <p:cNvSpPr>
            <a:spLocks noGrp="1"/>
          </p:cNvSpPr>
          <p:nvPr>
            <p:ph type="title" orient="vert"/>
          </p:nvPr>
        </p:nvSpPr>
        <p:spPr>
          <a:xfrm>
            <a:off x="8041710" y="978408"/>
            <a:ext cx="2947881" cy="5124777"/>
          </a:xfrm>
          <a:prstGeom prst="rect">
            <a:avLst/>
          </a:prstGeo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C921B9D-8C11-4176-AF22-89F972E21284}"/>
              </a:ext>
            </a:extLst>
          </p:cNvPr>
          <p:cNvSpPr>
            <a:spLocks noGrp="1"/>
          </p:cNvSpPr>
          <p:nvPr>
            <p:ph type="body" orient="vert" idx="1"/>
          </p:nvPr>
        </p:nvSpPr>
        <p:spPr>
          <a:xfrm>
            <a:off x="484632" y="978408"/>
            <a:ext cx="7256453" cy="51247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AFA9E1C-8E18-4A35-9BD8-427B1D14BB8E}"/>
              </a:ext>
            </a:extLst>
          </p:cNvPr>
          <p:cNvSpPr>
            <a:spLocks noGrp="1"/>
          </p:cNvSpPr>
          <p:nvPr>
            <p:ph type="dt" sz="half" idx="10"/>
          </p:nvPr>
        </p:nvSpPr>
        <p:spPr/>
        <p:txBody>
          <a:bodyPr/>
          <a:lstStyle/>
          <a:p>
            <a:fld id="{81B8F32D-D8B6-4B9E-9CBF-DCAC30B7B93D}" type="datetimeFigureOut">
              <a:rPr lang="en-US" smtClean="0"/>
              <a:t>11/17/2023</a:t>
            </a:fld>
            <a:endParaRPr lang="en-US"/>
          </a:p>
        </p:txBody>
      </p:sp>
      <p:sp>
        <p:nvSpPr>
          <p:cNvPr id="5" name="Footer Placeholder 4">
            <a:extLst>
              <a:ext uri="{FF2B5EF4-FFF2-40B4-BE49-F238E27FC236}">
                <a16:creationId xmlns:a16="http://schemas.microsoft.com/office/drawing/2014/main" id="{2E116CDB-7BB6-4DD2-A626-6DA8E569F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D0403B-439E-449F-83B1-799EEC239A2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945317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43735-A77F-440D-9448-6AE7C204D377}"/>
              </a:ext>
            </a:extLst>
          </p:cNvPr>
          <p:cNvSpPr>
            <a:spLocks noGrp="1"/>
          </p:cNvSpPr>
          <p:nvPr>
            <p:ph type="title"/>
          </p:nvPr>
        </p:nvSpPr>
        <p:spPr>
          <a:xfrm>
            <a:off x="482600" y="978408"/>
            <a:ext cx="10634472" cy="2157984"/>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276C6EE-D55E-454B-B28C-EC73D1DB4A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2A2905-6D2E-4319-9521-61452AB8F996}"/>
              </a:ext>
            </a:extLst>
          </p:cNvPr>
          <p:cNvSpPr>
            <a:spLocks noGrp="1"/>
          </p:cNvSpPr>
          <p:nvPr>
            <p:ph type="dt" sz="half" idx="10"/>
          </p:nvPr>
        </p:nvSpPr>
        <p:spPr/>
        <p:txBody>
          <a:bodyPr/>
          <a:lstStyle/>
          <a:p>
            <a:fld id="{81B8F32D-D8B6-4B9E-9CBF-DCAC30B7B93D}" type="datetimeFigureOut">
              <a:rPr lang="en-US" smtClean="0"/>
              <a:t>11/17/2023</a:t>
            </a:fld>
            <a:endParaRPr lang="en-US"/>
          </a:p>
        </p:txBody>
      </p:sp>
      <p:sp>
        <p:nvSpPr>
          <p:cNvPr id="5" name="Footer Placeholder 4">
            <a:extLst>
              <a:ext uri="{FF2B5EF4-FFF2-40B4-BE49-F238E27FC236}">
                <a16:creationId xmlns:a16="http://schemas.microsoft.com/office/drawing/2014/main" id="{6DAC7550-84E8-49D3-B419-6F5F327DA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AD2C6B-EA5D-4D97-BC84-6C860D536360}"/>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1332856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61B299E6-11CC-4181-86C3-528A13F1F556}"/>
              </a:ext>
              <a:ext uri="{C183D7F6-B498-43B3-948B-1728B52AA6E4}">
                <adec:decorative xmlns:adec="http://schemas.microsoft.com/office/drawing/2017/decorative" val="1"/>
              </a:ext>
            </a:extLst>
          </p:cNvPr>
          <p:cNvSpPr/>
          <p:nvPr/>
        </p:nvSpPr>
        <p:spPr>
          <a:xfrm>
            <a:off x="481007" y="3922232"/>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803473-0A64-4F9F-833B-8D64E39019B1}"/>
              </a:ext>
            </a:extLst>
          </p:cNvPr>
          <p:cNvSpPr>
            <a:spLocks noGrp="1"/>
          </p:cNvSpPr>
          <p:nvPr>
            <p:ph type="title"/>
          </p:nvPr>
        </p:nvSpPr>
        <p:spPr>
          <a:xfrm>
            <a:off x="482600" y="978409"/>
            <a:ext cx="10515600" cy="2716769"/>
          </a:xfrm>
          <a:prstGeom prst="rect">
            <a:avLst/>
          </a:prstGeo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6873736-B424-40F2-B562-6DC10E5EDE4F}"/>
              </a:ext>
            </a:extLst>
          </p:cNvPr>
          <p:cNvSpPr>
            <a:spLocks noGrp="1"/>
          </p:cNvSpPr>
          <p:nvPr>
            <p:ph type="body" idx="1"/>
          </p:nvPr>
        </p:nvSpPr>
        <p:spPr>
          <a:xfrm>
            <a:off x="482600" y="4171445"/>
            <a:ext cx="10515600" cy="1918205"/>
          </a:xfrm>
        </p:spPr>
        <p:txBody>
          <a:bodyPr>
            <a:normAutofit/>
          </a:bodyPr>
          <a:lstStyle>
            <a:lvl1pPr marL="0" indent="0">
              <a:buNone/>
              <a:defRPr lang="en-US" sz="2400" i="1" kern="1200" dirty="0" smtClean="0">
                <a:solidFill>
                  <a:schemeClr val="tx1"/>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Date Placeholder 3">
            <a:extLst>
              <a:ext uri="{FF2B5EF4-FFF2-40B4-BE49-F238E27FC236}">
                <a16:creationId xmlns:a16="http://schemas.microsoft.com/office/drawing/2014/main" id="{74348851-37C0-478D-B722-D76C817DC49D}"/>
              </a:ext>
            </a:extLst>
          </p:cNvPr>
          <p:cNvSpPr>
            <a:spLocks noGrp="1"/>
          </p:cNvSpPr>
          <p:nvPr>
            <p:ph type="dt" sz="half" idx="10"/>
          </p:nvPr>
        </p:nvSpPr>
        <p:spPr/>
        <p:txBody>
          <a:bodyPr/>
          <a:lstStyle/>
          <a:p>
            <a:fld id="{81B8F32D-D8B6-4B9E-9CBF-DCAC30B7B93D}" type="datetimeFigureOut">
              <a:rPr lang="en-US" smtClean="0"/>
              <a:t>11/17/2023</a:t>
            </a:fld>
            <a:endParaRPr lang="en-US"/>
          </a:p>
        </p:txBody>
      </p:sp>
      <p:sp>
        <p:nvSpPr>
          <p:cNvPr id="5" name="Footer Placeholder 4">
            <a:extLst>
              <a:ext uri="{FF2B5EF4-FFF2-40B4-BE49-F238E27FC236}">
                <a16:creationId xmlns:a16="http://schemas.microsoft.com/office/drawing/2014/main" id="{263E063E-66CE-4C18-91FA-D14AE052D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A66D3D-FD62-470C-BC3C-A03771A32F60}"/>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11" name="Straight Connector 10">
            <a:extLst>
              <a:ext uri="{FF2B5EF4-FFF2-40B4-BE49-F238E27FC236}">
                <a16:creationId xmlns:a16="http://schemas.microsoft.com/office/drawing/2014/main" id="{DDFF0049-0231-4557-A707-569556F0CA83}"/>
              </a:ext>
              <a:ext uri="{C183D7F6-B498-43B3-948B-1728B52AA6E4}">
                <adec:decorative xmlns:adec="http://schemas.microsoft.com/office/drawing/2017/decorative" val="1"/>
              </a:ext>
            </a:extLst>
          </p:cNvPr>
          <p:cNvCxnSpPr>
            <a:cxnSpLocks/>
          </p:cNvCxnSpPr>
          <p:nvPr/>
        </p:nvCxnSpPr>
        <p:spPr>
          <a:xfrm>
            <a:off x="481007" y="3922232"/>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457A0DB1-87C8-4BF4-B2A2-F9CA6ED05AC4}"/>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6C29209-8A8F-48A7-8BA2-AFADA37CBD4F}"/>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176135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166BE9C-AE7C-4C39-9694-C32D6939B965}"/>
              </a:ext>
              <a:ext uri="{C183D7F6-B498-43B3-948B-1728B52AA6E4}">
                <adec:decorative xmlns:adec="http://schemas.microsoft.com/office/drawing/2017/decorative" val="1"/>
              </a:ext>
            </a:extLst>
          </p:cNvPr>
          <p:cNvSpPr/>
          <p:nvPr/>
        </p:nvSpPr>
        <p:spPr>
          <a:xfrm>
            <a:off x="481007" y="483577"/>
            <a:ext cx="11147071" cy="2434824"/>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ACC42C-303A-4BDF-990A-2B07967BC9A9}"/>
              </a:ext>
            </a:extLst>
          </p:cNvPr>
          <p:cNvSpPr>
            <a:spLocks noGrp="1"/>
          </p:cNvSpPr>
          <p:nvPr>
            <p:ph type="title"/>
          </p:nvPr>
        </p:nvSpPr>
        <p:spPr>
          <a:xfrm>
            <a:off x="482599" y="978408"/>
            <a:ext cx="11147071" cy="1755263"/>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0C55CEF-353E-4E14-83AD-ACADDC08D943}"/>
              </a:ext>
            </a:extLst>
          </p:cNvPr>
          <p:cNvSpPr>
            <a:spLocks noGrp="1"/>
          </p:cNvSpPr>
          <p:nvPr>
            <p:ph sz="half" idx="1"/>
          </p:nvPr>
        </p:nvSpPr>
        <p:spPr>
          <a:xfrm>
            <a:off x="48260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2E55ECEF-9654-4AC1-BF77-7BC602BBD434}"/>
              </a:ext>
            </a:extLst>
          </p:cNvPr>
          <p:cNvSpPr>
            <a:spLocks noGrp="1"/>
          </p:cNvSpPr>
          <p:nvPr>
            <p:ph sz="half" idx="2"/>
          </p:nvPr>
        </p:nvSpPr>
        <p:spPr>
          <a:xfrm>
            <a:off x="6211120" y="3103131"/>
            <a:ext cx="5418551" cy="30738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64922FC8-BC06-407B-A82B-DA62B33A1CD4}"/>
              </a:ext>
            </a:extLst>
          </p:cNvPr>
          <p:cNvSpPr>
            <a:spLocks noGrp="1"/>
          </p:cNvSpPr>
          <p:nvPr>
            <p:ph type="dt" sz="half" idx="10"/>
          </p:nvPr>
        </p:nvSpPr>
        <p:spPr/>
        <p:txBody>
          <a:bodyPr/>
          <a:lstStyle/>
          <a:p>
            <a:fld id="{81B8F32D-D8B6-4B9E-9CBF-DCAC30B7B93D}" type="datetimeFigureOut">
              <a:rPr lang="en-US" smtClean="0"/>
              <a:t>11/17/2023</a:t>
            </a:fld>
            <a:endParaRPr lang="en-US"/>
          </a:p>
        </p:txBody>
      </p:sp>
      <p:sp>
        <p:nvSpPr>
          <p:cNvPr id="6" name="Footer Placeholder 5">
            <a:extLst>
              <a:ext uri="{FF2B5EF4-FFF2-40B4-BE49-F238E27FC236}">
                <a16:creationId xmlns:a16="http://schemas.microsoft.com/office/drawing/2014/main" id="{7915B701-4E1F-48AA-8A3C-ED5DD9151ED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6BCA31-8AC7-46F5-BCAB-41D54DF83D78}"/>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9" name="Straight Connector 8">
            <a:extLst>
              <a:ext uri="{FF2B5EF4-FFF2-40B4-BE49-F238E27FC236}">
                <a16:creationId xmlns:a16="http://schemas.microsoft.com/office/drawing/2014/main" id="{21BA86D8-2A29-4A0E-AEA0-39B41C4187DE}"/>
              </a:ext>
              <a:ext uri="{C183D7F6-B498-43B3-948B-1728B52AA6E4}">
                <adec:decorative xmlns:adec="http://schemas.microsoft.com/office/drawing/2017/decorative" val="1"/>
              </a:ext>
            </a:extLst>
          </p:cNvPr>
          <p:cNvCxnSpPr>
            <a:cxnSpLocks/>
          </p:cNvCxnSpPr>
          <p:nvPr/>
        </p:nvCxnSpPr>
        <p:spPr>
          <a:xfrm>
            <a:off x="482600" y="291840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F085E13E-918A-4D04-9E84-94148D7C878E}"/>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127904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5E892-D975-4DD6-8583-A14DDBE85F0C}"/>
              </a:ext>
            </a:extLst>
          </p:cNvPr>
          <p:cNvSpPr>
            <a:spLocks noGrp="1"/>
          </p:cNvSpPr>
          <p:nvPr>
            <p:ph type="title"/>
          </p:nvPr>
        </p:nvSpPr>
        <p:spPr>
          <a:xfrm>
            <a:off x="484631" y="978407"/>
            <a:ext cx="11145039" cy="1339584"/>
          </a:xfrm>
          <a:prstGeom prst="rect">
            <a:avLst/>
          </a:prstGeo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1F7700-CECC-4881-BE5C-A13CD825B73B}"/>
              </a:ext>
            </a:extLst>
          </p:cNvPr>
          <p:cNvSpPr>
            <a:spLocks noGrp="1"/>
          </p:cNvSpPr>
          <p:nvPr>
            <p:ph type="body" idx="1"/>
          </p:nvPr>
        </p:nvSpPr>
        <p:spPr>
          <a:xfrm>
            <a:off x="484632" y="2500921"/>
            <a:ext cx="5346222" cy="823912"/>
          </a:xfrm>
        </p:spPr>
        <p:txBody>
          <a:bodyPr anchor="b">
            <a:normAutofit/>
          </a:bodyPr>
          <a:lstStyle>
            <a:lvl1pPr marL="0" indent="0">
              <a:buNone/>
              <a:defRPr lang="en-US" sz="2400" b="0" i="1" kern="1200" dirty="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10000"/>
              </a:lnSpc>
              <a:spcBef>
                <a:spcPts val="1000"/>
              </a:spcBef>
              <a:buFont typeface="Arial" panose="020B0604020202020204" pitchFamily="34" charset="0"/>
              <a:buNone/>
            </a:pPr>
            <a:r>
              <a:rPr lang="en-US"/>
              <a:t>Click to edit Master text styles</a:t>
            </a:r>
          </a:p>
        </p:txBody>
      </p:sp>
      <p:sp>
        <p:nvSpPr>
          <p:cNvPr id="4" name="Content Placeholder 3">
            <a:extLst>
              <a:ext uri="{FF2B5EF4-FFF2-40B4-BE49-F238E27FC236}">
                <a16:creationId xmlns:a16="http://schemas.microsoft.com/office/drawing/2014/main" id="{4CA50766-520A-44C5-943E-569222B74104}"/>
              </a:ext>
            </a:extLst>
          </p:cNvPr>
          <p:cNvSpPr>
            <a:spLocks noGrp="1"/>
          </p:cNvSpPr>
          <p:nvPr>
            <p:ph sz="half" idx="2"/>
          </p:nvPr>
        </p:nvSpPr>
        <p:spPr>
          <a:xfrm>
            <a:off x="484632" y="3428999"/>
            <a:ext cx="5346222"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72F7E42-976A-4239-8006-D68538D4B71F}"/>
              </a:ext>
            </a:extLst>
          </p:cNvPr>
          <p:cNvSpPr>
            <a:spLocks noGrp="1"/>
          </p:cNvSpPr>
          <p:nvPr>
            <p:ph type="body" sz="quarter" idx="3"/>
          </p:nvPr>
        </p:nvSpPr>
        <p:spPr>
          <a:xfrm>
            <a:off x="6257120" y="2500921"/>
            <a:ext cx="5372551" cy="823912"/>
          </a:xfrm>
        </p:spPr>
        <p:txBody>
          <a:bodyPr anchor="b"/>
          <a:lstStyle>
            <a:lvl1pPr marL="0" indent="0">
              <a:buNone/>
              <a:defRPr lang="en-US" sz="2400" b="0" i="1" kern="1200" smtClean="0">
                <a:solidFill>
                  <a:schemeClr val="tx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8CA329-951F-4391-ADC5-7EA320B7782F}"/>
              </a:ext>
            </a:extLst>
          </p:cNvPr>
          <p:cNvSpPr>
            <a:spLocks noGrp="1"/>
          </p:cNvSpPr>
          <p:nvPr>
            <p:ph sz="quarter" idx="4"/>
          </p:nvPr>
        </p:nvSpPr>
        <p:spPr>
          <a:xfrm>
            <a:off x="6257120" y="3428999"/>
            <a:ext cx="5372551" cy="2760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9FBEC22A-DA46-460C-B865-D928C20AE763}"/>
              </a:ext>
            </a:extLst>
          </p:cNvPr>
          <p:cNvSpPr>
            <a:spLocks noGrp="1"/>
          </p:cNvSpPr>
          <p:nvPr>
            <p:ph type="dt" sz="half" idx="10"/>
          </p:nvPr>
        </p:nvSpPr>
        <p:spPr/>
        <p:txBody>
          <a:bodyPr/>
          <a:lstStyle/>
          <a:p>
            <a:fld id="{81B8F32D-D8B6-4B9E-9CBF-DCAC30B7B93D}" type="datetimeFigureOut">
              <a:rPr lang="en-US" smtClean="0"/>
              <a:t>11/17/2023</a:t>
            </a:fld>
            <a:endParaRPr lang="en-US"/>
          </a:p>
        </p:txBody>
      </p:sp>
      <p:sp>
        <p:nvSpPr>
          <p:cNvPr id="8" name="Footer Placeholder 7">
            <a:extLst>
              <a:ext uri="{FF2B5EF4-FFF2-40B4-BE49-F238E27FC236}">
                <a16:creationId xmlns:a16="http://schemas.microsoft.com/office/drawing/2014/main" id="{4EB2D647-42C5-4AB7-BB71-3A44065716E7}"/>
              </a:ext>
            </a:extLst>
          </p:cNvPr>
          <p:cNvSpPr>
            <a:spLocks noGrp="1"/>
          </p:cNvSpPr>
          <p:nvPr>
            <p:ph type="ftr" sz="quarter" idx="11"/>
          </p:nvPr>
        </p:nvSpPr>
        <p:spPr>
          <a:xfrm>
            <a:off x="484632" y="6419088"/>
            <a:ext cx="4114800" cy="365125"/>
          </a:xfrm>
        </p:spPr>
        <p:txBody>
          <a:bodyPr/>
          <a:lstStyle/>
          <a:p>
            <a:endParaRPr lang="en-US"/>
          </a:p>
        </p:txBody>
      </p:sp>
      <p:sp>
        <p:nvSpPr>
          <p:cNvPr id="9" name="Slide Number Placeholder 8">
            <a:extLst>
              <a:ext uri="{FF2B5EF4-FFF2-40B4-BE49-F238E27FC236}">
                <a16:creationId xmlns:a16="http://schemas.microsoft.com/office/drawing/2014/main" id="{590B2B67-714C-46DA-85E5-598B4244D3B0}"/>
              </a:ext>
            </a:extLst>
          </p:cNvPr>
          <p:cNvSpPr>
            <a:spLocks noGrp="1"/>
          </p:cNvSpPr>
          <p:nvPr>
            <p:ph type="sldNum" sz="quarter" idx="12"/>
          </p:nvPr>
        </p:nvSpPr>
        <p:spPr>
          <a:xfrm>
            <a:off x="10989591" y="-7190"/>
            <a:ext cx="640080" cy="365125"/>
          </a:xfrm>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560101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D4B6724-AB30-4E7C-BE2B-ECD94FF1B463}"/>
              </a:ext>
              <a:ext uri="{C183D7F6-B498-43B3-948B-1728B52AA6E4}">
                <adec:decorative xmlns:adec="http://schemas.microsoft.com/office/drawing/2017/decorative" val="1"/>
              </a:ext>
            </a:extLst>
          </p:cNvPr>
          <p:cNvSpPr/>
          <p:nvPr/>
        </p:nvSpPr>
        <p:spPr>
          <a:xfrm>
            <a:off x="481007" y="3933311"/>
            <a:ext cx="11147071" cy="2434825"/>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1D4BAB-2678-4A19-A575-C47CAF1446E5}"/>
              </a:ext>
            </a:extLst>
          </p:cNvPr>
          <p:cNvSpPr>
            <a:spLocks noGrp="1"/>
          </p:cNvSpPr>
          <p:nvPr>
            <p:ph type="title"/>
          </p:nvPr>
        </p:nvSpPr>
        <p:spPr>
          <a:xfrm>
            <a:off x="482600" y="978408"/>
            <a:ext cx="10634472" cy="2591509"/>
          </a:xfrm>
          <a:prstGeom prst="rect">
            <a:avLst/>
          </a:prstGeom>
        </p:spPr>
        <p:txBody>
          <a:bodyPr anchor="b"/>
          <a:lstStyle/>
          <a:p>
            <a:r>
              <a:rPr lang="en-US"/>
              <a:t>Click to edit Master title style</a:t>
            </a:r>
            <a:endParaRPr lang="en-US" dirty="0"/>
          </a:p>
        </p:txBody>
      </p:sp>
      <p:sp>
        <p:nvSpPr>
          <p:cNvPr id="3" name="Date Placeholder 2">
            <a:extLst>
              <a:ext uri="{FF2B5EF4-FFF2-40B4-BE49-F238E27FC236}">
                <a16:creationId xmlns:a16="http://schemas.microsoft.com/office/drawing/2014/main" id="{4047C89E-0ABD-4FD2-924C-894345ADFED8}"/>
              </a:ext>
            </a:extLst>
          </p:cNvPr>
          <p:cNvSpPr>
            <a:spLocks noGrp="1"/>
          </p:cNvSpPr>
          <p:nvPr>
            <p:ph type="dt" sz="half" idx="10"/>
          </p:nvPr>
        </p:nvSpPr>
        <p:spPr/>
        <p:txBody>
          <a:bodyPr/>
          <a:lstStyle/>
          <a:p>
            <a:fld id="{81B8F32D-D8B6-4B9E-9CBF-DCAC30B7B93D}" type="datetimeFigureOut">
              <a:rPr lang="en-US" smtClean="0"/>
              <a:t>11/17/2023</a:t>
            </a:fld>
            <a:endParaRPr lang="en-US"/>
          </a:p>
        </p:txBody>
      </p:sp>
      <p:sp>
        <p:nvSpPr>
          <p:cNvPr id="4" name="Footer Placeholder 3">
            <a:extLst>
              <a:ext uri="{FF2B5EF4-FFF2-40B4-BE49-F238E27FC236}">
                <a16:creationId xmlns:a16="http://schemas.microsoft.com/office/drawing/2014/main" id="{553026CE-9CC8-403B-88B1-184D16532A8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3B3D616-3C18-401B-A792-E75149FDFC47}"/>
              </a:ext>
            </a:extLst>
          </p:cNvPr>
          <p:cNvSpPr>
            <a:spLocks noGrp="1"/>
          </p:cNvSpPr>
          <p:nvPr>
            <p:ph type="sldNum" sz="quarter" idx="12"/>
          </p:nvPr>
        </p:nvSpPr>
        <p:spPr/>
        <p:txBody>
          <a:bodyPr/>
          <a:lstStyle/>
          <a:p>
            <a:fld id="{60553ECD-7F6D-420D-93CA-D8D15EB427AC}" type="slidenum">
              <a:rPr lang="en-US" smtClean="0"/>
              <a:t>‹#›</a:t>
            </a:fld>
            <a:endParaRPr lang="en-US"/>
          </a:p>
        </p:txBody>
      </p:sp>
      <p:cxnSp>
        <p:nvCxnSpPr>
          <p:cNvPr id="7" name="Straight Connector 6">
            <a:extLst>
              <a:ext uri="{FF2B5EF4-FFF2-40B4-BE49-F238E27FC236}">
                <a16:creationId xmlns:a16="http://schemas.microsoft.com/office/drawing/2014/main" id="{04EC6F70-D800-4067-A36A-5BBFC8018E2D}"/>
              </a:ext>
              <a:ext uri="{C183D7F6-B498-43B3-948B-1728B52AA6E4}">
                <adec:decorative xmlns:adec="http://schemas.microsoft.com/office/drawing/2017/decorative" val="1"/>
              </a:ext>
            </a:extLst>
          </p:cNvPr>
          <p:cNvCxnSpPr>
            <a:cxnSpLocks/>
          </p:cNvCxnSpPr>
          <p:nvPr/>
        </p:nvCxnSpPr>
        <p:spPr>
          <a:xfrm>
            <a:off x="482600" y="3933311"/>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42B66CB6-8988-4FBA-8524-726765A5F2AA}"/>
              </a:ext>
              <a:ext uri="{C183D7F6-B498-43B3-948B-1728B52AA6E4}">
                <adec:decorative xmlns:adec="http://schemas.microsoft.com/office/drawing/2017/decorative" val="1"/>
              </a:ext>
            </a:extLst>
          </p:cNvPr>
          <p:cNvCxnSpPr>
            <a:cxnSpLocks/>
          </p:cNvCxnSpPr>
          <p:nvPr/>
        </p:nvCxnSpPr>
        <p:spPr>
          <a:xfrm>
            <a:off x="481007"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06029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C73F84-0C6B-4EF4-9405-C389824999D4}"/>
              </a:ext>
            </a:extLst>
          </p:cNvPr>
          <p:cNvSpPr>
            <a:spLocks noGrp="1"/>
          </p:cNvSpPr>
          <p:nvPr>
            <p:ph type="dt" sz="half" idx="10"/>
          </p:nvPr>
        </p:nvSpPr>
        <p:spPr/>
        <p:txBody>
          <a:bodyPr/>
          <a:lstStyle/>
          <a:p>
            <a:fld id="{81B8F32D-D8B6-4B9E-9CBF-DCAC30B7B93D}" type="datetimeFigureOut">
              <a:rPr lang="en-US" smtClean="0"/>
              <a:t>11/17/2023</a:t>
            </a:fld>
            <a:endParaRPr lang="en-US"/>
          </a:p>
        </p:txBody>
      </p:sp>
      <p:sp>
        <p:nvSpPr>
          <p:cNvPr id="3" name="Footer Placeholder 2">
            <a:extLst>
              <a:ext uri="{FF2B5EF4-FFF2-40B4-BE49-F238E27FC236}">
                <a16:creationId xmlns:a16="http://schemas.microsoft.com/office/drawing/2014/main" id="{DCCEC807-744E-4C5C-8B15-09AED3E570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DFBCB19-9F4B-474C-85C1-4A645A971827}"/>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786200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A88B0-DD6B-449B-AE32-D3192081E76F}"/>
              </a:ext>
            </a:extLst>
          </p:cNvPr>
          <p:cNvSpPr>
            <a:spLocks noGrp="1"/>
          </p:cNvSpPr>
          <p:nvPr>
            <p:ph type="title"/>
          </p:nvPr>
        </p:nvSpPr>
        <p:spPr>
          <a:xfrm>
            <a:off x="484632" y="978408"/>
            <a:ext cx="4287393" cy="2450592"/>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4F22ED6-5B69-4B3B-BF96-3A75F2107FA6}"/>
              </a:ext>
            </a:extLst>
          </p:cNvPr>
          <p:cNvSpPr>
            <a:spLocks noGrp="1"/>
          </p:cNvSpPr>
          <p:nvPr>
            <p:ph idx="1"/>
          </p:nvPr>
        </p:nvSpPr>
        <p:spPr>
          <a:xfrm>
            <a:off x="5183187" y="987425"/>
            <a:ext cx="6446484"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07704043-D45F-440A-A15D-2718A913E05A}"/>
              </a:ext>
            </a:extLst>
          </p:cNvPr>
          <p:cNvSpPr>
            <a:spLocks noGrp="1"/>
          </p:cNvSpPr>
          <p:nvPr>
            <p:ph type="body" sz="half" idx="2"/>
          </p:nvPr>
        </p:nvSpPr>
        <p:spPr>
          <a:xfrm>
            <a:off x="484632" y="3645074"/>
            <a:ext cx="4287393" cy="2223914"/>
          </a:xfrm>
        </p:spPr>
        <p:txBody>
          <a:bodyPr/>
          <a:lstStyle>
            <a:lvl1pPr marL="0" indent="0">
              <a:buNone/>
              <a:defRPr lang="en-US" sz="2400" i="1" kern="1200" dirty="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0072DC-7326-43E7-806C-B690C439E8A8}"/>
              </a:ext>
            </a:extLst>
          </p:cNvPr>
          <p:cNvSpPr>
            <a:spLocks noGrp="1"/>
          </p:cNvSpPr>
          <p:nvPr>
            <p:ph type="dt" sz="half" idx="10"/>
          </p:nvPr>
        </p:nvSpPr>
        <p:spPr/>
        <p:txBody>
          <a:bodyPr/>
          <a:lstStyle/>
          <a:p>
            <a:fld id="{81B8F32D-D8B6-4B9E-9CBF-DCAC30B7B93D}" type="datetimeFigureOut">
              <a:rPr lang="en-US" smtClean="0"/>
              <a:t>11/17/2023</a:t>
            </a:fld>
            <a:endParaRPr lang="en-US"/>
          </a:p>
        </p:txBody>
      </p:sp>
      <p:sp>
        <p:nvSpPr>
          <p:cNvPr id="6" name="Footer Placeholder 5">
            <a:extLst>
              <a:ext uri="{FF2B5EF4-FFF2-40B4-BE49-F238E27FC236}">
                <a16:creationId xmlns:a16="http://schemas.microsoft.com/office/drawing/2014/main" id="{73F89A0F-B8C6-4AA6-A9C4-4A454F4224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57A616-A4F2-4FC5-88DE-B4E6BA542895}"/>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633059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B773D-D007-4687-BA9C-9F229829B5EF}"/>
              </a:ext>
            </a:extLst>
          </p:cNvPr>
          <p:cNvSpPr>
            <a:spLocks noGrp="1"/>
          </p:cNvSpPr>
          <p:nvPr>
            <p:ph type="title"/>
          </p:nvPr>
        </p:nvSpPr>
        <p:spPr>
          <a:xfrm>
            <a:off x="484632" y="978407"/>
            <a:ext cx="4287393" cy="2450593"/>
          </a:xfrm>
          <a:prstGeom prst="rect">
            <a:avLst/>
          </a:prstGeom>
        </p:spPr>
        <p:txBody>
          <a:bodyPr anchor="b"/>
          <a:lstStyle>
            <a:lvl1pPr>
              <a:defRPr lang="en-US" sz="5400" kern="1200" smtClean="0">
                <a:solidFill>
                  <a:schemeClr val="tx1"/>
                </a:solidFill>
                <a:latin typeface="+mj-lt"/>
                <a:ea typeface="+mj-ea"/>
                <a:cs typeface="+mj-cs"/>
              </a:defRPr>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A3A75FC-78D2-4EF5-884F-11B7BACF799A}"/>
              </a:ext>
            </a:extLst>
          </p:cNvPr>
          <p:cNvSpPr>
            <a:spLocks noGrp="1"/>
          </p:cNvSpPr>
          <p:nvPr>
            <p:ph type="pic" idx="1"/>
          </p:nvPr>
        </p:nvSpPr>
        <p:spPr>
          <a:xfrm>
            <a:off x="5183187" y="987425"/>
            <a:ext cx="644648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D7CE0BB-D335-4391-A23F-194C575CAF8F}"/>
              </a:ext>
            </a:extLst>
          </p:cNvPr>
          <p:cNvSpPr>
            <a:spLocks noGrp="1"/>
          </p:cNvSpPr>
          <p:nvPr>
            <p:ph type="body" sz="half" idx="2"/>
          </p:nvPr>
        </p:nvSpPr>
        <p:spPr>
          <a:xfrm>
            <a:off x="484632" y="3645074"/>
            <a:ext cx="4287393" cy="2223914"/>
          </a:xfrm>
        </p:spPr>
        <p:txBody>
          <a:bodyPr/>
          <a:lstStyle>
            <a:lvl1pPr marL="0" indent="0">
              <a:buNone/>
              <a:defRPr lang="en-US" sz="2400" i="1" kern="1200" smtClean="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701E1-B97B-4DA5-B9AD-07B7C12476AE}"/>
              </a:ext>
            </a:extLst>
          </p:cNvPr>
          <p:cNvSpPr>
            <a:spLocks noGrp="1"/>
          </p:cNvSpPr>
          <p:nvPr>
            <p:ph type="dt" sz="half" idx="10"/>
          </p:nvPr>
        </p:nvSpPr>
        <p:spPr/>
        <p:txBody>
          <a:bodyPr/>
          <a:lstStyle/>
          <a:p>
            <a:fld id="{81B8F32D-D8B6-4B9E-9CBF-DCAC30B7B93D}" type="datetimeFigureOut">
              <a:rPr lang="en-US" smtClean="0"/>
              <a:t>11/17/2023</a:t>
            </a:fld>
            <a:endParaRPr lang="en-US"/>
          </a:p>
        </p:txBody>
      </p:sp>
      <p:sp>
        <p:nvSpPr>
          <p:cNvPr id="6" name="Footer Placeholder 5">
            <a:extLst>
              <a:ext uri="{FF2B5EF4-FFF2-40B4-BE49-F238E27FC236}">
                <a16:creationId xmlns:a16="http://schemas.microsoft.com/office/drawing/2014/main" id="{076D9CF8-F42F-4618-9F26-8BFE56487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CA2023-1ECA-4A96-BDC7-F7FA4368BE1B}"/>
              </a:ext>
            </a:extLst>
          </p:cNvPr>
          <p:cNvSpPr>
            <a:spLocks noGrp="1"/>
          </p:cNvSpPr>
          <p:nvPr>
            <p:ph type="sldNum" sz="quarter" idx="12"/>
          </p:nvPr>
        </p:nvSpPr>
        <p:spPr/>
        <p:txBody>
          <a:bodyPr/>
          <a:lstStyle/>
          <a:p>
            <a:fld id="{60553ECD-7F6D-420D-93CA-D8D15EB427AC}" type="slidenum">
              <a:rPr lang="en-US" smtClean="0"/>
              <a:t>‹#›</a:t>
            </a:fld>
            <a:endParaRPr lang="en-US"/>
          </a:p>
        </p:txBody>
      </p:sp>
    </p:spTree>
    <p:extLst>
      <p:ext uri="{BB962C8B-B14F-4D97-AF65-F5344CB8AC3E}">
        <p14:creationId xmlns:p14="http://schemas.microsoft.com/office/powerpoint/2010/main" val="2249967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87A535-3CAC-46BC-B2B2-3AE83EC3A561}"/>
              </a:ext>
            </a:extLst>
          </p:cNvPr>
          <p:cNvSpPr>
            <a:spLocks noGrp="1"/>
          </p:cNvSpPr>
          <p:nvPr>
            <p:ph type="title"/>
          </p:nvPr>
        </p:nvSpPr>
        <p:spPr>
          <a:xfrm>
            <a:off x="482600" y="978408"/>
            <a:ext cx="10506991" cy="2153099"/>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D8EBDBD-59EC-46ED-BE79-6D37B531D692}"/>
              </a:ext>
            </a:extLst>
          </p:cNvPr>
          <p:cNvSpPr>
            <a:spLocks noGrp="1"/>
          </p:cNvSpPr>
          <p:nvPr>
            <p:ph type="body" idx="1"/>
          </p:nvPr>
        </p:nvSpPr>
        <p:spPr>
          <a:xfrm>
            <a:off x="482600" y="3306870"/>
            <a:ext cx="10506991" cy="257272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5921F5C-FD3D-42C7-90F4-5ECE6FFCFE7F}"/>
              </a:ext>
            </a:extLst>
          </p:cNvPr>
          <p:cNvSpPr>
            <a:spLocks noGrp="1"/>
          </p:cNvSpPr>
          <p:nvPr>
            <p:ph type="dt" sz="half" idx="2"/>
          </p:nvPr>
        </p:nvSpPr>
        <p:spPr>
          <a:xfrm>
            <a:off x="484632" y="100584"/>
            <a:ext cx="2743200" cy="365125"/>
          </a:xfrm>
          <a:prstGeom prst="rect">
            <a:avLst/>
          </a:prstGeom>
        </p:spPr>
        <p:txBody>
          <a:bodyPr vert="horz" lIns="91440" tIns="45720" rIns="91440" bIns="45720" rtlCol="0" anchor="ctr"/>
          <a:lstStyle>
            <a:lvl1pPr algn="l">
              <a:defRPr sz="900">
                <a:solidFill>
                  <a:schemeClr val="tx1"/>
                </a:solidFill>
              </a:defRPr>
            </a:lvl1pPr>
          </a:lstStyle>
          <a:p>
            <a:fld id="{81B8F32D-D8B6-4B9E-9CBF-DCAC30B7B93D}" type="datetimeFigureOut">
              <a:rPr lang="en-US" smtClean="0"/>
              <a:pPr/>
              <a:t>11/17/2023</a:t>
            </a:fld>
            <a:endParaRPr lang="en-US" dirty="0"/>
          </a:p>
        </p:txBody>
      </p:sp>
      <p:sp>
        <p:nvSpPr>
          <p:cNvPr id="5" name="Footer Placeholder 4">
            <a:extLst>
              <a:ext uri="{FF2B5EF4-FFF2-40B4-BE49-F238E27FC236}">
                <a16:creationId xmlns:a16="http://schemas.microsoft.com/office/drawing/2014/main" id="{0FE63D50-6D0B-4963-97B9-A32AE63235B8}"/>
              </a:ext>
            </a:extLst>
          </p:cNvPr>
          <p:cNvSpPr>
            <a:spLocks noGrp="1"/>
          </p:cNvSpPr>
          <p:nvPr>
            <p:ph type="ftr" sz="quarter" idx="3"/>
          </p:nvPr>
        </p:nvSpPr>
        <p:spPr>
          <a:xfrm>
            <a:off x="484632" y="6419088"/>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826B5E08-CAC3-4C87-B143-5F8956AE905D}"/>
              </a:ext>
            </a:extLst>
          </p:cNvPr>
          <p:cNvSpPr>
            <a:spLocks noGrp="1"/>
          </p:cNvSpPr>
          <p:nvPr>
            <p:ph type="sldNum" sz="quarter" idx="4"/>
          </p:nvPr>
        </p:nvSpPr>
        <p:spPr>
          <a:xfrm>
            <a:off x="10989591" y="100584"/>
            <a:ext cx="640080" cy="365125"/>
          </a:xfrm>
          <a:prstGeom prst="rect">
            <a:avLst/>
          </a:prstGeom>
        </p:spPr>
        <p:txBody>
          <a:bodyPr vert="horz" lIns="91440" tIns="45720" rIns="91440" bIns="45720" rtlCol="0" anchor="ctr"/>
          <a:lstStyle>
            <a:lvl1pPr algn="r">
              <a:defRPr sz="900">
                <a:solidFill>
                  <a:schemeClr val="tx1"/>
                </a:solidFill>
              </a:defRPr>
            </a:lvl1pPr>
          </a:lstStyle>
          <a:p>
            <a:fld id="{60553ECD-7F6D-420D-93CA-D8D15EB427AC}" type="slidenum">
              <a:rPr lang="en-US" smtClean="0"/>
              <a:pPr/>
              <a:t>‹#›</a:t>
            </a:fld>
            <a:endParaRPr lang="en-US" dirty="0"/>
          </a:p>
        </p:txBody>
      </p:sp>
      <p:cxnSp>
        <p:nvCxnSpPr>
          <p:cNvPr id="8" name="Straight Connector 7">
            <a:extLst>
              <a:ext uri="{FF2B5EF4-FFF2-40B4-BE49-F238E27FC236}">
                <a16:creationId xmlns:a16="http://schemas.microsoft.com/office/drawing/2014/main" id="{108D74AC-B125-4E11-BA53-E9E383966DF8}"/>
              </a:ext>
              <a:ext uri="{C183D7F6-B498-43B3-948B-1728B52AA6E4}">
                <adec:decorative xmlns:adec="http://schemas.microsoft.com/office/drawing/2017/decorative" val="1"/>
              </a:ext>
            </a:extLst>
          </p:cNvPr>
          <p:cNvCxnSpPr>
            <a:cxnSpLocks/>
          </p:cNvCxnSpPr>
          <p:nvPr/>
        </p:nvCxnSpPr>
        <p:spPr>
          <a:xfrm>
            <a:off x="482600" y="489855"/>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9DC76EBE-FB9D-4054-B5D8-19E3EAFE40B2}"/>
              </a:ext>
              <a:ext uri="{C183D7F6-B498-43B3-948B-1728B52AA6E4}">
                <adec:decorative xmlns:adec="http://schemas.microsoft.com/office/drawing/2017/decorative" val="1"/>
              </a:ext>
            </a:extLst>
          </p:cNvPr>
          <p:cNvCxnSpPr>
            <a:cxnSpLocks/>
          </p:cNvCxnSpPr>
          <p:nvPr/>
        </p:nvCxnSpPr>
        <p:spPr>
          <a:xfrm>
            <a:off x="482600" y="6368138"/>
            <a:ext cx="11147071" cy="0"/>
          </a:xfrm>
          <a:prstGeom prst="line">
            <a:avLst/>
          </a:prstGeom>
          <a:ln w="285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32318055"/>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xStyles>
    <p:titleStyle>
      <a:lvl1pPr algn="l" defTabSz="914400" rtl="0" eaLnBrk="1" latinLnBrk="0" hangingPunct="1">
        <a:lnSpc>
          <a:spcPct val="100000"/>
        </a:lnSpc>
        <a:spcBef>
          <a:spcPct val="0"/>
        </a:spcBef>
        <a:buNone/>
        <a:defRPr sz="660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24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2pPr>
      <a:lvl3pPr marL="914400" indent="0" algn="l" defTabSz="914400" rtl="0" eaLnBrk="1" latinLnBrk="0" hangingPunct="1">
        <a:lnSpc>
          <a:spcPct val="100000"/>
        </a:lnSpc>
        <a:spcBef>
          <a:spcPts val="500"/>
        </a:spcBef>
        <a:buFont typeface="Arial" panose="020B0604020202020204" pitchFamily="34" charset="0"/>
        <a:buNone/>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1828800" indent="0" algn="l" defTabSz="914400" rtl="0" eaLnBrk="1" latinLnBrk="0" hangingPunct="1">
        <a:lnSpc>
          <a:spcPct val="10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0FA88D0-E295-4CF3-934C-6423EACEB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Picture 43" descr="Abstract background of mesh">
            <a:extLst>
              <a:ext uri="{FF2B5EF4-FFF2-40B4-BE49-F238E27FC236}">
                <a16:creationId xmlns:a16="http://schemas.microsoft.com/office/drawing/2014/main" id="{CE4E0224-0E7C-4A38-0891-06F0C2829CE4}"/>
              </a:ext>
            </a:extLst>
          </p:cNvPr>
          <p:cNvPicPr>
            <a:picLocks noChangeAspect="1"/>
          </p:cNvPicPr>
          <p:nvPr/>
        </p:nvPicPr>
        <p:blipFill rotWithShape="1">
          <a:blip r:embed="rId2">
            <a:alphaModFix amt="40000"/>
          </a:blip>
          <a:srcRect r="-1" b="15708"/>
          <a:stretch/>
        </p:blipFill>
        <p:spPr>
          <a:xfrm>
            <a:off x="20" y="10"/>
            <a:ext cx="12188932" cy="6857990"/>
          </a:xfrm>
          <a:prstGeom prst="rect">
            <a:avLst/>
          </a:prstGeom>
        </p:spPr>
      </p:pic>
      <p:sp>
        <p:nvSpPr>
          <p:cNvPr id="2" name="Title 1">
            <a:extLst>
              <a:ext uri="{FF2B5EF4-FFF2-40B4-BE49-F238E27FC236}">
                <a16:creationId xmlns:a16="http://schemas.microsoft.com/office/drawing/2014/main" id="{C7BC9EED-6D73-8B6A-9060-E70218C74230}"/>
              </a:ext>
            </a:extLst>
          </p:cNvPr>
          <p:cNvSpPr>
            <a:spLocks noGrp="1"/>
          </p:cNvSpPr>
          <p:nvPr>
            <p:ph type="ctrTitle"/>
          </p:nvPr>
        </p:nvSpPr>
        <p:spPr>
          <a:xfrm>
            <a:off x="482600" y="732032"/>
            <a:ext cx="6900839" cy="2736390"/>
          </a:xfrm>
        </p:spPr>
        <p:txBody>
          <a:bodyPr anchor="t">
            <a:normAutofit/>
          </a:bodyPr>
          <a:lstStyle/>
          <a:p>
            <a:r>
              <a:rPr lang="en-US" sz="8000" dirty="0">
                <a:solidFill>
                  <a:srgbClr val="FFFF00"/>
                </a:solidFill>
              </a:rPr>
              <a:t>DevOps</a:t>
            </a:r>
            <a:br>
              <a:rPr lang="en-US" sz="8000" dirty="0">
                <a:solidFill>
                  <a:srgbClr val="FFFF00"/>
                </a:solidFill>
              </a:rPr>
            </a:br>
            <a:r>
              <a:rPr lang="en-US" sz="8000" dirty="0">
                <a:solidFill>
                  <a:srgbClr val="FFFF00"/>
                </a:solidFill>
              </a:rPr>
              <a:t>	Webinar</a:t>
            </a:r>
            <a:endParaRPr lang="en-IN" sz="8000" dirty="0">
              <a:solidFill>
                <a:srgbClr val="FFFF00"/>
              </a:solidFill>
            </a:endParaRPr>
          </a:p>
        </p:txBody>
      </p:sp>
      <p:sp>
        <p:nvSpPr>
          <p:cNvPr id="3" name="Subtitle 2">
            <a:extLst>
              <a:ext uri="{FF2B5EF4-FFF2-40B4-BE49-F238E27FC236}">
                <a16:creationId xmlns:a16="http://schemas.microsoft.com/office/drawing/2014/main" id="{532E7D4B-0DBE-DAAE-D3A4-FE43C824039E}"/>
              </a:ext>
            </a:extLst>
          </p:cNvPr>
          <p:cNvSpPr>
            <a:spLocks noGrp="1"/>
          </p:cNvSpPr>
          <p:nvPr>
            <p:ph type="subTitle" idx="1"/>
          </p:nvPr>
        </p:nvSpPr>
        <p:spPr>
          <a:xfrm>
            <a:off x="6596565" y="4201721"/>
            <a:ext cx="4986084" cy="1949813"/>
          </a:xfrm>
        </p:spPr>
        <p:txBody>
          <a:bodyPr anchor="b">
            <a:normAutofit/>
          </a:bodyPr>
          <a:lstStyle/>
          <a:p>
            <a:pPr algn="r"/>
            <a:r>
              <a:rPr lang="en-US" dirty="0">
                <a:solidFill>
                  <a:srgbClr val="FFFF00"/>
                </a:solidFill>
                <a:latin typeface="Times New Roman" panose="02020603050405020304" pitchFamily="18" charset="0"/>
                <a:cs typeface="Times New Roman" panose="02020603050405020304" pitchFamily="18" charset="0"/>
              </a:rPr>
              <a:t>Akshiv Rajendran        </a:t>
            </a:r>
          </a:p>
          <a:p>
            <a:pPr algn="r"/>
            <a:r>
              <a:rPr lang="en-US" dirty="0">
                <a:solidFill>
                  <a:srgbClr val="FFFF00"/>
                </a:solidFill>
                <a:latin typeface="Times New Roman" panose="02020603050405020304" pitchFamily="18" charset="0"/>
                <a:cs typeface="Times New Roman" panose="02020603050405020304" pitchFamily="18" charset="0"/>
              </a:rPr>
              <a:t>Cloud DevOps Corporate Trainer </a:t>
            </a:r>
            <a:r>
              <a:rPr lang="en-US" sz="2400" dirty="0">
                <a:solidFill>
                  <a:srgbClr val="FFFF00"/>
                </a:solidFill>
                <a:latin typeface="Times New Roman" panose="02020603050405020304" pitchFamily="18" charset="0"/>
                <a:ea typeface="SimSun" panose="02010600030101010101" pitchFamily="2" charset="-122"/>
                <a:cs typeface="Times New Roman" panose="02020603050405020304" pitchFamily="18" charset="0"/>
              </a:rPr>
              <a:t>©</a:t>
            </a:r>
            <a:endParaRPr lang="en-IN" dirty="0">
              <a:solidFill>
                <a:srgbClr val="FFFF00"/>
              </a:solidFill>
              <a:latin typeface="Times New Roman" panose="02020603050405020304" pitchFamily="18" charset="0"/>
              <a:cs typeface="Times New Roman" panose="02020603050405020304" pitchFamily="18" charset="0"/>
            </a:endParaRPr>
          </a:p>
        </p:txBody>
      </p:sp>
      <p:cxnSp>
        <p:nvCxnSpPr>
          <p:cNvPr id="45" name="Straight Connector 44">
            <a:extLst>
              <a:ext uri="{FF2B5EF4-FFF2-40B4-BE49-F238E27FC236}">
                <a16:creationId xmlns:a16="http://schemas.microsoft.com/office/drawing/2014/main" id="{8F4E56A8-93D5-4BE3-AE61-84677331AD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BD492A0C-1773-477B-83B5-C707CB05770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rgbClr val="FFFFFF"/>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1807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D32AD-6557-AE2E-8403-1BFA1EC2B9F8}"/>
              </a:ext>
            </a:extLst>
          </p:cNvPr>
          <p:cNvSpPr>
            <a:spLocks noGrp="1"/>
          </p:cNvSpPr>
          <p:nvPr>
            <p:ph type="title"/>
          </p:nvPr>
        </p:nvSpPr>
        <p:spPr>
          <a:xfrm>
            <a:off x="482600" y="353684"/>
            <a:ext cx="10634472" cy="672860"/>
          </a:xfrm>
        </p:spPr>
        <p:txBody>
          <a:bodyPr/>
          <a:lstStyle/>
          <a:p>
            <a:r>
              <a:rPr lang="en-US" sz="2400" b="1" i="0" dirty="0">
                <a:effectLst/>
                <a:latin typeface="Times New Roman" panose="02020603050405020304" pitchFamily="18" charset="0"/>
                <a:cs typeface="Times New Roman" panose="02020603050405020304" pitchFamily="18" charset="0"/>
              </a:rPr>
              <a:t>Current state of DevOps market</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123C419-7414-D9E2-5F70-0C2E20CB899C}"/>
              </a:ext>
            </a:extLst>
          </p:cNvPr>
          <p:cNvSpPr>
            <a:spLocks noGrp="1"/>
          </p:cNvSpPr>
          <p:nvPr>
            <p:ph idx="1"/>
          </p:nvPr>
        </p:nvSpPr>
        <p:spPr>
          <a:xfrm>
            <a:off x="482600" y="914400"/>
            <a:ext cx="11102675" cy="5379929"/>
          </a:xfrm>
        </p:spPr>
        <p:txBody>
          <a:bodyPr>
            <a:normAutofit fontScale="25000" lnSpcReduction="20000"/>
          </a:bodyPr>
          <a:lstStyle/>
          <a:p>
            <a:pPr algn="l"/>
            <a:r>
              <a:rPr lang="en-US" sz="4400" b="1" i="0" dirty="0">
                <a:effectLst/>
                <a:latin typeface="Times New Roman" panose="02020603050405020304" pitchFamily="18" charset="0"/>
                <a:cs typeface="Times New Roman" panose="02020603050405020304" pitchFamily="18" charset="0"/>
              </a:rPr>
              <a:t>Growing Adoption Across Industries:</a:t>
            </a:r>
          </a:p>
          <a:p>
            <a:pPr algn="l">
              <a:buFont typeface="Arial" panose="020B0604020202020204" pitchFamily="34" charset="0"/>
              <a:buChar char="•"/>
            </a:pPr>
            <a:r>
              <a:rPr lang="en-US" sz="4000" b="1" i="0" dirty="0">
                <a:effectLst/>
                <a:latin typeface="Times New Roman" panose="02020603050405020304" pitchFamily="18" charset="0"/>
                <a:cs typeface="Times New Roman" panose="02020603050405020304" pitchFamily="18" charset="0"/>
              </a:rPr>
              <a:t>Enterprises Embracing DevOps:</a:t>
            </a:r>
            <a:r>
              <a:rPr lang="en-US" sz="4000" b="0" i="0" dirty="0">
                <a:effectLst/>
                <a:latin typeface="Times New Roman" panose="02020603050405020304" pitchFamily="18" charset="0"/>
                <a:cs typeface="Times New Roman" panose="02020603050405020304" pitchFamily="18" charset="0"/>
              </a:rPr>
              <a:t> Companies across sectors like finance, healthcare, e-commerce, and more were integrating DevOps methodologies to accelerate software delivery and improve operational efficiency.</a:t>
            </a:r>
          </a:p>
          <a:p>
            <a:pPr algn="l">
              <a:buFont typeface="Arial" panose="020B0604020202020204" pitchFamily="34" charset="0"/>
              <a:buChar char="•"/>
            </a:pPr>
            <a:r>
              <a:rPr lang="en-US" sz="4000" b="1" i="0" dirty="0">
                <a:effectLst/>
                <a:latin typeface="Times New Roman" panose="02020603050405020304" pitchFamily="18" charset="0"/>
                <a:cs typeface="Times New Roman" panose="02020603050405020304" pitchFamily="18" charset="0"/>
              </a:rPr>
              <a:t>SMBs Adopting DevOps:</a:t>
            </a:r>
            <a:r>
              <a:rPr lang="en-US" sz="4000" b="0" i="0" dirty="0">
                <a:effectLst/>
                <a:latin typeface="Times New Roman" panose="02020603050405020304" pitchFamily="18" charset="0"/>
                <a:cs typeface="Times New Roman" panose="02020603050405020304" pitchFamily="18" charset="0"/>
              </a:rPr>
              <a:t> Small and medium-sized businesses were also recognizing the value of DevOps in streamlining development and operations.</a:t>
            </a:r>
          </a:p>
          <a:p>
            <a:pPr algn="l"/>
            <a:r>
              <a:rPr lang="en-US" sz="4400" b="1" i="0" dirty="0">
                <a:effectLst/>
                <a:latin typeface="Times New Roman" panose="02020603050405020304" pitchFamily="18" charset="0"/>
                <a:cs typeface="Times New Roman" panose="02020603050405020304" pitchFamily="18" charset="0"/>
              </a:rPr>
              <a:t>Increased Emphasis on Automation:</a:t>
            </a:r>
          </a:p>
          <a:p>
            <a:pPr algn="l">
              <a:buFont typeface="Arial" panose="020B0604020202020204" pitchFamily="34" charset="0"/>
              <a:buChar char="•"/>
            </a:pPr>
            <a:r>
              <a:rPr lang="en-US" sz="4000" b="1" i="0" dirty="0">
                <a:effectLst/>
                <a:latin typeface="Times New Roman" panose="02020603050405020304" pitchFamily="18" charset="0"/>
                <a:cs typeface="Times New Roman" panose="02020603050405020304" pitchFamily="18" charset="0"/>
              </a:rPr>
              <a:t>Shift Toward Automation:</a:t>
            </a:r>
            <a:r>
              <a:rPr lang="en-US" sz="4000" b="0" i="0" dirty="0">
                <a:effectLst/>
                <a:latin typeface="Times New Roman" panose="02020603050405020304" pitchFamily="18" charset="0"/>
                <a:cs typeface="Times New Roman" panose="02020603050405020304" pitchFamily="18" charset="0"/>
              </a:rPr>
              <a:t> Automation was at the core of DevOps, with a strong focus on tools and practices that automated various stages of the software development lifecycle (SDLC).</a:t>
            </a:r>
          </a:p>
          <a:p>
            <a:pPr algn="l"/>
            <a:r>
              <a:rPr lang="en-US" sz="4400" b="1" i="0" dirty="0">
                <a:effectLst/>
                <a:latin typeface="Times New Roman" panose="02020603050405020304" pitchFamily="18" charset="0"/>
                <a:cs typeface="Times New Roman" panose="02020603050405020304" pitchFamily="18" charset="0"/>
              </a:rPr>
              <a:t>Rise of Cloud-Native Technologies:</a:t>
            </a:r>
          </a:p>
          <a:p>
            <a:pPr algn="l">
              <a:buFont typeface="Arial" panose="020B0604020202020204" pitchFamily="34" charset="0"/>
              <a:buChar char="•"/>
            </a:pPr>
            <a:r>
              <a:rPr lang="en-US" sz="4000" b="1" i="0" dirty="0">
                <a:effectLst/>
                <a:latin typeface="Times New Roman" panose="02020603050405020304" pitchFamily="18" charset="0"/>
                <a:cs typeface="Times New Roman" panose="02020603050405020304" pitchFamily="18" charset="0"/>
              </a:rPr>
              <a:t>Cloud-Based DevOps:</a:t>
            </a:r>
            <a:r>
              <a:rPr lang="en-US" sz="4000" b="0" i="0" dirty="0">
                <a:effectLst/>
                <a:latin typeface="Times New Roman" panose="02020603050405020304" pitchFamily="18" charset="0"/>
                <a:cs typeface="Times New Roman" panose="02020603050405020304" pitchFamily="18" charset="0"/>
              </a:rPr>
              <a:t> The adoption of cloud-native technologies, including containers (e.g., Docker) and orchestration tools (e.g., Kubernetes), played a significant role in enabling scalable and flexible infrastructure management.</a:t>
            </a:r>
          </a:p>
          <a:p>
            <a:pPr algn="l"/>
            <a:r>
              <a:rPr lang="en-US" sz="4400" b="1" i="0" dirty="0">
                <a:effectLst/>
                <a:latin typeface="Times New Roman" panose="02020603050405020304" pitchFamily="18" charset="0"/>
                <a:cs typeface="Times New Roman" panose="02020603050405020304" pitchFamily="18" charset="0"/>
              </a:rPr>
              <a:t>DevSecOps and Security Integration:</a:t>
            </a:r>
          </a:p>
          <a:p>
            <a:pPr algn="l">
              <a:buFont typeface="Arial" panose="020B0604020202020204" pitchFamily="34" charset="0"/>
              <a:buChar char="•"/>
            </a:pPr>
            <a:r>
              <a:rPr lang="en-US" sz="4000" b="1" i="0" dirty="0">
                <a:effectLst/>
                <a:latin typeface="Times New Roman" panose="02020603050405020304" pitchFamily="18" charset="0"/>
                <a:cs typeface="Times New Roman" panose="02020603050405020304" pitchFamily="18" charset="0"/>
              </a:rPr>
              <a:t>Security Integration:</a:t>
            </a:r>
            <a:r>
              <a:rPr lang="en-US" sz="4000" b="0" i="0" dirty="0">
                <a:effectLst/>
                <a:latin typeface="Times New Roman" panose="02020603050405020304" pitchFamily="18" charset="0"/>
                <a:cs typeface="Times New Roman" panose="02020603050405020304" pitchFamily="18" charset="0"/>
              </a:rPr>
              <a:t> DevSecOps gained traction, emphasizing the integration of security practices early in the software development process to address vulnerabilities proactively.</a:t>
            </a:r>
          </a:p>
          <a:p>
            <a:pPr algn="l"/>
            <a:r>
              <a:rPr lang="en-US" sz="4400" b="1" i="0" dirty="0">
                <a:effectLst/>
                <a:latin typeface="Times New Roman" panose="02020603050405020304" pitchFamily="18" charset="0"/>
                <a:cs typeface="Times New Roman" panose="02020603050405020304" pitchFamily="18" charset="0"/>
              </a:rPr>
              <a:t>Tools and Ecosystem Expansion:</a:t>
            </a:r>
          </a:p>
          <a:p>
            <a:pPr algn="l">
              <a:buFont typeface="Arial" panose="020B0604020202020204" pitchFamily="34" charset="0"/>
              <a:buChar char="•"/>
            </a:pPr>
            <a:r>
              <a:rPr lang="en-US" sz="4000" b="1" i="0" dirty="0">
                <a:effectLst/>
                <a:latin typeface="Times New Roman" panose="02020603050405020304" pitchFamily="18" charset="0"/>
                <a:cs typeface="Times New Roman" panose="02020603050405020304" pitchFamily="18" charset="0"/>
              </a:rPr>
              <a:t>Diverse Tool Ecosystem:</a:t>
            </a:r>
            <a:r>
              <a:rPr lang="en-US" sz="4000" b="0" i="0" dirty="0">
                <a:effectLst/>
                <a:latin typeface="Times New Roman" panose="02020603050405020304" pitchFamily="18" charset="0"/>
                <a:cs typeface="Times New Roman" panose="02020603050405020304" pitchFamily="18" charset="0"/>
              </a:rPr>
              <a:t> A wide range of DevOps tools and platforms continued to evolve, offering solutions for CI/CD, configuration management, containerization, monitoring, and more.</a:t>
            </a:r>
          </a:p>
          <a:p>
            <a:pPr algn="l">
              <a:buFont typeface="Arial" panose="020B0604020202020204" pitchFamily="34" charset="0"/>
              <a:buChar char="•"/>
            </a:pPr>
            <a:r>
              <a:rPr lang="en-US" sz="4000" b="1" i="0" dirty="0">
                <a:effectLst/>
                <a:latin typeface="Times New Roman" panose="02020603050405020304" pitchFamily="18" charset="0"/>
                <a:cs typeface="Times New Roman" panose="02020603050405020304" pitchFamily="18" charset="0"/>
              </a:rPr>
              <a:t>Consolidation and Integration:</a:t>
            </a:r>
            <a:r>
              <a:rPr lang="en-US" sz="4000" b="0" i="0" dirty="0">
                <a:effectLst/>
                <a:latin typeface="Times New Roman" panose="02020603050405020304" pitchFamily="18" charset="0"/>
                <a:cs typeface="Times New Roman" panose="02020603050405020304" pitchFamily="18" charset="0"/>
              </a:rPr>
              <a:t> Some consolidation and integration were observed among DevOps tool providers, aiming to offer more comprehensive solutions.</a:t>
            </a:r>
          </a:p>
          <a:p>
            <a:pPr algn="l"/>
            <a:r>
              <a:rPr lang="en-US" sz="4400" b="1" i="0" dirty="0">
                <a:effectLst/>
                <a:latin typeface="Times New Roman" panose="02020603050405020304" pitchFamily="18" charset="0"/>
                <a:cs typeface="Times New Roman" panose="02020603050405020304" pitchFamily="18" charset="0"/>
              </a:rPr>
              <a:t>Cultural Shift and Skill Development:</a:t>
            </a:r>
          </a:p>
          <a:p>
            <a:pPr algn="l">
              <a:buFont typeface="Arial" panose="020B0604020202020204" pitchFamily="34" charset="0"/>
              <a:buChar char="•"/>
            </a:pPr>
            <a:r>
              <a:rPr lang="en-US" sz="4000" b="1" i="0" dirty="0">
                <a:effectLst/>
                <a:latin typeface="Times New Roman" panose="02020603050405020304" pitchFamily="18" charset="0"/>
                <a:cs typeface="Times New Roman" panose="02020603050405020304" pitchFamily="18" charset="0"/>
              </a:rPr>
              <a:t>Cultural Transformation:</a:t>
            </a:r>
            <a:r>
              <a:rPr lang="en-US" sz="4000" b="0" i="0" dirty="0">
                <a:effectLst/>
                <a:latin typeface="Times New Roman" panose="02020603050405020304" pitchFamily="18" charset="0"/>
                <a:cs typeface="Times New Roman" panose="02020603050405020304" pitchFamily="18" charset="0"/>
              </a:rPr>
              <a:t> Beyond tools, companies focused on fostering a DevOps culture, emphasizing collaboration, communication, and shared responsibilities across teams.</a:t>
            </a:r>
          </a:p>
          <a:p>
            <a:pPr algn="l">
              <a:buFont typeface="Arial" panose="020B0604020202020204" pitchFamily="34" charset="0"/>
              <a:buChar char="•"/>
            </a:pPr>
            <a:r>
              <a:rPr lang="en-US" sz="4000" b="1" i="0" dirty="0">
                <a:effectLst/>
                <a:latin typeface="Times New Roman" panose="02020603050405020304" pitchFamily="18" charset="0"/>
                <a:cs typeface="Times New Roman" panose="02020603050405020304" pitchFamily="18" charset="0"/>
              </a:rPr>
              <a:t>Skill Development:</a:t>
            </a:r>
            <a:r>
              <a:rPr lang="en-US" sz="4000" b="0" i="0" dirty="0">
                <a:effectLst/>
                <a:latin typeface="Times New Roman" panose="02020603050405020304" pitchFamily="18" charset="0"/>
                <a:cs typeface="Times New Roman" panose="02020603050405020304" pitchFamily="18" charset="0"/>
              </a:rPr>
              <a:t> There was an increasing demand for professionals skilled in DevOps practices, automation, cloud technologies, and related toolsets.</a:t>
            </a:r>
          </a:p>
          <a:p>
            <a:pPr algn="l"/>
            <a:r>
              <a:rPr lang="en-US" sz="4400" b="1" i="0" dirty="0">
                <a:effectLst/>
                <a:latin typeface="Times New Roman" panose="02020603050405020304" pitchFamily="18" charset="0"/>
                <a:cs typeface="Times New Roman" panose="02020603050405020304" pitchFamily="18" charset="0"/>
              </a:rPr>
              <a:t>Remote Work and DevOps Practices:</a:t>
            </a:r>
          </a:p>
          <a:p>
            <a:pPr algn="l">
              <a:buFont typeface="Arial" panose="020B0604020202020204" pitchFamily="34" charset="0"/>
              <a:buChar char="•"/>
            </a:pPr>
            <a:r>
              <a:rPr lang="en-US" sz="4000" b="1" i="0" dirty="0">
                <a:effectLst/>
                <a:latin typeface="Times New Roman" panose="02020603050405020304" pitchFamily="18" charset="0"/>
                <a:cs typeface="Times New Roman" panose="02020603050405020304" pitchFamily="18" charset="0"/>
              </a:rPr>
              <a:t>Adapting to Remote Work:</a:t>
            </a:r>
            <a:r>
              <a:rPr lang="en-US" sz="4000" b="0" i="0" dirty="0">
                <a:effectLst/>
                <a:latin typeface="Times New Roman" panose="02020603050405020304" pitchFamily="18" charset="0"/>
                <a:cs typeface="Times New Roman" panose="02020603050405020304" pitchFamily="18" charset="0"/>
              </a:rPr>
              <a:t> The COVID-19 pandemic accelerated the adoption of remote-friendly DevOps practices, emphasizing the need for distributed collaboration and remote tool access.</a:t>
            </a:r>
          </a:p>
          <a:p>
            <a:pPr algn="l"/>
            <a:r>
              <a:rPr lang="en-US" sz="4400" b="1" i="0" dirty="0">
                <a:effectLst/>
                <a:latin typeface="Times New Roman" panose="02020603050405020304" pitchFamily="18" charset="0"/>
                <a:cs typeface="Times New Roman" panose="02020603050405020304" pitchFamily="18" charset="0"/>
              </a:rPr>
              <a:t>Continuous Evolution and Innovation:</a:t>
            </a:r>
          </a:p>
          <a:p>
            <a:pPr algn="l">
              <a:buFont typeface="Arial" panose="020B0604020202020204" pitchFamily="34" charset="0"/>
              <a:buChar char="•"/>
            </a:pPr>
            <a:r>
              <a:rPr lang="en-US" sz="4000" b="1" i="0" dirty="0">
                <a:effectLst/>
                <a:latin typeface="Times New Roman" panose="02020603050405020304" pitchFamily="18" charset="0"/>
                <a:cs typeface="Times New Roman" panose="02020603050405020304" pitchFamily="18" charset="0"/>
              </a:rPr>
              <a:t>Ongoing Evolution:</a:t>
            </a:r>
            <a:r>
              <a:rPr lang="en-US" sz="4000" b="0" i="0" dirty="0">
                <a:effectLst/>
                <a:latin typeface="Times New Roman" panose="02020603050405020304" pitchFamily="18" charset="0"/>
                <a:cs typeface="Times New Roman" panose="02020603050405020304" pitchFamily="18" charset="0"/>
              </a:rPr>
              <a:t> DevOps practices and tools continued to evolve, driven by the need for greater speed, reliability, and efficiency in software development and delivery.</a:t>
            </a:r>
          </a:p>
          <a:p>
            <a:pPr algn="l"/>
            <a:r>
              <a:rPr lang="en-US" sz="4000" b="0" i="0" dirty="0">
                <a:effectLst/>
                <a:latin typeface="Times New Roman" panose="02020603050405020304" pitchFamily="18" charset="0"/>
                <a:cs typeface="Times New Roman" panose="02020603050405020304" pitchFamily="18" charset="0"/>
              </a:rPr>
              <a:t>The DevOps market was dynamic and evolving, with companies continuously exploring new tools, methodologies, and best practices to improve software delivery, operational efficiency, and overall business agility. This market trend is likely to persist as organizations seek to innovate and stay competitive in their respective industries.</a:t>
            </a:r>
          </a:p>
          <a:p>
            <a:endParaRPr lang="en-IN" dirty="0"/>
          </a:p>
        </p:txBody>
      </p:sp>
    </p:spTree>
    <p:extLst>
      <p:ext uri="{BB962C8B-B14F-4D97-AF65-F5344CB8AC3E}">
        <p14:creationId xmlns:p14="http://schemas.microsoft.com/office/powerpoint/2010/main" val="3150120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61C51-4D3C-E6A3-E524-E3F5EF534CCC}"/>
              </a:ext>
            </a:extLst>
          </p:cNvPr>
          <p:cNvSpPr>
            <a:spLocks noGrp="1"/>
          </p:cNvSpPr>
          <p:nvPr>
            <p:ph type="title"/>
          </p:nvPr>
        </p:nvSpPr>
        <p:spPr>
          <a:xfrm>
            <a:off x="482600" y="563672"/>
            <a:ext cx="10634472" cy="414738"/>
          </a:xfrm>
        </p:spPr>
        <p:txBody>
          <a:bodyPr/>
          <a:lstStyle/>
          <a:p>
            <a:r>
              <a:rPr lang="en-US" sz="2400" b="1" dirty="0">
                <a:latin typeface="Times New Roman" panose="02020603050405020304" pitchFamily="18" charset="0"/>
                <a:cs typeface="Times New Roman" panose="02020603050405020304" pitchFamily="18" charset="0"/>
              </a:rPr>
              <a:t>Benefits of learning DevOps for career growth</a:t>
            </a:r>
            <a:endParaRPr lang="en-IN" sz="2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033C8FF-0F07-F741-A9AF-5270FD95D9DC}"/>
              </a:ext>
            </a:extLst>
          </p:cNvPr>
          <p:cNvSpPr>
            <a:spLocks noGrp="1"/>
          </p:cNvSpPr>
          <p:nvPr>
            <p:ph idx="1"/>
          </p:nvPr>
        </p:nvSpPr>
        <p:spPr>
          <a:xfrm>
            <a:off x="482600" y="978410"/>
            <a:ext cx="11119928" cy="5315918"/>
          </a:xfrm>
        </p:spPr>
        <p:txBody>
          <a:bodyPr>
            <a:normAutofit fontScale="47500" lnSpcReduction="20000"/>
          </a:bodyPr>
          <a:lstStyle/>
          <a:p>
            <a:pPr algn="l"/>
            <a:r>
              <a:rPr lang="en-US" sz="2500" b="1" i="0" dirty="0">
                <a:effectLst/>
                <a:latin typeface="Times New Roman" panose="02020603050405020304" pitchFamily="18" charset="0"/>
                <a:cs typeface="Times New Roman" panose="02020603050405020304" pitchFamily="18" charset="0"/>
              </a:rPr>
              <a:t>High Demand for DevOps Professionals:</a:t>
            </a:r>
          </a:p>
          <a:p>
            <a:pPr algn="l">
              <a:buFont typeface="Arial" panose="020B0604020202020204" pitchFamily="34" charset="0"/>
              <a:buChar char="•"/>
            </a:pPr>
            <a:r>
              <a:rPr lang="en-US" sz="2300" b="1" i="0" dirty="0">
                <a:effectLst/>
                <a:latin typeface="Times New Roman" panose="02020603050405020304" pitchFamily="18" charset="0"/>
                <a:cs typeface="Times New Roman" panose="02020603050405020304" pitchFamily="18" charset="0"/>
              </a:rPr>
              <a:t>Increased Industry Adoption:</a:t>
            </a:r>
            <a:r>
              <a:rPr lang="en-US" sz="2300" b="0" i="0" dirty="0">
                <a:effectLst/>
                <a:latin typeface="Times New Roman" panose="02020603050405020304" pitchFamily="18" charset="0"/>
                <a:cs typeface="Times New Roman" panose="02020603050405020304" pitchFamily="18" charset="0"/>
              </a:rPr>
              <a:t> Many companies across sectors are embracing DevOps practices, leading to a high demand for professionals with DevOps skills.</a:t>
            </a:r>
          </a:p>
          <a:p>
            <a:pPr algn="l">
              <a:buFont typeface="Arial" panose="020B0604020202020204" pitchFamily="34" charset="0"/>
              <a:buChar char="•"/>
            </a:pPr>
            <a:r>
              <a:rPr lang="en-US" sz="2300" b="1" i="0" dirty="0">
                <a:effectLst/>
                <a:latin typeface="Times New Roman" panose="02020603050405020304" pitchFamily="18" charset="0"/>
                <a:cs typeface="Times New Roman" panose="02020603050405020304" pitchFamily="18" charset="0"/>
              </a:rPr>
              <a:t>Skill Shortage:</a:t>
            </a:r>
            <a:r>
              <a:rPr lang="en-US" sz="2300" b="0" i="0" dirty="0">
                <a:effectLst/>
                <a:latin typeface="Times New Roman" panose="02020603050405020304" pitchFamily="18" charset="0"/>
                <a:cs typeface="Times New Roman" panose="02020603050405020304" pitchFamily="18" charset="0"/>
              </a:rPr>
              <a:t> There's a shortage of skilled DevOps practitioners, making it a lucrative field for career growth.</a:t>
            </a:r>
          </a:p>
          <a:p>
            <a:pPr algn="l"/>
            <a:r>
              <a:rPr lang="en-US" sz="2500" b="1" i="0" dirty="0">
                <a:effectLst/>
                <a:latin typeface="Times New Roman" panose="02020603050405020304" pitchFamily="18" charset="0"/>
                <a:cs typeface="Times New Roman" panose="02020603050405020304" pitchFamily="18" charset="0"/>
              </a:rPr>
              <a:t>Diverse Career Opportunities:</a:t>
            </a:r>
          </a:p>
          <a:p>
            <a:pPr algn="l">
              <a:buFont typeface="Arial" panose="020B0604020202020204" pitchFamily="34" charset="0"/>
              <a:buChar char="•"/>
            </a:pPr>
            <a:r>
              <a:rPr lang="en-US" sz="2300" b="1" i="0" dirty="0">
                <a:effectLst/>
                <a:latin typeface="Times New Roman" panose="02020603050405020304" pitchFamily="18" charset="0"/>
                <a:cs typeface="Times New Roman" panose="02020603050405020304" pitchFamily="18" charset="0"/>
              </a:rPr>
              <a:t>Versatility:</a:t>
            </a:r>
            <a:r>
              <a:rPr lang="en-US" sz="2300" b="0" i="0" dirty="0">
                <a:effectLst/>
                <a:latin typeface="Times New Roman" panose="02020603050405020304" pitchFamily="18" charset="0"/>
                <a:cs typeface="Times New Roman" panose="02020603050405020304" pitchFamily="18" charset="0"/>
              </a:rPr>
              <a:t> DevOps skills are applicable across various roles, including DevOps Engineer, Automation Architect, Release Manager, Cloud Engineer, and more.</a:t>
            </a:r>
          </a:p>
          <a:p>
            <a:pPr algn="l">
              <a:buFont typeface="Arial" panose="020B0604020202020204" pitchFamily="34" charset="0"/>
              <a:buChar char="•"/>
            </a:pPr>
            <a:r>
              <a:rPr lang="en-US" sz="2300" b="1" i="0" dirty="0">
                <a:effectLst/>
                <a:latin typeface="Times New Roman" panose="02020603050405020304" pitchFamily="18" charset="0"/>
                <a:cs typeface="Times New Roman" panose="02020603050405020304" pitchFamily="18" charset="0"/>
              </a:rPr>
              <a:t>Cross-functional Roles:</a:t>
            </a:r>
            <a:r>
              <a:rPr lang="en-US" sz="2300" b="0" i="0" dirty="0">
                <a:effectLst/>
                <a:latin typeface="Times New Roman" panose="02020603050405020304" pitchFamily="18" charset="0"/>
                <a:cs typeface="Times New Roman" panose="02020603050405020304" pitchFamily="18" charset="0"/>
              </a:rPr>
              <a:t> DevOps professionals often work collaboratively across development, operations, and other departments, enhancing their exposure and career options.</a:t>
            </a:r>
          </a:p>
          <a:p>
            <a:pPr algn="l"/>
            <a:r>
              <a:rPr lang="en-US" sz="2500" b="1" i="0" dirty="0">
                <a:effectLst/>
                <a:latin typeface="Times New Roman" panose="02020603050405020304" pitchFamily="18" charset="0"/>
                <a:cs typeface="Times New Roman" panose="02020603050405020304" pitchFamily="18" charset="0"/>
              </a:rPr>
              <a:t>Competitive Salaries:</a:t>
            </a:r>
          </a:p>
          <a:p>
            <a:pPr algn="l">
              <a:buFont typeface="Arial" panose="020B0604020202020204" pitchFamily="34" charset="0"/>
              <a:buChar char="•"/>
            </a:pPr>
            <a:r>
              <a:rPr lang="en-US" sz="2300" b="1" i="0" dirty="0">
                <a:effectLst/>
                <a:latin typeface="Times New Roman" panose="02020603050405020304" pitchFamily="18" charset="0"/>
                <a:cs typeface="Times New Roman" panose="02020603050405020304" pitchFamily="18" charset="0"/>
              </a:rPr>
              <a:t>High Earning Potential:</a:t>
            </a:r>
            <a:r>
              <a:rPr lang="en-US" sz="2300" b="0" i="0" dirty="0">
                <a:effectLst/>
                <a:latin typeface="Times New Roman" panose="02020603050405020304" pitchFamily="18" charset="0"/>
                <a:cs typeface="Times New Roman" panose="02020603050405020304" pitchFamily="18" charset="0"/>
              </a:rPr>
              <a:t> DevOps roles often command competitive salaries due to the specialized skills and the critical role they play in streamlining processes and delivering value.</a:t>
            </a:r>
          </a:p>
          <a:p>
            <a:pPr algn="l"/>
            <a:r>
              <a:rPr lang="en-US" sz="2300" b="1" i="0" dirty="0">
                <a:effectLst/>
                <a:latin typeface="Times New Roman" panose="02020603050405020304" pitchFamily="18" charset="0"/>
                <a:cs typeface="Times New Roman" panose="02020603050405020304" pitchFamily="18" charset="0"/>
              </a:rPr>
              <a:t>Continuous Learning and Innovation:</a:t>
            </a:r>
          </a:p>
          <a:p>
            <a:pPr algn="l">
              <a:buFont typeface="Arial" panose="020B0604020202020204" pitchFamily="34" charset="0"/>
              <a:buChar char="•"/>
            </a:pPr>
            <a:r>
              <a:rPr lang="en-US" sz="2300" b="1" i="0" dirty="0">
                <a:effectLst/>
                <a:latin typeface="Times New Roman" panose="02020603050405020304" pitchFamily="18" charset="0"/>
                <a:cs typeface="Times New Roman" panose="02020603050405020304" pitchFamily="18" charset="0"/>
              </a:rPr>
              <a:t>Constant Evolution:</a:t>
            </a:r>
            <a:r>
              <a:rPr lang="en-US" sz="2300" b="0" i="0" dirty="0">
                <a:effectLst/>
                <a:latin typeface="Times New Roman" panose="02020603050405020304" pitchFamily="18" charset="0"/>
                <a:cs typeface="Times New Roman" panose="02020603050405020304" pitchFamily="18" charset="0"/>
              </a:rPr>
              <a:t> DevOps is a dynamic field that evolves with new tools, methodologies, and technologies. Continuous learning is inherent in DevOps, ensuring ongoing skill development.</a:t>
            </a:r>
          </a:p>
          <a:p>
            <a:pPr algn="l"/>
            <a:r>
              <a:rPr lang="en-US" sz="2500" b="1" i="0" dirty="0">
                <a:effectLst/>
                <a:latin typeface="Times New Roman" panose="02020603050405020304" pitchFamily="18" charset="0"/>
                <a:cs typeface="Times New Roman" panose="02020603050405020304" pitchFamily="18" charset="0"/>
              </a:rPr>
              <a:t>In-Demand Skills:</a:t>
            </a:r>
          </a:p>
          <a:p>
            <a:pPr algn="l">
              <a:buFont typeface="Arial" panose="020B0604020202020204" pitchFamily="34" charset="0"/>
              <a:buChar char="•"/>
            </a:pPr>
            <a:r>
              <a:rPr lang="en-US" sz="2300" b="1" i="0" dirty="0">
                <a:effectLst/>
                <a:latin typeface="Times New Roman" panose="02020603050405020304" pitchFamily="18" charset="0"/>
                <a:cs typeface="Times New Roman" panose="02020603050405020304" pitchFamily="18" charset="0"/>
              </a:rPr>
              <a:t>Technical Proficiency:</a:t>
            </a:r>
            <a:r>
              <a:rPr lang="en-US" sz="2300" b="0" i="0" dirty="0">
                <a:effectLst/>
                <a:latin typeface="Times New Roman" panose="02020603050405020304" pitchFamily="18" charset="0"/>
                <a:cs typeface="Times New Roman" panose="02020603050405020304" pitchFamily="18" charset="0"/>
              </a:rPr>
              <a:t> Learning DevOps involves acquiring skills in automation, cloud technologies, CI/CD pipelines, containerization, and infrastructure as code, which are in high demand.</a:t>
            </a:r>
          </a:p>
          <a:p>
            <a:pPr algn="l">
              <a:buFont typeface="Arial" panose="020B0604020202020204" pitchFamily="34" charset="0"/>
              <a:buChar char="•"/>
            </a:pPr>
            <a:r>
              <a:rPr lang="en-US" sz="2300" b="1" i="0" dirty="0">
                <a:effectLst/>
                <a:latin typeface="Times New Roman" panose="02020603050405020304" pitchFamily="18" charset="0"/>
                <a:cs typeface="Times New Roman" panose="02020603050405020304" pitchFamily="18" charset="0"/>
              </a:rPr>
              <a:t>Alignment with Industry Trends:</a:t>
            </a:r>
            <a:r>
              <a:rPr lang="en-US" sz="2300" b="0" i="0" dirty="0">
                <a:effectLst/>
                <a:latin typeface="Times New Roman" panose="02020603050405020304" pitchFamily="18" charset="0"/>
                <a:cs typeface="Times New Roman" panose="02020603050405020304" pitchFamily="18" charset="0"/>
              </a:rPr>
              <a:t> DevOps aligns with industry shifts toward agile methodologies, cloud adoption, and rapid software development cycles.</a:t>
            </a:r>
          </a:p>
          <a:p>
            <a:pPr algn="l"/>
            <a:r>
              <a:rPr lang="en-US" sz="2500" b="1" i="0" dirty="0">
                <a:effectLst/>
                <a:latin typeface="Times New Roman" panose="02020603050405020304" pitchFamily="18" charset="0"/>
                <a:cs typeface="Times New Roman" panose="02020603050405020304" pitchFamily="18" charset="0"/>
              </a:rPr>
              <a:t>Career Advancement Opportunities:</a:t>
            </a:r>
          </a:p>
          <a:p>
            <a:pPr algn="l">
              <a:buFont typeface="Arial" panose="020B0604020202020204" pitchFamily="34" charset="0"/>
              <a:buChar char="•"/>
            </a:pPr>
            <a:r>
              <a:rPr lang="en-US" sz="2300" b="1" i="0" dirty="0">
                <a:effectLst/>
                <a:latin typeface="Times New Roman" panose="02020603050405020304" pitchFamily="18" charset="0"/>
                <a:cs typeface="Times New Roman" panose="02020603050405020304" pitchFamily="18" charset="0"/>
              </a:rPr>
              <a:t>Leadership Roles:</a:t>
            </a:r>
            <a:r>
              <a:rPr lang="en-US" sz="2300" b="0" i="0" dirty="0">
                <a:effectLst/>
                <a:latin typeface="Times New Roman" panose="02020603050405020304" pitchFamily="18" charset="0"/>
                <a:cs typeface="Times New Roman" panose="02020603050405020304" pitchFamily="18" charset="0"/>
              </a:rPr>
              <a:t> Proficiency in DevOps can lead to managerial or leadership positions overseeing teams and strategic planning for software development and operations.</a:t>
            </a:r>
          </a:p>
          <a:p>
            <a:pPr algn="l">
              <a:buFont typeface="Arial" panose="020B0604020202020204" pitchFamily="34" charset="0"/>
              <a:buChar char="•"/>
            </a:pPr>
            <a:r>
              <a:rPr lang="en-US" sz="2300" b="1" i="0" dirty="0">
                <a:effectLst/>
                <a:latin typeface="Times New Roman" panose="02020603050405020304" pitchFamily="18" charset="0"/>
                <a:cs typeface="Times New Roman" panose="02020603050405020304" pitchFamily="18" charset="0"/>
              </a:rPr>
              <a:t>Entrepreneurial Pursuits:</a:t>
            </a:r>
            <a:r>
              <a:rPr lang="en-US" sz="2300" b="0" i="0" dirty="0">
                <a:effectLst/>
                <a:latin typeface="Times New Roman" panose="02020603050405020304" pitchFamily="18" charset="0"/>
                <a:cs typeface="Times New Roman" panose="02020603050405020304" pitchFamily="18" charset="0"/>
              </a:rPr>
              <a:t> DevOps skills are valuable for those considering entrepreneurial ventures, as they enable efficient and scalable product development and deployment.</a:t>
            </a:r>
          </a:p>
          <a:p>
            <a:pPr algn="l"/>
            <a:r>
              <a:rPr lang="en-US" sz="2500" b="1" i="0" dirty="0">
                <a:effectLst/>
                <a:latin typeface="Times New Roman" panose="02020603050405020304" pitchFamily="18" charset="0"/>
                <a:cs typeface="Times New Roman" panose="02020603050405020304" pitchFamily="18" charset="0"/>
              </a:rPr>
              <a:t>Contribution to Business Success:</a:t>
            </a:r>
          </a:p>
          <a:p>
            <a:pPr algn="l">
              <a:buFont typeface="Arial" panose="020B0604020202020204" pitchFamily="34" charset="0"/>
              <a:buChar char="•"/>
            </a:pPr>
            <a:r>
              <a:rPr lang="en-US" sz="2300" b="1" i="0" dirty="0">
                <a:effectLst/>
                <a:latin typeface="Times New Roman" panose="02020603050405020304" pitchFamily="18" charset="0"/>
                <a:cs typeface="Times New Roman" panose="02020603050405020304" pitchFamily="18" charset="0"/>
              </a:rPr>
              <a:t>Impact on Business:</a:t>
            </a:r>
            <a:r>
              <a:rPr lang="en-US" sz="2300" b="0" i="0" dirty="0">
                <a:effectLst/>
                <a:latin typeface="Times New Roman" panose="02020603050405020304" pitchFamily="18" charset="0"/>
                <a:cs typeface="Times New Roman" panose="02020603050405020304" pitchFamily="18" charset="0"/>
              </a:rPr>
              <a:t> DevOps professionals contribute directly to the success of the organization by improving software delivery, operational efficiency, and overall business agility.</a:t>
            </a:r>
          </a:p>
          <a:p>
            <a:pPr algn="l"/>
            <a:r>
              <a:rPr lang="en-US" sz="2500" b="1" i="0" dirty="0">
                <a:effectLst/>
                <a:latin typeface="Times New Roman" panose="02020603050405020304" pitchFamily="18" charset="0"/>
                <a:cs typeface="Times New Roman" panose="02020603050405020304" pitchFamily="18" charset="0"/>
              </a:rPr>
              <a:t>Flexibility and Remote Work Opportunities:</a:t>
            </a:r>
          </a:p>
          <a:p>
            <a:pPr algn="l">
              <a:buFont typeface="Arial" panose="020B0604020202020204" pitchFamily="34" charset="0"/>
              <a:buChar char="•"/>
            </a:pPr>
            <a:r>
              <a:rPr lang="en-US" sz="2300" b="1" i="0" dirty="0">
                <a:effectLst/>
                <a:latin typeface="Times New Roman" panose="02020603050405020304" pitchFamily="18" charset="0"/>
                <a:cs typeface="Times New Roman" panose="02020603050405020304" pitchFamily="18" charset="0"/>
              </a:rPr>
              <a:t>Remote-Friendly Roles:</a:t>
            </a:r>
            <a:r>
              <a:rPr lang="en-US" sz="2300" b="0" i="0" dirty="0">
                <a:effectLst/>
                <a:latin typeface="Times New Roman" panose="02020603050405020304" pitchFamily="18" charset="0"/>
                <a:cs typeface="Times New Roman" panose="02020603050405020304" pitchFamily="18" charset="0"/>
              </a:rPr>
              <a:t> DevOps roles often allow for remote work options due to the nature of collaboration, tooling, and automation involved.</a:t>
            </a:r>
          </a:p>
          <a:p>
            <a:endParaRPr lang="en-IN" dirty="0"/>
          </a:p>
        </p:txBody>
      </p:sp>
    </p:spTree>
    <p:extLst>
      <p:ext uri="{BB962C8B-B14F-4D97-AF65-F5344CB8AC3E}">
        <p14:creationId xmlns:p14="http://schemas.microsoft.com/office/powerpoint/2010/main" val="14334733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D0AE0-4431-5129-E9A1-74C62F64DCF7}"/>
              </a:ext>
            </a:extLst>
          </p:cNvPr>
          <p:cNvSpPr>
            <a:spLocks noGrp="1"/>
          </p:cNvSpPr>
          <p:nvPr>
            <p:ph type="title"/>
          </p:nvPr>
        </p:nvSpPr>
        <p:spPr>
          <a:xfrm>
            <a:off x="482600" y="529813"/>
            <a:ext cx="10634472" cy="531058"/>
          </a:xfrm>
        </p:spPr>
        <p:txBody>
          <a:bodyPr/>
          <a:lstStyle/>
          <a:p>
            <a:r>
              <a:rPr lang="en-US" sz="3200" b="1">
                <a:latin typeface="Times New Roman" panose="02020603050405020304" pitchFamily="18" charset="0"/>
                <a:cs typeface="Times New Roman" panose="02020603050405020304" pitchFamily="18" charset="0"/>
              </a:rPr>
              <a:t>Market Standards</a:t>
            </a:r>
            <a:endParaRPr lang="en-IN" sz="3200" b="1" dirty="0">
              <a:latin typeface="Times New Roman" panose="02020603050405020304" pitchFamily="18" charset="0"/>
              <a:cs typeface="Times New Roman" panose="02020603050405020304" pitchFamily="18" charset="0"/>
            </a:endParaRPr>
          </a:p>
        </p:txBody>
      </p:sp>
      <p:pic>
        <p:nvPicPr>
          <p:cNvPr id="5" name="Content Placeholder 4" descr="A close-up of a text&#10;&#10;Description automatically generated">
            <a:extLst>
              <a:ext uri="{FF2B5EF4-FFF2-40B4-BE49-F238E27FC236}">
                <a16:creationId xmlns:a16="http://schemas.microsoft.com/office/drawing/2014/main" id="{13C696D8-25BD-D69F-6F83-2F829DEB82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5528" y="1060871"/>
            <a:ext cx="10508615" cy="3350873"/>
          </a:xfrm>
        </p:spPr>
      </p:pic>
      <p:pic>
        <p:nvPicPr>
          <p:cNvPr id="7" name="Picture 6" descr="A screenshot of a computer&#10;&#10;Description automatically generated">
            <a:extLst>
              <a:ext uri="{FF2B5EF4-FFF2-40B4-BE49-F238E27FC236}">
                <a16:creationId xmlns:a16="http://schemas.microsoft.com/office/drawing/2014/main" id="{84880918-7578-D3E8-94E4-F5A954D7C0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73029" y="3429000"/>
            <a:ext cx="6201429" cy="2899188"/>
          </a:xfrm>
          <a:prstGeom prst="rect">
            <a:avLst/>
          </a:prstGeom>
        </p:spPr>
      </p:pic>
    </p:spTree>
    <p:extLst>
      <p:ext uri="{BB962C8B-B14F-4D97-AF65-F5344CB8AC3E}">
        <p14:creationId xmlns:p14="http://schemas.microsoft.com/office/powerpoint/2010/main" val="2829755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EA3FD-E5C3-F5F3-4261-00267E8536B6}"/>
              </a:ext>
            </a:extLst>
          </p:cNvPr>
          <p:cNvSpPr>
            <a:spLocks noGrp="1"/>
          </p:cNvSpPr>
          <p:nvPr>
            <p:ph type="title"/>
          </p:nvPr>
        </p:nvSpPr>
        <p:spPr>
          <a:xfrm>
            <a:off x="482600" y="595224"/>
            <a:ext cx="10634472" cy="1086926"/>
          </a:xfrm>
        </p:spPr>
        <p:txBody>
          <a:bodyPr/>
          <a:lstStyle/>
          <a:p>
            <a:r>
              <a:rPr lang="en-US" sz="3200" b="1" dirty="0">
                <a:latin typeface="Times New Roman" panose="02020603050405020304" pitchFamily="18" charset="0"/>
                <a:cs typeface="Times New Roman" panose="02020603050405020304" pitchFamily="18" charset="0"/>
              </a:rPr>
              <a:t>Intro to DevOps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D6147B6-4CB4-7350-58D3-55542B0416CA}"/>
              </a:ext>
            </a:extLst>
          </p:cNvPr>
          <p:cNvSpPr>
            <a:spLocks noGrp="1"/>
          </p:cNvSpPr>
          <p:nvPr>
            <p:ph idx="1"/>
          </p:nvPr>
        </p:nvSpPr>
        <p:spPr>
          <a:xfrm>
            <a:off x="546340" y="1682150"/>
            <a:ext cx="11030309" cy="4580625"/>
          </a:xfrm>
        </p:spPr>
        <p:txBody>
          <a:bodyPr/>
          <a:lstStyle/>
          <a:p>
            <a:r>
              <a:rPr lang="en-US" dirty="0"/>
              <a:t>	</a:t>
            </a:r>
            <a:r>
              <a:rPr lang="en-US" sz="2000" dirty="0">
                <a:latin typeface="Times New Roman" panose="02020603050405020304" pitchFamily="18" charset="0"/>
                <a:cs typeface="Times New Roman" panose="02020603050405020304" pitchFamily="18" charset="0"/>
              </a:rPr>
              <a:t>DevOps is a set of practices that combines software development and IT operations to help organizations deliver applications at a higher velocity. Let's explore the world of DevOps!</a:t>
            </a:r>
          </a:p>
          <a:p>
            <a:pPr algn="l"/>
            <a:r>
              <a:rPr lang="en-US" sz="2000" b="0" i="0" dirty="0">
                <a:effectLst/>
                <a:latin typeface="Times New Roman" panose="02020603050405020304" pitchFamily="18" charset="0"/>
                <a:cs typeface="Times New Roman" panose="02020603050405020304" pitchFamily="18" charset="0"/>
              </a:rPr>
              <a:t>	In tech terms, DevOps uses things like automation, clever tools, and a culture of collaboration to make sure that the software gets developed, tested, and delivered in smaller, safer steps. This way, any problems can be caught and fixed early, making the software more stable and secure.</a:t>
            </a:r>
          </a:p>
          <a:p>
            <a:pPr algn="l"/>
            <a:r>
              <a:rPr lang="en-US" sz="2000" b="0" i="0" dirty="0">
                <a:effectLst/>
                <a:latin typeface="Times New Roman" panose="02020603050405020304" pitchFamily="18" charset="0"/>
                <a:cs typeface="Times New Roman" panose="02020603050405020304" pitchFamily="18" charset="0"/>
              </a:rPr>
              <a:t>	Ultimately, DevOps is about teamwork, communication, and using smart tools to make software development and operation smoother and more efficient.</a:t>
            </a:r>
          </a:p>
          <a:p>
            <a:pPr algn="l"/>
            <a:r>
              <a:rPr lang="en-US" sz="2000" dirty="0">
                <a:latin typeface="Times New Roman" panose="02020603050405020304" pitchFamily="18" charset="0"/>
                <a:cs typeface="Times New Roman" panose="02020603050405020304" pitchFamily="18" charset="0"/>
              </a:rPr>
              <a:t>	</a:t>
            </a:r>
            <a:r>
              <a:rPr lang="en-US" sz="2000" b="0" i="0" dirty="0">
                <a:solidFill>
                  <a:srgbClr val="ECECF1"/>
                </a:solidFill>
                <a:effectLst/>
                <a:latin typeface="Times New Roman" panose="02020603050405020304" pitchFamily="18" charset="0"/>
                <a:cs typeface="Times New Roman" panose="02020603050405020304" pitchFamily="18" charset="0"/>
              </a:rPr>
              <a:t> </a:t>
            </a:r>
            <a:r>
              <a:rPr lang="en-US" sz="2000" b="0" i="0" dirty="0">
                <a:effectLst/>
                <a:latin typeface="Times New Roman" panose="02020603050405020304" pitchFamily="18" charset="0"/>
                <a:cs typeface="Times New Roman" panose="02020603050405020304" pitchFamily="18" charset="0"/>
              </a:rPr>
              <a:t>Instead of working separately, DevOps helps these teams work together closely right from the start of a project until it goes live and even afterward. It's all about making the whole process smoother, faster, and more reliable.</a:t>
            </a:r>
          </a:p>
          <a:p>
            <a:endParaRPr lang="en-IN" dirty="0"/>
          </a:p>
        </p:txBody>
      </p:sp>
    </p:spTree>
    <p:extLst>
      <p:ext uri="{BB962C8B-B14F-4D97-AF65-F5344CB8AC3E}">
        <p14:creationId xmlns:p14="http://schemas.microsoft.com/office/powerpoint/2010/main" val="3023154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81498-0358-6DF9-6964-A27E209CEE2E}"/>
              </a:ext>
            </a:extLst>
          </p:cNvPr>
          <p:cNvSpPr>
            <a:spLocks noGrp="1"/>
          </p:cNvSpPr>
          <p:nvPr>
            <p:ph type="title"/>
          </p:nvPr>
        </p:nvSpPr>
        <p:spPr>
          <a:xfrm>
            <a:off x="482599" y="681486"/>
            <a:ext cx="11128555" cy="776378"/>
          </a:xfrm>
        </p:spPr>
        <p:txBody>
          <a:bodyPr/>
          <a:lstStyle/>
          <a:p>
            <a:r>
              <a:rPr lang="en-US" sz="3200" b="1" dirty="0">
                <a:latin typeface="Times New Roman" panose="02020603050405020304" pitchFamily="18" charset="0"/>
                <a:cs typeface="Times New Roman" panose="02020603050405020304" pitchFamily="18" charset="0"/>
              </a:rPr>
              <a:t>SDLC (Software Development Life Cycle)</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091D464-C845-6DC4-02A1-C069F33502C5}"/>
              </a:ext>
            </a:extLst>
          </p:cNvPr>
          <p:cNvSpPr>
            <a:spLocks noGrp="1"/>
          </p:cNvSpPr>
          <p:nvPr>
            <p:ph idx="1"/>
          </p:nvPr>
        </p:nvSpPr>
        <p:spPr>
          <a:xfrm>
            <a:off x="482600" y="1457864"/>
            <a:ext cx="11128554" cy="4718650"/>
          </a:xfrm>
        </p:spPr>
        <p:txBody>
          <a:bodyPr>
            <a:normAutofit/>
          </a:bodyPr>
          <a:lstStyle/>
          <a:p>
            <a:r>
              <a:rPr lang="en-US" dirty="0"/>
              <a:t>	</a:t>
            </a:r>
            <a:r>
              <a:rPr lang="en-US" b="0" i="0" dirty="0">
                <a:solidFill>
                  <a:srgbClr val="ECECF1"/>
                </a:solidFill>
                <a:effectLst/>
                <a:latin typeface="Söhne"/>
              </a:rPr>
              <a:t> </a:t>
            </a:r>
            <a:r>
              <a:rPr lang="en-US" b="0" i="0" dirty="0">
                <a:effectLst/>
                <a:latin typeface="Times New Roman" panose="02020603050405020304" pitchFamily="18" charset="0"/>
                <a:cs typeface="Times New Roman" panose="02020603050405020304" pitchFamily="18" charset="0"/>
              </a:rPr>
              <a:t>The Software Development Life Cycle (SDLC) is a step-by-step process that outlines how software is conceptualized, designed, developed, tested, deployed, and maintained. It's like a roadmap that guides the entire journey of creating software, from the initial idea to its retirement.</a:t>
            </a:r>
          </a:p>
          <a:p>
            <a:r>
              <a:rPr lang="en-US" sz="2600" dirty="0">
                <a:latin typeface="Times New Roman" panose="02020603050405020304" pitchFamily="18" charset="0"/>
                <a:cs typeface="Times New Roman" panose="02020603050405020304" pitchFamily="18" charset="0"/>
              </a:rPr>
              <a:t>Phases of SDLC:</a:t>
            </a:r>
          </a:p>
          <a:p>
            <a:pPr marL="1028700" lvl="1" indent="-342900">
              <a:buFont typeface="Wingdings" panose="05000000000000000000" pitchFamily="2" charset="2"/>
              <a:buChar char="Ø"/>
            </a:pPr>
            <a:r>
              <a:rPr lang="en-US" sz="1800" b="0" i="0" dirty="0">
                <a:effectLst/>
                <a:latin typeface="Times New Roman" panose="02020603050405020304" pitchFamily="18" charset="0"/>
                <a:cs typeface="Times New Roman" panose="02020603050405020304" pitchFamily="18" charset="0"/>
              </a:rPr>
              <a:t>Planning</a:t>
            </a:r>
          </a:p>
          <a:p>
            <a:pPr marL="1028700" lvl="1" indent="-34290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Analysis</a:t>
            </a:r>
          </a:p>
          <a:p>
            <a:pPr marL="1028700" lvl="1" indent="-342900">
              <a:buFont typeface="Wingdings" panose="05000000000000000000" pitchFamily="2" charset="2"/>
              <a:buChar char="Ø"/>
            </a:pPr>
            <a:r>
              <a:rPr lang="en-US" sz="1800" b="0" i="0" dirty="0">
                <a:effectLst/>
                <a:latin typeface="Times New Roman" panose="02020603050405020304" pitchFamily="18" charset="0"/>
                <a:cs typeface="Times New Roman" panose="02020603050405020304" pitchFamily="18" charset="0"/>
              </a:rPr>
              <a:t>Design</a:t>
            </a:r>
          </a:p>
          <a:p>
            <a:pPr marL="1028700" lvl="1" indent="-34290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Development</a:t>
            </a:r>
          </a:p>
          <a:p>
            <a:pPr marL="1028700" lvl="1" indent="-342900">
              <a:buFont typeface="Wingdings" panose="05000000000000000000" pitchFamily="2" charset="2"/>
              <a:buChar char="Ø"/>
            </a:pPr>
            <a:r>
              <a:rPr lang="en-US" sz="1800" b="0" i="0" dirty="0">
                <a:effectLst/>
                <a:latin typeface="Times New Roman" panose="02020603050405020304" pitchFamily="18" charset="0"/>
                <a:cs typeface="Times New Roman" panose="02020603050405020304" pitchFamily="18" charset="0"/>
              </a:rPr>
              <a:t>Testing</a:t>
            </a:r>
          </a:p>
          <a:p>
            <a:pPr marL="1028700" lvl="1" indent="-342900">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Deployment</a:t>
            </a:r>
          </a:p>
          <a:p>
            <a:pPr marL="1028700" lvl="1" indent="-342900">
              <a:buFont typeface="Wingdings" panose="05000000000000000000" pitchFamily="2" charset="2"/>
              <a:buChar char="Ø"/>
            </a:pPr>
            <a:r>
              <a:rPr lang="en-US" sz="1800" b="0" i="0" dirty="0">
                <a:effectLst/>
                <a:latin typeface="Times New Roman" panose="02020603050405020304" pitchFamily="18" charset="0"/>
                <a:cs typeface="Times New Roman" panose="02020603050405020304" pitchFamily="18" charset="0"/>
              </a:rPr>
              <a:t>Maintenance</a:t>
            </a:r>
          </a:p>
        </p:txBody>
      </p:sp>
    </p:spTree>
    <p:extLst>
      <p:ext uri="{BB962C8B-B14F-4D97-AF65-F5344CB8AC3E}">
        <p14:creationId xmlns:p14="http://schemas.microsoft.com/office/powerpoint/2010/main" val="1686713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C12927E5-081D-440D-A775-C0AE9DA1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07" y="489856"/>
            <a:ext cx="11147071" cy="1476642"/>
          </a:xfrm>
          <a:prstGeom prst="rect">
            <a:avLst/>
          </a:prstGeom>
          <a:solidFill>
            <a:schemeClr val="accent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DF94B3-A748-48BE-C1A4-05CD4400CA33}"/>
              </a:ext>
            </a:extLst>
          </p:cNvPr>
          <p:cNvSpPr>
            <a:spLocks noGrp="1"/>
          </p:cNvSpPr>
          <p:nvPr>
            <p:ph type="title"/>
          </p:nvPr>
        </p:nvSpPr>
        <p:spPr>
          <a:xfrm>
            <a:off x="482601" y="721946"/>
            <a:ext cx="10813250" cy="1022100"/>
          </a:xfrm>
        </p:spPr>
        <p:txBody>
          <a:bodyPr>
            <a:normAutofit/>
          </a:bodyPr>
          <a:lstStyle/>
          <a:p>
            <a:pPr>
              <a:lnSpc>
                <a:spcPct val="90000"/>
              </a:lnSpc>
            </a:pPr>
            <a:r>
              <a:rPr lang="en-US" b="1" dirty="0">
                <a:latin typeface="Times New Roman" panose="02020603050405020304" pitchFamily="18" charset="0"/>
                <a:cs typeface="Times New Roman" panose="02020603050405020304" pitchFamily="18" charset="0"/>
              </a:rPr>
              <a:t>Models of SDLC</a:t>
            </a:r>
            <a:endParaRPr lang="en-IN" b="1" dirty="0">
              <a:latin typeface="Times New Roman" panose="02020603050405020304" pitchFamily="18" charset="0"/>
              <a:cs typeface="Times New Roman" panose="02020603050405020304" pitchFamily="18" charset="0"/>
            </a:endParaRPr>
          </a:p>
        </p:txBody>
      </p:sp>
      <p:cxnSp>
        <p:nvCxnSpPr>
          <p:cNvPr id="20" name="Straight Connector 19">
            <a:extLst>
              <a:ext uri="{FF2B5EF4-FFF2-40B4-BE49-F238E27FC236}">
                <a16:creationId xmlns:a16="http://schemas.microsoft.com/office/drawing/2014/main" id="{22CDD0E7-BDD6-41F4-8AAB-088A2E8D036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5" name="Picture 4" descr="A diagram of a waterfall model&#10;&#10;Description automatically generated">
            <a:extLst>
              <a:ext uri="{FF2B5EF4-FFF2-40B4-BE49-F238E27FC236}">
                <a16:creationId xmlns:a16="http://schemas.microsoft.com/office/drawing/2014/main" id="{C07B8EDC-DA1C-F55C-9CA8-EA6AA105076E}"/>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t="786" r="-1"/>
          <a:stretch/>
        </p:blipFill>
        <p:spPr>
          <a:xfrm>
            <a:off x="481007" y="1993515"/>
            <a:ext cx="5511628" cy="4374624"/>
          </a:xfrm>
          <a:prstGeom prst="rect">
            <a:avLst/>
          </a:prstGeom>
        </p:spPr>
      </p:pic>
      <p:cxnSp>
        <p:nvCxnSpPr>
          <p:cNvPr id="16" name="Straight Connector 15">
            <a:extLst>
              <a:ext uri="{FF2B5EF4-FFF2-40B4-BE49-F238E27FC236}">
                <a16:creationId xmlns:a16="http://schemas.microsoft.com/office/drawing/2014/main" id="{C4558310-C928-4426-BFAC-68450D291D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199351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Content Placeholder 2">
            <a:extLst>
              <a:ext uri="{FF2B5EF4-FFF2-40B4-BE49-F238E27FC236}">
                <a16:creationId xmlns:a16="http://schemas.microsoft.com/office/drawing/2014/main" id="{503E42CF-534E-C874-B2F9-D4B6C4E207A9}"/>
              </a:ext>
            </a:extLst>
          </p:cNvPr>
          <p:cNvSpPr>
            <a:spLocks noGrp="1"/>
          </p:cNvSpPr>
          <p:nvPr>
            <p:ph idx="1"/>
          </p:nvPr>
        </p:nvSpPr>
        <p:spPr>
          <a:xfrm>
            <a:off x="6216171" y="2247497"/>
            <a:ext cx="5394141" cy="3888557"/>
          </a:xfrm>
        </p:spPr>
        <p:txBody>
          <a:bodyPr anchor="ctr">
            <a:normAutofit/>
          </a:bodyPr>
          <a:lstStyle/>
          <a:p>
            <a:pPr marL="342900" indent="-342900">
              <a:buFont typeface="Wingdings" panose="05000000000000000000" pitchFamily="2" charset="2"/>
              <a:buChar char="v"/>
            </a:pPr>
            <a:r>
              <a:rPr lang="en-US" sz="2000" dirty="0"/>
              <a:t>	</a:t>
            </a:r>
            <a:r>
              <a:rPr lang="en-US" sz="3200" dirty="0">
                <a:latin typeface="Times New Roman" panose="02020603050405020304" pitchFamily="18" charset="0"/>
                <a:cs typeface="Times New Roman" panose="02020603050405020304" pitchFamily="18" charset="0"/>
              </a:rPr>
              <a:t>Waterfall Model:</a:t>
            </a:r>
          </a:p>
          <a:p>
            <a:r>
              <a:rPr lang="en-US" sz="2000" dirty="0"/>
              <a:t>		</a:t>
            </a:r>
            <a:r>
              <a:rPr lang="en-US" sz="2000" b="0" i="0" dirty="0">
                <a:effectLst/>
                <a:latin typeface="Söhne"/>
              </a:rPr>
              <a:t> </a:t>
            </a:r>
            <a:r>
              <a:rPr lang="en-US" sz="2000" b="0" i="0" dirty="0">
                <a:effectLst/>
                <a:latin typeface="Times New Roman" panose="02020603050405020304" pitchFamily="18" charset="0"/>
                <a:cs typeface="Times New Roman" panose="02020603050405020304" pitchFamily="18" charset="0"/>
              </a:rPr>
              <a:t>This is a linear and sequential approach where each phase is completed before moving on to the next. It includes phases like Requirements, Design, Implementation, Testing, Deployment, and Maintenance. Changes are difficult once a phase is completed.</a:t>
            </a:r>
          </a:p>
          <a:p>
            <a:endParaRPr lang="en-US" sz="2000" dirty="0">
              <a:latin typeface="Söhne"/>
            </a:endParaRPr>
          </a:p>
          <a:p>
            <a:r>
              <a:rPr lang="en-US" sz="2000" dirty="0">
                <a:latin typeface="Söhne"/>
              </a:rPr>
              <a:t>		</a:t>
            </a:r>
            <a:endParaRPr lang="en-IN" sz="2000" dirty="0"/>
          </a:p>
        </p:txBody>
      </p:sp>
      <p:cxnSp>
        <p:nvCxnSpPr>
          <p:cNvPr id="18" name="Straight Connector 17">
            <a:extLst>
              <a:ext uri="{FF2B5EF4-FFF2-40B4-BE49-F238E27FC236}">
                <a16:creationId xmlns:a16="http://schemas.microsoft.com/office/drawing/2014/main" id="{B58B45F5-E162-4AF7-9E46-A4290969B4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49499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C8BB3CEF-5991-40D7-9B1D-87185D313A82}"/>
              </a:ext>
            </a:extLst>
          </p:cNvPr>
          <p:cNvSpPr>
            <a:spLocks noGrp="1"/>
          </p:cNvSpPr>
          <p:nvPr>
            <p:ph idx="1"/>
          </p:nvPr>
        </p:nvSpPr>
        <p:spPr>
          <a:xfrm>
            <a:off x="482600" y="2903458"/>
            <a:ext cx="5189963" cy="2974828"/>
          </a:xfrm>
        </p:spPr>
        <p:txBody>
          <a:bodyPr>
            <a:normAutofit fontScale="92500" lnSpcReduction="10000"/>
          </a:bodyPr>
          <a:lstStyle/>
          <a:p>
            <a:pPr marL="342900" indent="-342900">
              <a:lnSpc>
                <a:spcPct val="90000"/>
              </a:lnSpc>
              <a:buFont typeface="Wingdings" panose="05000000000000000000" pitchFamily="2" charset="2"/>
              <a:buChar char="v"/>
            </a:pPr>
            <a:r>
              <a:rPr lang="en-US" sz="1600" dirty="0"/>
              <a:t>	</a:t>
            </a:r>
            <a:r>
              <a:rPr lang="en-US" sz="3800" dirty="0">
                <a:latin typeface="Times New Roman" panose="02020603050405020304" pitchFamily="18" charset="0"/>
                <a:cs typeface="Times New Roman" panose="02020603050405020304" pitchFamily="18" charset="0"/>
              </a:rPr>
              <a:t>Agile Model:</a:t>
            </a:r>
          </a:p>
          <a:p>
            <a:pPr>
              <a:lnSpc>
                <a:spcPct val="90000"/>
              </a:lnSpc>
            </a:pPr>
            <a:r>
              <a:rPr lang="en-US" sz="2800" dirty="0">
                <a:latin typeface="Times New Roman" panose="02020603050405020304" pitchFamily="18" charset="0"/>
                <a:cs typeface="Times New Roman" panose="02020603050405020304" pitchFamily="18" charset="0"/>
              </a:rPr>
              <a:t>		</a:t>
            </a:r>
            <a:r>
              <a:rPr lang="en-US" sz="2200" b="0" i="0" dirty="0">
                <a:effectLst/>
                <a:latin typeface="Times New Roman" panose="02020603050405020304" pitchFamily="18" charset="0"/>
                <a:cs typeface="Times New Roman" panose="02020603050405020304" pitchFamily="18" charset="0"/>
              </a:rPr>
              <a:t>Agile is iterative and flexible, focusing on collaboration, adaptability, and customer feedback. It breaks the development process into smaller cycles called "sprints" and emphasizes continuous improvement and flexibility to change requirements.</a:t>
            </a:r>
          </a:p>
          <a:p>
            <a:pPr>
              <a:lnSpc>
                <a:spcPct val="90000"/>
              </a:lnSpc>
            </a:pPr>
            <a:endParaRPr lang="en-US" sz="1600" dirty="0">
              <a:latin typeface="Söhne"/>
            </a:endParaRPr>
          </a:p>
          <a:p>
            <a:pPr>
              <a:lnSpc>
                <a:spcPct val="90000"/>
              </a:lnSpc>
            </a:pPr>
            <a:r>
              <a:rPr lang="en-US" sz="1600" dirty="0">
                <a:latin typeface="Söhne"/>
              </a:rPr>
              <a:t>		</a:t>
            </a:r>
            <a:endParaRPr lang="en-IN" sz="1600" dirty="0"/>
          </a:p>
        </p:txBody>
      </p:sp>
      <p:pic>
        <p:nvPicPr>
          <p:cNvPr id="5" name="Picture 4" descr="A diagram of a software development process&#10;&#10;Description automatically generated">
            <a:extLst>
              <a:ext uri="{FF2B5EF4-FFF2-40B4-BE49-F238E27FC236}">
                <a16:creationId xmlns:a16="http://schemas.microsoft.com/office/drawing/2014/main" id="{CF1B419B-94C0-DF45-85BC-C0D832E7BBBC}"/>
              </a:ext>
            </a:extLst>
          </p:cNvPr>
          <p:cNvPicPr>
            <a:picLocks noChangeAspect="1"/>
          </p:cNvPicPr>
          <p:nvPr/>
        </p:nvPicPr>
        <p:blipFill rotWithShape="1">
          <a:blip r:embed="rId2">
            <a:alphaModFix/>
            <a:extLst>
              <a:ext uri="{28A0092B-C50C-407E-A947-70E740481C1C}">
                <a14:useLocalDpi xmlns:a14="http://schemas.microsoft.com/office/drawing/2010/main" val="0"/>
              </a:ext>
            </a:extLst>
          </a:blip>
          <a:srcRect l="27484" r="27698"/>
          <a:stretch/>
        </p:blipFill>
        <p:spPr>
          <a:xfrm>
            <a:off x="6280340" y="489856"/>
            <a:ext cx="5349331" cy="5878282"/>
          </a:xfrm>
          <a:prstGeom prst="rect">
            <a:avLst/>
          </a:prstGeom>
        </p:spPr>
      </p:pic>
      <p:cxnSp>
        <p:nvCxnSpPr>
          <p:cNvPr id="31" name="Straight Connector 30">
            <a:extLst>
              <a:ext uri="{FF2B5EF4-FFF2-40B4-BE49-F238E27FC236}">
                <a16:creationId xmlns:a16="http://schemas.microsoft.com/office/drawing/2014/main" id="{0BE13636-D998-4A75-8C1B-EDBD9E57DC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6672E4D5-7CCB-4D76-86FF-83359027DB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81624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5971AF9D-C565-4DF8-BDC9-EE1451B020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5" name="Picture 4" descr="A diagram of a software development process&#10;&#10;Description automatically generated">
            <a:extLst>
              <a:ext uri="{FF2B5EF4-FFF2-40B4-BE49-F238E27FC236}">
                <a16:creationId xmlns:a16="http://schemas.microsoft.com/office/drawing/2014/main" id="{E460D888-F939-26E7-8977-D8EBB65A6702}"/>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482600" y="2134097"/>
            <a:ext cx="5102674" cy="2589607"/>
          </a:xfrm>
          <a:prstGeom prst="rect">
            <a:avLst/>
          </a:prstGeom>
        </p:spPr>
      </p:pic>
      <p:sp>
        <p:nvSpPr>
          <p:cNvPr id="3" name="Content Placeholder 2">
            <a:extLst>
              <a:ext uri="{FF2B5EF4-FFF2-40B4-BE49-F238E27FC236}">
                <a16:creationId xmlns:a16="http://schemas.microsoft.com/office/drawing/2014/main" id="{83202EEB-A57B-0DB2-A002-37C26FD42E82}"/>
              </a:ext>
            </a:extLst>
          </p:cNvPr>
          <p:cNvSpPr>
            <a:spLocks noGrp="1"/>
          </p:cNvSpPr>
          <p:nvPr>
            <p:ph idx="1"/>
          </p:nvPr>
        </p:nvSpPr>
        <p:spPr>
          <a:xfrm>
            <a:off x="6103145" y="2997724"/>
            <a:ext cx="5526526" cy="2880561"/>
          </a:xfrm>
        </p:spPr>
        <p:txBody>
          <a:bodyPr>
            <a:normAutofit/>
          </a:bodyPr>
          <a:lstStyle/>
          <a:p>
            <a:pPr marL="342900" indent="-342900">
              <a:buFont typeface="Wingdings" panose="05000000000000000000" pitchFamily="2" charset="2"/>
              <a:buChar char="v"/>
            </a:pPr>
            <a:r>
              <a:rPr lang="en-US" sz="2000" dirty="0"/>
              <a:t>	</a:t>
            </a:r>
            <a:r>
              <a:rPr lang="en-US" sz="3200" dirty="0">
                <a:latin typeface="Times New Roman" panose="02020603050405020304" pitchFamily="18" charset="0"/>
                <a:cs typeface="Times New Roman" panose="02020603050405020304" pitchFamily="18" charset="0"/>
              </a:rPr>
              <a:t>DevOps Model:</a:t>
            </a:r>
            <a:endParaRPr lang="en-IN" sz="3200" dirty="0">
              <a:latin typeface="Times New Roman" panose="02020603050405020304" pitchFamily="18" charset="0"/>
              <a:cs typeface="Times New Roman" panose="02020603050405020304" pitchFamily="18" charset="0"/>
            </a:endParaRPr>
          </a:p>
          <a:p>
            <a:r>
              <a:rPr lang="en-IN" sz="2000" dirty="0"/>
              <a:t>		</a:t>
            </a:r>
            <a:r>
              <a:rPr lang="en-US" sz="2000" b="0" i="0" dirty="0">
                <a:effectLst/>
                <a:latin typeface="Times New Roman" panose="02020603050405020304" pitchFamily="18" charset="0"/>
                <a:cs typeface="Times New Roman" panose="02020603050405020304" pitchFamily="18" charset="0"/>
              </a:rPr>
              <a:t>While not a traditional SDLC model, DevOps integrates development and operations to streamline the entire software delivery process, focusing on automation, collaboration, and continuous improvement.</a:t>
            </a:r>
          </a:p>
          <a:p>
            <a:endParaRPr lang="en-US" sz="2000" dirty="0">
              <a:latin typeface="Söhne"/>
            </a:endParaRPr>
          </a:p>
          <a:p>
            <a:endParaRPr lang="en-US" sz="2000" dirty="0"/>
          </a:p>
        </p:txBody>
      </p:sp>
      <p:cxnSp>
        <p:nvCxnSpPr>
          <p:cNvPr id="22" name="Straight Connector 21">
            <a:extLst>
              <a:ext uri="{FF2B5EF4-FFF2-40B4-BE49-F238E27FC236}">
                <a16:creationId xmlns:a16="http://schemas.microsoft.com/office/drawing/2014/main" id="{E1661F5C-3018-4F57-B263-B9267D4DEE4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26189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2B0CFF1-78D7-4A83-A95E-71F9E38316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Connector 16">
            <a:extLst>
              <a:ext uri="{FF2B5EF4-FFF2-40B4-BE49-F238E27FC236}">
                <a16:creationId xmlns:a16="http://schemas.microsoft.com/office/drawing/2014/main" id="{E9615127-4E4B-44AE-B157-C50975D4190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489855"/>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
        <p:nvSpPr>
          <p:cNvPr id="3" name="Content Placeholder 2">
            <a:extLst>
              <a:ext uri="{FF2B5EF4-FFF2-40B4-BE49-F238E27FC236}">
                <a16:creationId xmlns:a16="http://schemas.microsoft.com/office/drawing/2014/main" id="{64B50727-AA3E-5C90-1DA4-133A6F6B2DDC}"/>
              </a:ext>
            </a:extLst>
          </p:cNvPr>
          <p:cNvSpPr>
            <a:spLocks noGrp="1"/>
          </p:cNvSpPr>
          <p:nvPr>
            <p:ph idx="1"/>
          </p:nvPr>
        </p:nvSpPr>
        <p:spPr>
          <a:xfrm>
            <a:off x="482600" y="3408254"/>
            <a:ext cx="3964250" cy="2470031"/>
          </a:xfrm>
        </p:spPr>
        <p:txBody>
          <a:bodyPr>
            <a:normAutofit/>
          </a:bodyPr>
          <a:lstStyle/>
          <a:p>
            <a:r>
              <a:rPr lang="en-US" sz="3200" b="1" dirty="0">
                <a:latin typeface="Times New Roman" panose="02020603050405020304" pitchFamily="18" charset="0"/>
                <a:cs typeface="Times New Roman" panose="02020603050405020304" pitchFamily="18" charset="0"/>
              </a:rPr>
              <a:t>Difference between SDLC Models:</a:t>
            </a:r>
          </a:p>
          <a:p>
            <a:endParaRPr lang="en-US" sz="2000" dirty="0"/>
          </a:p>
          <a:p>
            <a:endParaRPr lang="en-IN" sz="2000" dirty="0"/>
          </a:p>
        </p:txBody>
      </p:sp>
      <p:pic>
        <p:nvPicPr>
          <p:cNvPr id="5" name="Picture 4" descr="A screenshot of a computer&#10;&#10;Description automatically generated">
            <a:extLst>
              <a:ext uri="{FF2B5EF4-FFF2-40B4-BE49-F238E27FC236}">
                <a16:creationId xmlns:a16="http://schemas.microsoft.com/office/drawing/2014/main" id="{28ED9EE8-F821-ED31-AB88-F75034BACADD}"/>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5040694" y="1617033"/>
            <a:ext cx="6588977" cy="3623936"/>
          </a:xfrm>
          <a:prstGeom prst="rect">
            <a:avLst/>
          </a:prstGeom>
        </p:spPr>
      </p:pic>
      <p:cxnSp>
        <p:nvCxnSpPr>
          <p:cNvPr id="18" name="Straight Connector 17">
            <a:extLst>
              <a:ext uri="{FF2B5EF4-FFF2-40B4-BE49-F238E27FC236}">
                <a16:creationId xmlns:a16="http://schemas.microsoft.com/office/drawing/2014/main" id="{B607C7DF-2703-4D3B-B500-8182840C0A2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82600" y="6368138"/>
            <a:ext cx="1114707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30477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FAC2C-B84D-4995-7EEA-E0FE2B5C7AF2}"/>
              </a:ext>
            </a:extLst>
          </p:cNvPr>
          <p:cNvSpPr>
            <a:spLocks noGrp="1"/>
          </p:cNvSpPr>
          <p:nvPr>
            <p:ph type="title"/>
          </p:nvPr>
        </p:nvSpPr>
        <p:spPr>
          <a:xfrm>
            <a:off x="482599" y="563672"/>
            <a:ext cx="11137181" cy="523256"/>
          </a:xfrm>
        </p:spPr>
        <p:txBody>
          <a:bodyPr/>
          <a:lstStyle/>
          <a:p>
            <a:r>
              <a:rPr lang="en-US" sz="3200" b="1" dirty="0">
                <a:latin typeface="Times New Roman" panose="02020603050405020304" pitchFamily="18" charset="0"/>
                <a:cs typeface="Times New Roman" panose="02020603050405020304" pitchFamily="18" charset="0"/>
              </a:rPr>
              <a:t>Why Companies are adopting DevOps Methodologies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01906A4-DE4F-E1B5-F860-3A3DD7F544A1}"/>
              </a:ext>
            </a:extLst>
          </p:cNvPr>
          <p:cNvSpPr>
            <a:spLocks noGrp="1"/>
          </p:cNvSpPr>
          <p:nvPr>
            <p:ph idx="1"/>
          </p:nvPr>
        </p:nvSpPr>
        <p:spPr>
          <a:xfrm>
            <a:off x="482600" y="1086928"/>
            <a:ext cx="11137180" cy="5207400"/>
          </a:xfrm>
        </p:spPr>
        <p:txBody>
          <a:bodyPr>
            <a:normAutofit fontScale="47500" lnSpcReduction="20000"/>
          </a:bodyPr>
          <a:lstStyle/>
          <a:p>
            <a:pPr algn="l"/>
            <a:r>
              <a:rPr lang="en-US" b="1" i="0" dirty="0">
                <a:effectLst/>
                <a:latin typeface="Times New Roman" panose="02020603050405020304" pitchFamily="18" charset="0"/>
                <a:cs typeface="Times New Roman" panose="02020603050405020304" pitchFamily="18" charset="0"/>
              </a:rPr>
              <a:t>Faster Time to Market:</a:t>
            </a:r>
          </a:p>
          <a:p>
            <a:pPr algn="l"/>
            <a:r>
              <a:rPr lang="en-US" b="0" i="0" dirty="0">
                <a:effectLst/>
                <a:latin typeface="Times New Roman" panose="02020603050405020304" pitchFamily="18" charset="0"/>
                <a:cs typeface="Times New Roman" panose="02020603050405020304" pitchFamily="18" charset="0"/>
              </a:rPr>
              <a:t>	DevOps practices emphasize automation and collaboration, allowing teams to deploy updates and new features more frequently. This rapid and continuous delivery helps businesses stay competitive by getting valuable improvements to users faster.</a:t>
            </a:r>
          </a:p>
          <a:p>
            <a:pPr algn="l"/>
            <a:r>
              <a:rPr lang="en-US" b="1" i="0" dirty="0">
                <a:effectLst/>
                <a:latin typeface="Times New Roman" panose="02020603050405020304" pitchFamily="18" charset="0"/>
                <a:cs typeface="Times New Roman" panose="02020603050405020304" pitchFamily="18" charset="0"/>
              </a:rPr>
              <a:t>Enhanced Collaboration and Communication:</a:t>
            </a:r>
          </a:p>
          <a:p>
            <a:pPr algn="l"/>
            <a:r>
              <a:rPr lang="en-US" b="0" i="0" dirty="0">
                <a:effectLst/>
                <a:latin typeface="Times New Roman" panose="02020603050405020304" pitchFamily="18" charset="0"/>
                <a:cs typeface="Times New Roman" panose="02020603050405020304" pitchFamily="18" charset="0"/>
              </a:rPr>
              <a:t>	DevOps breaks down silos between development, operations, and other teams. By fostering a culture of collaboration and communication, it promotes shared responsibilities, leading to better decision-making and problem-solving.</a:t>
            </a:r>
          </a:p>
          <a:p>
            <a:pPr algn="l"/>
            <a:r>
              <a:rPr lang="en-US" b="1" i="0" dirty="0">
                <a:effectLst/>
                <a:latin typeface="Times New Roman" panose="02020603050405020304" pitchFamily="18" charset="0"/>
                <a:cs typeface="Times New Roman" panose="02020603050405020304" pitchFamily="18" charset="0"/>
              </a:rPr>
              <a:t>Increased Stability and Reliability:</a:t>
            </a:r>
          </a:p>
          <a:p>
            <a:pPr algn="l"/>
            <a:r>
              <a:rPr lang="en-US" b="0" i="0" dirty="0">
                <a:effectLst/>
                <a:latin typeface="Times New Roman" panose="02020603050405020304" pitchFamily="18" charset="0"/>
                <a:cs typeface="Times New Roman" panose="02020603050405020304" pitchFamily="18" charset="0"/>
              </a:rPr>
              <a:t>	Continuous testing and integration in DevOps catch errors early in the development cycle. This results in more stable code and reduces the likelihood of major issues in production, ensuring a more reliable software product.</a:t>
            </a:r>
          </a:p>
          <a:p>
            <a:pPr algn="l"/>
            <a:r>
              <a:rPr lang="en-US" b="1" i="0" dirty="0">
                <a:effectLst/>
                <a:latin typeface="Times New Roman" panose="02020603050405020304" pitchFamily="18" charset="0"/>
                <a:cs typeface="Times New Roman" panose="02020603050405020304" pitchFamily="18" charset="0"/>
              </a:rPr>
              <a:t>Scalability and Flexibility:</a:t>
            </a:r>
          </a:p>
          <a:p>
            <a:pPr algn="l"/>
            <a:r>
              <a:rPr lang="en-US" b="0" i="0" dirty="0">
                <a:effectLst/>
                <a:latin typeface="Times New Roman" panose="02020603050405020304" pitchFamily="18" charset="0"/>
                <a:cs typeface="Times New Roman" panose="02020603050405020304" pitchFamily="18" charset="0"/>
              </a:rPr>
              <a:t>	DevOps practices, such as infrastructure as code and automated deployment, enable teams to scale resources quickly and efficiently. This scalability ensures that software can handle increased loads and adapts well to changing user demands.</a:t>
            </a:r>
          </a:p>
          <a:p>
            <a:pPr algn="l"/>
            <a:r>
              <a:rPr lang="en-US" b="1" i="0" dirty="0">
                <a:effectLst/>
                <a:latin typeface="Times New Roman" panose="02020603050405020304" pitchFamily="18" charset="0"/>
                <a:cs typeface="Times New Roman" panose="02020603050405020304" pitchFamily="18" charset="0"/>
              </a:rPr>
              <a:t>Continuous Feedback and Improvement:</a:t>
            </a:r>
          </a:p>
          <a:p>
            <a:pPr algn="l"/>
            <a:r>
              <a:rPr lang="en-US" b="0" i="0" dirty="0">
                <a:effectLst/>
                <a:latin typeface="Times New Roman" panose="02020603050405020304" pitchFamily="18" charset="0"/>
                <a:cs typeface="Times New Roman" panose="02020603050405020304" pitchFamily="18" charset="0"/>
              </a:rPr>
              <a:t>	DevOps emphasizes monitoring and gathering feedback from software in real-time. This data-driven approach helps teams identify areas for improvement, allowing for continuous enhancements to the software.</a:t>
            </a:r>
          </a:p>
          <a:p>
            <a:pPr algn="l"/>
            <a:r>
              <a:rPr lang="en-US" b="1" i="0" dirty="0">
                <a:effectLst/>
                <a:latin typeface="Times New Roman" panose="02020603050405020304" pitchFamily="18" charset="0"/>
                <a:cs typeface="Times New Roman" panose="02020603050405020304" pitchFamily="18" charset="0"/>
              </a:rPr>
              <a:t>Cost Efficiency:</a:t>
            </a:r>
          </a:p>
          <a:p>
            <a:pPr algn="l"/>
            <a:r>
              <a:rPr lang="en-US" b="0" i="0" dirty="0">
                <a:effectLst/>
                <a:latin typeface="Times New Roman" panose="02020603050405020304" pitchFamily="18" charset="0"/>
                <a:cs typeface="Times New Roman" panose="02020603050405020304" pitchFamily="18" charset="0"/>
              </a:rPr>
              <a:t>	By automating repetitive tasks and streamlining processes, DevOps reduces manual effort and operational costs. It optimizes resource utilization and minimizes downtime, resulting in cost savings for organizations.</a:t>
            </a:r>
          </a:p>
          <a:p>
            <a:pPr algn="l"/>
            <a:r>
              <a:rPr lang="en-US" b="1" i="0" dirty="0">
                <a:effectLst/>
                <a:latin typeface="Times New Roman" panose="02020603050405020304" pitchFamily="18" charset="0"/>
                <a:cs typeface="Times New Roman" panose="02020603050405020304" pitchFamily="18" charset="0"/>
              </a:rPr>
              <a:t>Competitive Advantage:</a:t>
            </a:r>
          </a:p>
          <a:p>
            <a:pPr algn="l"/>
            <a:r>
              <a:rPr lang="en-US" b="0" i="0" dirty="0">
                <a:effectLst/>
                <a:latin typeface="Times New Roman" panose="02020603050405020304" pitchFamily="18" charset="0"/>
                <a:cs typeface="Times New Roman" panose="02020603050405020304" pitchFamily="18" charset="0"/>
              </a:rPr>
              <a:t>	Businesses adopting DevOps often respond faster to market changes, customer needs, and technological advancements. This agility provides a competitive edge in delivering innovative solutions and adapting quickly to evolving market trends.</a:t>
            </a:r>
          </a:p>
          <a:p>
            <a:pPr algn="l"/>
            <a:r>
              <a:rPr lang="en-US" b="0" i="0" dirty="0">
                <a:effectLst/>
                <a:latin typeface="Times New Roman" panose="02020603050405020304" pitchFamily="18" charset="0"/>
                <a:cs typeface="Times New Roman" panose="02020603050405020304" pitchFamily="18" charset="0"/>
              </a:rPr>
              <a:t>In today's fast-paced and dynamic software landscape, where customer expectations are high, and technology evolves rapidly, DevOps practices help organizations stay adaptable, efficient, and responsive to the ever-changing demands of users and the market.</a:t>
            </a:r>
          </a:p>
        </p:txBody>
      </p:sp>
    </p:spTree>
    <p:extLst>
      <p:ext uri="{BB962C8B-B14F-4D97-AF65-F5344CB8AC3E}">
        <p14:creationId xmlns:p14="http://schemas.microsoft.com/office/powerpoint/2010/main" val="95693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AA400-F57B-C9D4-110C-85B72F6E9D3D}"/>
              </a:ext>
            </a:extLst>
          </p:cNvPr>
          <p:cNvSpPr>
            <a:spLocks noGrp="1"/>
          </p:cNvSpPr>
          <p:nvPr>
            <p:ph type="title"/>
          </p:nvPr>
        </p:nvSpPr>
        <p:spPr>
          <a:xfrm>
            <a:off x="482600" y="414068"/>
            <a:ext cx="11119928" cy="776377"/>
          </a:xfrm>
        </p:spPr>
        <p:txBody>
          <a:bodyPr/>
          <a:lstStyle/>
          <a:p>
            <a:r>
              <a:rPr lang="en-US" sz="2800" b="1" dirty="0">
                <a:latin typeface="Times New Roman" panose="02020603050405020304" pitchFamily="18" charset="0"/>
                <a:cs typeface="Times New Roman" panose="02020603050405020304" pitchFamily="18" charset="0"/>
              </a:rPr>
              <a:t>Overview of top DevOps tools and their purpose</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CC2EA0-C4D7-F87C-2A2C-CB91C9C59E4E}"/>
              </a:ext>
            </a:extLst>
          </p:cNvPr>
          <p:cNvSpPr>
            <a:spLocks noGrp="1"/>
          </p:cNvSpPr>
          <p:nvPr>
            <p:ph idx="1"/>
          </p:nvPr>
        </p:nvSpPr>
        <p:spPr>
          <a:xfrm>
            <a:off x="482600" y="1052423"/>
            <a:ext cx="11119928" cy="5175849"/>
          </a:xfrm>
        </p:spPr>
        <p:txBody>
          <a:bodyPr>
            <a:noAutofit/>
          </a:bodyPr>
          <a:lstStyle/>
          <a:p>
            <a:pPr algn="l"/>
            <a:r>
              <a:rPr lang="en-US" sz="1200" b="1" i="0" dirty="0">
                <a:effectLst/>
                <a:latin typeface="Times New Roman" panose="02020603050405020304" pitchFamily="18" charset="0"/>
                <a:cs typeface="Times New Roman" panose="02020603050405020304" pitchFamily="18" charset="0"/>
              </a:rPr>
              <a:t>Continuous Integration/Continuous Deployment (CI/CD):</a:t>
            </a:r>
          </a:p>
          <a:p>
            <a:pPr algn="l">
              <a:buFont typeface="+mj-lt"/>
              <a:buAutoNum type="arabicPeriod"/>
            </a:pPr>
            <a:r>
              <a:rPr lang="en-US" sz="1050" b="1" i="0" dirty="0">
                <a:effectLst/>
                <a:latin typeface="Times New Roman" panose="02020603050405020304" pitchFamily="18" charset="0"/>
                <a:cs typeface="Times New Roman" panose="02020603050405020304" pitchFamily="18" charset="0"/>
              </a:rPr>
              <a:t>Jenkins:</a:t>
            </a:r>
            <a:r>
              <a:rPr lang="en-US" sz="1050" b="0" i="0" dirty="0">
                <a:effectLst/>
                <a:latin typeface="Times New Roman" panose="02020603050405020304" pitchFamily="18" charset="0"/>
                <a:cs typeface="Times New Roman" panose="02020603050405020304" pitchFamily="18" charset="0"/>
              </a:rPr>
              <a:t> An open-source automation server used for building, testing, and deploying software. It integrates with various version control systems and supports multiple plugins.</a:t>
            </a:r>
          </a:p>
          <a:p>
            <a:pPr algn="l">
              <a:buFont typeface="+mj-lt"/>
              <a:buAutoNum type="arabicPeriod"/>
            </a:pPr>
            <a:r>
              <a:rPr lang="en-US" sz="1050" b="1" i="0" dirty="0">
                <a:effectLst/>
                <a:latin typeface="Times New Roman" panose="02020603050405020304" pitchFamily="18" charset="0"/>
                <a:cs typeface="Times New Roman" panose="02020603050405020304" pitchFamily="18" charset="0"/>
              </a:rPr>
              <a:t>GitLab CI/CD:</a:t>
            </a:r>
            <a:r>
              <a:rPr lang="en-US" sz="1050" b="0" i="0" dirty="0">
                <a:effectLst/>
                <a:latin typeface="Times New Roman" panose="02020603050405020304" pitchFamily="18" charset="0"/>
                <a:cs typeface="Times New Roman" panose="02020603050405020304" pitchFamily="18" charset="0"/>
              </a:rPr>
              <a:t> Integrated into the GitLab platform, it offers a complete DevOps lifecycle tool, including version control, CI/CD pipelines, and container registry.</a:t>
            </a:r>
          </a:p>
          <a:p>
            <a:pPr algn="l"/>
            <a:r>
              <a:rPr lang="en-US" sz="1200" b="1" i="0" dirty="0">
                <a:effectLst/>
                <a:latin typeface="Times New Roman" panose="02020603050405020304" pitchFamily="18" charset="0"/>
                <a:cs typeface="Times New Roman" panose="02020603050405020304" pitchFamily="18" charset="0"/>
              </a:rPr>
              <a:t>Configuration Management:</a:t>
            </a:r>
          </a:p>
          <a:p>
            <a:pPr algn="l">
              <a:buFont typeface="+mj-lt"/>
              <a:buAutoNum type="arabicPeriod"/>
            </a:pPr>
            <a:r>
              <a:rPr lang="en-US" sz="1050" b="1" i="0" dirty="0">
                <a:effectLst/>
                <a:latin typeface="Times New Roman" panose="02020603050405020304" pitchFamily="18" charset="0"/>
                <a:cs typeface="Times New Roman" panose="02020603050405020304" pitchFamily="18" charset="0"/>
              </a:rPr>
              <a:t>Ansible:</a:t>
            </a:r>
            <a:r>
              <a:rPr lang="en-US" sz="1050" b="0" i="0" dirty="0">
                <a:effectLst/>
                <a:latin typeface="Times New Roman" panose="02020603050405020304" pitchFamily="18" charset="0"/>
                <a:cs typeface="Times New Roman" panose="02020603050405020304" pitchFamily="18" charset="0"/>
              </a:rPr>
              <a:t> An automation tool that focuses on configuration management, application deployment, and task automation. It uses simple YAML-based syntax and does not require agents on remote systems.</a:t>
            </a:r>
          </a:p>
          <a:p>
            <a:pPr algn="l">
              <a:buFont typeface="+mj-lt"/>
              <a:buAutoNum type="arabicPeriod"/>
            </a:pPr>
            <a:r>
              <a:rPr lang="en-US" sz="1050" b="1" i="0" dirty="0">
                <a:effectLst/>
                <a:latin typeface="Times New Roman" panose="02020603050405020304" pitchFamily="18" charset="0"/>
                <a:cs typeface="Times New Roman" panose="02020603050405020304" pitchFamily="18" charset="0"/>
              </a:rPr>
              <a:t>Chef:</a:t>
            </a:r>
            <a:r>
              <a:rPr lang="en-US" sz="1050" b="0" i="0" dirty="0">
                <a:effectLst/>
                <a:latin typeface="Times New Roman" panose="02020603050405020304" pitchFamily="18" charset="0"/>
                <a:cs typeface="Times New Roman" panose="02020603050405020304" pitchFamily="18" charset="0"/>
              </a:rPr>
              <a:t> A powerful automation platform that uses a declarative approach to infrastructure as code. It helps manage complex infrastructures and deployments.</a:t>
            </a:r>
          </a:p>
          <a:p>
            <a:pPr algn="l">
              <a:buFont typeface="+mj-lt"/>
              <a:buAutoNum type="arabicPeriod"/>
            </a:pPr>
            <a:r>
              <a:rPr lang="en-US" sz="1050" b="1" i="0" dirty="0">
                <a:effectLst/>
                <a:latin typeface="Times New Roman" panose="02020603050405020304" pitchFamily="18" charset="0"/>
                <a:cs typeface="Times New Roman" panose="02020603050405020304" pitchFamily="18" charset="0"/>
              </a:rPr>
              <a:t>Puppet:</a:t>
            </a:r>
            <a:r>
              <a:rPr lang="en-US" sz="1050" b="0" i="0" dirty="0">
                <a:effectLst/>
                <a:latin typeface="Times New Roman" panose="02020603050405020304" pitchFamily="18" charset="0"/>
                <a:cs typeface="Times New Roman" panose="02020603050405020304" pitchFamily="18" charset="0"/>
              </a:rPr>
              <a:t> Another configuration management tool used for automating infrastructure provisioning, configuration, and management across various environments.</a:t>
            </a:r>
          </a:p>
          <a:p>
            <a:pPr algn="l"/>
            <a:r>
              <a:rPr lang="en-US" sz="1200" b="1" i="0" dirty="0">
                <a:effectLst/>
                <a:latin typeface="Times New Roman" panose="02020603050405020304" pitchFamily="18" charset="0"/>
                <a:cs typeface="Times New Roman" panose="02020603050405020304" pitchFamily="18" charset="0"/>
              </a:rPr>
              <a:t>Infrastructure as Code (</a:t>
            </a:r>
            <a:r>
              <a:rPr lang="en-US" sz="1200" b="1" i="0" dirty="0" err="1">
                <a:effectLst/>
                <a:latin typeface="Times New Roman" panose="02020603050405020304" pitchFamily="18" charset="0"/>
                <a:cs typeface="Times New Roman" panose="02020603050405020304" pitchFamily="18" charset="0"/>
              </a:rPr>
              <a:t>IaC</a:t>
            </a:r>
            <a:r>
              <a:rPr lang="en-US" sz="1200" b="1" i="0" dirty="0">
                <a:effectLst/>
                <a:latin typeface="Times New Roman" panose="02020603050405020304" pitchFamily="18" charset="0"/>
                <a:cs typeface="Times New Roman" panose="02020603050405020304" pitchFamily="18" charset="0"/>
              </a:rPr>
              <a:t>):</a:t>
            </a:r>
          </a:p>
          <a:p>
            <a:pPr algn="l">
              <a:buFont typeface="+mj-lt"/>
              <a:buAutoNum type="arabicPeriod"/>
            </a:pPr>
            <a:r>
              <a:rPr lang="en-US" sz="1050" b="1" i="0" dirty="0">
                <a:effectLst/>
                <a:latin typeface="Times New Roman" panose="02020603050405020304" pitchFamily="18" charset="0"/>
                <a:cs typeface="Times New Roman" panose="02020603050405020304" pitchFamily="18" charset="0"/>
              </a:rPr>
              <a:t>Terraform:</a:t>
            </a:r>
            <a:r>
              <a:rPr lang="en-US" sz="1050" b="0" i="0" dirty="0">
                <a:effectLst/>
                <a:latin typeface="Times New Roman" panose="02020603050405020304" pitchFamily="18" charset="0"/>
                <a:cs typeface="Times New Roman" panose="02020603050405020304" pitchFamily="18" charset="0"/>
              </a:rPr>
              <a:t> A tool for building, changing, and versioning infrastructure efficiently. It uses a declarative configuration language and supports multiple cloud providers.</a:t>
            </a:r>
          </a:p>
          <a:p>
            <a:pPr algn="l">
              <a:buFont typeface="+mj-lt"/>
              <a:buAutoNum type="arabicPeriod"/>
            </a:pPr>
            <a:r>
              <a:rPr lang="en-US" sz="1050" b="1" i="0" dirty="0">
                <a:effectLst/>
                <a:latin typeface="Times New Roman" panose="02020603050405020304" pitchFamily="18" charset="0"/>
                <a:cs typeface="Times New Roman" panose="02020603050405020304" pitchFamily="18" charset="0"/>
              </a:rPr>
              <a:t>AWS CloudFormation:</a:t>
            </a:r>
            <a:r>
              <a:rPr lang="en-US" sz="1050" b="0" i="0" dirty="0">
                <a:effectLst/>
                <a:latin typeface="Times New Roman" panose="02020603050405020304" pitchFamily="18" charset="0"/>
                <a:cs typeface="Times New Roman" panose="02020603050405020304" pitchFamily="18" charset="0"/>
              </a:rPr>
              <a:t> Amazon's service for defining and provisioning AWS infrastructure as code. It enables the creation and management of AWS resources using templates.</a:t>
            </a:r>
          </a:p>
          <a:p>
            <a:pPr algn="l">
              <a:buFont typeface="+mj-lt"/>
              <a:buAutoNum type="arabicPeriod"/>
            </a:pPr>
            <a:r>
              <a:rPr lang="en-US" sz="1050" b="1" i="0" dirty="0">
                <a:effectLst/>
                <a:latin typeface="Times New Roman" panose="02020603050405020304" pitchFamily="18" charset="0"/>
                <a:cs typeface="Times New Roman" panose="02020603050405020304" pitchFamily="18" charset="0"/>
              </a:rPr>
              <a:t>Azure Resource Manager (ARM) Templates:</a:t>
            </a:r>
            <a:r>
              <a:rPr lang="en-US" sz="1050" b="0" i="0" dirty="0">
                <a:effectLst/>
                <a:latin typeface="Times New Roman" panose="02020603050405020304" pitchFamily="18" charset="0"/>
                <a:cs typeface="Times New Roman" panose="02020603050405020304" pitchFamily="18" charset="0"/>
              </a:rPr>
              <a:t> Azure's tool for deploying and managing Azure resources using declarative JSON templates.</a:t>
            </a:r>
          </a:p>
          <a:p>
            <a:pPr algn="l"/>
            <a:r>
              <a:rPr lang="en-US" sz="1200" b="1" i="0" dirty="0">
                <a:effectLst/>
                <a:latin typeface="Times New Roman" panose="02020603050405020304" pitchFamily="18" charset="0"/>
                <a:cs typeface="Times New Roman" panose="02020603050405020304" pitchFamily="18" charset="0"/>
              </a:rPr>
              <a:t>Containerization and Orchestration:</a:t>
            </a:r>
          </a:p>
          <a:p>
            <a:pPr algn="l">
              <a:buFont typeface="+mj-lt"/>
              <a:buAutoNum type="arabicPeriod"/>
            </a:pPr>
            <a:r>
              <a:rPr lang="en-US" sz="1050" b="1" i="0" dirty="0">
                <a:effectLst/>
                <a:latin typeface="Times New Roman" panose="02020603050405020304" pitchFamily="18" charset="0"/>
                <a:cs typeface="Times New Roman" panose="02020603050405020304" pitchFamily="18" charset="0"/>
              </a:rPr>
              <a:t>Docker:</a:t>
            </a:r>
            <a:r>
              <a:rPr lang="en-US" sz="1050" b="0" i="0" dirty="0">
                <a:effectLst/>
                <a:latin typeface="Times New Roman" panose="02020603050405020304" pitchFamily="18" charset="0"/>
                <a:cs typeface="Times New Roman" panose="02020603050405020304" pitchFamily="18" charset="0"/>
              </a:rPr>
              <a:t> A popular platform for developing, shipping, and running applications in containers, ensuring consistency across different environments.</a:t>
            </a:r>
          </a:p>
          <a:p>
            <a:pPr algn="l">
              <a:buFont typeface="+mj-lt"/>
              <a:buAutoNum type="arabicPeriod"/>
            </a:pPr>
            <a:r>
              <a:rPr lang="en-US" sz="1050" b="1" i="0" dirty="0">
                <a:effectLst/>
                <a:latin typeface="Times New Roman" panose="02020603050405020304" pitchFamily="18" charset="0"/>
                <a:cs typeface="Times New Roman" panose="02020603050405020304" pitchFamily="18" charset="0"/>
              </a:rPr>
              <a:t>Kubernetes:</a:t>
            </a:r>
            <a:r>
              <a:rPr lang="en-US" sz="1050" b="0" i="0" dirty="0">
                <a:effectLst/>
                <a:latin typeface="Times New Roman" panose="02020603050405020304" pitchFamily="18" charset="0"/>
                <a:cs typeface="Times New Roman" panose="02020603050405020304" pitchFamily="18" charset="0"/>
              </a:rPr>
              <a:t> An open-source container orchestration platform that automates the deployment, scaling, and management of containerized applications.</a:t>
            </a:r>
          </a:p>
          <a:p>
            <a:pPr algn="l"/>
            <a:r>
              <a:rPr lang="en-US" sz="1200" b="1" i="0" dirty="0">
                <a:effectLst/>
                <a:latin typeface="Times New Roman" panose="02020603050405020304" pitchFamily="18" charset="0"/>
                <a:cs typeface="Times New Roman" panose="02020603050405020304" pitchFamily="18" charset="0"/>
              </a:rPr>
              <a:t>Monitoring and Logging:</a:t>
            </a:r>
          </a:p>
          <a:p>
            <a:pPr algn="l">
              <a:buFont typeface="+mj-lt"/>
              <a:buAutoNum type="arabicPeriod"/>
            </a:pPr>
            <a:r>
              <a:rPr lang="en-US" sz="1050" b="1" i="0" dirty="0">
                <a:effectLst/>
                <a:latin typeface="Times New Roman" panose="02020603050405020304" pitchFamily="18" charset="0"/>
                <a:cs typeface="Times New Roman" panose="02020603050405020304" pitchFamily="18" charset="0"/>
              </a:rPr>
              <a:t>Prometheus:</a:t>
            </a:r>
            <a:r>
              <a:rPr lang="en-US" sz="1050" b="0" i="0" dirty="0">
                <a:effectLst/>
                <a:latin typeface="Times New Roman" panose="02020603050405020304" pitchFamily="18" charset="0"/>
                <a:cs typeface="Times New Roman" panose="02020603050405020304" pitchFamily="18" charset="0"/>
              </a:rPr>
              <a:t> An open-source monitoring and alerting toolkit that collects metrics from configured targets, allowing for visualization, alerting, and analysis.</a:t>
            </a:r>
          </a:p>
          <a:p>
            <a:pPr algn="l">
              <a:buFont typeface="+mj-lt"/>
              <a:buAutoNum type="arabicPeriod"/>
            </a:pPr>
            <a:r>
              <a:rPr lang="en-US" sz="1050" b="1" i="0" dirty="0">
                <a:effectLst/>
                <a:latin typeface="Times New Roman" panose="02020603050405020304" pitchFamily="18" charset="0"/>
                <a:cs typeface="Times New Roman" panose="02020603050405020304" pitchFamily="18" charset="0"/>
              </a:rPr>
              <a:t>Grafana:</a:t>
            </a:r>
            <a:r>
              <a:rPr lang="en-US" sz="1050" b="0" i="0" dirty="0">
                <a:effectLst/>
                <a:latin typeface="Times New Roman" panose="02020603050405020304" pitchFamily="18" charset="0"/>
                <a:cs typeface="Times New Roman" panose="02020603050405020304" pitchFamily="18" charset="0"/>
              </a:rPr>
              <a:t> A visualization tool used with time-series databases like Prometheus to create and share dashboards and graphs for monitoring and analysis.</a:t>
            </a:r>
          </a:p>
          <a:p>
            <a:pPr algn="l">
              <a:buFont typeface="+mj-lt"/>
              <a:buAutoNum type="arabicPeriod"/>
            </a:pPr>
            <a:r>
              <a:rPr lang="en-US" sz="1050" b="1" i="0" dirty="0">
                <a:effectLst/>
                <a:latin typeface="Times New Roman" panose="02020603050405020304" pitchFamily="18" charset="0"/>
                <a:cs typeface="Times New Roman" panose="02020603050405020304" pitchFamily="18" charset="0"/>
              </a:rPr>
              <a:t>ELK Stack (Elasticsearch, Logstash, Kibana):</a:t>
            </a:r>
            <a:r>
              <a:rPr lang="en-US" sz="1050" b="0" i="0" dirty="0">
                <a:effectLst/>
                <a:latin typeface="Times New Roman" panose="02020603050405020304" pitchFamily="18" charset="0"/>
                <a:cs typeface="Times New Roman" panose="02020603050405020304" pitchFamily="18" charset="0"/>
              </a:rPr>
              <a:t> A combination of open-source tools used for centralized logging, log processing, storage, and visualization.</a:t>
            </a:r>
          </a:p>
        </p:txBody>
      </p:sp>
    </p:spTree>
    <p:extLst>
      <p:ext uri="{BB962C8B-B14F-4D97-AF65-F5344CB8AC3E}">
        <p14:creationId xmlns:p14="http://schemas.microsoft.com/office/powerpoint/2010/main" val="2348984999"/>
      </p:ext>
    </p:extLst>
  </p:cSld>
  <p:clrMapOvr>
    <a:masterClrMapping/>
  </p:clrMapOvr>
</p:sld>
</file>

<file path=ppt/theme/theme1.xml><?xml version="1.0" encoding="utf-8"?>
<a:theme xmlns:a="http://schemas.openxmlformats.org/drawingml/2006/main" name="Level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Seaford">
      <a:majorFont>
        <a:latin typeface="Seaford"/>
        <a:ea typeface=""/>
        <a:cs typeface=""/>
      </a:majorFont>
      <a:minorFont>
        <a:latin typeface="Seafor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evelVTI" id="{64F43929-0387-4D33-907F-72B939BCAF99}" vid="{D804DF84-3298-4A39-BA0E-21F83D68BC2A}"/>
    </a:ext>
  </a:extLst>
</a:theme>
</file>

<file path=docProps/app.xml><?xml version="1.0" encoding="utf-8"?>
<Properties xmlns="http://schemas.openxmlformats.org/officeDocument/2006/extended-properties" xmlns:vt="http://schemas.openxmlformats.org/officeDocument/2006/docPropsVTypes">
  <TotalTime>98</TotalTime>
  <Words>1827</Words>
  <Application>Microsoft Office PowerPoint</Application>
  <PresentationFormat>Widescreen</PresentationFormat>
  <Paragraphs>108</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Seaford</vt:lpstr>
      <vt:lpstr>Söhne</vt:lpstr>
      <vt:lpstr>Times New Roman</vt:lpstr>
      <vt:lpstr>Wingdings</vt:lpstr>
      <vt:lpstr>LevelVTI</vt:lpstr>
      <vt:lpstr>DevOps  Webinar</vt:lpstr>
      <vt:lpstr>Intro to DevOps</vt:lpstr>
      <vt:lpstr>SDLC (Software Development Life Cycle)</vt:lpstr>
      <vt:lpstr>Models of SDLC</vt:lpstr>
      <vt:lpstr>PowerPoint Presentation</vt:lpstr>
      <vt:lpstr>PowerPoint Presentation</vt:lpstr>
      <vt:lpstr>PowerPoint Presentation</vt:lpstr>
      <vt:lpstr>Why Companies are adopting DevOps Methodologies</vt:lpstr>
      <vt:lpstr>Overview of top DevOps tools and their purpose</vt:lpstr>
      <vt:lpstr>Current state of DevOps market</vt:lpstr>
      <vt:lpstr>Benefits of learning DevOps for career growth</vt:lpstr>
      <vt:lpstr>Market Standards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DevOps  Webinar</dc:title>
  <dc:creator>Akshiv Rajendran</dc:creator>
  <cp:lastModifiedBy>Akshiv Rajendran</cp:lastModifiedBy>
  <cp:revision>1</cp:revision>
  <dcterms:created xsi:type="dcterms:W3CDTF">2023-11-17T15:23:13Z</dcterms:created>
  <dcterms:modified xsi:type="dcterms:W3CDTF">2023-11-17T17:01:53Z</dcterms:modified>
</cp:coreProperties>
</file>